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37"/>
  </p:notesMasterIdLst>
  <p:sldIdLst>
    <p:sldId id="256" r:id="rId3"/>
    <p:sldId id="257" r:id="rId4"/>
    <p:sldId id="278" r:id="rId5"/>
    <p:sldId id="294"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8" r:id="rId22"/>
    <p:sldId id="302" r:id="rId23"/>
    <p:sldId id="300" r:id="rId24"/>
    <p:sldId id="301" r:id="rId25"/>
    <p:sldId id="303" r:id="rId26"/>
    <p:sldId id="304" r:id="rId27"/>
    <p:sldId id="295" r:id="rId28"/>
    <p:sldId id="296" r:id="rId29"/>
    <p:sldId id="297" r:id="rId30"/>
    <p:sldId id="306" r:id="rId31"/>
    <p:sldId id="307" r:id="rId32"/>
    <p:sldId id="308" r:id="rId33"/>
    <p:sldId id="309" r:id="rId34"/>
    <p:sldId id="275" r:id="rId35"/>
    <p:sldId id="276" r:id="rId36"/>
  </p:sldIdLst>
  <p:sldSz cx="12192000" cy="6858000"/>
  <p:notesSz cx="6858000" cy="9144000"/>
  <p:embeddedFontLst>
    <p:embeddedFont>
      <p:font typeface="Calibri" pitchFamily="34" charset="0"/>
      <p:regular r:id="rId38"/>
      <p:bold r:id="rId39"/>
      <p:italic r:id="rId40"/>
      <p:boldItalic r:id="rId41"/>
    </p:embeddedFont>
    <p:embeddedFont>
      <p:font typeface="Arial Black" pitchFamily="34" charset="0"/>
      <p:bold r:id="rId42"/>
    </p:embeddedFont>
    <p:embeddedFont>
      <p:font typeface="Raleway ExtraBold" charset="0"/>
      <p:bold r:id="rId43"/>
      <p:boldItalic r:id="rId44"/>
    </p:embeddedFont>
    <p:embeddedFont>
      <p:font typeface="Verdana"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9" roundtripDataSignature="AMtx7miy78ZA0RtAhjVa4zCYHX3v/6wAS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inimized">
    <p:restoredLeft sz="6029" autoAdjust="0"/>
    <p:restoredTop sz="94660"/>
  </p:normalViewPr>
  <p:slideViewPr>
    <p:cSldViewPr snapToGrid="0">
      <p:cViewPr varScale="1">
        <p:scale>
          <a:sx n="83" d="100"/>
          <a:sy n="83" d="100"/>
        </p:scale>
        <p:origin x="-1157" y="-77"/>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7.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6.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bf777163f_0_4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10bf777163f_0_4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0bf777163f_0_4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10bf777163f_0_4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0bf777163f_0_4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0bf777163f_0_4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bf777163f_0_48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10bf777163f_0_4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0bf777163f_0_4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10bf777163f_0_4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0bf777163f_0_49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10bf777163f_0_4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a6ee3b4a1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10a6ee3b4a1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0a6ee3b4a1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g10a6ee3b4a1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0a6ee3b4a1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10a6ee3b4a1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0a6ee3b4a1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10a6ee3b4a1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0a8600899a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10a8600899a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3" name="Google Shape;483;g10a8600899a_0_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25</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562A1B-B376-421E-B96D-880759489B29}" type="slidenum">
              <a:rPr lang="en-IN" smtClean="0"/>
              <a:pPr/>
              <a:t>4</a:t>
            </a:fld>
            <a:endParaRPr lang="en-IN"/>
          </a:p>
        </p:txBody>
      </p:sp>
    </p:spTree>
    <p:extLst>
      <p:ext uri="{BB962C8B-B14F-4D97-AF65-F5344CB8AC3E}">
        <p14:creationId xmlns="" xmlns:p14="http://schemas.microsoft.com/office/powerpoint/2010/main" val="3578174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0bf777163f_0_4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10bf777163f_0_4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bf777163f_0_4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10bf777163f_0_4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0bf777163f_0_4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10bf777163f_0_4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bf777163f_0_4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0bf777163f_0_4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10bf777163f_0_44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0bf777163f_0_4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0bf777163f_0_4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2" name="Google Shape;72;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35"/>
          <p:cNvSpPr/>
          <p:nvPr/>
        </p:nvSpPr>
        <p:spPr>
          <a:xfrm>
            <a:off x="-19050" y="1905000"/>
            <a:ext cx="12211051"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35"/>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35"/>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35"/>
          <p:cNvSpPr>
            <a:spLocks noGrp="1"/>
          </p:cNvSpPr>
          <p:nvPr>
            <p:ph type="pic" idx="2"/>
          </p:nvPr>
        </p:nvSpPr>
        <p:spPr>
          <a:xfrm>
            <a:off x="1847850" y="2819400"/>
            <a:ext cx="8496300" cy="28003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38"/>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38"/>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8" name="Google Shape;98;p38"/>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99" name="Google Shape;99;p38"/>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0"/>
        <p:cNvGrpSpPr/>
        <p:nvPr/>
      </p:nvGrpSpPr>
      <p:grpSpPr>
        <a:xfrm>
          <a:off x="0" y="0"/>
          <a:ext cx="0" cy="0"/>
          <a:chOff x="0" y="0"/>
          <a:chExt cx="0" cy="0"/>
        </a:xfrm>
      </p:grpSpPr>
      <p:sp>
        <p:nvSpPr>
          <p:cNvPr id="101" name="Google Shape;101;p39"/>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39"/>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3" name="Google Shape;103;p3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4" name="Google Shape;104;p3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40"/>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40"/>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8" name="Google Shape;108;p40"/>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9"/>
        <p:cNvGrpSpPr/>
        <p:nvPr/>
      </p:nvGrpSpPr>
      <p:grpSpPr>
        <a:xfrm>
          <a:off x="0" y="0"/>
          <a:ext cx="0" cy="0"/>
          <a:chOff x="0" y="0"/>
          <a:chExt cx="0" cy="0"/>
        </a:xfrm>
      </p:grpSpPr>
      <p:sp>
        <p:nvSpPr>
          <p:cNvPr id="110" name="Google Shape;110;p41"/>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41"/>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2" name="Google Shape;112;p41"/>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3" name="Google Shape;113;p41"/>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4" name="Google Shape;114;p41"/>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5" name="Google Shape;115;p41"/>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6" name="Google Shape;116;p41"/>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7" name="Google Shape;117;p41"/>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8" name="Google Shape;118;p41"/>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9" name="Google Shape;119;p41"/>
          <p:cNvSpPr>
            <a:spLocks noGrp="1"/>
          </p:cNvSpPr>
          <p:nvPr>
            <p:ph type="pic" idx="3"/>
          </p:nvPr>
        </p:nvSpPr>
        <p:spPr>
          <a:xfrm>
            <a:off x="815413"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20" name="Google Shape;120;p41"/>
          <p:cNvSpPr>
            <a:spLocks noGrp="1"/>
          </p:cNvSpPr>
          <p:nvPr>
            <p:ph type="pic" idx="4"/>
          </p:nvPr>
        </p:nvSpPr>
        <p:spPr>
          <a:xfrm>
            <a:off x="3695732"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21" name="Google Shape;121;p41"/>
          <p:cNvSpPr>
            <a:spLocks noGrp="1"/>
          </p:cNvSpPr>
          <p:nvPr>
            <p:ph type="pic" idx="5"/>
          </p:nvPr>
        </p:nvSpPr>
        <p:spPr>
          <a:xfrm>
            <a:off x="6576051"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22" name="Google Shape;122;p41"/>
          <p:cNvSpPr>
            <a:spLocks noGrp="1"/>
          </p:cNvSpPr>
          <p:nvPr>
            <p:ph type="pic" idx="6"/>
          </p:nvPr>
        </p:nvSpPr>
        <p:spPr>
          <a:xfrm>
            <a:off x="9456369"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3"/>
        <p:cNvGrpSpPr/>
        <p:nvPr/>
      </p:nvGrpSpPr>
      <p:grpSpPr>
        <a:xfrm>
          <a:off x="0" y="0"/>
          <a:ext cx="0" cy="0"/>
          <a:chOff x="0" y="0"/>
          <a:chExt cx="0" cy="0"/>
        </a:xfrm>
      </p:grpSpPr>
      <p:sp>
        <p:nvSpPr>
          <p:cNvPr id="124" name="Google Shape;124;p42"/>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25" name="Google Shape;125;p42"/>
          <p:cNvSpPr>
            <a:spLocks noGrp="1"/>
          </p:cNvSpPr>
          <p:nvPr>
            <p:ph type="pic" idx="2"/>
          </p:nvPr>
        </p:nvSpPr>
        <p:spPr>
          <a:xfrm>
            <a:off x="1103445" y="1412776"/>
            <a:ext cx="4560000" cy="3696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6"/>
        <p:cNvGrpSpPr/>
        <p:nvPr/>
      </p:nvGrpSpPr>
      <p:grpSpPr>
        <a:xfrm>
          <a:off x="0" y="0"/>
          <a:ext cx="0" cy="0"/>
          <a:chOff x="0" y="0"/>
          <a:chExt cx="0" cy="0"/>
        </a:xfrm>
      </p:grpSpPr>
      <p:sp>
        <p:nvSpPr>
          <p:cNvPr id="127" name="Google Shape;127;p43"/>
          <p:cNvSpPr>
            <a:spLocks noGrp="1"/>
          </p:cNvSpPr>
          <p:nvPr>
            <p:ph type="pic" idx="2"/>
          </p:nvPr>
        </p:nvSpPr>
        <p:spPr>
          <a:xfrm>
            <a:off x="0" y="990600"/>
            <a:ext cx="3887755" cy="58674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28" name="Google Shape;128;p43"/>
          <p:cNvSpPr>
            <a:spLocks noGrp="1"/>
          </p:cNvSpPr>
          <p:nvPr>
            <p:ph type="pic" idx="3"/>
          </p:nvPr>
        </p:nvSpPr>
        <p:spPr>
          <a:xfrm>
            <a:off x="4079776" y="0"/>
            <a:ext cx="8112224" cy="362102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9"/>
        <p:cNvGrpSpPr/>
        <p:nvPr/>
      </p:nvGrpSpPr>
      <p:grpSpPr>
        <a:xfrm>
          <a:off x="0" y="0"/>
          <a:ext cx="0" cy="0"/>
          <a:chOff x="0" y="0"/>
          <a:chExt cx="0" cy="0"/>
        </a:xfrm>
      </p:grpSpPr>
      <p:sp>
        <p:nvSpPr>
          <p:cNvPr id="130" name="Google Shape;130;p44"/>
          <p:cNvSpPr>
            <a:spLocks noGrp="1"/>
          </p:cNvSpPr>
          <p:nvPr>
            <p:ph type="pic" idx="2"/>
          </p:nvPr>
        </p:nvSpPr>
        <p:spPr>
          <a:xfrm>
            <a:off x="0" y="1013496"/>
            <a:ext cx="3887755" cy="356763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31" name="Google Shape;131;p44"/>
          <p:cNvSpPr>
            <a:spLocks noGrp="1"/>
          </p:cNvSpPr>
          <p:nvPr>
            <p:ph type="pic" idx="3"/>
          </p:nvPr>
        </p:nvSpPr>
        <p:spPr>
          <a:xfrm>
            <a:off x="8304245" y="0"/>
            <a:ext cx="3887755" cy="45811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32" name="Google Shape;132;p44"/>
          <p:cNvSpPr>
            <a:spLocks noGrp="1"/>
          </p:cNvSpPr>
          <p:nvPr>
            <p:ph type="pic" idx="4"/>
          </p:nvPr>
        </p:nvSpPr>
        <p:spPr>
          <a:xfrm>
            <a:off x="0" y="4773149"/>
            <a:ext cx="6096000" cy="208485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3"/>
        <p:cNvGrpSpPr/>
        <p:nvPr/>
      </p:nvGrpSpPr>
      <p:grpSpPr>
        <a:xfrm>
          <a:off x="0" y="0"/>
          <a:ext cx="0" cy="0"/>
          <a:chOff x="0" y="0"/>
          <a:chExt cx="0" cy="0"/>
        </a:xfrm>
      </p:grpSpPr>
      <p:sp>
        <p:nvSpPr>
          <p:cNvPr id="134" name="Google Shape;134;p45"/>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45"/>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6" name="Google Shape;136;p45"/>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7" name="Google Shape;137;p45"/>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8" name="Google Shape;138;p45"/>
          <p:cNvSpPr>
            <a:spLocks noGrp="1"/>
          </p:cNvSpPr>
          <p:nvPr>
            <p:ph type="pic" idx="3"/>
          </p:nvPr>
        </p:nvSpPr>
        <p:spPr>
          <a:xfrm>
            <a:off x="595027" y="1700808"/>
            <a:ext cx="2400000"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39" name="Google Shape;139;p45"/>
          <p:cNvSpPr>
            <a:spLocks noGrp="1"/>
          </p:cNvSpPr>
          <p:nvPr>
            <p:ph type="pic" idx="4"/>
          </p:nvPr>
        </p:nvSpPr>
        <p:spPr>
          <a:xfrm>
            <a:off x="9196973" y="4101331"/>
            <a:ext cx="2400000"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40" name="Google Shape;140;p45"/>
          <p:cNvSpPr>
            <a:spLocks noGrp="1"/>
          </p:cNvSpPr>
          <p:nvPr>
            <p:ph type="pic" idx="5"/>
          </p:nvPr>
        </p:nvSpPr>
        <p:spPr>
          <a:xfrm>
            <a:off x="3119669" y="4101331"/>
            <a:ext cx="5952663"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41" name="Google Shape;141;p45"/>
          <p:cNvSpPr>
            <a:spLocks noGrp="1"/>
          </p:cNvSpPr>
          <p:nvPr>
            <p:ph type="pic" idx="6"/>
          </p:nvPr>
        </p:nvSpPr>
        <p:spPr>
          <a:xfrm>
            <a:off x="3119669" y="1700808"/>
            <a:ext cx="5952663"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2"/>
        <p:cNvGrpSpPr/>
        <p:nvPr/>
      </p:nvGrpSpPr>
      <p:grpSpPr>
        <a:xfrm>
          <a:off x="0" y="0"/>
          <a:ext cx="0" cy="0"/>
          <a:chOff x="0" y="0"/>
          <a:chExt cx="0" cy="0"/>
        </a:xfrm>
      </p:grpSpPr>
      <p:sp>
        <p:nvSpPr>
          <p:cNvPr id="143" name="Google Shape;143;p46"/>
          <p:cNvSpPr>
            <a:spLocks noGrp="1"/>
          </p:cNvSpPr>
          <p:nvPr>
            <p:ph type="pic" idx="2"/>
          </p:nvPr>
        </p:nvSpPr>
        <p:spPr>
          <a:xfrm>
            <a:off x="709650" y="480055"/>
            <a:ext cx="4224469" cy="419708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44" name="Google Shape;144;p46"/>
          <p:cNvSpPr>
            <a:spLocks noGrp="1"/>
          </p:cNvSpPr>
          <p:nvPr>
            <p:ph type="pic" idx="3"/>
          </p:nvPr>
        </p:nvSpPr>
        <p:spPr>
          <a:xfrm>
            <a:off x="5126140" y="480056"/>
            <a:ext cx="6336704" cy="229610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45" name="Google Shape;145;p46"/>
          <p:cNvSpPr>
            <a:spLocks noGrp="1"/>
          </p:cNvSpPr>
          <p:nvPr>
            <p:ph type="pic" idx="4"/>
          </p:nvPr>
        </p:nvSpPr>
        <p:spPr>
          <a:xfrm>
            <a:off x="5126140" y="2948948"/>
            <a:ext cx="1968000" cy="172819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46" name="Google Shape;146;p46"/>
          <p:cNvSpPr>
            <a:spLocks noGrp="1"/>
          </p:cNvSpPr>
          <p:nvPr>
            <p:ph type="pic" idx="5"/>
          </p:nvPr>
        </p:nvSpPr>
        <p:spPr>
          <a:xfrm>
            <a:off x="7310492" y="2948948"/>
            <a:ext cx="1968000" cy="172819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47" name="Google Shape;147;p46"/>
          <p:cNvSpPr>
            <a:spLocks noGrp="1"/>
          </p:cNvSpPr>
          <p:nvPr>
            <p:ph type="pic" idx="6"/>
          </p:nvPr>
        </p:nvSpPr>
        <p:spPr>
          <a:xfrm>
            <a:off x="9494844" y="2948948"/>
            <a:ext cx="1968000" cy="172819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8"/>
        <p:cNvGrpSpPr/>
        <p:nvPr/>
      </p:nvGrpSpPr>
      <p:grpSpPr>
        <a:xfrm>
          <a:off x="0" y="0"/>
          <a:ext cx="0" cy="0"/>
          <a:chOff x="0" y="0"/>
          <a:chExt cx="0" cy="0"/>
        </a:xfrm>
      </p:grpSpPr>
      <p:sp>
        <p:nvSpPr>
          <p:cNvPr id="149" name="Google Shape;149;p47"/>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0" name="Google Shape;150;p47"/>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1" name="Google Shape;151;p47"/>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2" name="Google Shape;152;p47"/>
          <p:cNvSpPr>
            <a:spLocks noGrp="1"/>
          </p:cNvSpPr>
          <p:nvPr>
            <p:ph type="pic" idx="3"/>
          </p:nvPr>
        </p:nvSpPr>
        <p:spPr>
          <a:xfrm>
            <a:off x="5705875" y="2485912"/>
            <a:ext cx="4832891" cy="3124239"/>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53" name="Google Shape;153;p47"/>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54" name="Google Shape;154;p47"/>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5"/>
        <p:cNvGrpSpPr/>
        <p:nvPr/>
      </p:nvGrpSpPr>
      <p:grpSpPr>
        <a:xfrm>
          <a:off x="0" y="0"/>
          <a:ext cx="0" cy="0"/>
          <a:chOff x="0" y="0"/>
          <a:chExt cx="0" cy="0"/>
        </a:xfrm>
      </p:grpSpPr>
      <p:sp>
        <p:nvSpPr>
          <p:cNvPr id="156" name="Google Shape;156;p4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7" name="Google Shape;157;p4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8" name="Google Shape;158;p48"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9" name="Google Shape;159;p48"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0" name="Google Shape;160;p48"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1" name="Google Shape;161;p48"/>
          <p:cNvSpPr>
            <a:spLocks noGrp="1"/>
          </p:cNvSpPr>
          <p:nvPr>
            <p:ph type="pic" idx="3"/>
          </p:nvPr>
        </p:nvSpPr>
        <p:spPr>
          <a:xfrm>
            <a:off x="909901" y="1957962"/>
            <a:ext cx="3073864" cy="20800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62" name="Google Shape;162;p48"/>
          <p:cNvSpPr>
            <a:spLocks noGrp="1"/>
          </p:cNvSpPr>
          <p:nvPr>
            <p:ph type="pic" idx="4"/>
          </p:nvPr>
        </p:nvSpPr>
        <p:spPr>
          <a:xfrm>
            <a:off x="4539561" y="1957962"/>
            <a:ext cx="3073864" cy="20800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63" name="Google Shape;163;p48"/>
          <p:cNvSpPr>
            <a:spLocks noGrp="1"/>
          </p:cNvSpPr>
          <p:nvPr>
            <p:ph type="pic" idx="5"/>
          </p:nvPr>
        </p:nvSpPr>
        <p:spPr>
          <a:xfrm>
            <a:off x="8169221" y="1957962"/>
            <a:ext cx="3073864" cy="20800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64" name="Google Shape;164;p48"/>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65" name="Google Shape;165;p48"/>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6"/>
        <p:cNvGrpSpPr/>
        <p:nvPr/>
      </p:nvGrpSpPr>
      <p:grpSpPr>
        <a:xfrm>
          <a:off x="0" y="0"/>
          <a:ext cx="0" cy="0"/>
          <a:chOff x="0" y="0"/>
          <a:chExt cx="0" cy="0"/>
        </a:xfrm>
      </p:grpSpPr>
      <p:sp>
        <p:nvSpPr>
          <p:cNvPr id="167" name="Google Shape;167;p49"/>
          <p:cNvSpPr>
            <a:spLocks noGrp="1"/>
          </p:cNvSpPr>
          <p:nvPr>
            <p:ph type="pic" idx="2"/>
          </p:nvPr>
        </p:nvSpPr>
        <p:spPr>
          <a:xfrm>
            <a:off x="0" y="0"/>
            <a:ext cx="12192000" cy="4101075"/>
          </a:xfrm>
          <a:prstGeom prst="rect">
            <a:avLst/>
          </a:prstGeom>
          <a:solidFill>
            <a:srgbClr val="D8D8D8"/>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8"/>
        <p:cNvGrpSpPr/>
        <p:nvPr/>
      </p:nvGrpSpPr>
      <p:grpSpPr>
        <a:xfrm>
          <a:off x="0" y="0"/>
          <a:ext cx="0" cy="0"/>
          <a:chOff x="0" y="0"/>
          <a:chExt cx="0" cy="0"/>
        </a:xfrm>
      </p:grpSpPr>
      <p:sp>
        <p:nvSpPr>
          <p:cNvPr id="169" name="Google Shape;169;p50"/>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0" name="Google Shape;170;p50"/>
          <p:cNvGrpSpPr/>
          <p:nvPr/>
        </p:nvGrpSpPr>
        <p:grpSpPr>
          <a:xfrm>
            <a:off x="472011" y="1508786"/>
            <a:ext cx="3799787" cy="4865561"/>
            <a:chOff x="354008" y="1131589"/>
            <a:chExt cx="2849840" cy="3649171"/>
          </a:xfrm>
        </p:grpSpPr>
        <p:sp>
          <p:nvSpPr>
            <p:cNvPr id="171" name="Google Shape;171;p50"/>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2" name="Google Shape;172;p50"/>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3" name="Google Shape;173;p50"/>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www.cs.cmu.edu/~adamchik/15-121/lectures/Stacks%20and%20Queues/Stacks%20and%20Queues.html" TargetMode="External"/><Relationship Id="rId7" Type="http://schemas.openxmlformats.org/officeDocument/2006/relationships/hyperlink" Target="https://www.geeksforgeeks.org/binary-search/"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hyperlink" Target="https://www.programiz.com/dsa/merge-sort" TargetMode="External"/><Relationship Id="rId5" Type="http://schemas.openxmlformats.org/officeDocument/2006/relationships/hyperlink" Target="https://www.w3resource.com/php-exercises/searching-and-sorting-algorithm/searching-and-sorting-algorithm-exercise-4.php" TargetMode="External"/><Relationship Id="rId4" Type="http://schemas.openxmlformats.org/officeDocument/2006/relationships/hyperlink" Target="https://www.cs.utexas.edu/users/djimenez/utsa/cs1723/lecturehtml" TargetMode="Externa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
          <p:cNvSpPr/>
          <p:nvPr/>
        </p:nvSpPr>
        <p:spPr>
          <a:xfrm>
            <a:off x="-4421" y="5427341"/>
            <a:ext cx="12196421"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1" name="Google Shape;181;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2" name="Google Shape;182;p1"/>
          <p:cNvGraphicFramePr>
            <a:graphicFrameLocks noSelect="1"/>
          </p:cNvGraphicFramePr>
          <p:nvPr/>
        </p:nvGraphicFramePr>
        <p:xfrm>
          <a:off x="76788" y="3121720"/>
          <a:ext cx="3303056" cy="3148059"/>
        </p:xfrm>
        <a:graphic>
          <a:graphicData uri="http://schemas.openxmlformats.org/presentationml/2006/ole">
            <p:oleObj spid="_x0000_m1026" r:id="rId4" imgW="0" imgH="0" progId="">
              <p:embed/>
            </p:oleObj>
          </a:graphicData>
        </a:graphic>
      </p:graphicFrame>
      <p:sp>
        <p:nvSpPr>
          <p:cNvPr id="183" name="Google Shape;183;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 name="Google Shape;184;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5">
            <a:alphaModFix/>
          </a:blip>
          <a:srcRect/>
          <a:stretch/>
        </p:blipFill>
        <p:spPr>
          <a:xfrm>
            <a:off x="12104" y="24501"/>
            <a:ext cx="3859753" cy="1538254"/>
          </a:xfrm>
          <a:prstGeom prst="rect">
            <a:avLst/>
          </a:prstGeom>
          <a:noFill/>
          <a:ln>
            <a:noFill/>
          </a:ln>
        </p:spPr>
      </p:pic>
      <p:sp>
        <p:nvSpPr>
          <p:cNvPr id="186" name="Google Shape;186;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8" name="Google Shape;188;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 name="Google Shape;190;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91" name="Google Shape;191;p1"/>
          <p:cNvSpPr txBox="1"/>
          <p:nvPr/>
        </p:nvSpPr>
        <p:spPr>
          <a:xfrm>
            <a:off x="2746682" y="1015795"/>
            <a:ext cx="9063300" cy="51783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u="none" dirty="0">
                <a:solidFill>
                  <a:schemeClr val="dk1"/>
                </a:solidFill>
                <a:latin typeface="Arial Black"/>
                <a:ea typeface="Arial Black"/>
                <a:cs typeface="Arial Black"/>
                <a:sym typeface="Arial Black"/>
              </a:rPr>
              <a:t>UNIVERSITY INSTITUTE OF ENGINEERING</a:t>
            </a:r>
            <a:endParaRPr dirty="0"/>
          </a:p>
          <a:p>
            <a:pPr marL="0" marR="0" lvl="0" indent="0" algn="ctr" rtl="0">
              <a:lnSpc>
                <a:spcPct val="90000"/>
              </a:lnSpc>
              <a:spcBef>
                <a:spcPts val="1120"/>
              </a:spcBef>
              <a:spcAft>
                <a:spcPts val="0"/>
              </a:spcAft>
              <a:buNone/>
            </a:pPr>
            <a:r>
              <a:rPr lang="en-US" sz="3200" b="1" u="none" dirty="0">
                <a:solidFill>
                  <a:schemeClr val="dk1"/>
                </a:solidFill>
                <a:latin typeface="Arial Black"/>
                <a:ea typeface="Arial Black"/>
                <a:cs typeface="Arial Black"/>
                <a:sym typeface="Arial Black"/>
              </a:rPr>
              <a:t>DEPARTMENT OF  COMPUTER SCIENCE AND  ENGG. </a:t>
            </a:r>
            <a:endParaRPr dirty="0"/>
          </a:p>
          <a:p>
            <a:pPr marL="0" marR="0" lvl="0" indent="0" algn="ctr" rtl="0">
              <a:lnSpc>
                <a:spcPct val="90000"/>
              </a:lnSpc>
              <a:spcBef>
                <a:spcPts val="1120"/>
              </a:spcBef>
              <a:spcAft>
                <a:spcPts val="0"/>
              </a:spcAft>
              <a:buNone/>
            </a:pPr>
            <a:r>
              <a:rPr lang="en-US" sz="2800" b="0" u="none" dirty="0">
                <a:solidFill>
                  <a:schemeClr val="dk1"/>
                </a:solidFill>
                <a:latin typeface="Times New Roman"/>
                <a:ea typeface="Times New Roman"/>
                <a:cs typeface="Times New Roman"/>
                <a:sym typeface="Times New Roman"/>
              </a:rPr>
              <a:t>Bachelor of Engineering (Computer Science &amp; Engineering) </a:t>
            </a:r>
            <a:endParaRPr dirty="0"/>
          </a:p>
          <a:p>
            <a:pPr marL="0" marR="0" lvl="0" indent="0" algn="ctr" rtl="0">
              <a:lnSpc>
                <a:spcPct val="90000"/>
              </a:lnSpc>
              <a:spcBef>
                <a:spcPts val="980"/>
              </a:spcBef>
              <a:spcAft>
                <a:spcPts val="0"/>
              </a:spcAft>
              <a:buNone/>
            </a:pPr>
            <a:r>
              <a:rPr lang="en-US" sz="2800" b="0" u="none" dirty="0">
                <a:solidFill>
                  <a:schemeClr val="dk1"/>
                </a:solidFill>
                <a:latin typeface="Times New Roman"/>
                <a:ea typeface="Times New Roman"/>
                <a:cs typeface="Times New Roman"/>
                <a:sym typeface="Times New Roman"/>
              </a:rPr>
              <a:t>DATA STRUCTURES </a:t>
            </a:r>
            <a:r>
              <a:rPr lang="en-US" sz="2800" dirty="0" smtClean="0">
                <a:solidFill>
                  <a:schemeClr val="dk1"/>
                </a:solidFill>
                <a:latin typeface="Times New Roman"/>
                <a:ea typeface="Times New Roman"/>
                <a:cs typeface="Times New Roman"/>
                <a:sym typeface="Times New Roman"/>
              </a:rPr>
              <a:t>21CSH-211</a:t>
            </a:r>
            <a:endParaRPr dirty="0"/>
          </a:p>
          <a:p>
            <a:pPr marL="0" marR="0" lvl="0" indent="0" algn="ctr" rtl="0">
              <a:lnSpc>
                <a:spcPct val="90000"/>
              </a:lnSpc>
              <a:spcBef>
                <a:spcPts val="980"/>
              </a:spcBef>
              <a:spcAft>
                <a:spcPts val="0"/>
              </a:spcAft>
              <a:buNone/>
            </a:pPr>
            <a:endParaRPr sz="3200" b="1" u="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u="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u="none" dirty="0">
                <a:solidFill>
                  <a:srgbClr val="262626"/>
                </a:solidFill>
                <a:latin typeface="Times New Roman"/>
                <a:ea typeface="Times New Roman"/>
                <a:cs typeface="Times New Roman"/>
                <a:sym typeface="Times New Roman"/>
              </a:rPr>
              <a:t> </a:t>
            </a:r>
            <a:endParaRPr sz="3200" b="1" u="none" dirty="0">
              <a:solidFill>
                <a:srgbClr val="262626"/>
              </a:solidFill>
              <a:latin typeface="Times New Roman"/>
              <a:ea typeface="Times New Roman"/>
              <a:cs typeface="Times New Roman"/>
              <a:sym typeface="Times New Roman"/>
            </a:endParaRPr>
          </a:p>
          <a:p>
            <a:pPr marL="0" marR="0" lvl="0" indent="0" algn="l" rtl="0">
              <a:spcBef>
                <a:spcPts val="1120"/>
              </a:spcBef>
              <a:spcAft>
                <a:spcPts val="0"/>
              </a:spcAft>
              <a:buNone/>
            </a:pPr>
            <a:endParaRPr sz="1600" b="0" u="none" dirty="0">
              <a:solidFill>
                <a:schemeClr val="dk1"/>
              </a:solidFill>
              <a:latin typeface="Raleway ExtraBold"/>
              <a:ea typeface="Raleway ExtraBold"/>
              <a:cs typeface="Raleway ExtraBold"/>
              <a:sym typeface="Raleway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0bf777163f_0_457"/>
          <p:cNvSpPr txBox="1">
            <a:spLocks noGrp="1"/>
          </p:cNvSpPr>
          <p:nvPr>
            <p:ph type="body" idx="1"/>
          </p:nvPr>
        </p:nvSpPr>
        <p:spPr>
          <a:xfrm>
            <a:off x="666750" y="1002725"/>
            <a:ext cx="10972800" cy="5855400"/>
          </a:xfrm>
          <a:prstGeom prst="rect">
            <a:avLst/>
          </a:prstGeom>
          <a:noFill/>
          <a:ln>
            <a:noFill/>
          </a:ln>
        </p:spPr>
        <p:txBody>
          <a:bodyPr spcFirstLastPara="1" wrap="square" lIns="91425" tIns="45700" rIns="91425" bIns="45700" anchor="t" anchorCtr="0">
            <a:normAutofit/>
          </a:bodyPr>
          <a:lstStyle/>
          <a:p>
            <a:pPr marL="457200" marR="25400" lvl="0" indent="0" algn="l" rtl="0">
              <a:lnSpc>
                <a:spcPct val="169565"/>
              </a:lnSpc>
              <a:spcBef>
                <a:spcPts val="0"/>
              </a:spcBef>
              <a:spcAft>
                <a:spcPts val="3000"/>
              </a:spcAft>
              <a:buNone/>
            </a:pPr>
            <a:endParaRPr sz="2250">
              <a:highlight>
                <a:srgbClr val="FFFFFF"/>
              </a:highlight>
              <a:latin typeface="Times New Roman"/>
              <a:ea typeface="Times New Roman"/>
              <a:cs typeface="Times New Roman"/>
              <a:sym typeface="Times New Roman"/>
            </a:endParaRPr>
          </a:p>
        </p:txBody>
      </p:sp>
      <p:sp>
        <p:nvSpPr>
          <p:cNvPr id="162" name="Google Shape;162;g10bf777163f_0_457"/>
          <p:cNvSpPr txBox="1"/>
          <p:nvPr/>
        </p:nvSpPr>
        <p:spPr>
          <a:xfrm>
            <a:off x="1144707" y="268904"/>
            <a:ext cx="10058400" cy="822900"/>
          </a:xfrm>
          <a:prstGeom prst="rect">
            <a:avLst/>
          </a:prstGeom>
          <a:noFill/>
          <a:ln>
            <a:noFill/>
          </a:ln>
        </p:spPr>
        <p:txBody>
          <a:bodyPr spcFirstLastPara="1" wrap="square" lIns="91425" tIns="45700" rIns="91425" bIns="45700" anchor="b" anchorCtr="0">
            <a:noAutofit/>
          </a:bodyPr>
          <a:lstStyle/>
          <a:p>
            <a:pPr marL="685800" lvl="0" indent="0" algn="ctr" rtl="0">
              <a:lnSpc>
                <a:spcPct val="90000"/>
              </a:lnSpc>
              <a:spcBef>
                <a:spcPts val="500"/>
              </a:spcBef>
              <a:spcAft>
                <a:spcPts val="0"/>
              </a:spcAft>
              <a:buNone/>
            </a:pPr>
            <a:r>
              <a:rPr lang="en-US" sz="4400" b="1">
                <a:solidFill>
                  <a:schemeClr val="dk1"/>
                </a:solidFill>
                <a:latin typeface="Times New Roman"/>
                <a:ea typeface="Times New Roman"/>
                <a:cs typeface="Times New Roman"/>
                <a:sym typeface="Times New Roman"/>
              </a:rPr>
              <a:t>Insertion Sort</a:t>
            </a:r>
            <a:endParaRPr sz="4400" b="1">
              <a:solidFill>
                <a:schemeClr val="dk1"/>
              </a:solidFill>
              <a:latin typeface="Times New Roman"/>
              <a:ea typeface="Times New Roman"/>
              <a:cs typeface="Times New Roman"/>
              <a:sym typeface="Times New Roman"/>
            </a:endParaRPr>
          </a:p>
        </p:txBody>
      </p:sp>
      <p:sp>
        <p:nvSpPr>
          <p:cNvPr id="163" name="Google Shape;163;g10bf777163f_0_45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1/7/2022</a:t>
            </a:r>
            <a:endParaRPr/>
          </a:p>
        </p:txBody>
      </p:sp>
      <p:pic>
        <p:nvPicPr>
          <p:cNvPr id="164" name="Google Shape;164;g10bf777163f_0_457"/>
          <p:cNvPicPr preferRelativeResize="0"/>
          <p:nvPr/>
        </p:nvPicPr>
        <p:blipFill>
          <a:blip r:embed="rId3">
            <a:alphaModFix/>
          </a:blip>
          <a:stretch>
            <a:fillRect/>
          </a:stretch>
        </p:blipFill>
        <p:spPr>
          <a:xfrm>
            <a:off x="152400" y="1002600"/>
            <a:ext cx="11639549" cy="585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g10bf777163f_0_464"/>
          <p:cNvSpPr txBox="1"/>
          <p:nvPr/>
        </p:nvSpPr>
        <p:spPr>
          <a:xfrm>
            <a:off x="1123957" y="4"/>
            <a:ext cx="10058400" cy="822900"/>
          </a:xfrm>
          <a:prstGeom prst="rect">
            <a:avLst/>
          </a:prstGeom>
          <a:noFill/>
          <a:ln>
            <a:noFill/>
          </a:ln>
        </p:spPr>
        <p:txBody>
          <a:bodyPr spcFirstLastPara="1" wrap="square" lIns="91425" tIns="45700" rIns="91425" bIns="45700" anchor="b" anchorCtr="0">
            <a:noAutofit/>
          </a:bodyPr>
          <a:lstStyle/>
          <a:p>
            <a:pPr marL="685800" lvl="0" indent="0" algn="ctr" rtl="0">
              <a:lnSpc>
                <a:spcPct val="90000"/>
              </a:lnSpc>
              <a:spcBef>
                <a:spcPts val="500"/>
              </a:spcBef>
              <a:spcAft>
                <a:spcPts val="0"/>
              </a:spcAft>
              <a:buNone/>
            </a:pPr>
            <a:r>
              <a:rPr lang="en-US" sz="4400" b="1">
                <a:solidFill>
                  <a:schemeClr val="dk1"/>
                </a:solidFill>
                <a:latin typeface="Times New Roman"/>
                <a:ea typeface="Times New Roman"/>
                <a:cs typeface="Times New Roman"/>
                <a:sym typeface="Times New Roman"/>
              </a:rPr>
              <a:t>Insertion Sort</a:t>
            </a:r>
            <a:endParaRPr sz="4400" b="1">
              <a:solidFill>
                <a:schemeClr val="dk1"/>
              </a:solidFill>
              <a:latin typeface="Times New Roman"/>
              <a:ea typeface="Times New Roman"/>
              <a:cs typeface="Times New Roman"/>
              <a:sym typeface="Times New Roman"/>
            </a:endParaRPr>
          </a:p>
        </p:txBody>
      </p:sp>
      <p:sp>
        <p:nvSpPr>
          <p:cNvPr id="171" name="Google Shape;171;g10bf777163f_0_46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1/7/2022</a:t>
            </a:r>
            <a:endParaRPr/>
          </a:p>
        </p:txBody>
      </p:sp>
      <p:pic>
        <p:nvPicPr>
          <p:cNvPr id="172" name="Google Shape;172;g10bf777163f_0_464"/>
          <p:cNvPicPr preferRelativeResize="0"/>
          <p:nvPr/>
        </p:nvPicPr>
        <p:blipFill>
          <a:blip r:embed="rId3">
            <a:alphaModFix/>
          </a:blip>
          <a:stretch>
            <a:fillRect/>
          </a:stretch>
        </p:blipFill>
        <p:spPr>
          <a:xfrm>
            <a:off x="819150" y="822900"/>
            <a:ext cx="10972800" cy="6035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10bf777163f_0_472"/>
          <p:cNvSpPr txBox="1">
            <a:spLocks noGrp="1"/>
          </p:cNvSpPr>
          <p:nvPr>
            <p:ph type="body" idx="1"/>
          </p:nvPr>
        </p:nvSpPr>
        <p:spPr>
          <a:xfrm>
            <a:off x="666750" y="1557950"/>
            <a:ext cx="10972800" cy="5300100"/>
          </a:xfrm>
          <a:prstGeom prst="rect">
            <a:avLst/>
          </a:prstGeom>
          <a:noFill/>
          <a:ln>
            <a:noFill/>
          </a:ln>
        </p:spPr>
        <p:txBody>
          <a:bodyPr spcFirstLastPara="1" wrap="square" lIns="91425" tIns="45700" rIns="91425" bIns="45700" anchor="t" anchorCtr="0">
            <a:normAutofit/>
          </a:bodyPr>
          <a:lstStyle/>
          <a:p>
            <a:pPr marL="457200" marR="25400" lvl="0" indent="0" algn="l" rtl="0">
              <a:lnSpc>
                <a:spcPct val="169565"/>
              </a:lnSpc>
              <a:spcBef>
                <a:spcPts val="0"/>
              </a:spcBef>
              <a:spcAft>
                <a:spcPts val="3000"/>
              </a:spcAft>
              <a:buNone/>
            </a:pPr>
            <a:endParaRPr sz="2250">
              <a:highlight>
                <a:srgbClr val="FFFFFF"/>
              </a:highlight>
              <a:latin typeface="Times New Roman"/>
              <a:ea typeface="Times New Roman"/>
              <a:cs typeface="Times New Roman"/>
              <a:sym typeface="Times New Roman"/>
            </a:endParaRPr>
          </a:p>
        </p:txBody>
      </p:sp>
      <p:sp>
        <p:nvSpPr>
          <p:cNvPr id="178" name="Google Shape;178;g10bf777163f_0_472"/>
          <p:cNvSpPr txBox="1"/>
          <p:nvPr/>
        </p:nvSpPr>
        <p:spPr>
          <a:xfrm>
            <a:off x="1123957" y="4"/>
            <a:ext cx="10058400" cy="822900"/>
          </a:xfrm>
          <a:prstGeom prst="rect">
            <a:avLst/>
          </a:prstGeom>
          <a:noFill/>
          <a:ln>
            <a:noFill/>
          </a:ln>
        </p:spPr>
        <p:txBody>
          <a:bodyPr spcFirstLastPara="1" wrap="square" lIns="91425" tIns="45700" rIns="91425" bIns="45700" anchor="b" anchorCtr="0">
            <a:noAutofit/>
          </a:bodyPr>
          <a:lstStyle/>
          <a:p>
            <a:pPr marL="685800" lvl="0" indent="0" algn="ctr" rtl="0">
              <a:lnSpc>
                <a:spcPct val="90000"/>
              </a:lnSpc>
              <a:spcBef>
                <a:spcPts val="500"/>
              </a:spcBef>
              <a:spcAft>
                <a:spcPts val="0"/>
              </a:spcAft>
              <a:buNone/>
            </a:pPr>
            <a:r>
              <a:rPr lang="en-US" sz="4400" b="1">
                <a:solidFill>
                  <a:schemeClr val="dk1"/>
                </a:solidFill>
                <a:latin typeface="Times New Roman"/>
                <a:ea typeface="Times New Roman"/>
                <a:cs typeface="Times New Roman"/>
                <a:sym typeface="Times New Roman"/>
              </a:rPr>
              <a:t>Insertion Sort</a:t>
            </a:r>
            <a:endParaRPr sz="4400" b="1">
              <a:solidFill>
                <a:schemeClr val="dk1"/>
              </a:solidFill>
              <a:latin typeface="Times New Roman"/>
              <a:ea typeface="Times New Roman"/>
              <a:cs typeface="Times New Roman"/>
              <a:sym typeface="Times New Roman"/>
            </a:endParaRPr>
          </a:p>
        </p:txBody>
      </p:sp>
      <p:sp>
        <p:nvSpPr>
          <p:cNvPr id="179" name="Google Shape;179;g10bf777163f_0_47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1/7/2022</a:t>
            </a:r>
            <a:endParaRPr/>
          </a:p>
        </p:txBody>
      </p:sp>
      <p:pic>
        <p:nvPicPr>
          <p:cNvPr id="180" name="Google Shape;180;g10bf777163f_0_472"/>
          <p:cNvPicPr preferRelativeResize="0"/>
          <p:nvPr/>
        </p:nvPicPr>
        <p:blipFill>
          <a:blip r:embed="rId3">
            <a:alphaModFix/>
          </a:blip>
          <a:stretch>
            <a:fillRect/>
          </a:stretch>
        </p:blipFill>
        <p:spPr>
          <a:xfrm>
            <a:off x="819150" y="1557825"/>
            <a:ext cx="10972800" cy="5300175"/>
          </a:xfrm>
          <a:prstGeom prst="rect">
            <a:avLst/>
          </a:prstGeom>
          <a:noFill/>
          <a:ln>
            <a:noFill/>
          </a:ln>
        </p:spPr>
      </p:pic>
      <p:pic>
        <p:nvPicPr>
          <p:cNvPr id="181" name="Google Shape;181;g10bf777163f_0_472"/>
          <p:cNvPicPr preferRelativeResize="0"/>
          <p:nvPr/>
        </p:nvPicPr>
        <p:blipFill>
          <a:blip r:embed="rId4">
            <a:alphaModFix/>
          </a:blip>
          <a:stretch>
            <a:fillRect/>
          </a:stretch>
        </p:blipFill>
        <p:spPr>
          <a:xfrm>
            <a:off x="71625" y="1199700"/>
            <a:ext cx="11720325" cy="5658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10bf777163f_0_480"/>
          <p:cNvSpPr txBox="1">
            <a:spLocks noGrp="1"/>
          </p:cNvSpPr>
          <p:nvPr>
            <p:ph type="body" idx="1"/>
          </p:nvPr>
        </p:nvSpPr>
        <p:spPr>
          <a:xfrm>
            <a:off x="666750" y="1557950"/>
            <a:ext cx="10972800" cy="4655400"/>
          </a:xfrm>
          <a:prstGeom prst="rect">
            <a:avLst/>
          </a:prstGeom>
          <a:noFill/>
          <a:ln>
            <a:noFill/>
          </a:ln>
        </p:spPr>
        <p:txBody>
          <a:bodyPr spcFirstLastPara="1" wrap="square" lIns="91425" tIns="45700" rIns="91425" bIns="45700" anchor="t" anchorCtr="0">
            <a:normAutofit/>
          </a:bodyPr>
          <a:lstStyle/>
          <a:p>
            <a:pPr marL="457200" marR="25400" lvl="0" indent="0" algn="l" rtl="0">
              <a:lnSpc>
                <a:spcPct val="169565"/>
              </a:lnSpc>
              <a:spcBef>
                <a:spcPts val="0"/>
              </a:spcBef>
              <a:spcAft>
                <a:spcPts val="3000"/>
              </a:spcAft>
              <a:buNone/>
            </a:pPr>
            <a:endParaRPr sz="2250">
              <a:highlight>
                <a:srgbClr val="FFFFFF"/>
              </a:highlight>
              <a:latin typeface="Times New Roman"/>
              <a:ea typeface="Times New Roman"/>
              <a:cs typeface="Times New Roman"/>
              <a:sym typeface="Times New Roman"/>
            </a:endParaRPr>
          </a:p>
        </p:txBody>
      </p:sp>
      <p:sp>
        <p:nvSpPr>
          <p:cNvPr id="187" name="Google Shape;187;g10bf777163f_0_480"/>
          <p:cNvSpPr txBox="1"/>
          <p:nvPr/>
        </p:nvSpPr>
        <p:spPr>
          <a:xfrm>
            <a:off x="1123957" y="4"/>
            <a:ext cx="10058400" cy="822900"/>
          </a:xfrm>
          <a:prstGeom prst="rect">
            <a:avLst/>
          </a:prstGeom>
          <a:noFill/>
          <a:ln>
            <a:noFill/>
          </a:ln>
        </p:spPr>
        <p:txBody>
          <a:bodyPr spcFirstLastPara="1" wrap="square" lIns="91425" tIns="45700" rIns="91425" bIns="45700" anchor="b" anchorCtr="0">
            <a:noAutofit/>
          </a:bodyPr>
          <a:lstStyle/>
          <a:p>
            <a:pPr marL="685800" lvl="0" indent="0" algn="ctr" rtl="0">
              <a:lnSpc>
                <a:spcPct val="90000"/>
              </a:lnSpc>
              <a:spcBef>
                <a:spcPts val="500"/>
              </a:spcBef>
              <a:spcAft>
                <a:spcPts val="0"/>
              </a:spcAft>
              <a:buNone/>
            </a:pPr>
            <a:r>
              <a:rPr lang="en-US" sz="4400" b="1">
                <a:solidFill>
                  <a:schemeClr val="dk1"/>
                </a:solidFill>
                <a:latin typeface="Times New Roman"/>
                <a:ea typeface="Times New Roman"/>
                <a:cs typeface="Times New Roman"/>
                <a:sym typeface="Times New Roman"/>
              </a:rPr>
              <a:t>Insertion Sort</a:t>
            </a:r>
            <a:endParaRPr sz="4400" b="1">
              <a:solidFill>
                <a:schemeClr val="dk1"/>
              </a:solidFill>
              <a:latin typeface="Times New Roman"/>
              <a:ea typeface="Times New Roman"/>
              <a:cs typeface="Times New Roman"/>
              <a:sym typeface="Times New Roman"/>
            </a:endParaRPr>
          </a:p>
        </p:txBody>
      </p:sp>
      <p:pic>
        <p:nvPicPr>
          <p:cNvPr id="189" name="Google Shape;189;g10bf777163f_0_480"/>
          <p:cNvPicPr preferRelativeResize="0"/>
          <p:nvPr/>
        </p:nvPicPr>
        <p:blipFill>
          <a:blip r:embed="rId3">
            <a:alphaModFix/>
          </a:blip>
          <a:stretch>
            <a:fillRect/>
          </a:stretch>
        </p:blipFill>
        <p:spPr>
          <a:xfrm>
            <a:off x="250675" y="1235524"/>
            <a:ext cx="11481780" cy="5165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10bf777163f_0_489"/>
          <p:cNvSpPr txBox="1">
            <a:spLocks noGrp="1"/>
          </p:cNvSpPr>
          <p:nvPr>
            <p:ph type="body" idx="1"/>
          </p:nvPr>
        </p:nvSpPr>
        <p:spPr>
          <a:xfrm>
            <a:off x="666750" y="1557950"/>
            <a:ext cx="10972800" cy="4655400"/>
          </a:xfrm>
          <a:prstGeom prst="rect">
            <a:avLst/>
          </a:prstGeom>
          <a:noFill/>
          <a:ln>
            <a:noFill/>
          </a:ln>
        </p:spPr>
        <p:txBody>
          <a:bodyPr spcFirstLastPara="1" wrap="square" lIns="91425" tIns="45700" rIns="91425" bIns="45700" anchor="t" anchorCtr="0">
            <a:normAutofit/>
          </a:bodyPr>
          <a:lstStyle/>
          <a:p>
            <a:pPr marL="25400" marR="25400" lvl="0" indent="0" algn="just" rtl="0">
              <a:lnSpc>
                <a:spcPct val="115000"/>
              </a:lnSpc>
              <a:spcBef>
                <a:spcPts val="600"/>
              </a:spcBef>
              <a:spcAft>
                <a:spcPts val="0"/>
              </a:spcAft>
              <a:buClr>
                <a:schemeClr val="dk1"/>
              </a:buClr>
              <a:buSzPts val="1100"/>
              <a:buFont typeface="Arial"/>
              <a:buNone/>
            </a:pPr>
            <a:r>
              <a:rPr lang="en-US" sz="2400" dirty="0">
                <a:latin typeface="Times New Roman"/>
                <a:ea typeface="Times New Roman"/>
                <a:cs typeface="Times New Roman"/>
                <a:sym typeface="Times New Roman"/>
              </a:rPr>
              <a:t>Selection sort is a simple sorting algorithm. This sorting algorithm is an in-place comparison-based algorithm in which the list is divided into two parts, the sorted part at the left end and the unsorted part at the right end. Initially, the sorted part is empty and the unsorted part is the entire list.</a:t>
            </a:r>
            <a:endParaRPr sz="2400" dirty="0">
              <a:latin typeface="Times New Roman"/>
              <a:ea typeface="Times New Roman"/>
              <a:cs typeface="Times New Roman"/>
              <a:sym typeface="Times New Roman"/>
            </a:endParaRPr>
          </a:p>
          <a:p>
            <a:pPr marL="25400" marR="25400" lvl="0" indent="0" algn="just" rtl="0">
              <a:lnSpc>
                <a:spcPct val="115000"/>
              </a:lnSpc>
              <a:spcBef>
                <a:spcPts val="700"/>
              </a:spcBef>
              <a:spcAft>
                <a:spcPts val="0"/>
              </a:spcAft>
              <a:buClr>
                <a:schemeClr val="dk1"/>
              </a:buClr>
              <a:buSzPts val="1100"/>
              <a:buFont typeface="Arial"/>
              <a:buNone/>
            </a:pPr>
            <a:r>
              <a:rPr lang="en-US" sz="2400" dirty="0">
                <a:latin typeface="Times New Roman"/>
                <a:ea typeface="Times New Roman"/>
                <a:cs typeface="Times New Roman"/>
                <a:sym typeface="Times New Roman"/>
              </a:rPr>
              <a:t>The smallest element is selected from the unsorted array and swapped with the leftmost element, and that element becomes a part of the sorted array. This process continues moving unsorted array boundary by one element to the right.</a:t>
            </a:r>
            <a:endParaRPr sz="2400" dirty="0">
              <a:latin typeface="Times New Roman"/>
              <a:ea typeface="Times New Roman"/>
              <a:cs typeface="Times New Roman"/>
              <a:sym typeface="Times New Roman"/>
            </a:endParaRPr>
          </a:p>
          <a:p>
            <a:pPr marL="25400" marR="25400" lvl="0" indent="0" algn="just" rtl="0">
              <a:lnSpc>
                <a:spcPct val="115000"/>
              </a:lnSpc>
              <a:spcBef>
                <a:spcPts val="700"/>
              </a:spcBef>
              <a:spcAft>
                <a:spcPts val="0"/>
              </a:spcAft>
              <a:buClr>
                <a:schemeClr val="dk1"/>
              </a:buClr>
              <a:buSzPts val="1100"/>
              <a:buFont typeface="Arial"/>
              <a:buNone/>
            </a:pPr>
            <a:r>
              <a:rPr lang="en-US" sz="2400" dirty="0">
                <a:latin typeface="Times New Roman"/>
                <a:ea typeface="Times New Roman"/>
                <a:cs typeface="Times New Roman"/>
                <a:sym typeface="Times New Roman"/>
              </a:rPr>
              <a:t>This algorithm is not suitable for large data sets as its </a:t>
            </a:r>
            <a:r>
              <a:rPr lang="en-US" sz="2400" b="1" dirty="0">
                <a:latin typeface="Times New Roman"/>
                <a:ea typeface="Times New Roman"/>
                <a:cs typeface="Times New Roman"/>
                <a:sym typeface="Times New Roman"/>
              </a:rPr>
              <a:t>average and worst case complexities</a:t>
            </a:r>
            <a:r>
              <a:rPr lang="en-US" sz="2400" dirty="0">
                <a:latin typeface="Times New Roman"/>
                <a:ea typeface="Times New Roman"/>
                <a:cs typeface="Times New Roman"/>
                <a:sym typeface="Times New Roman"/>
              </a:rPr>
              <a:t> are of </a:t>
            </a:r>
            <a:r>
              <a:rPr lang="en-US" sz="2400" b="1" dirty="0">
                <a:latin typeface="Times New Roman"/>
                <a:ea typeface="Times New Roman"/>
                <a:cs typeface="Times New Roman"/>
                <a:sym typeface="Times New Roman"/>
              </a:rPr>
              <a:t>Ο(n</a:t>
            </a:r>
            <a:r>
              <a:rPr lang="en-US" sz="2400" b="1" spc="-150" dirty="0">
                <a:latin typeface="Times New Roman"/>
                <a:ea typeface="Times New Roman"/>
                <a:cs typeface="Times New Roman"/>
                <a:sym typeface="Times New Roman"/>
              </a:rPr>
              <a:t>2</a:t>
            </a:r>
            <a:r>
              <a:rPr lang="en-US" sz="2400" b="1" dirty="0">
                <a:latin typeface="Times New Roman"/>
                <a:ea typeface="Times New Roman"/>
                <a:cs typeface="Times New Roman"/>
                <a:sym typeface="Times New Roman"/>
              </a:rPr>
              <a:t>)</a:t>
            </a:r>
            <a:r>
              <a:rPr lang="en-US" sz="2400" dirty="0">
                <a:latin typeface="Times New Roman"/>
                <a:ea typeface="Times New Roman"/>
                <a:cs typeface="Times New Roman"/>
                <a:sym typeface="Times New Roman"/>
              </a:rPr>
              <a:t>, where n is the number of items.</a:t>
            </a:r>
            <a:endParaRPr sz="2400" dirty="0">
              <a:latin typeface="Times New Roman"/>
              <a:ea typeface="Times New Roman"/>
              <a:cs typeface="Times New Roman"/>
              <a:sym typeface="Times New Roman"/>
            </a:endParaRPr>
          </a:p>
          <a:p>
            <a:pPr marL="457200" marR="25400" lvl="0" indent="0" algn="l" rtl="0">
              <a:lnSpc>
                <a:spcPct val="169565"/>
              </a:lnSpc>
              <a:spcBef>
                <a:spcPts val="700"/>
              </a:spcBef>
              <a:spcAft>
                <a:spcPts val="3000"/>
              </a:spcAft>
              <a:buNone/>
            </a:pPr>
            <a:endParaRPr sz="2250" dirty="0">
              <a:highlight>
                <a:srgbClr val="FFFFFF"/>
              </a:highlight>
              <a:latin typeface="Times New Roman"/>
              <a:ea typeface="Times New Roman"/>
              <a:cs typeface="Times New Roman"/>
              <a:sym typeface="Times New Roman"/>
            </a:endParaRPr>
          </a:p>
        </p:txBody>
      </p:sp>
      <p:sp>
        <p:nvSpPr>
          <p:cNvPr id="195" name="Google Shape;195;g10bf777163f_0_489"/>
          <p:cNvSpPr txBox="1"/>
          <p:nvPr/>
        </p:nvSpPr>
        <p:spPr>
          <a:xfrm>
            <a:off x="1123957" y="4"/>
            <a:ext cx="10058400" cy="822900"/>
          </a:xfrm>
          <a:prstGeom prst="rect">
            <a:avLst/>
          </a:prstGeom>
          <a:noFill/>
          <a:ln>
            <a:noFill/>
          </a:ln>
        </p:spPr>
        <p:txBody>
          <a:bodyPr spcFirstLastPara="1" wrap="square" lIns="91425" tIns="45700" rIns="91425" bIns="45700" anchor="b" anchorCtr="0">
            <a:noAutofit/>
          </a:bodyPr>
          <a:lstStyle/>
          <a:p>
            <a:pPr marL="685800" lvl="0" indent="0" algn="ctr" rtl="0">
              <a:lnSpc>
                <a:spcPct val="90000"/>
              </a:lnSpc>
              <a:spcBef>
                <a:spcPts val="500"/>
              </a:spcBef>
              <a:spcAft>
                <a:spcPts val="0"/>
              </a:spcAft>
              <a:buNone/>
            </a:pPr>
            <a:r>
              <a:rPr lang="en-US" sz="4400" b="1">
                <a:solidFill>
                  <a:schemeClr val="dk1"/>
                </a:solidFill>
                <a:latin typeface="Times New Roman"/>
                <a:ea typeface="Times New Roman"/>
                <a:cs typeface="Times New Roman"/>
                <a:sym typeface="Times New Roman"/>
              </a:rPr>
              <a:t>Selection Sort</a:t>
            </a:r>
            <a:endParaRPr sz="4400" b="1">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10bf777163f_0_497"/>
          <p:cNvSpPr txBox="1">
            <a:spLocks noGrp="1"/>
          </p:cNvSpPr>
          <p:nvPr>
            <p:ph type="body" idx="1"/>
          </p:nvPr>
        </p:nvSpPr>
        <p:spPr>
          <a:xfrm>
            <a:off x="666750" y="1557950"/>
            <a:ext cx="10972800" cy="4655400"/>
          </a:xfrm>
          <a:prstGeom prst="rect">
            <a:avLst/>
          </a:prstGeom>
          <a:noFill/>
          <a:ln>
            <a:noFill/>
          </a:ln>
        </p:spPr>
        <p:txBody>
          <a:bodyPr spcFirstLastPara="1" wrap="square" lIns="91425" tIns="45700" rIns="91425" bIns="45700" anchor="t" anchorCtr="0">
            <a:normAutofit/>
          </a:bodyPr>
          <a:lstStyle/>
          <a:p>
            <a:pPr marL="25400" marR="25400" lvl="0" indent="0" algn="just" rtl="0">
              <a:lnSpc>
                <a:spcPct val="115000"/>
              </a:lnSpc>
              <a:spcBef>
                <a:spcPts val="600"/>
              </a:spcBef>
              <a:spcAft>
                <a:spcPts val="0"/>
              </a:spcAft>
              <a:buNone/>
            </a:pPr>
            <a:endParaRPr sz="2400">
              <a:latin typeface="Times New Roman"/>
              <a:ea typeface="Times New Roman"/>
              <a:cs typeface="Times New Roman"/>
              <a:sym typeface="Times New Roman"/>
            </a:endParaRPr>
          </a:p>
          <a:p>
            <a:pPr marL="457200" marR="25400" lvl="0" indent="0" algn="l" rtl="0">
              <a:lnSpc>
                <a:spcPct val="169565"/>
              </a:lnSpc>
              <a:spcBef>
                <a:spcPts val="700"/>
              </a:spcBef>
              <a:spcAft>
                <a:spcPts val="3000"/>
              </a:spcAft>
              <a:buNone/>
            </a:pPr>
            <a:endParaRPr sz="2250">
              <a:highlight>
                <a:srgbClr val="FFFFFF"/>
              </a:highlight>
              <a:latin typeface="Times New Roman"/>
              <a:ea typeface="Times New Roman"/>
              <a:cs typeface="Times New Roman"/>
              <a:sym typeface="Times New Roman"/>
            </a:endParaRPr>
          </a:p>
        </p:txBody>
      </p:sp>
      <p:sp>
        <p:nvSpPr>
          <p:cNvPr id="202" name="Google Shape;202;g10bf777163f_0_497"/>
          <p:cNvSpPr txBox="1"/>
          <p:nvPr/>
        </p:nvSpPr>
        <p:spPr>
          <a:xfrm>
            <a:off x="1123957" y="4"/>
            <a:ext cx="10058400" cy="822900"/>
          </a:xfrm>
          <a:prstGeom prst="rect">
            <a:avLst/>
          </a:prstGeom>
          <a:noFill/>
          <a:ln>
            <a:noFill/>
          </a:ln>
        </p:spPr>
        <p:txBody>
          <a:bodyPr spcFirstLastPara="1" wrap="square" lIns="91425" tIns="45700" rIns="91425" bIns="45700" anchor="b" anchorCtr="0">
            <a:noAutofit/>
          </a:bodyPr>
          <a:lstStyle/>
          <a:p>
            <a:pPr marL="685800" lvl="0" indent="0" algn="ctr" rtl="0">
              <a:lnSpc>
                <a:spcPct val="90000"/>
              </a:lnSpc>
              <a:spcBef>
                <a:spcPts val="500"/>
              </a:spcBef>
              <a:spcAft>
                <a:spcPts val="0"/>
              </a:spcAft>
              <a:buNone/>
            </a:pPr>
            <a:r>
              <a:rPr lang="en-US" sz="4400" b="1">
                <a:solidFill>
                  <a:schemeClr val="dk1"/>
                </a:solidFill>
                <a:latin typeface="Times New Roman"/>
                <a:ea typeface="Times New Roman"/>
                <a:cs typeface="Times New Roman"/>
                <a:sym typeface="Times New Roman"/>
              </a:rPr>
              <a:t>Selection Sort</a:t>
            </a:r>
            <a:endParaRPr sz="4400" b="1">
              <a:solidFill>
                <a:schemeClr val="dk1"/>
              </a:solidFill>
              <a:latin typeface="Times New Roman"/>
              <a:ea typeface="Times New Roman"/>
              <a:cs typeface="Times New Roman"/>
              <a:sym typeface="Times New Roman"/>
            </a:endParaRPr>
          </a:p>
        </p:txBody>
      </p:sp>
      <p:sp>
        <p:nvSpPr>
          <p:cNvPr id="203" name="Google Shape;203;g10bf777163f_0_49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1/7/2022</a:t>
            </a:r>
            <a:endParaRPr/>
          </a:p>
        </p:txBody>
      </p:sp>
      <p:pic>
        <p:nvPicPr>
          <p:cNvPr id="204" name="Google Shape;204;g10bf777163f_0_497"/>
          <p:cNvPicPr preferRelativeResize="0"/>
          <p:nvPr/>
        </p:nvPicPr>
        <p:blipFill>
          <a:blip r:embed="rId3">
            <a:alphaModFix/>
          </a:blip>
          <a:stretch>
            <a:fillRect/>
          </a:stretch>
        </p:blipFill>
        <p:spPr>
          <a:xfrm>
            <a:off x="906700" y="1002725"/>
            <a:ext cx="10492926" cy="5718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10a6ee3b4a1_0_1"/>
          <p:cNvSpPr txBox="1">
            <a:spLocks noGrp="1"/>
          </p:cNvSpPr>
          <p:nvPr>
            <p:ph type="body" idx="1"/>
          </p:nvPr>
        </p:nvSpPr>
        <p:spPr>
          <a:xfrm>
            <a:off x="666750" y="1557950"/>
            <a:ext cx="10972800" cy="4655400"/>
          </a:xfrm>
          <a:prstGeom prst="rect">
            <a:avLst/>
          </a:prstGeom>
          <a:noFill/>
          <a:ln>
            <a:noFill/>
          </a:ln>
        </p:spPr>
        <p:txBody>
          <a:bodyPr spcFirstLastPara="1" wrap="square" lIns="91425" tIns="45700" rIns="91425" bIns="45700" anchor="t" anchorCtr="0">
            <a:normAutofit/>
          </a:bodyPr>
          <a:lstStyle/>
          <a:p>
            <a:pPr marL="25400" marR="25400" lvl="0" indent="0" algn="just" rtl="0">
              <a:lnSpc>
                <a:spcPct val="115000"/>
              </a:lnSpc>
              <a:spcBef>
                <a:spcPts val="600"/>
              </a:spcBef>
              <a:spcAft>
                <a:spcPts val="0"/>
              </a:spcAft>
              <a:buNone/>
            </a:pPr>
            <a:endParaRPr sz="2400">
              <a:latin typeface="Times New Roman"/>
              <a:ea typeface="Times New Roman"/>
              <a:cs typeface="Times New Roman"/>
              <a:sym typeface="Times New Roman"/>
            </a:endParaRPr>
          </a:p>
          <a:p>
            <a:pPr marL="457200" marR="25400" lvl="0" indent="0" algn="l" rtl="0">
              <a:lnSpc>
                <a:spcPct val="169565"/>
              </a:lnSpc>
              <a:spcBef>
                <a:spcPts val="700"/>
              </a:spcBef>
              <a:spcAft>
                <a:spcPts val="3000"/>
              </a:spcAft>
              <a:buNone/>
            </a:pPr>
            <a:endParaRPr sz="2250">
              <a:highlight>
                <a:srgbClr val="FFFFFF"/>
              </a:highlight>
              <a:latin typeface="Times New Roman"/>
              <a:ea typeface="Times New Roman"/>
              <a:cs typeface="Times New Roman"/>
              <a:sym typeface="Times New Roman"/>
            </a:endParaRPr>
          </a:p>
        </p:txBody>
      </p:sp>
      <p:sp>
        <p:nvSpPr>
          <p:cNvPr id="210" name="Google Shape;210;g10a6ee3b4a1_0_1"/>
          <p:cNvSpPr txBox="1"/>
          <p:nvPr/>
        </p:nvSpPr>
        <p:spPr>
          <a:xfrm>
            <a:off x="1123957" y="4"/>
            <a:ext cx="10058400" cy="822900"/>
          </a:xfrm>
          <a:prstGeom prst="rect">
            <a:avLst/>
          </a:prstGeom>
          <a:noFill/>
          <a:ln>
            <a:noFill/>
          </a:ln>
        </p:spPr>
        <p:txBody>
          <a:bodyPr spcFirstLastPara="1" wrap="square" lIns="91425" tIns="45700" rIns="91425" bIns="45700" anchor="b" anchorCtr="0">
            <a:noAutofit/>
          </a:bodyPr>
          <a:lstStyle/>
          <a:p>
            <a:pPr marL="685800" lvl="0" indent="0" algn="ctr" rtl="0">
              <a:lnSpc>
                <a:spcPct val="90000"/>
              </a:lnSpc>
              <a:spcBef>
                <a:spcPts val="500"/>
              </a:spcBef>
              <a:spcAft>
                <a:spcPts val="0"/>
              </a:spcAft>
              <a:buNone/>
            </a:pPr>
            <a:r>
              <a:rPr lang="en-US" sz="4400" b="1">
                <a:solidFill>
                  <a:schemeClr val="dk1"/>
                </a:solidFill>
                <a:latin typeface="Times New Roman"/>
                <a:ea typeface="Times New Roman"/>
                <a:cs typeface="Times New Roman"/>
                <a:sym typeface="Times New Roman"/>
              </a:rPr>
              <a:t>Selection Sort</a:t>
            </a:r>
            <a:endParaRPr sz="4400" b="1">
              <a:solidFill>
                <a:schemeClr val="dk1"/>
              </a:solidFill>
              <a:latin typeface="Times New Roman"/>
              <a:ea typeface="Times New Roman"/>
              <a:cs typeface="Times New Roman"/>
              <a:sym typeface="Times New Roman"/>
            </a:endParaRPr>
          </a:p>
        </p:txBody>
      </p:sp>
      <p:pic>
        <p:nvPicPr>
          <p:cNvPr id="212" name="Google Shape;212;g10a6ee3b4a1_0_1"/>
          <p:cNvPicPr preferRelativeResize="0"/>
          <p:nvPr/>
        </p:nvPicPr>
        <p:blipFill>
          <a:blip r:embed="rId3">
            <a:alphaModFix/>
          </a:blip>
          <a:stretch>
            <a:fillRect/>
          </a:stretch>
        </p:blipFill>
        <p:spPr>
          <a:xfrm>
            <a:off x="1020650" y="966925"/>
            <a:ext cx="10421275" cy="5389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10a6ee3b4a1_0_9"/>
          <p:cNvSpPr txBox="1">
            <a:spLocks noGrp="1"/>
          </p:cNvSpPr>
          <p:nvPr>
            <p:ph type="body" idx="1"/>
          </p:nvPr>
        </p:nvSpPr>
        <p:spPr>
          <a:xfrm>
            <a:off x="666750" y="1557950"/>
            <a:ext cx="10972800" cy="4655400"/>
          </a:xfrm>
          <a:prstGeom prst="rect">
            <a:avLst/>
          </a:prstGeom>
          <a:noFill/>
          <a:ln>
            <a:noFill/>
          </a:ln>
        </p:spPr>
        <p:txBody>
          <a:bodyPr spcFirstLastPara="1" wrap="square" lIns="91425" tIns="45700" rIns="91425" bIns="45700" anchor="t" anchorCtr="0">
            <a:normAutofit/>
          </a:bodyPr>
          <a:lstStyle/>
          <a:p>
            <a:pPr marL="25400" marR="25400" lvl="0" indent="0" algn="just" rtl="0">
              <a:lnSpc>
                <a:spcPct val="115000"/>
              </a:lnSpc>
              <a:spcBef>
                <a:spcPts val="600"/>
              </a:spcBef>
              <a:spcAft>
                <a:spcPts val="0"/>
              </a:spcAft>
              <a:buNone/>
            </a:pPr>
            <a:endParaRPr sz="2400">
              <a:latin typeface="Times New Roman"/>
              <a:ea typeface="Times New Roman"/>
              <a:cs typeface="Times New Roman"/>
              <a:sym typeface="Times New Roman"/>
            </a:endParaRPr>
          </a:p>
          <a:p>
            <a:pPr marL="457200" marR="25400" lvl="0" indent="0" algn="l" rtl="0">
              <a:lnSpc>
                <a:spcPct val="169565"/>
              </a:lnSpc>
              <a:spcBef>
                <a:spcPts val="700"/>
              </a:spcBef>
              <a:spcAft>
                <a:spcPts val="3000"/>
              </a:spcAft>
              <a:buNone/>
            </a:pPr>
            <a:endParaRPr sz="2250">
              <a:highlight>
                <a:srgbClr val="FFFFFF"/>
              </a:highlight>
              <a:latin typeface="Times New Roman"/>
              <a:ea typeface="Times New Roman"/>
              <a:cs typeface="Times New Roman"/>
              <a:sym typeface="Times New Roman"/>
            </a:endParaRPr>
          </a:p>
        </p:txBody>
      </p:sp>
      <p:sp>
        <p:nvSpPr>
          <p:cNvPr id="218" name="Google Shape;218;g10a6ee3b4a1_0_9"/>
          <p:cNvSpPr txBox="1"/>
          <p:nvPr/>
        </p:nvSpPr>
        <p:spPr>
          <a:xfrm>
            <a:off x="1123957" y="4"/>
            <a:ext cx="10058400" cy="822900"/>
          </a:xfrm>
          <a:prstGeom prst="rect">
            <a:avLst/>
          </a:prstGeom>
          <a:noFill/>
          <a:ln>
            <a:noFill/>
          </a:ln>
        </p:spPr>
        <p:txBody>
          <a:bodyPr spcFirstLastPara="1" wrap="square" lIns="91425" tIns="45700" rIns="91425" bIns="45700" anchor="b" anchorCtr="0">
            <a:noAutofit/>
          </a:bodyPr>
          <a:lstStyle/>
          <a:p>
            <a:pPr marL="685800" lvl="0" indent="0" algn="ctr" rtl="0">
              <a:lnSpc>
                <a:spcPct val="90000"/>
              </a:lnSpc>
              <a:spcBef>
                <a:spcPts val="500"/>
              </a:spcBef>
              <a:spcAft>
                <a:spcPts val="0"/>
              </a:spcAft>
              <a:buNone/>
            </a:pPr>
            <a:r>
              <a:rPr lang="en-US" sz="4400" b="1">
                <a:solidFill>
                  <a:schemeClr val="dk1"/>
                </a:solidFill>
                <a:latin typeface="Times New Roman"/>
                <a:ea typeface="Times New Roman"/>
                <a:cs typeface="Times New Roman"/>
                <a:sym typeface="Times New Roman"/>
              </a:rPr>
              <a:t>Selection Sort</a:t>
            </a:r>
            <a:endParaRPr sz="4400" b="1">
              <a:solidFill>
                <a:schemeClr val="dk1"/>
              </a:solidFill>
              <a:latin typeface="Times New Roman"/>
              <a:ea typeface="Times New Roman"/>
              <a:cs typeface="Times New Roman"/>
              <a:sym typeface="Times New Roman"/>
            </a:endParaRPr>
          </a:p>
        </p:txBody>
      </p:sp>
      <p:sp>
        <p:nvSpPr>
          <p:cNvPr id="219" name="Google Shape;219;g10a6ee3b4a1_0_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1/7/2022</a:t>
            </a:r>
            <a:endParaRPr/>
          </a:p>
        </p:txBody>
      </p:sp>
      <p:pic>
        <p:nvPicPr>
          <p:cNvPr id="220" name="Google Shape;220;g10a6ee3b4a1_0_9"/>
          <p:cNvPicPr preferRelativeResize="0"/>
          <p:nvPr/>
        </p:nvPicPr>
        <p:blipFill>
          <a:blip r:embed="rId3">
            <a:alphaModFix/>
          </a:blip>
          <a:stretch>
            <a:fillRect/>
          </a:stretch>
        </p:blipFill>
        <p:spPr>
          <a:xfrm>
            <a:off x="838200" y="68275"/>
            <a:ext cx="10058401" cy="6721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10a6ee3b4a1_0_17"/>
          <p:cNvSpPr txBox="1">
            <a:spLocks noGrp="1"/>
          </p:cNvSpPr>
          <p:nvPr>
            <p:ph type="body" idx="1"/>
          </p:nvPr>
        </p:nvSpPr>
        <p:spPr>
          <a:xfrm>
            <a:off x="0" y="1557950"/>
            <a:ext cx="10972800" cy="4655400"/>
          </a:xfrm>
          <a:prstGeom prst="rect">
            <a:avLst/>
          </a:prstGeom>
          <a:noFill/>
          <a:ln>
            <a:noFill/>
          </a:ln>
        </p:spPr>
        <p:txBody>
          <a:bodyPr spcFirstLastPara="1" wrap="square" lIns="91425" tIns="45700" rIns="91425" bIns="45700" anchor="t" anchorCtr="0">
            <a:normAutofit/>
          </a:bodyPr>
          <a:lstStyle/>
          <a:p>
            <a:pPr marL="25400" marR="25400" lvl="0" indent="0" algn="just" rtl="0">
              <a:lnSpc>
                <a:spcPct val="115000"/>
              </a:lnSpc>
              <a:spcBef>
                <a:spcPts val="600"/>
              </a:spcBef>
              <a:spcAft>
                <a:spcPts val="0"/>
              </a:spcAft>
              <a:buNone/>
            </a:pPr>
            <a:endParaRPr sz="2400">
              <a:latin typeface="Times New Roman"/>
              <a:ea typeface="Times New Roman"/>
              <a:cs typeface="Times New Roman"/>
              <a:sym typeface="Times New Roman"/>
            </a:endParaRPr>
          </a:p>
          <a:p>
            <a:pPr marL="457200" marR="25400" lvl="0" indent="0" algn="l" rtl="0">
              <a:lnSpc>
                <a:spcPct val="169565"/>
              </a:lnSpc>
              <a:spcBef>
                <a:spcPts val="700"/>
              </a:spcBef>
              <a:spcAft>
                <a:spcPts val="3000"/>
              </a:spcAft>
              <a:buNone/>
            </a:pPr>
            <a:endParaRPr sz="2250">
              <a:highlight>
                <a:srgbClr val="FFFFFF"/>
              </a:highlight>
              <a:latin typeface="Times New Roman"/>
              <a:ea typeface="Times New Roman"/>
              <a:cs typeface="Times New Roman"/>
              <a:sym typeface="Times New Roman"/>
            </a:endParaRPr>
          </a:p>
        </p:txBody>
      </p:sp>
      <p:sp>
        <p:nvSpPr>
          <p:cNvPr id="226" name="Google Shape;226;g10a6ee3b4a1_0_17"/>
          <p:cNvSpPr txBox="1"/>
          <p:nvPr/>
        </p:nvSpPr>
        <p:spPr>
          <a:xfrm>
            <a:off x="1123957" y="4"/>
            <a:ext cx="10058400" cy="822900"/>
          </a:xfrm>
          <a:prstGeom prst="rect">
            <a:avLst/>
          </a:prstGeom>
          <a:noFill/>
          <a:ln>
            <a:noFill/>
          </a:ln>
        </p:spPr>
        <p:txBody>
          <a:bodyPr spcFirstLastPara="1" wrap="square" lIns="91425" tIns="45700" rIns="91425" bIns="45700" anchor="b" anchorCtr="0">
            <a:noAutofit/>
          </a:bodyPr>
          <a:lstStyle/>
          <a:p>
            <a:pPr marL="685800" lvl="0" indent="0" algn="ctr" rtl="0">
              <a:lnSpc>
                <a:spcPct val="90000"/>
              </a:lnSpc>
              <a:spcBef>
                <a:spcPts val="500"/>
              </a:spcBef>
              <a:spcAft>
                <a:spcPts val="0"/>
              </a:spcAft>
              <a:buNone/>
            </a:pPr>
            <a:r>
              <a:rPr lang="en-US" sz="4400" b="1">
                <a:solidFill>
                  <a:schemeClr val="dk1"/>
                </a:solidFill>
                <a:latin typeface="Times New Roman"/>
                <a:ea typeface="Times New Roman"/>
                <a:cs typeface="Times New Roman"/>
                <a:sym typeface="Times New Roman"/>
              </a:rPr>
              <a:t>Selection Sort</a:t>
            </a:r>
            <a:endParaRPr sz="4400" b="1">
              <a:solidFill>
                <a:schemeClr val="dk1"/>
              </a:solidFill>
              <a:latin typeface="Times New Roman"/>
              <a:ea typeface="Times New Roman"/>
              <a:cs typeface="Times New Roman"/>
              <a:sym typeface="Times New Roman"/>
            </a:endParaRPr>
          </a:p>
        </p:txBody>
      </p:sp>
      <p:pic>
        <p:nvPicPr>
          <p:cNvPr id="228" name="Google Shape;228;g10a6ee3b4a1_0_17"/>
          <p:cNvPicPr preferRelativeResize="0"/>
          <p:nvPr/>
        </p:nvPicPr>
        <p:blipFill>
          <a:blip r:embed="rId3">
            <a:alphaModFix/>
          </a:blip>
          <a:stretch>
            <a:fillRect/>
          </a:stretch>
        </p:blipFill>
        <p:spPr>
          <a:xfrm>
            <a:off x="1123950" y="822900"/>
            <a:ext cx="10246375" cy="5390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10a6ee3b4a1_0_25"/>
          <p:cNvSpPr txBox="1">
            <a:spLocks noGrp="1"/>
          </p:cNvSpPr>
          <p:nvPr>
            <p:ph type="body" idx="1"/>
          </p:nvPr>
        </p:nvSpPr>
        <p:spPr>
          <a:xfrm>
            <a:off x="0" y="1557950"/>
            <a:ext cx="10972800" cy="4655400"/>
          </a:xfrm>
          <a:prstGeom prst="rect">
            <a:avLst/>
          </a:prstGeom>
          <a:noFill/>
          <a:ln>
            <a:noFill/>
          </a:ln>
        </p:spPr>
        <p:txBody>
          <a:bodyPr spcFirstLastPara="1" wrap="square" lIns="91425" tIns="45700" rIns="91425" bIns="45700" anchor="t" anchorCtr="0">
            <a:normAutofit/>
          </a:bodyPr>
          <a:lstStyle/>
          <a:p>
            <a:pPr marL="25400" marR="25400" lvl="0" indent="0" algn="just" rtl="0">
              <a:lnSpc>
                <a:spcPct val="115000"/>
              </a:lnSpc>
              <a:spcBef>
                <a:spcPts val="600"/>
              </a:spcBef>
              <a:spcAft>
                <a:spcPts val="0"/>
              </a:spcAft>
              <a:buNone/>
            </a:pPr>
            <a:endParaRPr sz="2400">
              <a:latin typeface="Times New Roman"/>
              <a:ea typeface="Times New Roman"/>
              <a:cs typeface="Times New Roman"/>
              <a:sym typeface="Times New Roman"/>
            </a:endParaRPr>
          </a:p>
          <a:p>
            <a:pPr marL="457200" marR="25400" lvl="0" indent="0" algn="l" rtl="0">
              <a:lnSpc>
                <a:spcPct val="169565"/>
              </a:lnSpc>
              <a:spcBef>
                <a:spcPts val="700"/>
              </a:spcBef>
              <a:spcAft>
                <a:spcPts val="3000"/>
              </a:spcAft>
              <a:buNone/>
            </a:pPr>
            <a:endParaRPr sz="2250">
              <a:highlight>
                <a:srgbClr val="FFFFFF"/>
              </a:highlight>
              <a:latin typeface="Times New Roman"/>
              <a:ea typeface="Times New Roman"/>
              <a:cs typeface="Times New Roman"/>
              <a:sym typeface="Times New Roman"/>
            </a:endParaRPr>
          </a:p>
        </p:txBody>
      </p:sp>
      <p:sp>
        <p:nvSpPr>
          <p:cNvPr id="234" name="Google Shape;234;g10a6ee3b4a1_0_25"/>
          <p:cNvSpPr txBox="1"/>
          <p:nvPr/>
        </p:nvSpPr>
        <p:spPr>
          <a:xfrm>
            <a:off x="1123957" y="4"/>
            <a:ext cx="10058400" cy="822900"/>
          </a:xfrm>
          <a:prstGeom prst="rect">
            <a:avLst/>
          </a:prstGeom>
          <a:noFill/>
          <a:ln>
            <a:noFill/>
          </a:ln>
        </p:spPr>
        <p:txBody>
          <a:bodyPr spcFirstLastPara="1" wrap="square" lIns="91425" tIns="45700" rIns="91425" bIns="45700" anchor="b" anchorCtr="0">
            <a:noAutofit/>
          </a:bodyPr>
          <a:lstStyle/>
          <a:p>
            <a:pPr marL="685800" lvl="0" indent="0" algn="ctr" rtl="0">
              <a:lnSpc>
                <a:spcPct val="90000"/>
              </a:lnSpc>
              <a:spcBef>
                <a:spcPts val="500"/>
              </a:spcBef>
              <a:spcAft>
                <a:spcPts val="0"/>
              </a:spcAft>
              <a:buNone/>
            </a:pPr>
            <a:r>
              <a:rPr lang="en-US" sz="4400" b="1">
                <a:solidFill>
                  <a:schemeClr val="dk1"/>
                </a:solidFill>
                <a:latin typeface="Times New Roman"/>
                <a:ea typeface="Times New Roman"/>
                <a:cs typeface="Times New Roman"/>
                <a:sym typeface="Times New Roman"/>
              </a:rPr>
              <a:t>Selection Sort</a:t>
            </a:r>
            <a:endParaRPr sz="4400" b="1">
              <a:solidFill>
                <a:schemeClr val="dk1"/>
              </a:solidFill>
              <a:latin typeface="Times New Roman"/>
              <a:ea typeface="Times New Roman"/>
              <a:cs typeface="Times New Roman"/>
              <a:sym typeface="Times New Roman"/>
            </a:endParaRPr>
          </a:p>
        </p:txBody>
      </p:sp>
      <p:pic>
        <p:nvPicPr>
          <p:cNvPr id="236" name="Google Shape;236;g10a6ee3b4a1_0_25"/>
          <p:cNvPicPr preferRelativeResize="0"/>
          <p:nvPr/>
        </p:nvPicPr>
        <p:blipFill>
          <a:blip r:embed="rId3">
            <a:alphaModFix/>
          </a:blip>
          <a:stretch>
            <a:fillRect/>
          </a:stretch>
        </p:blipFill>
        <p:spPr>
          <a:xfrm>
            <a:off x="927725" y="966413"/>
            <a:ext cx="10746975" cy="5246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892791" y="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Agenda</a:t>
            </a:r>
            <a:endParaRPr sz="3200" b="1">
              <a:latin typeface="Times New Roman"/>
              <a:ea typeface="Times New Roman"/>
              <a:cs typeface="Times New Roman"/>
              <a:sym typeface="Times New Roman"/>
            </a:endParaRPr>
          </a:p>
        </p:txBody>
      </p:sp>
      <p:sp>
        <p:nvSpPr>
          <p:cNvPr id="197" name="Google Shape;197;p2"/>
          <p:cNvSpPr txBox="1">
            <a:spLocks noGrp="1"/>
          </p:cNvSpPr>
          <p:nvPr>
            <p:ph type="body" idx="1"/>
          </p:nvPr>
        </p:nvSpPr>
        <p:spPr>
          <a:xfrm>
            <a:off x="838200" y="1364776"/>
            <a:ext cx="10515600" cy="4812187"/>
          </a:xfrm>
          <a:prstGeom prst="rect">
            <a:avLst/>
          </a:prstGeom>
          <a:noFill/>
          <a:ln>
            <a:noFill/>
          </a:ln>
        </p:spPr>
        <p:txBody>
          <a:bodyPr spcFirstLastPara="1" wrap="square" lIns="91425" tIns="45700" rIns="91425" bIns="45700" anchor="t" anchorCtr="0">
            <a:normAutofit/>
          </a:bodyPr>
          <a:lstStyle/>
          <a:p>
            <a:pPr marL="109538" lvl="1" indent="-177800" algn="l" rtl="0">
              <a:lnSpc>
                <a:spcPct val="90000"/>
              </a:lnSpc>
              <a:spcBef>
                <a:spcPts val="500"/>
              </a:spcBef>
              <a:spcAft>
                <a:spcPts val="0"/>
              </a:spcAft>
              <a:buClr>
                <a:schemeClr val="dk1"/>
              </a:buClr>
              <a:buSzPts val="2800"/>
              <a:buChar char="•"/>
            </a:pPr>
            <a:r>
              <a:rPr lang="en-US" sz="2800" dirty="0" smtClean="0">
                <a:latin typeface="Times New Roman"/>
                <a:ea typeface="Times New Roman"/>
                <a:cs typeface="Times New Roman"/>
                <a:sym typeface="Times New Roman"/>
              </a:rPr>
              <a:t>Sorting</a:t>
            </a:r>
            <a:endParaRPr dirty="0"/>
          </a:p>
          <a:p>
            <a:pPr marL="566738" lvl="2" indent="-177800" algn="l" rtl="0">
              <a:lnSpc>
                <a:spcPct val="90000"/>
              </a:lnSpc>
              <a:spcBef>
                <a:spcPts val="500"/>
              </a:spcBef>
              <a:spcAft>
                <a:spcPts val="0"/>
              </a:spcAft>
              <a:buClr>
                <a:schemeClr val="dk1"/>
              </a:buClr>
              <a:buSzPts val="2800"/>
              <a:buChar char="•"/>
            </a:pPr>
            <a:r>
              <a:rPr lang="en-US" sz="2800" dirty="0">
                <a:latin typeface="Times New Roman"/>
                <a:ea typeface="Times New Roman"/>
                <a:cs typeface="Times New Roman"/>
                <a:sym typeface="Times New Roman"/>
              </a:rPr>
              <a:t>Bubble Sort</a:t>
            </a:r>
            <a:endParaRPr dirty="0"/>
          </a:p>
          <a:p>
            <a:pPr marL="566738" lvl="2" indent="-177800" algn="l" rtl="0">
              <a:lnSpc>
                <a:spcPct val="90000"/>
              </a:lnSpc>
              <a:spcBef>
                <a:spcPts val="500"/>
              </a:spcBef>
              <a:spcAft>
                <a:spcPts val="0"/>
              </a:spcAft>
              <a:buClr>
                <a:schemeClr val="dk1"/>
              </a:buClr>
              <a:buSzPts val="2800"/>
              <a:buChar char="•"/>
            </a:pPr>
            <a:r>
              <a:rPr lang="en-US" sz="2800" dirty="0">
                <a:latin typeface="Times New Roman"/>
                <a:ea typeface="Times New Roman"/>
                <a:cs typeface="Times New Roman"/>
                <a:sym typeface="Times New Roman"/>
              </a:rPr>
              <a:t>Insertion Sort</a:t>
            </a:r>
            <a:endParaRPr dirty="0"/>
          </a:p>
          <a:p>
            <a:pPr marL="566738" lvl="2" indent="-177800" algn="l" rtl="0">
              <a:lnSpc>
                <a:spcPct val="90000"/>
              </a:lnSpc>
              <a:spcBef>
                <a:spcPts val="500"/>
              </a:spcBef>
              <a:spcAft>
                <a:spcPts val="0"/>
              </a:spcAft>
              <a:buClr>
                <a:schemeClr val="dk1"/>
              </a:buClr>
              <a:buSzPts val="2800"/>
              <a:buChar char="•"/>
            </a:pPr>
            <a:r>
              <a:rPr lang="en-US" sz="2800" dirty="0">
                <a:latin typeface="Times New Roman"/>
                <a:ea typeface="Times New Roman"/>
                <a:cs typeface="Times New Roman"/>
                <a:sym typeface="Times New Roman"/>
              </a:rPr>
              <a:t>Selection </a:t>
            </a:r>
            <a:r>
              <a:rPr lang="en-US" sz="2800" dirty="0" smtClean="0">
                <a:latin typeface="Times New Roman"/>
                <a:ea typeface="Times New Roman"/>
                <a:cs typeface="Times New Roman"/>
                <a:sym typeface="Times New Roman"/>
              </a:rPr>
              <a:t>Sort</a:t>
            </a:r>
          </a:p>
          <a:p>
            <a:pPr marL="566738" lvl="2" indent="-177800">
              <a:buClr>
                <a:srgbClr val="000000"/>
              </a:buClr>
              <a:buSzPts val="2800"/>
            </a:pPr>
            <a:r>
              <a:rPr lang="en-US" sz="2800" dirty="0" smtClean="0">
                <a:solidFill>
                  <a:srgbClr val="000000"/>
                </a:solidFill>
                <a:latin typeface="Times New Roman"/>
                <a:ea typeface="Times New Roman"/>
                <a:cs typeface="Times New Roman"/>
                <a:sym typeface="Times New Roman"/>
              </a:rPr>
              <a:t>Merge Sort</a:t>
            </a:r>
            <a:endParaRPr lang="en-US" dirty="0" smtClean="0">
              <a:solidFill>
                <a:srgbClr val="000000"/>
              </a:solidFill>
            </a:endParaRPr>
          </a:p>
          <a:p>
            <a:pPr marL="566738" lvl="2" indent="-177800" algn="l" rtl="0">
              <a:lnSpc>
                <a:spcPct val="90000"/>
              </a:lnSpc>
              <a:spcBef>
                <a:spcPts val="500"/>
              </a:spcBef>
              <a:spcAft>
                <a:spcPts val="0"/>
              </a:spcAft>
              <a:buClr>
                <a:schemeClr val="dk1"/>
              </a:buClr>
              <a:buSzPts val="2800"/>
              <a:buNone/>
            </a:pPr>
            <a:endParaRPr dirty="0"/>
          </a:p>
        </p:txBody>
      </p:sp>
      <p:sp>
        <p:nvSpPr>
          <p:cNvPr id="198" name="Google Shape;19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8"/>
          <p:cNvSpPr txBox="1">
            <a:spLocks noGrp="1"/>
          </p:cNvSpPr>
          <p:nvPr>
            <p:ph type="title"/>
          </p:nvPr>
        </p:nvSpPr>
        <p:spPr>
          <a:xfrm>
            <a:off x="819912" y="329184"/>
            <a:ext cx="10515600" cy="7642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US" sz="3200" b="1" dirty="0">
                <a:latin typeface="Times New Roman"/>
                <a:ea typeface="Times New Roman"/>
                <a:cs typeface="Times New Roman"/>
                <a:sym typeface="Times New Roman"/>
              </a:rPr>
              <a:t>Merge Sort</a:t>
            </a:r>
            <a:endParaRPr b="1"/>
          </a:p>
        </p:txBody>
      </p:sp>
      <p:sp>
        <p:nvSpPr>
          <p:cNvPr id="312" name="Google Shape;312;p18"/>
          <p:cNvSpPr txBox="1">
            <a:spLocks noGrp="1"/>
          </p:cNvSpPr>
          <p:nvPr>
            <p:ph type="body" idx="1"/>
          </p:nvPr>
        </p:nvSpPr>
        <p:spPr>
          <a:xfrm>
            <a:off x="838200" y="1344168"/>
            <a:ext cx="10515600" cy="5116259"/>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590"/>
              <a:buChar char="•"/>
            </a:pPr>
            <a:r>
              <a:rPr lang="en-US" sz="2590" dirty="0">
                <a:latin typeface="Times New Roman" pitchFamily="18" charset="0"/>
                <a:cs typeface="Times New Roman" pitchFamily="18" charset="0"/>
              </a:rPr>
              <a:t>Merge sort is a sorting technique based on divide and conquer technique. With worst-case time complexity being Ο(n log n), it is one of the most respected algorithms.</a:t>
            </a:r>
            <a:endParaRPr>
              <a:latin typeface="Times New Roman" pitchFamily="18" charset="0"/>
              <a:cs typeface="Times New Roman" pitchFamily="18" charset="0"/>
            </a:endParaRPr>
          </a:p>
          <a:p>
            <a:pPr marL="228600" lvl="0" indent="-228600" algn="l" rtl="0">
              <a:lnSpc>
                <a:spcPct val="150000"/>
              </a:lnSpc>
              <a:spcBef>
                <a:spcPts val="1000"/>
              </a:spcBef>
              <a:spcAft>
                <a:spcPts val="0"/>
              </a:spcAft>
              <a:buClr>
                <a:schemeClr val="dk1"/>
              </a:buClr>
              <a:buSzPts val="2590"/>
              <a:buChar char="•"/>
            </a:pPr>
            <a:r>
              <a:rPr lang="en-US" sz="2590" dirty="0">
                <a:latin typeface="Times New Roman" pitchFamily="18" charset="0"/>
                <a:cs typeface="Times New Roman" pitchFamily="18" charset="0"/>
              </a:rPr>
              <a:t>Merge sort first divides the array into equal halves and then combines them in a sorted manner</a:t>
            </a:r>
            <a:r>
              <a:rPr lang="en-US" sz="2590" dirty="0" smtClean="0">
                <a:latin typeface="Times New Roman" pitchFamily="18" charset="0"/>
                <a:cs typeface="Times New Roman" pitchFamily="18" charset="0"/>
              </a:rPr>
              <a:t>.</a:t>
            </a:r>
            <a:endParaRPr>
              <a:latin typeface="Times New Roman" pitchFamily="18" charset="0"/>
              <a:cs typeface="Times New Roman" pitchFamily="18" charset="0"/>
            </a:endParaRPr>
          </a:p>
        </p:txBody>
      </p:sp>
      <p:sp>
        <p:nvSpPr>
          <p:cNvPr id="313" name="Google Shape;31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9224"/>
            <a:ext cx="10515600" cy="649224"/>
          </a:xfrm>
        </p:spPr>
        <p:txBody>
          <a:bodyPr>
            <a:normAutofit fontScale="90000"/>
          </a:bodyPr>
          <a:lstStyle/>
          <a:p>
            <a:pPr algn="ctr"/>
            <a:r>
              <a:rPr lang="en-US" dirty="0" smtClean="0">
                <a:latin typeface="Times New Roman" pitchFamily="18" charset="0"/>
                <a:cs typeface="Times New Roman" pitchFamily="18" charset="0"/>
              </a:rPr>
              <a:t>Algorithm</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838200" y="1395857"/>
            <a:ext cx="10515600" cy="4351338"/>
          </a:xfrm>
        </p:spPr>
        <p:txBody>
          <a:bodyPr>
            <a:normAutofit fontScale="85000" lnSpcReduction="10000"/>
          </a:bodyPr>
          <a:lstStyle/>
          <a:p>
            <a:pPr>
              <a:lnSpc>
                <a:spcPct val="150000"/>
              </a:lnSpc>
            </a:pPr>
            <a:r>
              <a:rPr lang="en-US" dirty="0" smtClean="0"/>
              <a:t>Merge sort keeps on dividing the list into equal halves until it can no more be divided. By definition, if it is only one element in the list, it is sorted. Then, merge sort combines the smaller sorted lists keeping the new list sorted too.</a:t>
            </a:r>
          </a:p>
          <a:p>
            <a:pPr>
              <a:lnSpc>
                <a:spcPct val="150000"/>
              </a:lnSpc>
            </a:pPr>
            <a:r>
              <a:rPr lang="en-US" b="1" dirty="0" smtClean="0"/>
              <a:t>Step 1</a:t>
            </a:r>
            <a:r>
              <a:rPr lang="en-US" dirty="0" smtClean="0"/>
              <a:t> − if it is only one element in the list it is already sorted, return. </a:t>
            </a:r>
          </a:p>
          <a:p>
            <a:pPr>
              <a:lnSpc>
                <a:spcPct val="150000"/>
              </a:lnSpc>
            </a:pPr>
            <a:r>
              <a:rPr lang="en-US" b="1" dirty="0" smtClean="0"/>
              <a:t>Step 2</a:t>
            </a:r>
            <a:r>
              <a:rPr lang="en-US" dirty="0" smtClean="0"/>
              <a:t> − divide the list recursively into two halves until it can no more be divided. </a:t>
            </a:r>
          </a:p>
          <a:p>
            <a:pPr>
              <a:lnSpc>
                <a:spcPct val="150000"/>
              </a:lnSpc>
            </a:pPr>
            <a:r>
              <a:rPr lang="en-US" b="1" dirty="0" smtClean="0"/>
              <a:t>Step 3</a:t>
            </a:r>
            <a:r>
              <a:rPr lang="en-US" dirty="0" smtClean="0"/>
              <a:t> − merge the smaller lists into new list in sorted order.</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25083"/>
            <a:ext cx="10515600" cy="5951880"/>
          </a:xfrm>
        </p:spPr>
        <p:txBody>
          <a:bodyPr>
            <a:normAutofit/>
          </a:bodyPr>
          <a:lstStyle/>
          <a:p>
            <a:r>
              <a:rPr lang="en-US" dirty="0" smtClean="0"/>
              <a:t>How Merge Sort Works?</a:t>
            </a:r>
          </a:p>
          <a:p>
            <a:r>
              <a:rPr lang="en-US" dirty="0" smtClean="0"/>
              <a:t>To understand merge sort, we take an unsorted array as the following −</a:t>
            </a:r>
          </a:p>
          <a:p>
            <a:pPr>
              <a:buNone/>
            </a:pPr>
            <a:r>
              <a:rPr lang="en-US" dirty="0" smtClean="0"/>
              <a:t/>
            </a:r>
            <a:br>
              <a:rPr lang="en-US" dirty="0" smtClean="0"/>
            </a:b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pic>
        <p:nvPicPr>
          <p:cNvPr id="5" name="Picture 4" descr="Capture16.JPG"/>
          <p:cNvPicPr>
            <a:picLocks noChangeAspect="1"/>
          </p:cNvPicPr>
          <p:nvPr/>
        </p:nvPicPr>
        <p:blipFill>
          <a:blip r:embed="rId2"/>
          <a:stretch>
            <a:fillRect/>
          </a:stretch>
        </p:blipFill>
        <p:spPr>
          <a:xfrm>
            <a:off x="1731827" y="1941341"/>
            <a:ext cx="8537588" cy="479280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pic>
        <p:nvPicPr>
          <p:cNvPr id="5" name="Picture 4" descr="Capture17.JPG"/>
          <p:cNvPicPr>
            <a:picLocks noChangeAspect="1"/>
          </p:cNvPicPr>
          <p:nvPr/>
        </p:nvPicPr>
        <p:blipFill>
          <a:blip r:embed="rId2"/>
          <a:stretch>
            <a:fillRect/>
          </a:stretch>
        </p:blipFill>
        <p:spPr>
          <a:xfrm>
            <a:off x="928468" y="351692"/>
            <a:ext cx="10112105" cy="609131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9"/>
          <p:cNvSpPr txBox="1">
            <a:spLocks noGrp="1"/>
          </p:cNvSpPr>
          <p:nvPr>
            <p:ph type="title"/>
          </p:nvPr>
        </p:nvSpPr>
        <p:spPr>
          <a:xfrm>
            <a:off x="838200" y="365125"/>
            <a:ext cx="10515600" cy="65845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959"/>
              <a:buFont typeface="Calibri"/>
              <a:buNone/>
            </a:pPr>
            <a:r>
              <a:rPr lang="en-US" sz="3959"/>
              <a:t>Example</a:t>
            </a:r>
            <a:endParaRPr sz="3959"/>
          </a:p>
        </p:txBody>
      </p:sp>
      <p:sp>
        <p:nvSpPr>
          <p:cNvPr id="319" name="Google Shape;31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24</a:t>
            </a:fld>
            <a:endParaRPr/>
          </a:p>
        </p:txBody>
      </p:sp>
      <p:pic>
        <p:nvPicPr>
          <p:cNvPr id="320" name="Google Shape;320;p19"/>
          <p:cNvPicPr preferRelativeResize="0">
            <a:picLocks noGrp="1"/>
          </p:cNvPicPr>
          <p:nvPr>
            <p:ph type="body" idx="1"/>
          </p:nvPr>
        </p:nvPicPr>
        <p:blipFill rotWithShape="1">
          <a:blip r:embed="rId3">
            <a:alphaModFix/>
          </a:blip>
          <a:srcRect/>
          <a:stretch/>
        </p:blipFill>
        <p:spPr>
          <a:xfrm>
            <a:off x="3302757" y="1009933"/>
            <a:ext cx="6905767" cy="542633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g10a8600899a_0_35"/>
          <p:cNvSpPr txBox="1">
            <a:spLocks noGrp="1"/>
          </p:cNvSpPr>
          <p:nvPr>
            <p:ph type="title"/>
          </p:nvPr>
        </p:nvSpPr>
        <p:spPr>
          <a:xfrm>
            <a:off x="766575" y="0"/>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Times New Roman"/>
                <a:ea typeface="Times New Roman"/>
                <a:cs typeface="Times New Roman"/>
                <a:sym typeface="Times New Roman"/>
              </a:rPr>
              <a:t>Complexity Analysis </a:t>
            </a:r>
            <a:endParaRPr b="1">
              <a:latin typeface="Times New Roman"/>
              <a:ea typeface="Times New Roman"/>
              <a:cs typeface="Times New Roman"/>
              <a:sym typeface="Times New Roman"/>
            </a:endParaRPr>
          </a:p>
        </p:txBody>
      </p:sp>
      <p:sp>
        <p:nvSpPr>
          <p:cNvPr id="486" name="Google Shape;486;g10a8600899a_0_3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487" name="Google Shape;487;g10a8600899a_0_35"/>
          <p:cNvPicPr preferRelativeResize="0"/>
          <p:nvPr/>
        </p:nvPicPr>
        <p:blipFill>
          <a:blip r:embed="rId3">
            <a:alphaModFix/>
          </a:blip>
          <a:stretch>
            <a:fillRect/>
          </a:stretch>
        </p:blipFill>
        <p:spPr>
          <a:xfrm>
            <a:off x="838200" y="1163900"/>
            <a:ext cx="10782799" cy="5694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Classify Sorting Algorithms</a:t>
            </a:r>
            <a:endParaRPr lang="en-US" dirty="0"/>
          </a:p>
        </p:txBody>
      </p:sp>
      <p:sp>
        <p:nvSpPr>
          <p:cNvPr id="3" name="Content Placeholder 2"/>
          <p:cNvSpPr>
            <a:spLocks noGrp="1"/>
          </p:cNvSpPr>
          <p:nvPr>
            <p:ph idx="1"/>
          </p:nvPr>
        </p:nvSpPr>
        <p:spPr/>
        <p:txBody>
          <a:bodyPr>
            <a:normAutofit/>
          </a:bodyPr>
          <a:lstStyle/>
          <a:p>
            <a:pPr>
              <a:buNone/>
            </a:pPr>
            <a:r>
              <a:rPr lang="en-US" sz="2800" b="1" dirty="0"/>
              <a:t>Based on Number of Swaps or Inversion</a:t>
            </a:r>
            <a:r>
              <a:rPr lang="en-US" sz="2800" dirty="0" smtClean="0"/>
              <a:t>.</a:t>
            </a:r>
          </a:p>
          <a:p>
            <a:r>
              <a:rPr lang="en-US" sz="2400" dirty="0"/>
              <a:t>number of times the algorithm swaps elements to sort the input. </a:t>
            </a:r>
            <a:r>
              <a:rPr lang="en-US" sz="2400" b="1" dirty="0" smtClean="0"/>
              <a:t>Selection Sort</a:t>
            </a:r>
            <a:r>
              <a:rPr lang="en-US" sz="2400" dirty="0"/>
              <a:t> requires the minimum number of swaps</a:t>
            </a:r>
            <a:r>
              <a:rPr lang="en-US" sz="2400" dirty="0" smtClean="0"/>
              <a:t>.</a:t>
            </a:r>
          </a:p>
          <a:p>
            <a:endParaRPr lang="en-US" sz="2400" dirty="0" smtClean="0"/>
          </a:p>
          <a:p>
            <a:pPr>
              <a:buNone/>
            </a:pPr>
            <a:r>
              <a:rPr lang="en-US" sz="2400" b="1" dirty="0"/>
              <a:t>Based on Number of Comparisons</a:t>
            </a:r>
            <a:r>
              <a:rPr lang="en-US" sz="2400" dirty="0" smtClean="0"/>
              <a:t>.</a:t>
            </a:r>
          </a:p>
          <a:p>
            <a:r>
              <a:rPr lang="en-US" sz="2400" dirty="0"/>
              <a:t>number of times the algorithm compares elements to sort the </a:t>
            </a:r>
            <a:r>
              <a:rPr lang="en-US" sz="2400" dirty="0" smtClean="0"/>
              <a:t>input.</a:t>
            </a:r>
          </a:p>
          <a:p>
            <a:r>
              <a:rPr lang="en-US" sz="2400" dirty="0"/>
              <a:t>Using Big-O notation, the sorting algorithm </a:t>
            </a:r>
            <a:r>
              <a:rPr lang="en-US" sz="2400" dirty="0" smtClean="0"/>
              <a:t>require examples listed above </a:t>
            </a:r>
            <a:r>
              <a:rPr lang="en-US" sz="2400" dirty="0"/>
              <a:t>at least</a:t>
            </a:r>
            <a:r>
              <a:rPr lang="en-US" sz="2400" b="1" dirty="0"/>
              <a:t> </a:t>
            </a:r>
            <a:r>
              <a:rPr lang="en-US" sz="2400" b="1" i="1" dirty="0" smtClean="0"/>
              <a:t>O</a:t>
            </a:r>
            <a:r>
              <a:rPr lang="en-US" sz="2400" b="1" dirty="0" smtClean="0"/>
              <a:t>(</a:t>
            </a:r>
            <a:r>
              <a:rPr lang="en-US" sz="2400" b="1" i="1" dirty="0" smtClean="0"/>
              <a:t>n log n</a:t>
            </a:r>
            <a:r>
              <a:rPr lang="en-US" sz="2400" b="1" dirty="0" smtClean="0"/>
              <a:t>)</a:t>
            </a:r>
            <a:r>
              <a:rPr lang="en-US" sz="2400" b="1" dirty="0"/>
              <a:t> comparisons in the best case </a:t>
            </a:r>
            <a:r>
              <a:rPr lang="en-US" sz="2400" dirty="0"/>
              <a:t>and </a:t>
            </a:r>
            <a:r>
              <a:rPr lang="en-US" sz="2400" b="1" i="1" dirty="0" smtClean="0"/>
              <a:t>O</a:t>
            </a:r>
            <a:r>
              <a:rPr lang="en-US" sz="2400" b="1" dirty="0" smtClean="0"/>
              <a:t>(</a:t>
            </a:r>
            <a:r>
              <a:rPr lang="en-US" sz="2400" b="1" i="1" dirty="0" smtClean="0"/>
              <a:t>n</a:t>
            </a:r>
            <a:r>
              <a:rPr lang="en-US" sz="2400" b="1" baseline="30000" dirty="0" smtClean="0"/>
              <a:t>2</a:t>
            </a:r>
            <a:r>
              <a:rPr lang="en-US" sz="2400" b="1" dirty="0" smtClean="0"/>
              <a:t>)</a:t>
            </a:r>
            <a:r>
              <a:rPr lang="en-US" sz="2400" b="1" dirty="0"/>
              <a:t> comparisons in the worst case </a:t>
            </a:r>
            <a:r>
              <a:rPr lang="en-US" sz="2400" dirty="0"/>
              <a:t>for most of the outputs</a:t>
            </a:r>
            <a:r>
              <a:rPr lang="en-US" sz="2400" dirty="0" smtClean="0"/>
              <a:t>.</a:t>
            </a:r>
          </a:p>
          <a:p>
            <a:endParaRPr lang="en-US" sz="2400" dirty="0"/>
          </a:p>
          <a:p>
            <a:endParaRPr lang="en-US" sz="2400" dirty="0" smtClean="0"/>
          </a:p>
          <a:p>
            <a:endParaRPr lang="en-US" sz="2400" dirty="0"/>
          </a:p>
          <a:p>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57167"/>
            <a:ext cx="10972800" cy="5768997"/>
          </a:xfrm>
        </p:spPr>
        <p:txBody>
          <a:bodyPr/>
          <a:lstStyle/>
          <a:p>
            <a:pPr>
              <a:buNone/>
            </a:pPr>
            <a:r>
              <a:rPr lang="en-US" sz="2800" b="1" dirty="0"/>
              <a:t>Based on Recursion or Non-Recursion</a:t>
            </a:r>
            <a:r>
              <a:rPr lang="en-US" sz="2800" dirty="0" smtClean="0"/>
              <a:t>.</a:t>
            </a:r>
          </a:p>
          <a:p>
            <a:pPr algn="just"/>
            <a:r>
              <a:rPr lang="en-US" sz="2800" dirty="0" smtClean="0"/>
              <a:t>Quick Sort</a:t>
            </a:r>
            <a:r>
              <a:rPr lang="en-US" sz="2800" dirty="0"/>
              <a:t>, use recursive techniques to sort the input</a:t>
            </a:r>
            <a:r>
              <a:rPr lang="en-US" sz="2800" dirty="0" smtClean="0"/>
              <a:t>.</a:t>
            </a:r>
          </a:p>
          <a:p>
            <a:pPr algn="just"/>
            <a:r>
              <a:rPr lang="en-US" sz="2800" dirty="0"/>
              <a:t>Other sorting algorithms, such as </a:t>
            </a:r>
            <a:r>
              <a:rPr lang="en-US" sz="2800" dirty="0" smtClean="0"/>
              <a:t>Selection Sort</a:t>
            </a:r>
            <a:r>
              <a:rPr lang="en-US" sz="2800" dirty="0"/>
              <a:t> or </a:t>
            </a:r>
            <a:r>
              <a:rPr lang="en-US" sz="2800" dirty="0" smtClean="0"/>
              <a:t>Insertion Sort</a:t>
            </a:r>
            <a:r>
              <a:rPr lang="en-US" sz="2800" dirty="0"/>
              <a:t>, use non-recursive techniques</a:t>
            </a:r>
            <a:r>
              <a:rPr lang="en-US" sz="2800" dirty="0" smtClean="0"/>
              <a:t>.</a:t>
            </a:r>
          </a:p>
          <a:p>
            <a:pPr algn="just"/>
            <a:r>
              <a:rPr lang="en-US" sz="2800" dirty="0" smtClean="0"/>
              <a:t>Merge Sort</a:t>
            </a:r>
            <a:r>
              <a:rPr lang="en-US" sz="2800" dirty="0"/>
              <a:t>, make use of both recursive as well as non-recursive techniques to sort the input</a:t>
            </a:r>
            <a:r>
              <a:rPr lang="en-US" sz="2800" dirty="0" smtClean="0"/>
              <a:t>.</a:t>
            </a:r>
          </a:p>
          <a:p>
            <a:pPr algn="just">
              <a:buNone/>
            </a:pPr>
            <a:r>
              <a:rPr lang="en-US" sz="2800" b="1" dirty="0"/>
              <a:t>Based on Extra Space </a:t>
            </a:r>
            <a:r>
              <a:rPr lang="en-US" sz="2800" b="1" dirty="0" smtClean="0"/>
              <a:t>Requirement</a:t>
            </a:r>
          </a:p>
          <a:p>
            <a:pPr algn="just"/>
            <a:r>
              <a:rPr lang="en-US" sz="2800" dirty="0"/>
              <a:t>Sorting algorithms are said to be </a:t>
            </a:r>
            <a:r>
              <a:rPr lang="en-US" sz="2800" i="1" dirty="0"/>
              <a:t>in place</a:t>
            </a:r>
            <a:r>
              <a:rPr lang="en-US" sz="2800" dirty="0"/>
              <a:t> if they require a constant </a:t>
            </a:r>
            <a:r>
              <a:rPr lang="en-US" sz="2800" i="1" dirty="0" smtClean="0"/>
              <a:t>O</a:t>
            </a:r>
            <a:r>
              <a:rPr lang="en-US" sz="2800" dirty="0" smtClean="0"/>
              <a:t>(</a:t>
            </a:r>
            <a:r>
              <a:rPr lang="en-US" sz="2800" i="1" dirty="0" smtClean="0"/>
              <a:t>1</a:t>
            </a:r>
            <a:r>
              <a:rPr lang="en-US" sz="2800" dirty="0" smtClean="0"/>
              <a:t>)</a:t>
            </a:r>
            <a:r>
              <a:rPr lang="en-US" sz="2800" dirty="0"/>
              <a:t> extra space for sorting.</a:t>
            </a:r>
            <a:r>
              <a:rPr lang="en-US" sz="2800" dirty="0" smtClean="0"/>
              <a:t> </a:t>
            </a:r>
            <a:r>
              <a:rPr lang="en-US" sz="2800"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31487"/>
            <a:ext cx="10972800" cy="5768997"/>
          </a:xfrm>
        </p:spPr>
        <p:txBody>
          <a:bodyPr>
            <a:normAutofit/>
          </a:bodyPr>
          <a:lstStyle/>
          <a:p>
            <a:pPr algn="just">
              <a:lnSpc>
                <a:spcPct val="150000"/>
              </a:lnSpc>
            </a:pPr>
            <a:r>
              <a:rPr lang="en-US" sz="2800" b="1" dirty="0"/>
              <a:t>Insertion sort </a:t>
            </a:r>
            <a:r>
              <a:rPr lang="en-US" sz="2800" dirty="0"/>
              <a:t>and </a:t>
            </a:r>
            <a:r>
              <a:rPr lang="en-US" sz="2800" b="1" dirty="0"/>
              <a:t>Quick-sort</a:t>
            </a:r>
            <a:r>
              <a:rPr lang="en-US" sz="2800" dirty="0"/>
              <a:t> are </a:t>
            </a:r>
            <a:r>
              <a:rPr lang="en-US" sz="2800" b="1" dirty="0"/>
              <a:t>in place</a:t>
            </a:r>
            <a:r>
              <a:rPr lang="en-US" sz="2800" dirty="0"/>
              <a:t> sort as we move the elements about the pivot and do not actually use a separate array which is NOT the case in merge sort where the size of the input must be allocated beforehand to store the output during the sort.</a:t>
            </a:r>
          </a:p>
          <a:p>
            <a:pPr algn="just">
              <a:lnSpc>
                <a:spcPct val="150000"/>
              </a:lnSpc>
            </a:pPr>
            <a:r>
              <a:rPr lang="en-US" sz="2800" b="1" dirty="0"/>
              <a:t>Merge Sort</a:t>
            </a:r>
            <a:r>
              <a:rPr lang="en-US" sz="2800" dirty="0"/>
              <a:t> is an example of </a:t>
            </a:r>
            <a:r>
              <a:rPr lang="en-US" sz="2800" b="1" dirty="0"/>
              <a:t>out place</a:t>
            </a:r>
            <a:r>
              <a:rPr lang="en-US" sz="2800" dirty="0"/>
              <a:t> sort as it require extra memory space for it’s operations.</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Content Placeholder 2"/>
          <p:cNvSpPr>
            <a:spLocks noGrp="1"/>
          </p:cNvSpPr>
          <p:nvPr>
            <p:ph idx="1"/>
          </p:nvPr>
        </p:nvSpPr>
        <p:spPr>
          <a:xfrm>
            <a:off x="609600" y="914401"/>
            <a:ext cx="10972800" cy="4525963"/>
          </a:xfrm>
        </p:spPr>
        <p:txBody>
          <a:bodyPr/>
          <a:lstStyle/>
          <a:p>
            <a:pPr eaLnBrk="1" hangingPunct="1"/>
            <a:r>
              <a:rPr lang="en-US" smtClean="0">
                <a:cs typeface="Arial" pitchFamily="34" charset="0"/>
              </a:rPr>
              <a:t>Problem 1:</a:t>
            </a:r>
          </a:p>
          <a:p>
            <a:pPr eaLnBrk="1" hangingPunct="1">
              <a:buFont typeface="Arial" pitchFamily="34" charset="0"/>
              <a:buNone/>
            </a:pPr>
            <a:endParaRPr lang="en-US" smtClean="0">
              <a:cs typeface="Arial" pitchFamily="34" charset="0"/>
            </a:endParaRPr>
          </a:p>
          <a:p>
            <a:pPr algn="just" eaLnBrk="1" hangingPunct="1">
              <a:buFont typeface="Arial" pitchFamily="34" charset="0"/>
              <a:buNone/>
            </a:pPr>
            <a:r>
              <a:rPr lang="en-US" smtClean="0">
                <a:cs typeface="Arial" pitchFamily="34" charset="0"/>
              </a:rPr>
              <a:t>  Given a list with numbers (6,5,12,10,9,1). Apply merge sort and sort the given list. Also implement the  same using any programming language in recursive mode and iterative. Derive the complexity for the Best and Worst case for Merge sort. Do specify various applications of Mergesort.  </a:t>
            </a:r>
          </a:p>
          <a:p>
            <a:pPr algn="just" eaLnBrk="1" hangingPunct="1">
              <a:buFont typeface="Arial" pitchFamily="34" charset="0"/>
              <a:buNone/>
            </a:pPr>
            <a:r>
              <a:rPr lang="en-US" smtClean="0">
                <a:cs typeface="Arial" pitchFamily="34" charset="0"/>
              </a:rPr>
              <a:t>   </a:t>
            </a:r>
          </a:p>
          <a:p>
            <a:pPr eaLnBrk="1" hangingPunct="1"/>
            <a:endParaRPr lang="en-US" smtClean="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body" idx="1"/>
          </p:nvPr>
        </p:nvSpPr>
        <p:spPr>
          <a:xfrm>
            <a:off x="666751" y="1364776"/>
            <a:ext cx="10972800" cy="5207400"/>
          </a:xfrm>
          <a:prstGeom prst="rect">
            <a:avLst/>
          </a:prstGeom>
          <a:noFill/>
          <a:ln>
            <a:noFill/>
          </a:ln>
        </p:spPr>
        <p:txBody>
          <a:bodyPr spcFirstLastPara="1" wrap="square" lIns="91425" tIns="45700" rIns="91425" bIns="45700" anchor="t" anchorCtr="0">
            <a:normAutofit/>
          </a:bodyPr>
          <a:lstStyle/>
          <a:p>
            <a:pPr marL="25400" marR="25400" lvl="0" indent="0" algn="just" rtl="0">
              <a:lnSpc>
                <a:spcPct val="115000"/>
              </a:lnSpc>
              <a:spcBef>
                <a:spcPts val="600"/>
              </a:spcBef>
              <a:spcAft>
                <a:spcPts val="0"/>
              </a:spcAft>
              <a:buClr>
                <a:schemeClr val="dk1"/>
              </a:buClr>
              <a:buSzPts val="1100"/>
              <a:buFont typeface="Arial"/>
              <a:buNone/>
            </a:pPr>
            <a:r>
              <a:rPr lang="en-US" sz="2500" dirty="0">
                <a:latin typeface="Times New Roman"/>
                <a:ea typeface="Times New Roman"/>
                <a:cs typeface="Times New Roman"/>
                <a:sym typeface="Times New Roman"/>
              </a:rPr>
              <a:t>Sorting refers to arranging data in a particular format. Sorting algorithm specifies the way to arrange data in a particular order. Most common orders are in numerical or lexicographical order.</a:t>
            </a:r>
            <a:endParaRPr sz="2500">
              <a:latin typeface="Times New Roman"/>
              <a:ea typeface="Times New Roman"/>
              <a:cs typeface="Times New Roman"/>
              <a:sym typeface="Times New Roman"/>
            </a:endParaRPr>
          </a:p>
          <a:p>
            <a:pPr marL="25400" marR="25400" lvl="0" indent="0" algn="just" rtl="0">
              <a:lnSpc>
                <a:spcPct val="115000"/>
              </a:lnSpc>
              <a:spcBef>
                <a:spcPts val="700"/>
              </a:spcBef>
              <a:spcAft>
                <a:spcPts val="0"/>
              </a:spcAft>
              <a:buClr>
                <a:schemeClr val="dk1"/>
              </a:buClr>
              <a:buSzPts val="1100"/>
              <a:buFont typeface="Arial"/>
              <a:buNone/>
            </a:pPr>
            <a:r>
              <a:rPr lang="en-US" sz="2500" dirty="0">
                <a:latin typeface="Times New Roman"/>
                <a:ea typeface="Times New Roman"/>
                <a:cs typeface="Times New Roman"/>
                <a:sym typeface="Times New Roman"/>
              </a:rPr>
              <a:t>The importance of sorting lies in the fact that data searching can be optimized to a very high level, if data is stored in a sorted manner. Sorting is also used to represent data in more readable formats. Following are some of the examples of sorting in real-life scenarios −</a:t>
            </a:r>
            <a:endParaRPr sz="2500">
              <a:latin typeface="Times New Roman"/>
              <a:ea typeface="Times New Roman"/>
              <a:cs typeface="Times New Roman"/>
              <a:sym typeface="Times New Roman"/>
            </a:endParaRPr>
          </a:p>
          <a:p>
            <a:pPr marL="457200" lvl="0" indent="-387350" algn="l" rtl="0">
              <a:lnSpc>
                <a:spcPct val="115000"/>
              </a:lnSpc>
              <a:spcBef>
                <a:spcPts val="700"/>
              </a:spcBef>
              <a:spcAft>
                <a:spcPts val="0"/>
              </a:spcAft>
              <a:buSzPts val="2500"/>
              <a:buFont typeface="Times New Roman"/>
              <a:buChar char="●"/>
            </a:pPr>
            <a:r>
              <a:rPr lang="en-US" sz="2500" b="1" dirty="0">
                <a:latin typeface="Times New Roman"/>
                <a:ea typeface="Times New Roman"/>
                <a:cs typeface="Times New Roman"/>
                <a:sym typeface="Times New Roman"/>
              </a:rPr>
              <a:t>Telephone Directory </a:t>
            </a:r>
            <a:r>
              <a:rPr lang="en-US" sz="2500" dirty="0">
                <a:latin typeface="Times New Roman"/>
                <a:ea typeface="Times New Roman"/>
                <a:cs typeface="Times New Roman"/>
                <a:sym typeface="Times New Roman"/>
              </a:rPr>
              <a:t>− The telephone directory stores the telephone numbers of people sorted by their names, so that the names can be searched easily.</a:t>
            </a:r>
            <a:endParaRPr sz="2500">
              <a:latin typeface="Times New Roman"/>
              <a:ea typeface="Times New Roman"/>
              <a:cs typeface="Times New Roman"/>
              <a:sym typeface="Times New Roman"/>
            </a:endParaRPr>
          </a:p>
          <a:p>
            <a:pPr marL="457200" lvl="0" indent="-387350" algn="l" rtl="0">
              <a:lnSpc>
                <a:spcPct val="115000"/>
              </a:lnSpc>
              <a:spcBef>
                <a:spcPts val="0"/>
              </a:spcBef>
              <a:spcAft>
                <a:spcPts val="0"/>
              </a:spcAft>
              <a:buSzPts val="2500"/>
              <a:buFont typeface="Times New Roman"/>
              <a:buChar char="●"/>
            </a:pPr>
            <a:r>
              <a:rPr lang="en-US" sz="2500" b="1" dirty="0">
                <a:latin typeface="Times New Roman"/>
                <a:ea typeface="Times New Roman"/>
                <a:cs typeface="Times New Roman"/>
                <a:sym typeface="Times New Roman"/>
              </a:rPr>
              <a:t>Dictionary</a:t>
            </a:r>
            <a:r>
              <a:rPr lang="en-US" sz="2500" dirty="0">
                <a:latin typeface="Times New Roman"/>
                <a:ea typeface="Times New Roman"/>
                <a:cs typeface="Times New Roman"/>
                <a:sym typeface="Times New Roman"/>
              </a:rPr>
              <a:t> − The dictionary stores words in an alphabetical order so that searching of any word becomes easy.</a:t>
            </a:r>
            <a:endParaRPr sz="2500">
              <a:latin typeface="Times New Roman"/>
              <a:ea typeface="Times New Roman"/>
              <a:cs typeface="Times New Roman"/>
              <a:sym typeface="Times New Roman"/>
            </a:endParaRPr>
          </a:p>
        </p:txBody>
      </p:sp>
      <p:sp>
        <p:nvSpPr>
          <p:cNvPr id="117" name="Google Shape;117;p4"/>
          <p:cNvSpPr txBox="1"/>
          <p:nvPr/>
        </p:nvSpPr>
        <p:spPr>
          <a:xfrm>
            <a:off x="1144707" y="268904"/>
            <a:ext cx="10058400" cy="822917"/>
          </a:xfrm>
          <a:prstGeom prst="rect">
            <a:avLst/>
          </a:prstGeom>
          <a:noFill/>
          <a:ln>
            <a:noFill/>
          </a:ln>
        </p:spPr>
        <p:txBody>
          <a:bodyPr spcFirstLastPara="1" wrap="square" lIns="91425" tIns="45700" rIns="91425" bIns="45700" anchor="b" anchorCtr="0">
            <a:noAutofit/>
          </a:bodyPr>
          <a:lstStyle/>
          <a:p>
            <a:pPr marL="685800" lvl="0" indent="0" algn="ctr" rtl="0">
              <a:lnSpc>
                <a:spcPct val="90000"/>
              </a:lnSpc>
              <a:spcBef>
                <a:spcPts val="500"/>
              </a:spcBef>
              <a:spcAft>
                <a:spcPts val="0"/>
              </a:spcAft>
              <a:buNone/>
            </a:pPr>
            <a:r>
              <a:rPr lang="en-US" sz="4400" b="1">
                <a:solidFill>
                  <a:schemeClr val="dk1"/>
                </a:solidFill>
                <a:latin typeface="Times New Roman"/>
                <a:ea typeface="Times New Roman"/>
                <a:cs typeface="Times New Roman"/>
                <a:sym typeface="Times New Roman"/>
              </a:rPr>
              <a:t>Sorting</a:t>
            </a:r>
            <a:endParaRPr sz="4800" b="1">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Content Placeholder 2"/>
          <p:cNvSpPr>
            <a:spLocks noGrp="1"/>
          </p:cNvSpPr>
          <p:nvPr>
            <p:ph idx="1"/>
          </p:nvPr>
        </p:nvSpPr>
        <p:spPr>
          <a:xfrm>
            <a:off x="609600" y="1143001"/>
            <a:ext cx="10972800" cy="4525963"/>
          </a:xfrm>
        </p:spPr>
        <p:txBody>
          <a:bodyPr/>
          <a:lstStyle/>
          <a:p>
            <a:pPr eaLnBrk="1" hangingPunct="1"/>
            <a:r>
              <a:rPr lang="en-US" smtClean="0">
                <a:cs typeface="Arial" pitchFamily="34" charset="0"/>
              </a:rPr>
              <a:t>Problem 2:</a:t>
            </a:r>
          </a:p>
          <a:p>
            <a:pPr algn="just" eaLnBrk="1" hangingPunct="1">
              <a:buFont typeface="Arial" pitchFamily="34" charset="0"/>
              <a:buNone/>
            </a:pPr>
            <a:r>
              <a:rPr lang="en-US" smtClean="0">
                <a:cs typeface="Arial" pitchFamily="34" charset="0"/>
              </a:rPr>
              <a:t>   Given a list with numbers {52, 37, 63, 14, 17, 8, 6, 25}, Apply Quick sort and sort the given list. Also implement the  same using any programming language like c, c++ or Java in iterative mode and recursive. Derive the complexity for the Best and Worst case for Quick sort. Do specify various applications of Quicksort. </a:t>
            </a:r>
          </a:p>
          <a:p>
            <a:pPr algn="just" eaLnBrk="1" hangingPunct="1">
              <a:buFont typeface="Arial" pitchFamily="34" charset="0"/>
              <a:buNone/>
            </a:pPr>
            <a:r>
              <a:rPr lang="en-US" smtClean="0">
                <a:cs typeface="Arial" pitchFamily="34" charset="0"/>
              </a:rPr>
              <a:t>    </a:t>
            </a:r>
          </a:p>
          <a:p>
            <a:pPr eaLnBrk="1" hangingPunct="1">
              <a:buFont typeface="Arial" pitchFamily="34" charset="0"/>
              <a:buNone/>
            </a:pPr>
            <a:endParaRPr lang="en-US" smtClean="0">
              <a:cs typeface="Arial" pitchFamily="34" charset="0"/>
            </a:endParaRPr>
          </a:p>
          <a:p>
            <a:pPr eaLnBrk="1" hangingPunct="1"/>
            <a:endParaRPr lang="en-US" smtClean="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Content Placeholder 2"/>
          <p:cNvSpPr>
            <a:spLocks noGrp="1"/>
          </p:cNvSpPr>
          <p:nvPr>
            <p:ph idx="1"/>
          </p:nvPr>
        </p:nvSpPr>
        <p:spPr>
          <a:xfrm>
            <a:off x="609600" y="762001"/>
            <a:ext cx="10972800" cy="4525963"/>
          </a:xfrm>
        </p:spPr>
        <p:txBody>
          <a:bodyPr/>
          <a:lstStyle/>
          <a:p>
            <a:pPr eaLnBrk="1" hangingPunct="1">
              <a:buFont typeface="Arial" pitchFamily="34" charset="0"/>
              <a:buNone/>
            </a:pPr>
            <a:r>
              <a:rPr lang="en-US" sz="2800" smtClean="0">
                <a:cs typeface="Arial" pitchFamily="34" charset="0"/>
              </a:rPr>
              <a:t>Problem 3:</a:t>
            </a:r>
          </a:p>
          <a:p>
            <a:pPr eaLnBrk="1" hangingPunct="1">
              <a:buFont typeface="Arial" pitchFamily="34" charset="0"/>
              <a:buNone/>
            </a:pPr>
            <a:r>
              <a:rPr lang="en-US" sz="2800" smtClean="0">
                <a:cs typeface="Arial" pitchFamily="34" charset="0"/>
              </a:rPr>
              <a:t>  Given a list </a:t>
            </a:r>
            <a:r>
              <a:rPr lang="pt-BR" sz="2800" smtClean="0">
                <a:cs typeface="Arial" pitchFamily="34" charset="0"/>
              </a:rPr>
              <a:t>A = (10,7,2,5,11)  </a:t>
            </a:r>
          </a:p>
          <a:p>
            <a:pPr eaLnBrk="1" hangingPunct="1">
              <a:buFont typeface="Arial" pitchFamily="34" charset="0"/>
              <a:buNone/>
            </a:pPr>
            <a:endParaRPr lang="pt-BR" sz="2800" smtClean="0">
              <a:cs typeface="Arial" pitchFamily="34" charset="0"/>
            </a:endParaRPr>
          </a:p>
          <a:p>
            <a:pPr algn="just" eaLnBrk="1" hangingPunct="1"/>
            <a:r>
              <a:rPr lang="en-US" sz="2800" smtClean="0">
                <a:cs typeface="Arial" pitchFamily="34" charset="0"/>
              </a:rPr>
              <a:t>Apply  Cycle sort and sort the given list. Also implement the  same using any programming language like c, c++ or Java in recursive mode and iterative . Derive the complexity for the Best and Worst case for cycle sort. Do specify various applications of cycle sort.                </a:t>
            </a:r>
          </a:p>
          <a:p>
            <a:pPr algn="just" eaLnBrk="1" hangingPunct="1">
              <a:buFont typeface="Arial" pitchFamily="34" charset="0"/>
              <a:buNone/>
            </a:pPr>
            <a:r>
              <a:rPr lang="en-US" sz="2800" smtClean="0">
                <a:cs typeface="Arial" pitchFamily="34" charset="0"/>
              </a:rPr>
              <a:t>    </a:t>
            </a:r>
          </a:p>
          <a:p>
            <a:pPr eaLnBrk="1" hangingPunct="1"/>
            <a:endParaRPr lang="en-US" smtClean="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Content Placeholder 2"/>
          <p:cNvSpPr>
            <a:spLocks noGrp="1"/>
          </p:cNvSpPr>
          <p:nvPr>
            <p:ph idx="1"/>
          </p:nvPr>
        </p:nvSpPr>
        <p:spPr/>
        <p:txBody>
          <a:bodyPr>
            <a:normAutofit lnSpcReduction="10000"/>
          </a:bodyPr>
          <a:lstStyle/>
          <a:p>
            <a:pPr>
              <a:buFont typeface="Arial" pitchFamily="34" charset="0"/>
              <a:buNone/>
            </a:pPr>
            <a:r>
              <a:rPr lang="en-US" sz="2400" b="1" smtClean="0">
                <a:cs typeface="Arial" pitchFamily="34" charset="0"/>
              </a:rPr>
              <a:t>4. Example:</a:t>
            </a:r>
          </a:p>
          <a:p>
            <a:pPr>
              <a:buFont typeface="Arial" pitchFamily="34" charset="0"/>
              <a:buNone/>
            </a:pPr>
            <a:r>
              <a:rPr lang="en-US" sz="2000" smtClean="0">
                <a:cs typeface="Arial" pitchFamily="34" charset="0"/>
              </a:rPr>
              <a:t/>
            </a:r>
            <a:br>
              <a:rPr lang="en-US" sz="2000" smtClean="0">
                <a:cs typeface="Arial" pitchFamily="34" charset="0"/>
              </a:rPr>
            </a:br>
            <a:r>
              <a:rPr lang="en-US" sz="2000" smtClean="0">
                <a:cs typeface="Arial" pitchFamily="34" charset="0"/>
              </a:rPr>
              <a:t>Say A={5,2,9,5,2,3,5}.</a:t>
            </a:r>
          </a:p>
          <a:p>
            <a:r>
              <a:rPr lang="en-US" sz="2000" smtClean="0">
                <a:cs typeface="Arial" pitchFamily="34" charset="0"/>
              </a:rPr>
              <a:t>Aux will be of the size 9+1 i.e. 10</a:t>
            </a:r>
          </a:p>
          <a:p>
            <a:r>
              <a:rPr lang="en-US" sz="2000" smtClean="0">
                <a:cs typeface="Arial" pitchFamily="34" charset="0"/>
              </a:rPr>
              <a:t>Aux={0,0,2,1,0,3,0,0,0,2}.</a:t>
            </a:r>
            <a:br>
              <a:rPr lang="en-US" sz="2000" smtClean="0">
                <a:cs typeface="Arial" pitchFamily="34" charset="0"/>
              </a:rPr>
            </a:br>
            <a:r>
              <a:rPr lang="en-US" sz="2000" smtClean="0">
                <a:cs typeface="Arial" pitchFamily="34" charset="0"/>
              </a:rPr>
              <a:t>Notice that Aux[2]=2 which represents the number of occurrences of 2 in A[]. Similarly Aux[5]=3 which represents the number occurrences of 5 in A[].</a:t>
            </a:r>
          </a:p>
          <a:p>
            <a:r>
              <a:rPr lang="en-US" sz="2000" smtClean="0">
                <a:cs typeface="Arial" pitchFamily="34" charset="0"/>
              </a:rPr>
              <a:t>After applying the counting sort algorithm, sortedA[] will be {2,2,3,5,5,5,9}</a:t>
            </a:r>
          </a:p>
          <a:p>
            <a:pPr>
              <a:buFont typeface="Arial" pitchFamily="34" charset="0"/>
              <a:buNone/>
            </a:pPr>
            <a:r>
              <a:rPr lang="en-US" sz="2000" smtClean="0">
                <a:cs typeface="Arial" pitchFamily="34" charset="0"/>
              </a:rPr>
              <a:t>     </a:t>
            </a:r>
          </a:p>
          <a:p>
            <a:pPr>
              <a:buFont typeface="Arial" pitchFamily="34" charset="0"/>
              <a:buNone/>
            </a:pPr>
            <a:r>
              <a:rPr lang="en-US" sz="2000" smtClean="0">
                <a:cs typeface="Arial" pitchFamily="34" charset="0"/>
              </a:rPr>
              <a:t>       </a:t>
            </a:r>
          </a:p>
          <a:p>
            <a:pPr>
              <a:buFont typeface="Arial" pitchFamily="34" charset="0"/>
              <a:buNone/>
            </a:pPr>
            <a:r>
              <a:rPr lang="en-US" smtClean="0">
                <a:cs typeface="Arial" pitchFamily="34" charset="0"/>
              </a:rPr>
              <a:t/>
            </a:r>
            <a:br>
              <a:rPr lang="en-US" smtClean="0">
                <a:cs typeface="Arial" pitchFamily="34" charset="0"/>
              </a:rPr>
            </a:br>
            <a:endParaRPr lang="en-US" smtClean="0">
              <a:cs typeface="Arial" pitchFamily="34" charset="0"/>
            </a:endParaRPr>
          </a:p>
        </p:txBody>
      </p:sp>
      <p:sp>
        <p:nvSpPr>
          <p:cNvPr id="105475" name="TextBox 5"/>
          <p:cNvSpPr txBox="1">
            <a:spLocks noChangeArrowheads="1"/>
          </p:cNvSpPr>
          <p:nvPr/>
        </p:nvSpPr>
        <p:spPr bwMode="auto">
          <a:xfrm>
            <a:off x="1016000" y="609600"/>
            <a:ext cx="9550400" cy="307777"/>
          </a:xfrm>
          <a:prstGeom prst="rect">
            <a:avLst/>
          </a:prstGeom>
          <a:noFill/>
          <a:ln w="9525">
            <a:noFill/>
            <a:miter lim="800000"/>
            <a:headEnd/>
            <a:tailEnd/>
          </a:ln>
        </p:spPr>
        <p:txBody>
          <a:bodyPr>
            <a:spAutoFit/>
          </a:bodyPr>
          <a:lstStyle/>
          <a:p>
            <a:pPr algn="ctr"/>
            <a:r>
              <a:rPr lang="en-US" b="1"/>
              <a:t>SOLVE THIS EXAMPLE BASED ON COUNT SORT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0"/>
          <p:cNvSpPr txBox="1">
            <a:spLocks noGrp="1"/>
          </p:cNvSpPr>
          <p:nvPr>
            <p:ph type="title"/>
          </p:nvPr>
        </p:nvSpPr>
        <p:spPr>
          <a:xfrm>
            <a:off x="838200" y="360361"/>
            <a:ext cx="10515600" cy="100441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References    </a:t>
            </a:r>
            <a:endParaRPr sz="3200" b="1">
              <a:latin typeface="Times New Roman"/>
              <a:ea typeface="Times New Roman"/>
              <a:cs typeface="Times New Roman"/>
              <a:sym typeface="Times New Roman"/>
            </a:endParaRPr>
          </a:p>
        </p:txBody>
      </p:sp>
      <p:sp>
        <p:nvSpPr>
          <p:cNvPr id="326" name="Google Shape;326;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sz="1600" u="sng">
              <a:solidFill>
                <a:schemeClr val="hlink"/>
              </a:solidFill>
              <a:hlinkClick r:id="rId3"/>
            </a:endParaRPr>
          </a:p>
          <a:p>
            <a:pPr marL="228600" lvl="0" indent="-228600" algn="just" rtl="0">
              <a:lnSpc>
                <a:spcPct val="90000"/>
              </a:lnSpc>
              <a:spcBef>
                <a:spcPts val="1000"/>
              </a:spcBef>
              <a:spcAft>
                <a:spcPts val="0"/>
              </a:spcAft>
              <a:buClr>
                <a:schemeClr val="dk1"/>
              </a:buClr>
              <a:buSzPts val="1600"/>
              <a:buChar char="•"/>
            </a:pPr>
            <a:r>
              <a:rPr lang="en-US" sz="1600">
                <a:latin typeface="Arial"/>
                <a:ea typeface="Arial"/>
                <a:cs typeface="Arial"/>
                <a:sym typeface="Arial"/>
              </a:rPr>
              <a:t>Lipschutz, Seymour, “Data Structures”, Schaum's Outline Series, Tata McGraw Hill.</a:t>
            </a:r>
            <a:endParaRPr/>
          </a:p>
          <a:p>
            <a:pPr marL="228600" lvl="0" indent="-228600" algn="just" rtl="0">
              <a:lnSpc>
                <a:spcPct val="90000"/>
              </a:lnSpc>
              <a:spcBef>
                <a:spcPts val="1000"/>
              </a:spcBef>
              <a:spcAft>
                <a:spcPts val="0"/>
              </a:spcAft>
              <a:buClr>
                <a:schemeClr val="dk1"/>
              </a:buClr>
              <a:buSzPts val="1600"/>
              <a:buChar char="•"/>
            </a:pPr>
            <a:r>
              <a:rPr lang="en-US" sz="1600">
                <a:latin typeface="Arial"/>
                <a:ea typeface="Arial"/>
                <a:cs typeface="Arial"/>
                <a:sym typeface="Arial"/>
              </a:rPr>
              <a:t>Goodrich, Michael T., Tamassia, Roberto, and Mount, David M., “Data Structures and Algorithms in C++”, Wiley Student Edition.</a:t>
            </a:r>
            <a:endParaRPr/>
          </a:p>
          <a:p>
            <a:pPr marL="228600" lvl="0" indent="-228600" algn="just" rtl="0">
              <a:lnSpc>
                <a:spcPct val="90000"/>
              </a:lnSpc>
              <a:spcBef>
                <a:spcPts val="1000"/>
              </a:spcBef>
              <a:spcAft>
                <a:spcPts val="0"/>
              </a:spcAft>
              <a:buClr>
                <a:schemeClr val="dk1"/>
              </a:buClr>
              <a:buSzPts val="1600"/>
              <a:buChar char="•"/>
            </a:pPr>
            <a:r>
              <a:rPr lang="en-US" sz="1600">
                <a:latin typeface="Arial"/>
                <a:ea typeface="Arial"/>
                <a:cs typeface="Arial"/>
                <a:sym typeface="Arial"/>
              </a:rPr>
              <a:t>https://www.tutorialspoint.com/data_structures_algorithms/algorithms_basics.htm</a:t>
            </a:r>
            <a:endParaRPr/>
          </a:p>
          <a:p>
            <a:pPr marL="228600" lvl="0" indent="-228600" algn="just" rtl="0">
              <a:lnSpc>
                <a:spcPct val="90000"/>
              </a:lnSpc>
              <a:spcBef>
                <a:spcPts val="1000"/>
              </a:spcBef>
              <a:spcAft>
                <a:spcPts val="0"/>
              </a:spcAft>
              <a:buClr>
                <a:schemeClr val="dk1"/>
              </a:buClr>
              <a:buSzPts val="1600"/>
              <a:buChar char="•"/>
            </a:pPr>
            <a:r>
              <a:rPr lang="en-US" sz="1600" u="sng">
                <a:solidFill>
                  <a:schemeClr val="hlink"/>
                </a:solidFill>
                <a:latin typeface="Arial"/>
                <a:ea typeface="Arial"/>
                <a:cs typeface="Arial"/>
                <a:sym typeface="Arial"/>
                <a:hlinkClick r:id="rId4"/>
              </a:rPr>
              <a:t>https://www.cs.utexas.edu/users/djimenez/utsa/cs1723/lecturehtml</a:t>
            </a:r>
            <a:endParaRPr sz="1600">
              <a:latin typeface="Arial"/>
              <a:ea typeface="Arial"/>
              <a:cs typeface="Arial"/>
              <a:sym typeface="Arial"/>
            </a:endParaRPr>
          </a:p>
          <a:p>
            <a:pPr marL="228600" lvl="0" indent="-228600" algn="just" rtl="0">
              <a:lnSpc>
                <a:spcPct val="90000"/>
              </a:lnSpc>
              <a:spcBef>
                <a:spcPts val="1000"/>
              </a:spcBef>
              <a:spcAft>
                <a:spcPts val="0"/>
              </a:spcAft>
              <a:buClr>
                <a:schemeClr val="dk1"/>
              </a:buClr>
              <a:buSzPts val="1600"/>
              <a:buChar char="•"/>
            </a:pPr>
            <a:r>
              <a:rPr lang="en-US" sz="1600" u="sng">
                <a:solidFill>
                  <a:schemeClr val="hlink"/>
                </a:solidFill>
                <a:hlinkClick r:id="rId5"/>
              </a:rPr>
              <a:t>https://www.w3resource.com/php-exercises/searching-and-sorting-algorithm/searching-and-sorting-algorithm-exercise-4.php</a:t>
            </a:r>
            <a:endParaRPr sz="1600"/>
          </a:p>
          <a:p>
            <a:pPr marL="228600" lvl="0" indent="-228600" algn="just" rtl="0">
              <a:lnSpc>
                <a:spcPct val="90000"/>
              </a:lnSpc>
              <a:spcBef>
                <a:spcPts val="1000"/>
              </a:spcBef>
              <a:spcAft>
                <a:spcPts val="0"/>
              </a:spcAft>
              <a:buClr>
                <a:schemeClr val="dk1"/>
              </a:buClr>
              <a:buSzPts val="1600"/>
              <a:buChar char="•"/>
            </a:pPr>
            <a:r>
              <a:rPr lang="en-US" sz="1600" u="sng">
                <a:solidFill>
                  <a:schemeClr val="hlink"/>
                </a:solidFill>
                <a:hlinkClick r:id="rId6"/>
              </a:rPr>
              <a:t>https://www.programiz.com/dsa/merge-sort</a:t>
            </a:r>
            <a:endParaRPr sz="1600"/>
          </a:p>
          <a:p>
            <a:pPr marL="228600" lvl="0" indent="-228600" algn="just" rtl="0">
              <a:lnSpc>
                <a:spcPct val="90000"/>
              </a:lnSpc>
              <a:spcBef>
                <a:spcPts val="1000"/>
              </a:spcBef>
              <a:spcAft>
                <a:spcPts val="0"/>
              </a:spcAft>
              <a:buClr>
                <a:schemeClr val="dk1"/>
              </a:buClr>
              <a:buSzPts val="1600"/>
              <a:buChar char="•"/>
            </a:pPr>
            <a:r>
              <a:rPr lang="en-US" sz="1600" u="sng">
                <a:solidFill>
                  <a:schemeClr val="hlink"/>
                </a:solidFill>
                <a:hlinkClick r:id="rId7"/>
              </a:rPr>
              <a:t>https://www.geeksforgeeks.org/binary-search/</a:t>
            </a:r>
            <a:endParaRPr sz="1600">
              <a:latin typeface="Arial"/>
              <a:ea typeface="Arial"/>
              <a:cs typeface="Arial"/>
              <a:sym typeface="Arial"/>
            </a:endParaRPr>
          </a:p>
          <a:p>
            <a:pPr marL="228600" lvl="0" indent="-127000" algn="just" rtl="0">
              <a:lnSpc>
                <a:spcPct val="90000"/>
              </a:lnSpc>
              <a:spcBef>
                <a:spcPts val="1000"/>
              </a:spcBef>
              <a:spcAft>
                <a:spcPts val="0"/>
              </a:spcAft>
              <a:buClr>
                <a:schemeClr val="dk1"/>
              </a:buClr>
              <a:buSzPts val="1600"/>
              <a:buNone/>
            </a:pPr>
            <a:endParaRPr sz="1600">
              <a:latin typeface="Arial"/>
              <a:ea typeface="Arial"/>
              <a:cs typeface="Arial"/>
              <a:sym typeface="Arial"/>
            </a:endParaRPr>
          </a:p>
        </p:txBody>
      </p:sp>
      <p:sp>
        <p:nvSpPr>
          <p:cNvPr id="327" name="Google Shape;32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33</a:t>
            </a:fld>
            <a:endParaRPr/>
          </a:p>
        </p:txBody>
      </p:sp>
      <p:sp>
        <p:nvSpPr>
          <p:cNvPr id="328" name="Google Shape;328;p20"/>
          <p:cNvSpPr/>
          <p:nvPr/>
        </p:nvSpPr>
        <p:spPr>
          <a:xfrm>
            <a:off x="838200" y="1803400"/>
            <a:ext cx="10515600" cy="4368800"/>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9" name="Google Shape;329;p20"/>
          <p:cNvSpPr/>
          <p:nvPr/>
        </p:nvSpPr>
        <p:spPr>
          <a:xfrm>
            <a:off x="838200" y="360361"/>
            <a:ext cx="10515600" cy="1263651"/>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3"/>
        <p:cNvGrpSpPr/>
        <p:nvPr/>
      </p:nvGrpSpPr>
      <p:grpSpPr>
        <a:xfrm>
          <a:off x="0" y="0"/>
          <a:ext cx="0" cy="0"/>
          <a:chOff x="0" y="0"/>
          <a:chExt cx="0" cy="0"/>
        </a:xfrm>
      </p:grpSpPr>
      <p:sp>
        <p:nvSpPr>
          <p:cNvPr id="334" name="Google Shape;334;p21"/>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35" name="Google Shape;335;p21"/>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36" name="Google Shape;336;p21"/>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37" name="Google Shape;337;p21"/>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38" name="Google Shape;338;p21"/>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39" name="Google Shape;339;p21"/>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40" name="Google Shape;340;p21"/>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1" name="Google Shape;341;p21"/>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42" name="Google Shape;342;p21"/>
          <p:cNvGrpSpPr/>
          <p:nvPr/>
        </p:nvGrpSpPr>
        <p:grpSpPr>
          <a:xfrm>
            <a:off x="237520" y="152400"/>
            <a:ext cx="410563" cy="1612900"/>
            <a:chOff x="83821" y="0"/>
            <a:chExt cx="219636" cy="903079"/>
          </a:xfrm>
        </p:grpSpPr>
        <p:sp>
          <p:nvSpPr>
            <p:cNvPr id="343" name="Google Shape;343;p21"/>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4" name="Google Shape;344;p21"/>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5" name="Google Shape;345;p21"/>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46" name="Google Shape;346;p21"/>
            <p:cNvGraphicFramePr>
              <a:graphicFrameLocks noSelect="1"/>
            </p:cNvGraphicFramePr>
            <p:nvPr/>
          </p:nvGraphicFramePr>
          <p:xfrm>
            <a:off x="100420" y="236973"/>
            <a:ext cx="183878" cy="183422"/>
          </p:xfrm>
          <a:graphic>
            <a:graphicData uri="http://schemas.openxmlformats.org/presentationml/2006/ole">
              <p:oleObj spid="_x0000_m32770" r:id="rId4" imgW="0" imgH="0" progId="">
                <p:embed/>
              </p:oleObj>
            </a:graphicData>
          </a:graphic>
        </p:graphicFrame>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2">
            <a:extLst>
              <a:ext uri="{FF2B5EF4-FFF2-40B4-BE49-F238E27FC236}">
                <a16:creationId xmlns="" xmlns:a16="http://schemas.microsoft.com/office/drawing/2014/main" id="{7D86A4D6-9F6A-4A7B-8274-BF98A0D95A8C}"/>
              </a:ext>
            </a:extLst>
          </p:cNvPr>
          <p:cNvSpPr>
            <a:spLocks noGrp="1" noChangeArrowheads="1"/>
          </p:cNvSpPr>
          <p:nvPr>
            <p:ph type="title"/>
          </p:nvPr>
        </p:nvSpPr>
        <p:spPr/>
        <p:txBody>
          <a:bodyPr/>
          <a:lstStyle/>
          <a:p>
            <a:r>
              <a:rPr lang="en-US" altLang="en-US"/>
              <a:t>Sorting</a:t>
            </a:r>
          </a:p>
        </p:txBody>
      </p:sp>
      <p:sp>
        <p:nvSpPr>
          <p:cNvPr id="6147" name="Rectangle 33">
            <a:extLst>
              <a:ext uri="{FF2B5EF4-FFF2-40B4-BE49-F238E27FC236}">
                <a16:creationId xmlns="" xmlns:a16="http://schemas.microsoft.com/office/drawing/2014/main" id="{F9A19FE8-FCAE-474E-9233-64323F6196E7}"/>
              </a:ext>
            </a:extLst>
          </p:cNvPr>
          <p:cNvSpPr>
            <a:spLocks noGrp="1" noChangeArrowheads="1"/>
          </p:cNvSpPr>
          <p:nvPr>
            <p:ph type="body" idx="1"/>
          </p:nvPr>
        </p:nvSpPr>
        <p:spPr>
          <a:xfrm>
            <a:off x="2209800" y="1676400"/>
            <a:ext cx="7772400" cy="4419600"/>
          </a:xfrm>
        </p:spPr>
        <p:txBody>
          <a:bodyPr/>
          <a:lstStyle/>
          <a:p>
            <a:r>
              <a:rPr lang="en-US" altLang="en-US" sz="2800" b="1"/>
              <a:t>Sorting takes an unordered collection and makes it an ordered one.</a:t>
            </a:r>
          </a:p>
        </p:txBody>
      </p:sp>
      <p:sp>
        <p:nvSpPr>
          <p:cNvPr id="6148" name="Rectangle 4">
            <a:extLst>
              <a:ext uri="{FF2B5EF4-FFF2-40B4-BE49-F238E27FC236}">
                <a16:creationId xmlns="" xmlns:a16="http://schemas.microsoft.com/office/drawing/2014/main" id="{F7DA907A-AC7D-4B18-BDC9-AFA6029F5FC8}"/>
              </a:ext>
            </a:extLst>
          </p:cNvPr>
          <p:cNvSpPr>
            <a:spLocks noChangeArrowheads="1"/>
          </p:cNvSpPr>
          <p:nvPr/>
        </p:nvSpPr>
        <p:spPr bwMode="auto">
          <a:xfrm>
            <a:off x="2735264" y="3203576"/>
            <a:ext cx="6518275" cy="715963"/>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6149" name="Line 5">
            <a:extLst>
              <a:ext uri="{FF2B5EF4-FFF2-40B4-BE49-F238E27FC236}">
                <a16:creationId xmlns="" xmlns:a16="http://schemas.microsoft.com/office/drawing/2014/main" id="{E5BC7E3D-1349-4D36-8D0C-8DF3693BA2A5}"/>
              </a:ext>
            </a:extLst>
          </p:cNvPr>
          <p:cNvSpPr>
            <a:spLocks noChangeShapeType="1"/>
          </p:cNvSpPr>
          <p:nvPr/>
        </p:nvSpPr>
        <p:spPr bwMode="auto">
          <a:xfrm>
            <a:off x="3744913" y="3198814"/>
            <a:ext cx="0" cy="712787"/>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Line 6">
            <a:extLst>
              <a:ext uri="{FF2B5EF4-FFF2-40B4-BE49-F238E27FC236}">
                <a16:creationId xmlns="" xmlns:a16="http://schemas.microsoft.com/office/drawing/2014/main" id="{C08699B0-203F-4CBF-B1C3-99F9287FC4E8}"/>
              </a:ext>
            </a:extLst>
          </p:cNvPr>
          <p:cNvSpPr>
            <a:spLocks noChangeShapeType="1"/>
          </p:cNvSpPr>
          <p:nvPr/>
        </p:nvSpPr>
        <p:spPr bwMode="auto">
          <a:xfrm>
            <a:off x="4762500" y="3198814"/>
            <a:ext cx="0" cy="725487"/>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1" name="Line 7">
            <a:extLst>
              <a:ext uri="{FF2B5EF4-FFF2-40B4-BE49-F238E27FC236}">
                <a16:creationId xmlns="" xmlns:a16="http://schemas.microsoft.com/office/drawing/2014/main" id="{854F4AB0-9521-4891-881F-26E125F80301}"/>
              </a:ext>
            </a:extLst>
          </p:cNvPr>
          <p:cNvSpPr>
            <a:spLocks noChangeShapeType="1"/>
          </p:cNvSpPr>
          <p:nvPr/>
        </p:nvSpPr>
        <p:spPr bwMode="auto">
          <a:xfrm>
            <a:off x="5800725" y="3198814"/>
            <a:ext cx="0" cy="725487"/>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 name="Line 8">
            <a:extLst>
              <a:ext uri="{FF2B5EF4-FFF2-40B4-BE49-F238E27FC236}">
                <a16:creationId xmlns="" xmlns:a16="http://schemas.microsoft.com/office/drawing/2014/main" id="{B312BB68-3766-4305-AF4D-D7991E811310}"/>
              </a:ext>
            </a:extLst>
          </p:cNvPr>
          <p:cNvSpPr>
            <a:spLocks noChangeShapeType="1"/>
          </p:cNvSpPr>
          <p:nvPr/>
        </p:nvSpPr>
        <p:spPr bwMode="auto">
          <a:xfrm>
            <a:off x="6910388" y="3198814"/>
            <a:ext cx="0" cy="725487"/>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 name="Line 9">
            <a:extLst>
              <a:ext uri="{FF2B5EF4-FFF2-40B4-BE49-F238E27FC236}">
                <a16:creationId xmlns="" xmlns:a16="http://schemas.microsoft.com/office/drawing/2014/main" id="{5E728CEC-B438-4F11-A705-1840D99EF76C}"/>
              </a:ext>
            </a:extLst>
          </p:cNvPr>
          <p:cNvSpPr>
            <a:spLocks noChangeShapeType="1"/>
          </p:cNvSpPr>
          <p:nvPr/>
        </p:nvSpPr>
        <p:spPr bwMode="auto">
          <a:xfrm>
            <a:off x="8064500" y="3211514"/>
            <a:ext cx="0" cy="700087"/>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 name="Rectangle 10">
            <a:extLst>
              <a:ext uri="{FF2B5EF4-FFF2-40B4-BE49-F238E27FC236}">
                <a16:creationId xmlns="" xmlns:a16="http://schemas.microsoft.com/office/drawing/2014/main" id="{5D1D7A49-E6C7-4A75-8743-EFE330507AE1}"/>
              </a:ext>
            </a:extLst>
          </p:cNvPr>
          <p:cNvSpPr>
            <a:spLocks noChangeArrowheads="1"/>
          </p:cNvSpPr>
          <p:nvPr/>
        </p:nvSpPr>
        <p:spPr bwMode="auto">
          <a:xfrm>
            <a:off x="8482013" y="3378201"/>
            <a:ext cx="357470" cy="4623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a:t>5</a:t>
            </a:r>
          </a:p>
        </p:txBody>
      </p:sp>
      <p:sp>
        <p:nvSpPr>
          <p:cNvPr id="6155" name="Rectangle 11">
            <a:extLst>
              <a:ext uri="{FF2B5EF4-FFF2-40B4-BE49-F238E27FC236}">
                <a16:creationId xmlns="" xmlns:a16="http://schemas.microsoft.com/office/drawing/2014/main" id="{C73B6121-2953-47B0-A503-1F61B6EEE8DC}"/>
              </a:ext>
            </a:extLst>
          </p:cNvPr>
          <p:cNvSpPr>
            <a:spLocks noChangeArrowheads="1"/>
          </p:cNvSpPr>
          <p:nvPr/>
        </p:nvSpPr>
        <p:spPr bwMode="auto">
          <a:xfrm>
            <a:off x="6040439" y="3365501"/>
            <a:ext cx="528991" cy="4623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a:t>12</a:t>
            </a:r>
            <a:endParaRPr lang="en-US" altLang="en-US" b="0"/>
          </a:p>
        </p:txBody>
      </p:sp>
      <p:sp>
        <p:nvSpPr>
          <p:cNvPr id="6156" name="Rectangle 12">
            <a:extLst>
              <a:ext uri="{FF2B5EF4-FFF2-40B4-BE49-F238E27FC236}">
                <a16:creationId xmlns="" xmlns:a16="http://schemas.microsoft.com/office/drawing/2014/main" id="{2FE3A8A2-9841-4E27-AFDA-75B3863513C9}"/>
              </a:ext>
            </a:extLst>
          </p:cNvPr>
          <p:cNvSpPr>
            <a:spLocks noChangeArrowheads="1"/>
          </p:cNvSpPr>
          <p:nvPr/>
        </p:nvSpPr>
        <p:spPr bwMode="auto">
          <a:xfrm>
            <a:off x="4954589" y="3378201"/>
            <a:ext cx="528991" cy="4623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a:t>35</a:t>
            </a:r>
            <a:endParaRPr lang="en-US" altLang="en-US" b="0"/>
          </a:p>
        </p:txBody>
      </p:sp>
      <p:sp>
        <p:nvSpPr>
          <p:cNvPr id="6157" name="Rectangle 13">
            <a:extLst>
              <a:ext uri="{FF2B5EF4-FFF2-40B4-BE49-F238E27FC236}">
                <a16:creationId xmlns="" xmlns:a16="http://schemas.microsoft.com/office/drawing/2014/main" id="{B6AEEA57-2A0C-4856-AB1B-343D27F163C4}"/>
              </a:ext>
            </a:extLst>
          </p:cNvPr>
          <p:cNvSpPr>
            <a:spLocks noChangeArrowheads="1"/>
          </p:cNvSpPr>
          <p:nvPr/>
        </p:nvSpPr>
        <p:spPr bwMode="auto">
          <a:xfrm>
            <a:off x="3868739" y="3378201"/>
            <a:ext cx="528991" cy="4623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a:t>42</a:t>
            </a:r>
            <a:endParaRPr lang="en-US" altLang="en-US" b="0"/>
          </a:p>
        </p:txBody>
      </p:sp>
      <p:sp>
        <p:nvSpPr>
          <p:cNvPr id="6158" name="Rectangle 14">
            <a:extLst>
              <a:ext uri="{FF2B5EF4-FFF2-40B4-BE49-F238E27FC236}">
                <a16:creationId xmlns="" xmlns:a16="http://schemas.microsoft.com/office/drawing/2014/main" id="{BE9B44C6-B756-49C7-96C7-15E193D0117A}"/>
              </a:ext>
            </a:extLst>
          </p:cNvPr>
          <p:cNvSpPr>
            <a:spLocks noChangeArrowheads="1"/>
          </p:cNvSpPr>
          <p:nvPr/>
        </p:nvSpPr>
        <p:spPr bwMode="auto">
          <a:xfrm>
            <a:off x="2900364" y="3392489"/>
            <a:ext cx="528991" cy="4623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a:t>77</a:t>
            </a:r>
            <a:endParaRPr lang="en-US" altLang="en-US" b="0"/>
          </a:p>
        </p:txBody>
      </p:sp>
      <p:sp>
        <p:nvSpPr>
          <p:cNvPr id="6159" name="Rectangle 15">
            <a:extLst>
              <a:ext uri="{FF2B5EF4-FFF2-40B4-BE49-F238E27FC236}">
                <a16:creationId xmlns="" xmlns:a16="http://schemas.microsoft.com/office/drawing/2014/main" id="{87A5BDD6-8D9A-4D02-8EC8-2501D022D611}"/>
              </a:ext>
            </a:extLst>
          </p:cNvPr>
          <p:cNvSpPr>
            <a:spLocks noChangeArrowheads="1"/>
          </p:cNvSpPr>
          <p:nvPr/>
        </p:nvSpPr>
        <p:spPr bwMode="auto">
          <a:xfrm>
            <a:off x="7083426" y="3363914"/>
            <a:ext cx="700513" cy="4623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a:t>101</a:t>
            </a:r>
          </a:p>
        </p:txBody>
      </p:sp>
      <p:sp>
        <p:nvSpPr>
          <p:cNvPr id="6160" name="Rectangle 16">
            <a:extLst>
              <a:ext uri="{FF2B5EF4-FFF2-40B4-BE49-F238E27FC236}">
                <a16:creationId xmlns="" xmlns:a16="http://schemas.microsoft.com/office/drawing/2014/main" id="{D0112F25-4D24-4E4B-8030-ACC7EE6D9931}"/>
              </a:ext>
            </a:extLst>
          </p:cNvPr>
          <p:cNvSpPr>
            <a:spLocks noChangeArrowheads="1"/>
          </p:cNvSpPr>
          <p:nvPr/>
        </p:nvSpPr>
        <p:spPr bwMode="auto">
          <a:xfrm>
            <a:off x="2971801" y="4816476"/>
            <a:ext cx="5802871" cy="4623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a:t>1          2          3           4           5            6</a:t>
            </a:r>
            <a:endParaRPr lang="en-US" altLang="en-US" b="0"/>
          </a:p>
        </p:txBody>
      </p:sp>
      <p:grpSp>
        <p:nvGrpSpPr>
          <p:cNvPr id="2" name="Group 17">
            <a:extLst>
              <a:ext uri="{FF2B5EF4-FFF2-40B4-BE49-F238E27FC236}">
                <a16:creationId xmlns="" xmlns:a16="http://schemas.microsoft.com/office/drawing/2014/main" id="{974771EB-C712-496A-A316-680AB2E948DA}"/>
              </a:ext>
            </a:extLst>
          </p:cNvPr>
          <p:cNvGrpSpPr>
            <a:grpSpLocks/>
          </p:cNvGrpSpPr>
          <p:nvPr/>
        </p:nvGrpSpPr>
        <p:grpSpPr bwMode="auto">
          <a:xfrm>
            <a:off x="2667001" y="5224463"/>
            <a:ext cx="6518275" cy="723900"/>
            <a:chOff x="539" y="3921"/>
            <a:chExt cx="3074" cy="608"/>
          </a:xfrm>
        </p:grpSpPr>
        <p:sp>
          <p:nvSpPr>
            <p:cNvPr id="6164" name="Rectangle 18">
              <a:extLst>
                <a:ext uri="{FF2B5EF4-FFF2-40B4-BE49-F238E27FC236}">
                  <a16:creationId xmlns="" xmlns:a16="http://schemas.microsoft.com/office/drawing/2014/main" id="{616E78A2-7EE9-46E1-97E3-F965F48A1ADE}"/>
                </a:ext>
              </a:extLst>
            </p:cNvPr>
            <p:cNvSpPr>
              <a:spLocks noChangeArrowheads="1"/>
            </p:cNvSpPr>
            <p:nvPr/>
          </p:nvSpPr>
          <p:spPr bwMode="auto">
            <a:xfrm>
              <a:off x="539" y="3925"/>
              <a:ext cx="3074" cy="600"/>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endParaRPr lang="en-US" altLang="en-US"/>
            </a:p>
          </p:txBody>
        </p:sp>
        <p:sp>
          <p:nvSpPr>
            <p:cNvPr id="6165" name="Line 19">
              <a:extLst>
                <a:ext uri="{FF2B5EF4-FFF2-40B4-BE49-F238E27FC236}">
                  <a16:creationId xmlns="" xmlns:a16="http://schemas.microsoft.com/office/drawing/2014/main" id="{40714FD2-FF13-4CEA-A88E-8ACE667922CC}"/>
                </a:ext>
              </a:extLst>
            </p:cNvPr>
            <p:cNvSpPr>
              <a:spLocks noChangeShapeType="1"/>
            </p:cNvSpPr>
            <p:nvPr/>
          </p:nvSpPr>
          <p:spPr bwMode="auto">
            <a:xfrm>
              <a:off x="1015" y="3921"/>
              <a:ext cx="0" cy="59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6" name="Line 20">
              <a:extLst>
                <a:ext uri="{FF2B5EF4-FFF2-40B4-BE49-F238E27FC236}">
                  <a16:creationId xmlns="" xmlns:a16="http://schemas.microsoft.com/office/drawing/2014/main" id="{EABFA831-625D-43B8-B681-1F992356E5C4}"/>
                </a:ext>
              </a:extLst>
            </p:cNvPr>
            <p:cNvSpPr>
              <a:spLocks noChangeShapeType="1"/>
            </p:cNvSpPr>
            <p:nvPr/>
          </p:nvSpPr>
          <p:spPr bwMode="auto">
            <a:xfrm>
              <a:off x="1495" y="3921"/>
              <a:ext cx="0" cy="60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7" name="Line 21">
              <a:extLst>
                <a:ext uri="{FF2B5EF4-FFF2-40B4-BE49-F238E27FC236}">
                  <a16:creationId xmlns="" xmlns:a16="http://schemas.microsoft.com/office/drawing/2014/main" id="{015D0A45-E885-4F89-85C6-AD5433E54878}"/>
                </a:ext>
              </a:extLst>
            </p:cNvPr>
            <p:cNvSpPr>
              <a:spLocks noChangeShapeType="1"/>
            </p:cNvSpPr>
            <p:nvPr/>
          </p:nvSpPr>
          <p:spPr bwMode="auto">
            <a:xfrm>
              <a:off x="1985" y="3921"/>
              <a:ext cx="0" cy="60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8" name="Line 22">
              <a:extLst>
                <a:ext uri="{FF2B5EF4-FFF2-40B4-BE49-F238E27FC236}">
                  <a16:creationId xmlns="" xmlns:a16="http://schemas.microsoft.com/office/drawing/2014/main" id="{0C35AAE4-4B60-4E75-AA2D-FA0E33F8A858}"/>
                </a:ext>
              </a:extLst>
            </p:cNvPr>
            <p:cNvSpPr>
              <a:spLocks noChangeShapeType="1"/>
            </p:cNvSpPr>
            <p:nvPr/>
          </p:nvSpPr>
          <p:spPr bwMode="auto">
            <a:xfrm>
              <a:off x="2508" y="3921"/>
              <a:ext cx="0" cy="60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9" name="Line 23">
              <a:extLst>
                <a:ext uri="{FF2B5EF4-FFF2-40B4-BE49-F238E27FC236}">
                  <a16:creationId xmlns="" xmlns:a16="http://schemas.microsoft.com/office/drawing/2014/main" id="{59849F57-AE27-4CA9-AF7C-52EE548E5FB8}"/>
                </a:ext>
              </a:extLst>
            </p:cNvPr>
            <p:cNvSpPr>
              <a:spLocks noChangeShapeType="1"/>
            </p:cNvSpPr>
            <p:nvPr/>
          </p:nvSpPr>
          <p:spPr bwMode="auto">
            <a:xfrm>
              <a:off x="3052" y="3932"/>
              <a:ext cx="0" cy="587"/>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0" name="Rectangle 24">
              <a:extLst>
                <a:ext uri="{FF2B5EF4-FFF2-40B4-BE49-F238E27FC236}">
                  <a16:creationId xmlns="" xmlns:a16="http://schemas.microsoft.com/office/drawing/2014/main" id="{C9348A9D-E71D-412D-A54A-989540C035DC}"/>
                </a:ext>
              </a:extLst>
            </p:cNvPr>
            <p:cNvSpPr>
              <a:spLocks noChangeArrowheads="1"/>
            </p:cNvSpPr>
            <p:nvPr/>
          </p:nvSpPr>
          <p:spPr bwMode="auto">
            <a:xfrm>
              <a:off x="679" y="4061"/>
              <a:ext cx="169" cy="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a:t>5</a:t>
              </a:r>
              <a:endParaRPr lang="en-US" altLang="en-US" b="0"/>
            </a:p>
          </p:txBody>
        </p:sp>
        <p:sp>
          <p:nvSpPr>
            <p:cNvPr id="6171" name="Rectangle 25">
              <a:extLst>
                <a:ext uri="{FF2B5EF4-FFF2-40B4-BE49-F238E27FC236}">
                  <a16:creationId xmlns="" xmlns:a16="http://schemas.microsoft.com/office/drawing/2014/main" id="{131C21A6-6106-4DF6-A572-6DAFC1F7CFD0}"/>
                </a:ext>
              </a:extLst>
            </p:cNvPr>
            <p:cNvSpPr>
              <a:spLocks noChangeArrowheads="1"/>
            </p:cNvSpPr>
            <p:nvPr/>
          </p:nvSpPr>
          <p:spPr bwMode="auto">
            <a:xfrm>
              <a:off x="1106" y="4050"/>
              <a:ext cx="249" cy="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a:t>12</a:t>
              </a:r>
              <a:endParaRPr lang="en-US" altLang="en-US" b="0"/>
            </a:p>
          </p:txBody>
        </p:sp>
        <p:sp>
          <p:nvSpPr>
            <p:cNvPr id="6172" name="Rectangle 26">
              <a:extLst>
                <a:ext uri="{FF2B5EF4-FFF2-40B4-BE49-F238E27FC236}">
                  <a16:creationId xmlns="" xmlns:a16="http://schemas.microsoft.com/office/drawing/2014/main" id="{BF1A589C-5682-4C59-9EE4-94B118A40F19}"/>
                </a:ext>
              </a:extLst>
            </p:cNvPr>
            <p:cNvSpPr>
              <a:spLocks noChangeArrowheads="1"/>
            </p:cNvSpPr>
            <p:nvPr/>
          </p:nvSpPr>
          <p:spPr bwMode="auto">
            <a:xfrm>
              <a:off x="1586" y="4040"/>
              <a:ext cx="249" cy="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a:t>35</a:t>
              </a:r>
              <a:endParaRPr lang="en-US" altLang="en-US" b="0"/>
            </a:p>
          </p:txBody>
        </p:sp>
        <p:sp>
          <p:nvSpPr>
            <p:cNvPr id="6173" name="Rectangle 27">
              <a:extLst>
                <a:ext uri="{FF2B5EF4-FFF2-40B4-BE49-F238E27FC236}">
                  <a16:creationId xmlns="" xmlns:a16="http://schemas.microsoft.com/office/drawing/2014/main" id="{4F2BFF57-FA9C-4DB7-95EF-8369680A53DC}"/>
                </a:ext>
              </a:extLst>
            </p:cNvPr>
            <p:cNvSpPr>
              <a:spLocks noChangeArrowheads="1"/>
            </p:cNvSpPr>
            <p:nvPr/>
          </p:nvSpPr>
          <p:spPr bwMode="auto">
            <a:xfrm>
              <a:off x="2087" y="4061"/>
              <a:ext cx="249" cy="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a:t>42</a:t>
              </a:r>
              <a:endParaRPr lang="en-US" altLang="en-US" b="0"/>
            </a:p>
          </p:txBody>
        </p:sp>
        <p:sp>
          <p:nvSpPr>
            <p:cNvPr id="6174" name="Rectangle 28">
              <a:extLst>
                <a:ext uri="{FF2B5EF4-FFF2-40B4-BE49-F238E27FC236}">
                  <a16:creationId xmlns="" xmlns:a16="http://schemas.microsoft.com/office/drawing/2014/main" id="{A290E1EA-B261-4E0E-95CF-8514CA36E488}"/>
                </a:ext>
              </a:extLst>
            </p:cNvPr>
            <p:cNvSpPr>
              <a:spLocks noChangeArrowheads="1"/>
            </p:cNvSpPr>
            <p:nvPr/>
          </p:nvSpPr>
          <p:spPr bwMode="auto">
            <a:xfrm>
              <a:off x="2621" y="4050"/>
              <a:ext cx="249" cy="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a:t>77</a:t>
              </a:r>
              <a:endParaRPr lang="en-US" altLang="en-US" b="0"/>
            </a:p>
          </p:txBody>
        </p:sp>
        <p:sp>
          <p:nvSpPr>
            <p:cNvPr id="6175" name="Rectangle 29">
              <a:extLst>
                <a:ext uri="{FF2B5EF4-FFF2-40B4-BE49-F238E27FC236}">
                  <a16:creationId xmlns="" xmlns:a16="http://schemas.microsoft.com/office/drawing/2014/main" id="{AD22B7EF-3DD5-4416-A6DE-39EC2C39A932}"/>
                </a:ext>
              </a:extLst>
            </p:cNvPr>
            <p:cNvSpPr>
              <a:spLocks noChangeArrowheads="1"/>
            </p:cNvSpPr>
            <p:nvPr/>
          </p:nvSpPr>
          <p:spPr bwMode="auto">
            <a:xfrm>
              <a:off x="3112" y="4050"/>
              <a:ext cx="330" cy="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a:t>101</a:t>
              </a:r>
              <a:endParaRPr lang="en-US" altLang="en-US" b="0"/>
            </a:p>
          </p:txBody>
        </p:sp>
      </p:grpSp>
      <p:sp>
        <p:nvSpPr>
          <p:cNvPr id="6162" name="Rectangle 30">
            <a:extLst>
              <a:ext uri="{FF2B5EF4-FFF2-40B4-BE49-F238E27FC236}">
                <a16:creationId xmlns="" xmlns:a16="http://schemas.microsoft.com/office/drawing/2014/main" id="{B4AD00FB-D257-4B92-BEC1-21F2B0E89E52}"/>
              </a:ext>
            </a:extLst>
          </p:cNvPr>
          <p:cNvSpPr>
            <a:spLocks noChangeArrowheads="1"/>
          </p:cNvSpPr>
          <p:nvPr/>
        </p:nvSpPr>
        <p:spPr bwMode="auto">
          <a:xfrm>
            <a:off x="3048001" y="2743201"/>
            <a:ext cx="5802871" cy="4623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r>
              <a:rPr lang="en-US" altLang="en-US"/>
              <a:t>1          2          3          4            5            6</a:t>
            </a:r>
            <a:endParaRPr lang="en-US" altLang="en-US" b="0"/>
          </a:p>
        </p:txBody>
      </p:sp>
      <p:sp>
        <p:nvSpPr>
          <p:cNvPr id="6163" name="Line 34">
            <a:extLst>
              <a:ext uri="{FF2B5EF4-FFF2-40B4-BE49-F238E27FC236}">
                <a16:creationId xmlns="" xmlns:a16="http://schemas.microsoft.com/office/drawing/2014/main" id="{47E532C8-AE8E-4F07-9518-CD94F5315767}"/>
              </a:ext>
            </a:extLst>
          </p:cNvPr>
          <p:cNvSpPr>
            <a:spLocks noChangeShapeType="1"/>
          </p:cNvSpPr>
          <p:nvPr/>
        </p:nvSpPr>
        <p:spPr bwMode="auto">
          <a:xfrm>
            <a:off x="5800725" y="4094163"/>
            <a:ext cx="0" cy="900112"/>
          </a:xfrm>
          <a:prstGeom prst="line">
            <a:avLst/>
          </a:prstGeom>
          <a:noFill/>
          <a:ln w="76200">
            <a:solidFill>
              <a:srgbClr val="FF0033"/>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Tree>
    <p:custDataLst>
      <p:tags r:id="rId1"/>
    </p:custDataLst>
    <p:extLst>
      <p:ext uri="{BB962C8B-B14F-4D97-AF65-F5344CB8AC3E}">
        <p14:creationId xmlns="" xmlns:p14="http://schemas.microsoft.com/office/powerpoint/2010/main" val="174213945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10bf777163f_0_417"/>
          <p:cNvSpPr txBox="1">
            <a:spLocks noGrp="1"/>
          </p:cNvSpPr>
          <p:nvPr>
            <p:ph type="body" idx="1"/>
          </p:nvPr>
        </p:nvSpPr>
        <p:spPr>
          <a:xfrm>
            <a:off x="666751" y="1364776"/>
            <a:ext cx="10972800" cy="5207400"/>
          </a:xfrm>
          <a:prstGeom prst="rect">
            <a:avLst/>
          </a:prstGeom>
          <a:noFill/>
          <a:ln>
            <a:noFill/>
          </a:ln>
        </p:spPr>
        <p:txBody>
          <a:bodyPr spcFirstLastPara="1" wrap="square" lIns="91425" tIns="45700" rIns="91425" bIns="45700" anchor="t" anchorCtr="0">
            <a:normAutofit/>
          </a:bodyPr>
          <a:lstStyle/>
          <a:p>
            <a:pPr marL="457200" lvl="0" indent="0" algn="l" rtl="0">
              <a:lnSpc>
                <a:spcPct val="115000"/>
              </a:lnSpc>
              <a:spcBef>
                <a:spcPts val="0"/>
              </a:spcBef>
              <a:spcAft>
                <a:spcPts val="0"/>
              </a:spcAft>
              <a:buNone/>
            </a:pPr>
            <a:r>
              <a:rPr lang="en-US" sz="2900">
                <a:highlight>
                  <a:srgbClr val="FFFFFF"/>
                </a:highlight>
                <a:latin typeface="Times New Roman"/>
                <a:ea typeface="Times New Roman"/>
                <a:cs typeface="Times New Roman"/>
                <a:sym typeface="Times New Roman"/>
              </a:rPr>
              <a:t>Sorting technique depends on the situation. It depends on two parameters.</a:t>
            </a:r>
            <a:endParaRPr sz="2900">
              <a:highlight>
                <a:srgbClr val="FFFFFF"/>
              </a:highlight>
              <a:latin typeface="Times New Roman"/>
              <a:ea typeface="Times New Roman"/>
              <a:cs typeface="Times New Roman"/>
              <a:sym typeface="Times New Roman"/>
            </a:endParaRPr>
          </a:p>
          <a:p>
            <a:pPr marL="457200" lvl="0" indent="0" algn="l" rtl="0">
              <a:lnSpc>
                <a:spcPct val="115000"/>
              </a:lnSpc>
              <a:spcBef>
                <a:spcPts val="400"/>
              </a:spcBef>
              <a:spcAft>
                <a:spcPts val="0"/>
              </a:spcAft>
              <a:buNone/>
            </a:pPr>
            <a:r>
              <a:rPr lang="en-US" sz="2900">
                <a:highlight>
                  <a:srgbClr val="FFFFFF"/>
                </a:highlight>
                <a:latin typeface="Times New Roman"/>
                <a:ea typeface="Times New Roman"/>
                <a:cs typeface="Times New Roman"/>
                <a:sym typeface="Times New Roman"/>
              </a:rPr>
              <a:t>1. Execution time of program that means time taken for execution of program.</a:t>
            </a:r>
            <a:endParaRPr sz="2900">
              <a:highlight>
                <a:srgbClr val="FFFFFF"/>
              </a:highlight>
              <a:latin typeface="Times New Roman"/>
              <a:ea typeface="Times New Roman"/>
              <a:cs typeface="Times New Roman"/>
              <a:sym typeface="Times New Roman"/>
            </a:endParaRPr>
          </a:p>
          <a:p>
            <a:pPr marL="457200" lvl="0" indent="0" algn="l" rtl="0">
              <a:lnSpc>
                <a:spcPct val="115000"/>
              </a:lnSpc>
              <a:spcBef>
                <a:spcPts val="400"/>
              </a:spcBef>
              <a:spcAft>
                <a:spcPts val="0"/>
              </a:spcAft>
              <a:buNone/>
            </a:pPr>
            <a:r>
              <a:rPr lang="en-US" sz="2900">
                <a:highlight>
                  <a:srgbClr val="FFFFFF"/>
                </a:highlight>
                <a:latin typeface="Times New Roman"/>
                <a:ea typeface="Times New Roman"/>
                <a:cs typeface="Times New Roman"/>
                <a:sym typeface="Times New Roman"/>
              </a:rPr>
              <a:t>2. Space that means space taken by the program.</a:t>
            </a:r>
            <a:endParaRPr sz="2900">
              <a:highlight>
                <a:srgbClr val="FFFFFF"/>
              </a:highlight>
              <a:latin typeface="Times New Roman"/>
              <a:ea typeface="Times New Roman"/>
              <a:cs typeface="Times New Roman"/>
              <a:sym typeface="Times New Roman"/>
            </a:endParaRPr>
          </a:p>
          <a:p>
            <a:pPr marL="457200" lvl="0" indent="0" algn="l" rtl="0">
              <a:lnSpc>
                <a:spcPct val="115000"/>
              </a:lnSpc>
              <a:spcBef>
                <a:spcPts val="400"/>
              </a:spcBef>
              <a:spcAft>
                <a:spcPts val="0"/>
              </a:spcAft>
              <a:buNone/>
            </a:pPr>
            <a:endParaRPr sz="2900">
              <a:latin typeface="Times New Roman"/>
              <a:ea typeface="Times New Roman"/>
              <a:cs typeface="Times New Roman"/>
              <a:sym typeface="Times New Roman"/>
            </a:endParaRPr>
          </a:p>
          <a:p>
            <a:pPr marL="457200" lvl="0" indent="0" algn="l" rtl="0">
              <a:lnSpc>
                <a:spcPct val="115000"/>
              </a:lnSpc>
              <a:spcBef>
                <a:spcPts val="400"/>
              </a:spcBef>
              <a:spcAft>
                <a:spcPts val="400"/>
              </a:spcAft>
              <a:buNone/>
            </a:pPr>
            <a:r>
              <a:rPr lang="en-US" sz="2900">
                <a:highlight>
                  <a:srgbClr val="FFFFFF"/>
                </a:highlight>
                <a:latin typeface="Times New Roman"/>
                <a:ea typeface="Times New Roman"/>
                <a:cs typeface="Times New Roman"/>
                <a:sym typeface="Times New Roman"/>
              </a:rPr>
              <a:t>Sorting techniques are differentiated by their efficiency and space requirements.</a:t>
            </a:r>
            <a:endParaRPr sz="2900">
              <a:latin typeface="Times New Roman"/>
              <a:ea typeface="Times New Roman"/>
              <a:cs typeface="Times New Roman"/>
              <a:sym typeface="Times New Roman"/>
            </a:endParaRPr>
          </a:p>
        </p:txBody>
      </p:sp>
      <p:sp>
        <p:nvSpPr>
          <p:cNvPr id="124" name="Google Shape;124;g10bf777163f_0_417"/>
          <p:cNvSpPr txBox="1"/>
          <p:nvPr/>
        </p:nvSpPr>
        <p:spPr>
          <a:xfrm>
            <a:off x="1144707" y="268904"/>
            <a:ext cx="10058400" cy="822900"/>
          </a:xfrm>
          <a:prstGeom prst="rect">
            <a:avLst/>
          </a:prstGeom>
          <a:noFill/>
          <a:ln>
            <a:noFill/>
          </a:ln>
        </p:spPr>
        <p:txBody>
          <a:bodyPr spcFirstLastPara="1" wrap="square" lIns="91425" tIns="45700" rIns="91425" bIns="45700" anchor="b" anchorCtr="0">
            <a:noAutofit/>
          </a:bodyPr>
          <a:lstStyle/>
          <a:p>
            <a:pPr marL="685800" lvl="0" indent="0" algn="ctr" rtl="0">
              <a:lnSpc>
                <a:spcPct val="90000"/>
              </a:lnSpc>
              <a:spcBef>
                <a:spcPts val="500"/>
              </a:spcBef>
              <a:spcAft>
                <a:spcPts val="0"/>
              </a:spcAft>
              <a:buNone/>
            </a:pPr>
            <a:r>
              <a:rPr lang="en-US" sz="4400" b="1">
                <a:solidFill>
                  <a:schemeClr val="dk1"/>
                </a:solidFill>
                <a:latin typeface="Times New Roman"/>
                <a:ea typeface="Times New Roman"/>
                <a:cs typeface="Times New Roman"/>
                <a:sym typeface="Times New Roman"/>
              </a:rPr>
              <a:t>Sorting Techniques</a:t>
            </a:r>
            <a:endParaRPr sz="48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bf777163f_0_424"/>
          <p:cNvSpPr txBox="1">
            <a:spLocks noGrp="1"/>
          </p:cNvSpPr>
          <p:nvPr>
            <p:ph type="body" idx="1"/>
          </p:nvPr>
        </p:nvSpPr>
        <p:spPr>
          <a:xfrm>
            <a:off x="666751" y="1364776"/>
            <a:ext cx="10972800" cy="52074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r>
              <a:rPr lang="en-US" sz="2200">
                <a:highlight>
                  <a:srgbClr val="FFFFFF"/>
                </a:highlight>
                <a:latin typeface="Times New Roman"/>
                <a:ea typeface="Times New Roman"/>
                <a:cs typeface="Times New Roman"/>
                <a:sym typeface="Times New Roman"/>
              </a:rPr>
              <a:t>Bubble sort is a simple sorting algorithm. This sorting algorithm is comparison-based algorithm in which each pair of adjacent elements is compared and the elements are swapped if they are not in order. This algorithm is not suitable for large data sets as its average and worst case complexity are of Ο(n</a:t>
            </a:r>
            <a:r>
              <a:rPr lang="en-US" sz="1900">
                <a:highlight>
                  <a:srgbClr val="FFFFFF"/>
                </a:highlight>
                <a:latin typeface="Times New Roman"/>
                <a:ea typeface="Times New Roman"/>
                <a:cs typeface="Times New Roman"/>
                <a:sym typeface="Times New Roman"/>
              </a:rPr>
              <a:t>2</a:t>
            </a:r>
            <a:r>
              <a:rPr lang="en-US" sz="2200">
                <a:highlight>
                  <a:srgbClr val="FFFFFF"/>
                </a:highlight>
                <a:latin typeface="Times New Roman"/>
                <a:ea typeface="Times New Roman"/>
                <a:cs typeface="Times New Roman"/>
                <a:sym typeface="Times New Roman"/>
              </a:rPr>
              <a:t>) where n is the number of items.</a:t>
            </a:r>
            <a:endParaRPr sz="2200">
              <a:highlight>
                <a:srgbClr val="FFFFFF"/>
              </a:highlight>
              <a:latin typeface="Times New Roman"/>
              <a:ea typeface="Times New Roman"/>
              <a:cs typeface="Times New Roman"/>
              <a:sym typeface="Times New Roman"/>
            </a:endParaRPr>
          </a:p>
          <a:p>
            <a:pPr marL="0" lvl="0" indent="0" algn="l" rtl="0">
              <a:lnSpc>
                <a:spcPct val="115000"/>
              </a:lnSpc>
              <a:spcBef>
                <a:spcPts val="400"/>
              </a:spcBef>
              <a:spcAft>
                <a:spcPts val="400"/>
              </a:spcAft>
              <a:buNone/>
            </a:pPr>
            <a:endParaRPr sz="2200">
              <a:highlight>
                <a:srgbClr val="FFFFFF"/>
              </a:highlight>
              <a:latin typeface="Times New Roman"/>
              <a:ea typeface="Times New Roman"/>
              <a:cs typeface="Times New Roman"/>
              <a:sym typeface="Times New Roman"/>
            </a:endParaRPr>
          </a:p>
        </p:txBody>
      </p:sp>
      <p:sp>
        <p:nvSpPr>
          <p:cNvPr id="131" name="Google Shape;131;g10bf777163f_0_424"/>
          <p:cNvSpPr txBox="1"/>
          <p:nvPr/>
        </p:nvSpPr>
        <p:spPr>
          <a:xfrm>
            <a:off x="1144707" y="268904"/>
            <a:ext cx="10058400" cy="822900"/>
          </a:xfrm>
          <a:prstGeom prst="rect">
            <a:avLst/>
          </a:prstGeom>
          <a:noFill/>
          <a:ln>
            <a:noFill/>
          </a:ln>
        </p:spPr>
        <p:txBody>
          <a:bodyPr spcFirstLastPara="1" wrap="square" lIns="91425" tIns="45700" rIns="91425" bIns="45700" anchor="b" anchorCtr="0">
            <a:noAutofit/>
          </a:bodyPr>
          <a:lstStyle/>
          <a:p>
            <a:pPr marL="685800" lvl="0" indent="0" algn="ctr" rtl="0">
              <a:lnSpc>
                <a:spcPct val="90000"/>
              </a:lnSpc>
              <a:spcBef>
                <a:spcPts val="500"/>
              </a:spcBef>
              <a:spcAft>
                <a:spcPts val="0"/>
              </a:spcAft>
              <a:buNone/>
            </a:pPr>
            <a:r>
              <a:rPr lang="en-US" sz="4400" b="1">
                <a:solidFill>
                  <a:schemeClr val="dk1"/>
                </a:solidFill>
                <a:latin typeface="Times New Roman"/>
                <a:ea typeface="Times New Roman"/>
                <a:cs typeface="Times New Roman"/>
                <a:sym typeface="Times New Roman"/>
              </a:rPr>
              <a:t>Bubble Sort</a:t>
            </a:r>
            <a:endParaRPr sz="4400" b="1">
              <a:solidFill>
                <a:schemeClr val="dk1"/>
              </a:solidFill>
              <a:latin typeface="Times New Roman"/>
              <a:ea typeface="Times New Roman"/>
              <a:cs typeface="Times New Roman"/>
              <a:sym typeface="Times New Roman"/>
            </a:endParaRPr>
          </a:p>
        </p:txBody>
      </p:sp>
      <p:pic>
        <p:nvPicPr>
          <p:cNvPr id="133" name="Google Shape;133;g10bf777163f_0_424"/>
          <p:cNvPicPr preferRelativeResize="0"/>
          <p:nvPr/>
        </p:nvPicPr>
        <p:blipFill>
          <a:blip r:embed="rId3">
            <a:alphaModFix/>
          </a:blip>
          <a:stretch>
            <a:fillRect/>
          </a:stretch>
        </p:blipFill>
        <p:spPr>
          <a:xfrm>
            <a:off x="2488950" y="3247700"/>
            <a:ext cx="7753300" cy="3473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10bf777163f_0_433"/>
          <p:cNvSpPr txBox="1">
            <a:spLocks noGrp="1"/>
          </p:cNvSpPr>
          <p:nvPr>
            <p:ph type="body" idx="1"/>
          </p:nvPr>
        </p:nvSpPr>
        <p:spPr>
          <a:xfrm>
            <a:off x="666750" y="1002725"/>
            <a:ext cx="10972800" cy="5855400"/>
          </a:xfrm>
          <a:prstGeom prst="rect">
            <a:avLst/>
          </a:prstGeom>
          <a:noFill/>
          <a:ln>
            <a:noFill/>
          </a:ln>
        </p:spPr>
        <p:txBody>
          <a:bodyPr spcFirstLastPara="1" wrap="square" lIns="91425" tIns="45700" rIns="91425" bIns="45700" anchor="t" anchorCtr="0">
            <a:normAutofit fontScale="70000" lnSpcReduction="20000"/>
          </a:bodyPr>
          <a:lstStyle/>
          <a:p>
            <a:pPr marL="457200" marR="25400" lvl="0" indent="0" algn="l" rtl="0">
              <a:lnSpc>
                <a:spcPct val="169565"/>
              </a:lnSpc>
              <a:spcBef>
                <a:spcPts val="0"/>
              </a:spcBef>
              <a:spcAft>
                <a:spcPts val="0"/>
              </a:spcAft>
              <a:buNone/>
            </a:pPr>
            <a:endParaRPr sz="1150">
              <a:highlight>
                <a:srgbClr val="FFFFFF"/>
              </a:highlight>
              <a:latin typeface="Verdana"/>
              <a:ea typeface="Verdana"/>
              <a:cs typeface="Verdana"/>
              <a:sym typeface="Verdana"/>
            </a:endParaRPr>
          </a:p>
          <a:p>
            <a:pPr marL="457200" marR="25400" lvl="0" indent="0" algn="l" rtl="0">
              <a:lnSpc>
                <a:spcPct val="169565"/>
              </a:lnSpc>
              <a:spcBef>
                <a:spcPts val="3000"/>
              </a:spcBef>
              <a:spcAft>
                <a:spcPts val="0"/>
              </a:spcAft>
              <a:buNone/>
            </a:pPr>
            <a:endParaRPr sz="1150">
              <a:highlight>
                <a:srgbClr val="FFFFFF"/>
              </a:highlight>
              <a:latin typeface="Verdana"/>
              <a:ea typeface="Verdana"/>
              <a:cs typeface="Verdana"/>
              <a:sym typeface="Verdana"/>
            </a:endParaRPr>
          </a:p>
          <a:p>
            <a:pPr marL="457200" marR="25400" lvl="0" indent="0" algn="l" rtl="0">
              <a:lnSpc>
                <a:spcPct val="169565"/>
              </a:lnSpc>
              <a:spcBef>
                <a:spcPts val="3000"/>
              </a:spcBef>
              <a:spcAft>
                <a:spcPts val="0"/>
              </a:spcAft>
              <a:buNone/>
            </a:pPr>
            <a:endParaRPr sz="1150">
              <a:highlight>
                <a:srgbClr val="FFFFFF"/>
              </a:highlight>
              <a:latin typeface="Verdana"/>
              <a:ea typeface="Verdana"/>
              <a:cs typeface="Verdana"/>
              <a:sym typeface="Verdana"/>
            </a:endParaRPr>
          </a:p>
          <a:p>
            <a:pPr marL="457200" marR="25400" lvl="0" indent="0" algn="l" rtl="0">
              <a:lnSpc>
                <a:spcPct val="169565"/>
              </a:lnSpc>
              <a:spcBef>
                <a:spcPts val="3000"/>
              </a:spcBef>
              <a:spcAft>
                <a:spcPts val="0"/>
              </a:spcAft>
              <a:buNone/>
            </a:pPr>
            <a:endParaRPr sz="1150">
              <a:highlight>
                <a:srgbClr val="FFFFFF"/>
              </a:highlight>
              <a:latin typeface="Verdana"/>
              <a:ea typeface="Verdana"/>
              <a:cs typeface="Verdana"/>
              <a:sym typeface="Verdana"/>
            </a:endParaRPr>
          </a:p>
          <a:p>
            <a:pPr marL="457200" marR="25400" lvl="0" indent="0" algn="l" rtl="0">
              <a:lnSpc>
                <a:spcPct val="169565"/>
              </a:lnSpc>
              <a:spcBef>
                <a:spcPts val="3000"/>
              </a:spcBef>
              <a:spcAft>
                <a:spcPts val="0"/>
              </a:spcAft>
              <a:buNone/>
            </a:pPr>
            <a:endParaRPr sz="1150">
              <a:highlight>
                <a:srgbClr val="FFFFFF"/>
              </a:highlight>
              <a:latin typeface="Verdana"/>
              <a:ea typeface="Verdana"/>
              <a:cs typeface="Verdana"/>
              <a:sym typeface="Verdana"/>
            </a:endParaRPr>
          </a:p>
          <a:p>
            <a:pPr marL="0" marR="25400" lvl="0" indent="0" algn="l" rtl="0">
              <a:lnSpc>
                <a:spcPct val="169565"/>
              </a:lnSpc>
              <a:spcBef>
                <a:spcPts val="3000"/>
              </a:spcBef>
              <a:spcAft>
                <a:spcPts val="0"/>
              </a:spcAft>
              <a:buNone/>
            </a:pPr>
            <a:endParaRPr sz="1150">
              <a:highlight>
                <a:srgbClr val="FFFFFF"/>
              </a:highlight>
              <a:latin typeface="Verdana"/>
              <a:ea typeface="Verdana"/>
              <a:cs typeface="Verdana"/>
              <a:sym typeface="Verdana"/>
            </a:endParaRPr>
          </a:p>
          <a:p>
            <a:pPr marL="482600" marR="25400" lvl="0" indent="-330286" algn="l" rtl="0">
              <a:lnSpc>
                <a:spcPct val="169565"/>
              </a:lnSpc>
              <a:spcBef>
                <a:spcPts val="3000"/>
              </a:spcBef>
              <a:spcAft>
                <a:spcPts val="0"/>
              </a:spcAft>
              <a:buSzPct val="100000"/>
              <a:buFont typeface="Times New Roman"/>
              <a:buChar char="●"/>
            </a:pPr>
            <a:r>
              <a:rPr lang="en-US" sz="2911">
                <a:highlight>
                  <a:srgbClr val="FFFFFF"/>
                </a:highlight>
                <a:latin typeface="Times New Roman"/>
                <a:ea typeface="Times New Roman"/>
                <a:cs typeface="Times New Roman"/>
                <a:sym typeface="Times New Roman"/>
              </a:rPr>
              <a:t>The above diagram represents how bubble sort actually works. This sort takes O(n</a:t>
            </a:r>
            <a:r>
              <a:rPr lang="en-US" sz="2911" baseline="30000">
                <a:highlight>
                  <a:srgbClr val="FFFFFF"/>
                </a:highlight>
                <a:latin typeface="Times New Roman"/>
                <a:ea typeface="Times New Roman"/>
                <a:cs typeface="Times New Roman"/>
                <a:sym typeface="Times New Roman"/>
              </a:rPr>
              <a:t>2</a:t>
            </a:r>
            <a:r>
              <a:rPr lang="en-US" sz="2911">
                <a:highlight>
                  <a:srgbClr val="FFFFFF"/>
                </a:highlight>
                <a:latin typeface="Times New Roman"/>
                <a:ea typeface="Times New Roman"/>
                <a:cs typeface="Times New Roman"/>
                <a:sym typeface="Times New Roman"/>
              </a:rPr>
              <a:t>) time. It starts with the first two elements and sorts them in ascending order.</a:t>
            </a:r>
            <a:endParaRPr sz="2911">
              <a:highlight>
                <a:srgbClr val="FFFFFF"/>
              </a:highlight>
              <a:latin typeface="Times New Roman"/>
              <a:ea typeface="Times New Roman"/>
              <a:cs typeface="Times New Roman"/>
              <a:sym typeface="Times New Roman"/>
            </a:endParaRPr>
          </a:p>
          <a:p>
            <a:pPr marL="482600" marR="25400" lvl="0" indent="-330286" algn="l" rtl="0">
              <a:lnSpc>
                <a:spcPct val="169565"/>
              </a:lnSpc>
              <a:spcBef>
                <a:spcPts val="0"/>
              </a:spcBef>
              <a:spcAft>
                <a:spcPts val="0"/>
              </a:spcAft>
              <a:buSzPct val="100000"/>
              <a:buFont typeface="Times New Roman"/>
              <a:buChar char="●"/>
            </a:pPr>
            <a:r>
              <a:rPr lang="en-US" sz="2911">
                <a:highlight>
                  <a:srgbClr val="FFFFFF"/>
                </a:highlight>
                <a:latin typeface="Times New Roman"/>
                <a:ea typeface="Times New Roman"/>
                <a:cs typeface="Times New Roman"/>
                <a:sym typeface="Times New Roman"/>
              </a:rPr>
              <a:t>Bubble sort starts with first two elements. It compares the element to check which one is greater.</a:t>
            </a:r>
            <a:endParaRPr sz="2911">
              <a:highlight>
                <a:srgbClr val="FFFFFF"/>
              </a:highlight>
              <a:latin typeface="Times New Roman"/>
              <a:ea typeface="Times New Roman"/>
              <a:cs typeface="Times New Roman"/>
              <a:sym typeface="Times New Roman"/>
            </a:endParaRPr>
          </a:p>
          <a:p>
            <a:pPr marL="482600" marR="25400" lvl="0" indent="-330286" algn="l" rtl="0">
              <a:lnSpc>
                <a:spcPct val="169565"/>
              </a:lnSpc>
              <a:spcBef>
                <a:spcPts val="0"/>
              </a:spcBef>
              <a:spcAft>
                <a:spcPts val="0"/>
              </a:spcAft>
              <a:buSzPct val="100000"/>
              <a:buFont typeface="Times New Roman"/>
              <a:buChar char="●"/>
            </a:pPr>
            <a:r>
              <a:rPr lang="en-US" sz="2911">
                <a:highlight>
                  <a:srgbClr val="FFFFFF"/>
                </a:highlight>
                <a:latin typeface="Times New Roman"/>
                <a:ea typeface="Times New Roman"/>
                <a:cs typeface="Times New Roman"/>
                <a:sym typeface="Times New Roman"/>
              </a:rPr>
              <a:t>In the above diagram, element 40 is greater than 10, so these values must be swapped. This operation continues until the array is sorted in ascending order.</a:t>
            </a:r>
            <a:endParaRPr sz="3961">
              <a:highlight>
                <a:srgbClr val="FFFFFF"/>
              </a:highlight>
              <a:latin typeface="Times New Roman"/>
              <a:ea typeface="Times New Roman"/>
              <a:cs typeface="Times New Roman"/>
              <a:sym typeface="Times New Roman"/>
            </a:endParaRPr>
          </a:p>
          <a:p>
            <a:pPr marL="0" lvl="0" indent="0" algn="l" rtl="0">
              <a:lnSpc>
                <a:spcPct val="115000"/>
              </a:lnSpc>
              <a:spcBef>
                <a:spcPts val="3000"/>
              </a:spcBef>
              <a:spcAft>
                <a:spcPts val="400"/>
              </a:spcAft>
              <a:buNone/>
            </a:pPr>
            <a:endParaRPr sz="2200">
              <a:highlight>
                <a:srgbClr val="FFFFFF"/>
              </a:highlight>
              <a:latin typeface="Times New Roman"/>
              <a:ea typeface="Times New Roman"/>
              <a:cs typeface="Times New Roman"/>
              <a:sym typeface="Times New Roman"/>
            </a:endParaRPr>
          </a:p>
        </p:txBody>
      </p:sp>
      <p:sp>
        <p:nvSpPr>
          <p:cNvPr id="139" name="Google Shape;139;g10bf777163f_0_433"/>
          <p:cNvSpPr txBox="1"/>
          <p:nvPr/>
        </p:nvSpPr>
        <p:spPr>
          <a:xfrm>
            <a:off x="1144707" y="268904"/>
            <a:ext cx="10058400" cy="822900"/>
          </a:xfrm>
          <a:prstGeom prst="rect">
            <a:avLst/>
          </a:prstGeom>
          <a:noFill/>
          <a:ln>
            <a:noFill/>
          </a:ln>
        </p:spPr>
        <p:txBody>
          <a:bodyPr spcFirstLastPara="1" wrap="square" lIns="91425" tIns="45700" rIns="91425" bIns="45700" anchor="b" anchorCtr="0">
            <a:noAutofit/>
          </a:bodyPr>
          <a:lstStyle/>
          <a:p>
            <a:pPr marL="685800" lvl="0" indent="0" algn="ctr" rtl="0">
              <a:lnSpc>
                <a:spcPct val="90000"/>
              </a:lnSpc>
              <a:spcBef>
                <a:spcPts val="500"/>
              </a:spcBef>
              <a:spcAft>
                <a:spcPts val="0"/>
              </a:spcAft>
              <a:buNone/>
            </a:pPr>
            <a:r>
              <a:rPr lang="en-US" sz="4400" b="1">
                <a:solidFill>
                  <a:schemeClr val="dk1"/>
                </a:solidFill>
                <a:latin typeface="Times New Roman"/>
                <a:ea typeface="Times New Roman"/>
                <a:cs typeface="Times New Roman"/>
                <a:sym typeface="Times New Roman"/>
              </a:rPr>
              <a:t>Bubble Sort</a:t>
            </a:r>
            <a:endParaRPr sz="4400" b="1">
              <a:solidFill>
                <a:schemeClr val="dk1"/>
              </a:solidFill>
              <a:latin typeface="Times New Roman"/>
              <a:ea typeface="Times New Roman"/>
              <a:cs typeface="Times New Roman"/>
              <a:sym typeface="Times New Roman"/>
            </a:endParaRPr>
          </a:p>
        </p:txBody>
      </p:sp>
      <p:pic>
        <p:nvPicPr>
          <p:cNvPr id="141" name="Google Shape;141;g10bf777163f_0_433"/>
          <p:cNvPicPr preferRelativeResize="0"/>
          <p:nvPr/>
        </p:nvPicPr>
        <p:blipFill rotWithShape="1">
          <a:blip r:embed="rId3">
            <a:alphaModFix/>
          </a:blip>
          <a:srcRect b="20210"/>
          <a:stretch/>
        </p:blipFill>
        <p:spPr>
          <a:xfrm>
            <a:off x="1754775" y="1091795"/>
            <a:ext cx="8057700" cy="268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0bf777163f_0_449"/>
          <p:cNvSpPr txBox="1">
            <a:spLocks noGrp="1"/>
          </p:cNvSpPr>
          <p:nvPr>
            <p:ph type="title"/>
          </p:nvPr>
        </p:nvSpPr>
        <p:spPr>
          <a:xfrm>
            <a:off x="838200" y="0"/>
            <a:ext cx="10515600" cy="1325700"/>
          </a:xfrm>
          <a:prstGeom prst="rect">
            <a:avLst/>
          </a:prstGeom>
        </p:spPr>
        <p:txBody>
          <a:bodyPr spcFirstLastPara="1" wrap="square" lIns="91425" tIns="45700" rIns="91425" bIns="45700" anchor="ctr" anchorCtr="0">
            <a:normAutofit/>
          </a:bodyPr>
          <a:lstStyle/>
          <a:p>
            <a:pPr marL="685800" lvl="0" indent="0" algn="ctr" rtl="0">
              <a:spcBef>
                <a:spcPts val="500"/>
              </a:spcBef>
              <a:spcAft>
                <a:spcPts val="0"/>
              </a:spcAft>
              <a:buClr>
                <a:schemeClr val="dk1"/>
              </a:buClr>
              <a:buSzPts val="1100"/>
              <a:buFont typeface="Arial"/>
              <a:buNone/>
            </a:pPr>
            <a:r>
              <a:rPr lang="en-US" b="1">
                <a:latin typeface="Times New Roman"/>
                <a:ea typeface="Times New Roman"/>
                <a:cs typeface="Times New Roman"/>
                <a:sym typeface="Times New Roman"/>
              </a:rPr>
              <a:t>Bubble Sort</a:t>
            </a:r>
            <a:endParaRPr/>
          </a:p>
        </p:txBody>
      </p:sp>
      <p:sp>
        <p:nvSpPr>
          <p:cNvPr id="148" name="Google Shape;148;g10bf777163f_0_44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49" name="Google Shape;149;g10bf777163f_0_449"/>
          <p:cNvPicPr preferRelativeResize="0"/>
          <p:nvPr/>
        </p:nvPicPr>
        <p:blipFill>
          <a:blip r:embed="rId3">
            <a:alphaModFix/>
          </a:blip>
          <a:stretch>
            <a:fillRect/>
          </a:stretch>
        </p:blipFill>
        <p:spPr>
          <a:xfrm>
            <a:off x="161150" y="1325700"/>
            <a:ext cx="11513575" cy="5389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0bf777163f_0_442"/>
          <p:cNvSpPr txBox="1">
            <a:spLocks noGrp="1"/>
          </p:cNvSpPr>
          <p:nvPr>
            <p:ph type="body" idx="1"/>
          </p:nvPr>
        </p:nvSpPr>
        <p:spPr>
          <a:xfrm>
            <a:off x="666750" y="1002725"/>
            <a:ext cx="10972800" cy="5855400"/>
          </a:xfrm>
          <a:prstGeom prst="rect">
            <a:avLst/>
          </a:prstGeom>
          <a:noFill/>
          <a:ln>
            <a:noFill/>
          </a:ln>
        </p:spPr>
        <p:txBody>
          <a:bodyPr spcFirstLastPara="1" wrap="square" lIns="91425" tIns="45700" rIns="91425" bIns="45700" anchor="t" anchorCtr="0">
            <a:normAutofit/>
          </a:bodyPr>
          <a:lstStyle/>
          <a:p>
            <a:pPr marL="482600" marR="25400" lvl="0" indent="-371475" algn="l" rtl="0">
              <a:lnSpc>
                <a:spcPct val="169565"/>
              </a:lnSpc>
              <a:spcBef>
                <a:spcPts val="0"/>
              </a:spcBef>
              <a:spcAft>
                <a:spcPts val="0"/>
              </a:spcAft>
              <a:buSzPts val="2250"/>
              <a:buFont typeface="Times New Roman"/>
              <a:buChar char="●"/>
            </a:pPr>
            <a:r>
              <a:rPr lang="en-US" sz="2250">
                <a:highlight>
                  <a:srgbClr val="FFFFFF"/>
                </a:highlight>
                <a:latin typeface="Times New Roman"/>
                <a:ea typeface="Times New Roman"/>
                <a:cs typeface="Times New Roman"/>
                <a:sym typeface="Times New Roman"/>
              </a:rPr>
              <a:t>Insertion sort is a simple sorting algorithm.</a:t>
            </a:r>
            <a:endParaRPr sz="2250">
              <a:highlight>
                <a:srgbClr val="FFFFFF"/>
              </a:highlight>
              <a:latin typeface="Times New Roman"/>
              <a:ea typeface="Times New Roman"/>
              <a:cs typeface="Times New Roman"/>
              <a:sym typeface="Times New Roman"/>
            </a:endParaRPr>
          </a:p>
          <a:p>
            <a:pPr marL="482600" marR="25400" lvl="0" indent="-371475" algn="l" rtl="0">
              <a:lnSpc>
                <a:spcPct val="169565"/>
              </a:lnSpc>
              <a:spcBef>
                <a:spcPts val="0"/>
              </a:spcBef>
              <a:spcAft>
                <a:spcPts val="0"/>
              </a:spcAft>
              <a:buSzPts val="2250"/>
              <a:buFont typeface="Times New Roman"/>
              <a:buChar char="●"/>
            </a:pPr>
            <a:r>
              <a:rPr lang="en-US" sz="2250">
                <a:highlight>
                  <a:srgbClr val="FFFFFF"/>
                </a:highlight>
                <a:latin typeface="Times New Roman"/>
                <a:ea typeface="Times New Roman"/>
                <a:cs typeface="Times New Roman"/>
                <a:sym typeface="Times New Roman"/>
              </a:rPr>
              <a:t>This sorting method sorts the array by shifting elements one by one.</a:t>
            </a:r>
            <a:endParaRPr sz="2250">
              <a:highlight>
                <a:srgbClr val="FFFFFF"/>
              </a:highlight>
              <a:latin typeface="Times New Roman"/>
              <a:ea typeface="Times New Roman"/>
              <a:cs typeface="Times New Roman"/>
              <a:sym typeface="Times New Roman"/>
            </a:endParaRPr>
          </a:p>
          <a:p>
            <a:pPr marL="482600" marR="25400" lvl="0" indent="-371475" algn="l" rtl="0">
              <a:lnSpc>
                <a:spcPct val="169565"/>
              </a:lnSpc>
              <a:spcBef>
                <a:spcPts val="0"/>
              </a:spcBef>
              <a:spcAft>
                <a:spcPts val="0"/>
              </a:spcAft>
              <a:buSzPts val="2250"/>
              <a:buFont typeface="Times New Roman"/>
              <a:buChar char="●"/>
            </a:pPr>
            <a:r>
              <a:rPr lang="en-US" sz="2250">
                <a:highlight>
                  <a:srgbClr val="FFFFFF"/>
                </a:highlight>
                <a:latin typeface="Times New Roman"/>
                <a:ea typeface="Times New Roman"/>
                <a:cs typeface="Times New Roman"/>
                <a:sym typeface="Times New Roman"/>
              </a:rPr>
              <a:t>It builds the final sorted array one item at a time.</a:t>
            </a:r>
            <a:endParaRPr sz="2250">
              <a:highlight>
                <a:srgbClr val="FFFFFF"/>
              </a:highlight>
              <a:latin typeface="Times New Roman"/>
              <a:ea typeface="Times New Roman"/>
              <a:cs typeface="Times New Roman"/>
              <a:sym typeface="Times New Roman"/>
            </a:endParaRPr>
          </a:p>
          <a:p>
            <a:pPr marL="482600" marR="25400" lvl="0" indent="-371475" algn="l" rtl="0">
              <a:lnSpc>
                <a:spcPct val="169565"/>
              </a:lnSpc>
              <a:spcBef>
                <a:spcPts val="0"/>
              </a:spcBef>
              <a:spcAft>
                <a:spcPts val="0"/>
              </a:spcAft>
              <a:buSzPts val="2250"/>
              <a:buFont typeface="Times New Roman"/>
              <a:buChar char="●"/>
            </a:pPr>
            <a:r>
              <a:rPr lang="en-US" sz="2250">
                <a:highlight>
                  <a:srgbClr val="FFFFFF"/>
                </a:highlight>
                <a:latin typeface="Times New Roman"/>
                <a:ea typeface="Times New Roman"/>
                <a:cs typeface="Times New Roman"/>
                <a:sym typeface="Times New Roman"/>
              </a:rPr>
              <a:t>Insertion sort has one of the simplest implementation.</a:t>
            </a:r>
            <a:endParaRPr sz="2250">
              <a:highlight>
                <a:srgbClr val="FFFFFF"/>
              </a:highlight>
              <a:latin typeface="Times New Roman"/>
              <a:ea typeface="Times New Roman"/>
              <a:cs typeface="Times New Roman"/>
              <a:sym typeface="Times New Roman"/>
            </a:endParaRPr>
          </a:p>
          <a:p>
            <a:pPr marL="482600" marR="25400" lvl="0" indent="-371475" algn="l" rtl="0">
              <a:lnSpc>
                <a:spcPct val="169565"/>
              </a:lnSpc>
              <a:spcBef>
                <a:spcPts val="0"/>
              </a:spcBef>
              <a:spcAft>
                <a:spcPts val="0"/>
              </a:spcAft>
              <a:buSzPts val="2250"/>
              <a:buFont typeface="Times New Roman"/>
              <a:buChar char="●"/>
            </a:pPr>
            <a:r>
              <a:rPr lang="en-US" sz="2250">
                <a:highlight>
                  <a:srgbClr val="FFFFFF"/>
                </a:highlight>
                <a:latin typeface="Times New Roman"/>
                <a:ea typeface="Times New Roman"/>
                <a:cs typeface="Times New Roman"/>
                <a:sym typeface="Times New Roman"/>
              </a:rPr>
              <a:t>This sort is efficient for smaller data sets but it is insufficient for larger lists.</a:t>
            </a:r>
            <a:endParaRPr sz="2250">
              <a:highlight>
                <a:srgbClr val="FFFFFF"/>
              </a:highlight>
              <a:latin typeface="Times New Roman"/>
              <a:ea typeface="Times New Roman"/>
              <a:cs typeface="Times New Roman"/>
              <a:sym typeface="Times New Roman"/>
            </a:endParaRPr>
          </a:p>
          <a:p>
            <a:pPr marL="482600" marR="25400" lvl="0" indent="-371475" algn="l" rtl="0">
              <a:lnSpc>
                <a:spcPct val="169565"/>
              </a:lnSpc>
              <a:spcBef>
                <a:spcPts val="0"/>
              </a:spcBef>
              <a:spcAft>
                <a:spcPts val="0"/>
              </a:spcAft>
              <a:buSzPts val="2250"/>
              <a:buFont typeface="Times New Roman"/>
              <a:buChar char="●"/>
            </a:pPr>
            <a:r>
              <a:rPr lang="en-US" sz="2250">
                <a:highlight>
                  <a:srgbClr val="FFFFFF"/>
                </a:highlight>
                <a:latin typeface="Times New Roman"/>
                <a:ea typeface="Times New Roman"/>
                <a:cs typeface="Times New Roman"/>
                <a:sym typeface="Times New Roman"/>
              </a:rPr>
              <a:t>It has less space complexity like bubble sort.</a:t>
            </a:r>
            <a:endParaRPr sz="2250">
              <a:highlight>
                <a:srgbClr val="FFFFFF"/>
              </a:highlight>
              <a:latin typeface="Times New Roman"/>
              <a:ea typeface="Times New Roman"/>
              <a:cs typeface="Times New Roman"/>
              <a:sym typeface="Times New Roman"/>
            </a:endParaRPr>
          </a:p>
          <a:p>
            <a:pPr marL="482600" marR="25400" lvl="0" indent="-371475" algn="l" rtl="0">
              <a:lnSpc>
                <a:spcPct val="169565"/>
              </a:lnSpc>
              <a:spcBef>
                <a:spcPts val="0"/>
              </a:spcBef>
              <a:spcAft>
                <a:spcPts val="0"/>
              </a:spcAft>
              <a:buSzPts val="2250"/>
              <a:buFont typeface="Times New Roman"/>
              <a:buChar char="●"/>
            </a:pPr>
            <a:r>
              <a:rPr lang="en-US" sz="2250">
                <a:highlight>
                  <a:srgbClr val="FFFFFF"/>
                </a:highlight>
                <a:latin typeface="Times New Roman"/>
                <a:ea typeface="Times New Roman"/>
                <a:cs typeface="Times New Roman"/>
                <a:sym typeface="Times New Roman"/>
              </a:rPr>
              <a:t>It requires single additional memory space.</a:t>
            </a:r>
            <a:endParaRPr sz="2250">
              <a:highlight>
                <a:srgbClr val="FFFFFF"/>
              </a:highlight>
              <a:latin typeface="Times New Roman"/>
              <a:ea typeface="Times New Roman"/>
              <a:cs typeface="Times New Roman"/>
              <a:sym typeface="Times New Roman"/>
            </a:endParaRPr>
          </a:p>
          <a:p>
            <a:pPr marL="482600" marR="25400" lvl="0" indent="-371475" algn="l" rtl="0">
              <a:lnSpc>
                <a:spcPct val="169565"/>
              </a:lnSpc>
              <a:spcBef>
                <a:spcPts val="0"/>
              </a:spcBef>
              <a:spcAft>
                <a:spcPts val="0"/>
              </a:spcAft>
              <a:buSzPts val="2250"/>
              <a:buFont typeface="Times New Roman"/>
              <a:buChar char="●"/>
            </a:pPr>
            <a:r>
              <a:rPr lang="en-US" sz="2250">
                <a:highlight>
                  <a:srgbClr val="FFFFFF"/>
                </a:highlight>
                <a:latin typeface="Times New Roman"/>
                <a:ea typeface="Times New Roman"/>
                <a:cs typeface="Times New Roman"/>
                <a:sym typeface="Times New Roman"/>
              </a:rPr>
              <a:t>Insertion sort does not change the relative order of elements with equal keys because it is stable.</a:t>
            </a:r>
            <a:endParaRPr sz="2250">
              <a:highlight>
                <a:srgbClr val="FFFFFF"/>
              </a:highlight>
              <a:latin typeface="Times New Roman"/>
              <a:ea typeface="Times New Roman"/>
              <a:cs typeface="Times New Roman"/>
              <a:sym typeface="Times New Roman"/>
            </a:endParaRPr>
          </a:p>
        </p:txBody>
      </p:sp>
      <p:sp>
        <p:nvSpPr>
          <p:cNvPr id="155" name="Google Shape;155;g10bf777163f_0_442"/>
          <p:cNvSpPr txBox="1"/>
          <p:nvPr/>
        </p:nvSpPr>
        <p:spPr>
          <a:xfrm>
            <a:off x="1144707" y="268904"/>
            <a:ext cx="10058400" cy="822900"/>
          </a:xfrm>
          <a:prstGeom prst="rect">
            <a:avLst/>
          </a:prstGeom>
          <a:noFill/>
          <a:ln>
            <a:noFill/>
          </a:ln>
        </p:spPr>
        <p:txBody>
          <a:bodyPr spcFirstLastPara="1" wrap="square" lIns="91425" tIns="45700" rIns="91425" bIns="45700" anchor="b" anchorCtr="0">
            <a:noAutofit/>
          </a:bodyPr>
          <a:lstStyle/>
          <a:p>
            <a:pPr marL="685800" lvl="0" indent="0" algn="ctr" rtl="0">
              <a:lnSpc>
                <a:spcPct val="90000"/>
              </a:lnSpc>
              <a:spcBef>
                <a:spcPts val="500"/>
              </a:spcBef>
              <a:spcAft>
                <a:spcPts val="0"/>
              </a:spcAft>
              <a:buNone/>
            </a:pPr>
            <a:r>
              <a:rPr lang="en-US" sz="4400" b="1">
                <a:solidFill>
                  <a:schemeClr val="dk1"/>
                </a:solidFill>
                <a:latin typeface="Times New Roman"/>
                <a:ea typeface="Times New Roman"/>
                <a:cs typeface="Times New Roman"/>
                <a:sym typeface="Times New Roman"/>
              </a:rPr>
              <a:t>Insertion Sort</a:t>
            </a:r>
            <a:endParaRPr sz="4400" b="1">
              <a:solidFill>
                <a:schemeClr val="dk1"/>
              </a:solidFill>
              <a:latin typeface="Times New Roman"/>
              <a:ea typeface="Times New Roman"/>
              <a:cs typeface="Times New Roman"/>
              <a:sym typeface="Times New Roman"/>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GENSWF_SLIDE_UID" val="{B1AD8FBB-EF74-4410-B6C0-172EDF08E7FD}:300"/>
</p:tagLst>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1106</Words>
  <Application>Microsoft Office PowerPoint</Application>
  <PresentationFormat>Custom</PresentationFormat>
  <Paragraphs>154</Paragraphs>
  <Slides>34</Slides>
  <Notes>24</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0</vt:i4>
      </vt:variant>
      <vt:variant>
        <vt:lpstr>Slide Titles</vt:lpstr>
      </vt:variant>
      <vt:variant>
        <vt:i4>34</vt:i4>
      </vt:variant>
    </vt:vector>
  </HeadingPairs>
  <TitlesOfParts>
    <vt:vector size="42" baseType="lpstr">
      <vt:lpstr>Arial</vt:lpstr>
      <vt:lpstr>Calibri</vt:lpstr>
      <vt:lpstr>Arial Black</vt:lpstr>
      <vt:lpstr>Times New Roman</vt:lpstr>
      <vt:lpstr>Raleway ExtraBold</vt:lpstr>
      <vt:lpstr>Verdana</vt:lpstr>
      <vt:lpstr>1_Office Theme</vt:lpstr>
      <vt:lpstr>Contents Slide Master</vt:lpstr>
      <vt:lpstr>Slide 1</vt:lpstr>
      <vt:lpstr>Agenda</vt:lpstr>
      <vt:lpstr>Slide 3</vt:lpstr>
      <vt:lpstr>Sorting</vt:lpstr>
      <vt:lpstr>Slide 5</vt:lpstr>
      <vt:lpstr>Slide 6</vt:lpstr>
      <vt:lpstr>Slide 7</vt:lpstr>
      <vt:lpstr>Bubble Sort</vt:lpstr>
      <vt:lpstr>Slide 9</vt:lpstr>
      <vt:lpstr>Slide 10</vt:lpstr>
      <vt:lpstr>Slide 11</vt:lpstr>
      <vt:lpstr>Slide 12</vt:lpstr>
      <vt:lpstr>Slide 13</vt:lpstr>
      <vt:lpstr>Slide 14</vt:lpstr>
      <vt:lpstr>Slide 15</vt:lpstr>
      <vt:lpstr>Slide 16</vt:lpstr>
      <vt:lpstr>Slide 17</vt:lpstr>
      <vt:lpstr>Slide 18</vt:lpstr>
      <vt:lpstr>Slide 19</vt:lpstr>
      <vt:lpstr>Merge Sort</vt:lpstr>
      <vt:lpstr>Algorithm </vt:lpstr>
      <vt:lpstr>Slide 22</vt:lpstr>
      <vt:lpstr>Slide 23</vt:lpstr>
      <vt:lpstr>Example</vt:lpstr>
      <vt:lpstr>Complexity Analysis </vt:lpstr>
      <vt:lpstr>Classify Sorting Algorithms</vt:lpstr>
      <vt:lpstr>Slide 27</vt:lpstr>
      <vt:lpstr>Slide 28</vt:lpstr>
      <vt:lpstr>Slide 29</vt:lpstr>
      <vt:lpstr>Slide 30</vt:lpstr>
      <vt:lpstr>Slide 31</vt:lpstr>
      <vt:lpstr>Slide 32</vt:lpstr>
      <vt:lpstr>References    </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Branding</dc:creator>
  <cp:lastModifiedBy>Shreya Kalta</cp:lastModifiedBy>
  <cp:revision>9</cp:revision>
  <dcterms:created xsi:type="dcterms:W3CDTF">2019-01-09T10:33:58Z</dcterms:created>
  <dcterms:modified xsi:type="dcterms:W3CDTF">2023-06-06T06:30:27Z</dcterms:modified>
</cp:coreProperties>
</file>