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624" r:id="rId2"/>
    <p:sldId id="677" r:id="rId3"/>
    <p:sldId id="752" r:id="rId4"/>
    <p:sldId id="759" r:id="rId5"/>
    <p:sldId id="761" r:id="rId6"/>
    <p:sldId id="763" r:id="rId7"/>
    <p:sldId id="766" r:id="rId8"/>
    <p:sldId id="762" r:id="rId9"/>
    <p:sldId id="754" r:id="rId10"/>
    <p:sldId id="735" r:id="rId11"/>
    <p:sldId id="708" r:id="rId12"/>
    <p:sldId id="659" r:id="rId13"/>
    <p:sldId id="640" r:id="rId14"/>
    <p:sldId id="669" r:id="rId15"/>
    <p:sldId id="670" r:id="rId16"/>
    <p:sldId id="695" r:id="rId17"/>
    <p:sldId id="678" r:id="rId18"/>
    <p:sldId id="743" r:id="rId19"/>
    <p:sldId id="685" r:id="rId20"/>
    <p:sldId id="688" r:id="rId21"/>
    <p:sldId id="701" r:id="rId22"/>
    <p:sldId id="690" r:id="rId23"/>
    <p:sldId id="770" r:id="rId24"/>
    <p:sldId id="674" r:id="rId25"/>
    <p:sldId id="676" r:id="rId26"/>
    <p:sldId id="702" r:id="rId27"/>
    <p:sldId id="773" r:id="rId28"/>
    <p:sldId id="771" r:id="rId29"/>
    <p:sldId id="772" r:id="rId30"/>
    <p:sldId id="67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18" autoAdjust="0"/>
    <p:restoredTop sz="83513" autoAdjust="0"/>
  </p:normalViewPr>
  <p:slideViewPr>
    <p:cSldViewPr>
      <p:cViewPr>
        <p:scale>
          <a:sx n="70" d="100"/>
          <a:sy n="70" d="100"/>
        </p:scale>
        <p:origin x="-1834" y="-4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4BFECD3-C63A-4F80-9CA6-2D892424515A}" type="datetimeFigureOut">
              <a:rPr lang="en-US"/>
              <a:pPr>
                <a:defRPr/>
              </a:pPr>
              <a:t>6/4/2023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7A9CA3A-9EF9-4E2C-9C2C-69A3A2E3C16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642BDEA-3F73-4A43-8660-467C7AE73940}"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8" name="Title 7"/>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43228-1BBF-4EB6-AF09-C942FADDDB93}"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CA7CE6-E185-43EF-9673-18F09D8C6334}"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56130558-A434-451C-8DCE-030F36C25F34}"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248A351C-EF1B-4955-B2C9-52A341669A76}"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03A6E133-4AEC-45E6-BFD5-64D9EE6CABA3}"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B53869E-DFFA-4212-B95B-BE9E8D18DD4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684588AB-2E58-447E-BE53-9C1210E20824}"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C7E6DB7-DF91-4A06-8879-774BB60EC63B}"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34113FA-4303-4C18-8A88-3B6492A71255}" type="slidenum">
              <a:rPr lang="en-US"/>
              <a:pPr>
                <a:defRPr/>
              </a:pPr>
              <a:t>‹#›</a:t>
            </a:fld>
            <a:endParaRPr lang="en-US" dirty="0"/>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4341" name="Picture 4" descr="https://encrypted-tbn3.gstatic.com/images?q=tbn:ANd9GcTyg3Gq4WoxkxO75aZWNEjYFvavmMfWdiMvs57jpDF8YRR3yCybqQ">
            <a:hlinkClick r:id="rId14"/>
          </p:cNvPr>
          <p:cNvPicPr>
            <a:picLocks noChangeAspect="1" noChangeArrowheads="1"/>
          </p:cNvPicPr>
          <p:nvPr/>
        </p:nvPicPr>
        <p:blipFill>
          <a:blip r:embed="rId15" cstate="print"/>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13050" y="87313"/>
            <a:ext cx="5438775" cy="369887"/>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696" r:id="rId11"/>
    <p:sldLayoutId id="2147483707" r:id="rId12"/>
  </p:sldLayoutIdLst>
  <p:transition/>
  <p:timing>
    <p:tnLst>
      <p:par>
        <p:cTn id="1" dur="indefinite" restart="never" nodeType="tmRoot"/>
      </p:par>
    </p:tnLst>
  </p:timing>
  <p:hf sldNum="0" hdr="0" ftr="0" dt="0"/>
  <p:txStyles>
    <p:titleStyle>
      <a:lvl1pPr algn="ctr" rtl="0" eaLnBrk="1" fontAlgn="base" hangingPunct="1">
        <a:spcBef>
          <a:spcPct val="0"/>
        </a:spcBef>
        <a:spcAft>
          <a:spcPct val="0"/>
        </a:spcAft>
        <a:defRPr sz="4400" b="1" kern="1200">
          <a:solidFill>
            <a:schemeClr val="tx1"/>
          </a:solidFill>
          <a:latin typeface="Cambria" pitchFamily="18" charset="0"/>
          <a:ea typeface="+mj-ea"/>
          <a:cs typeface="+mj-cs"/>
        </a:defRPr>
      </a:lvl1pPr>
      <a:lvl2pPr algn="ctr" rtl="0" eaLnBrk="1" fontAlgn="base" hangingPunct="1">
        <a:spcBef>
          <a:spcPct val="0"/>
        </a:spcBef>
        <a:spcAft>
          <a:spcPct val="0"/>
        </a:spcAft>
        <a:defRPr sz="4400" b="1">
          <a:solidFill>
            <a:schemeClr val="tx1"/>
          </a:solidFill>
          <a:latin typeface="Cambria" pitchFamily="18" charset="0"/>
        </a:defRPr>
      </a:lvl2pPr>
      <a:lvl3pPr algn="ctr" rtl="0" eaLnBrk="1" fontAlgn="base" hangingPunct="1">
        <a:spcBef>
          <a:spcPct val="0"/>
        </a:spcBef>
        <a:spcAft>
          <a:spcPct val="0"/>
        </a:spcAft>
        <a:defRPr sz="4400" b="1">
          <a:solidFill>
            <a:schemeClr val="tx1"/>
          </a:solidFill>
          <a:latin typeface="Cambria" pitchFamily="18" charset="0"/>
        </a:defRPr>
      </a:lvl3pPr>
      <a:lvl4pPr algn="ctr" rtl="0" eaLnBrk="1" fontAlgn="base" hangingPunct="1">
        <a:spcBef>
          <a:spcPct val="0"/>
        </a:spcBef>
        <a:spcAft>
          <a:spcPct val="0"/>
        </a:spcAft>
        <a:defRPr sz="4400" b="1">
          <a:solidFill>
            <a:schemeClr val="tx1"/>
          </a:solidFill>
          <a:latin typeface="Cambria" pitchFamily="18" charset="0"/>
        </a:defRPr>
      </a:lvl4pPr>
      <a:lvl5pPr algn="ctr" rtl="0" eaLnBrk="1" fontAlgn="base" hangingPunct="1">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data-structures/" TargetMode="External"/><Relationship Id="rId2" Type="http://schemas.openxmlformats.org/officeDocument/2006/relationships/hyperlink" Target="https://www3.ntu.edu.sg/home/ehchua/programming/cpp/DataStructureAlgorithm.html" TargetMode="External"/><Relationship Id="rId1" Type="http://schemas.openxmlformats.org/officeDocument/2006/relationships/slideLayout" Target="../slideLayouts/slideLayout2.xml"/><Relationship Id="rId4" Type="http://schemas.openxmlformats.org/officeDocument/2006/relationships/hyperlink" Target="https://www.geeksforgeeks.org/analysis-of-algorithms-set-4-analysis-of-loop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304800" y="1447800"/>
            <a:ext cx="7924800" cy="4724400"/>
          </a:xfrm>
        </p:spPr>
        <p:txBody>
          <a:bodyPr/>
          <a:lstStyle/>
          <a:p>
            <a:r>
              <a:rPr lang="en-US" dirty="0" smtClean="0"/>
              <a:t>SEARCHING and SORTING TECHNIQUES</a:t>
            </a:r>
            <a:br>
              <a:rPr lang="en-US" dirty="0" smtClean="0"/>
            </a:br>
            <a:r>
              <a:rPr lang="en-US" dirty="0" smtClean="0"/>
              <a:t>(Complexity Analysis)</a:t>
            </a:r>
            <a:br>
              <a:rPr lang="en-US" dirty="0" smtClean="0"/>
            </a:br>
            <a:r>
              <a:rPr lang="en-US" dirty="0" smtClean="0"/>
              <a:t/>
            </a:r>
            <a:br>
              <a:rPr lang="en-US" dirty="0" smtClean="0"/>
            </a:br>
            <a:r>
              <a:rPr lang="en-US" dirty="0" smtClean="0"/>
              <a:t/>
            </a:r>
            <a:br>
              <a:rPr lang="en-US" dirty="0" smtClean="0"/>
            </a:br>
            <a:r>
              <a:rPr lang="en-US" dirty="0" smtClean="0"/>
              <a:t>WINNING </a:t>
            </a:r>
            <a:r>
              <a:rPr lang="en-US" smtClean="0"/>
              <a:t>CAMP </a:t>
            </a:r>
            <a:r>
              <a:rPr lang="en-US" smtClean="0"/>
              <a:t>2023</a:t>
            </a:r>
            <a:endParaRPr lang="en-US" dirty="0" smtClean="0"/>
          </a:p>
        </p:txBody>
      </p:sp>
      <p:sp>
        <p:nvSpPr>
          <p:cNvPr id="5125" name="Rectangle 6"/>
          <p:cNvSpPr>
            <a:spLocks noChangeArrowheads="1"/>
          </p:cNvSpPr>
          <p:nvPr/>
        </p:nvSpPr>
        <p:spPr bwMode="auto">
          <a:xfrm>
            <a:off x="381000" y="5257800"/>
            <a:ext cx="8458200" cy="381000"/>
          </a:xfrm>
          <a:prstGeom prst="rect">
            <a:avLst/>
          </a:prstGeom>
          <a:noFill/>
          <a:ln w="9525">
            <a:noFill/>
            <a:miter lim="800000"/>
            <a:headEnd/>
            <a:tailEnd/>
          </a:ln>
        </p:spPr>
        <p:txBody>
          <a:bodyPr/>
          <a:lstStyle/>
          <a:p>
            <a:pPr>
              <a:lnSpc>
                <a:spcPct val="80000"/>
              </a:lnSpc>
            </a:pP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LINEAR SEARCH COMPLEXITY</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r>
              <a:rPr lang="en-US" sz="2000" dirty="0" smtClean="0"/>
              <a:t>A </a:t>
            </a:r>
            <a:r>
              <a:rPr lang="en-US" sz="2000" b="1" dirty="0" smtClean="0"/>
              <a:t>linear search</a:t>
            </a:r>
            <a:r>
              <a:rPr lang="en-US" sz="2000" dirty="0" smtClean="0"/>
              <a:t> runs in at worst </a:t>
            </a:r>
            <a:r>
              <a:rPr lang="en-US" sz="2000" b="1" dirty="0" smtClean="0"/>
              <a:t>linear</a:t>
            </a:r>
            <a:r>
              <a:rPr lang="en-US" sz="2000" dirty="0" smtClean="0"/>
              <a:t> time and makes at most n comparisons, where n is the length of the list.</a:t>
            </a:r>
          </a:p>
          <a:p>
            <a:r>
              <a:rPr lang="en-US" sz="2000" dirty="0" smtClean="0"/>
              <a:t>A </a:t>
            </a:r>
            <a:r>
              <a:rPr lang="en-US" sz="2000" b="1" dirty="0" smtClean="0"/>
              <a:t>linear search</a:t>
            </a:r>
            <a:r>
              <a:rPr lang="en-US" sz="2000" dirty="0" smtClean="0"/>
              <a:t> scans one item at a time, without jumping to any item . The worst case </a:t>
            </a:r>
            <a:r>
              <a:rPr lang="en-US" sz="2000" b="1" dirty="0" smtClean="0"/>
              <a:t>complexity</a:t>
            </a:r>
            <a:r>
              <a:rPr lang="en-US" sz="2000" dirty="0" smtClean="0"/>
              <a:t> is O(n), sometimes known an O(n) </a:t>
            </a:r>
            <a:r>
              <a:rPr lang="en-US" sz="2000" b="1" dirty="0" smtClean="0"/>
              <a:t>search</a:t>
            </a:r>
            <a:r>
              <a:rPr lang="en-US" dirty="0" smtClean="0"/>
              <a:t>. </a:t>
            </a:r>
          </a:p>
        </p:txBody>
      </p:sp>
      <p:graphicFrame>
        <p:nvGraphicFramePr>
          <p:cNvPr id="4" name="Content Placeholder 3"/>
          <p:cNvGraphicFramePr>
            <a:graphicFrameLocks/>
          </p:cNvGraphicFramePr>
          <p:nvPr/>
        </p:nvGraphicFramePr>
        <p:xfrm>
          <a:off x="685800" y="3657600"/>
          <a:ext cx="8001000" cy="2133600"/>
        </p:xfrm>
        <a:graphic>
          <a:graphicData uri="http://schemas.openxmlformats.org/drawingml/2006/table">
            <a:tbl>
              <a:tblPr firstRow="1" bandRow="1">
                <a:tableStyleId>{5C22544A-7EE6-4342-B048-85BDC9FD1C3A}</a:tableStyleId>
              </a:tblPr>
              <a:tblGrid>
                <a:gridCol w="4000500"/>
                <a:gridCol w="4000500"/>
              </a:tblGrid>
              <a:tr h="370840">
                <a:tc>
                  <a:txBody>
                    <a:bodyPr/>
                    <a:lstStyle/>
                    <a:p>
                      <a:pPr algn="l" fontAlgn="t"/>
                      <a:r>
                        <a:rPr lang="en-US" b="1" dirty="0" smtClean="0">
                          <a:solidFill>
                            <a:srgbClr val="000000"/>
                          </a:solidFill>
                        </a:rPr>
                        <a:t>Class (Linear Search)</a:t>
                      </a:r>
                      <a:endParaRPr lang="en-US" b="1" dirty="0">
                        <a:solidFill>
                          <a:srgbClr val="000000"/>
                        </a:solidFill>
                      </a:endParaRPr>
                    </a:p>
                  </a:txBody>
                  <a:tcPr marR="95250" marT="76200" marB="76200"/>
                </a:tc>
                <a:tc>
                  <a:txBody>
                    <a:bodyPr/>
                    <a:lstStyle/>
                    <a:p>
                      <a:pPr algn="l" fontAlgn="t"/>
                      <a:r>
                        <a:rPr lang="en-US" b="1">
                          <a:solidFill>
                            <a:srgbClr val="000000"/>
                          </a:solidFill>
                        </a:rPr>
                        <a:t>Search algorithm</a:t>
                      </a:r>
                    </a:p>
                  </a:txBody>
                  <a:tcPr marL="95250" marR="95250" marT="76200" marB="76200"/>
                </a:tc>
              </a:tr>
              <a:tr h="370840">
                <a:tc>
                  <a:txBody>
                    <a:bodyPr/>
                    <a:lstStyle/>
                    <a:p>
                      <a:r>
                        <a:rPr lang="en-US" dirty="0"/>
                        <a:t>Worst-case performance</a:t>
                      </a:r>
                    </a:p>
                  </a:txBody>
                  <a:tcPr marR="95250" marT="76200" marB="76200" anchor="ctr"/>
                </a:tc>
                <a:tc>
                  <a:txBody>
                    <a:bodyPr/>
                    <a:lstStyle/>
                    <a:p>
                      <a:r>
                        <a:rPr lang="en-US"/>
                        <a:t>O(n)</a:t>
                      </a:r>
                    </a:p>
                  </a:txBody>
                  <a:tcPr marL="95250" marR="95250" marT="76200" marB="76200" anchor="ctr"/>
                </a:tc>
              </a:tr>
              <a:tr h="370840">
                <a:tc>
                  <a:txBody>
                    <a:bodyPr/>
                    <a:lstStyle/>
                    <a:p>
                      <a:r>
                        <a:rPr lang="en-US" dirty="0"/>
                        <a:t>Best-case performance</a:t>
                      </a:r>
                    </a:p>
                  </a:txBody>
                  <a:tcPr marR="95250" marT="76200" marB="76200" anchor="ctr"/>
                </a:tc>
                <a:tc>
                  <a:txBody>
                    <a:bodyPr/>
                    <a:lstStyle/>
                    <a:p>
                      <a:r>
                        <a:rPr lang="en-US"/>
                        <a:t>O(1)</a:t>
                      </a:r>
                    </a:p>
                  </a:txBody>
                  <a:tcPr marL="95250" marR="95250" marT="76200" marB="76200" anchor="ctr"/>
                </a:tc>
              </a:tr>
              <a:tr h="370840">
                <a:tc>
                  <a:txBody>
                    <a:bodyPr/>
                    <a:lstStyle/>
                    <a:p>
                      <a:r>
                        <a:rPr lang="en-US" dirty="0"/>
                        <a:t>Average performance</a:t>
                      </a:r>
                    </a:p>
                  </a:txBody>
                  <a:tcPr marR="95250" marT="76200" marB="76200" anchor="ctr"/>
                </a:tc>
                <a:tc>
                  <a:txBody>
                    <a:bodyPr/>
                    <a:lstStyle/>
                    <a:p>
                      <a:r>
                        <a:rPr lang="en-US"/>
                        <a:t>O(n)</a:t>
                      </a:r>
                    </a:p>
                  </a:txBody>
                  <a:tcPr marL="95250" marR="95250" marT="76200" marB="76200" anchor="ctr"/>
                </a:tc>
              </a:tr>
              <a:tr h="370840">
                <a:tc>
                  <a:txBody>
                    <a:bodyPr/>
                    <a:lstStyle/>
                    <a:p>
                      <a:r>
                        <a:rPr lang="en-US" dirty="0"/>
                        <a:t>Worst-case space complexity</a:t>
                      </a:r>
                    </a:p>
                  </a:txBody>
                  <a:tcPr marR="95250" marT="76200" marB="76200" anchor="ctr"/>
                </a:tc>
                <a:tc>
                  <a:txBody>
                    <a:bodyPr/>
                    <a:lstStyle/>
                    <a:p>
                      <a:r>
                        <a:rPr lang="en-US" dirty="0"/>
                        <a:t>O(1) iterative</a:t>
                      </a:r>
                    </a:p>
                  </a:txBody>
                  <a:tcPr marL="95250" marR="95250" marT="76200" marB="76200" anchor="ct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838200"/>
          </a:xfrm>
        </p:spPr>
        <p:txBody>
          <a:bodyPr/>
          <a:lstStyle/>
          <a:p>
            <a:r>
              <a:rPr lang="en-US" dirty="0" smtClean="0"/>
              <a:t>Binary Search complexity</a:t>
            </a:r>
            <a:br>
              <a:rPr lang="en-US" dirty="0" smtClean="0"/>
            </a:br>
            <a:endParaRPr lang="en-US" dirty="0"/>
          </a:p>
        </p:txBody>
      </p:sp>
      <p:sp>
        <p:nvSpPr>
          <p:cNvPr id="3" name="Content Placeholder 2"/>
          <p:cNvSpPr>
            <a:spLocks noGrp="1"/>
          </p:cNvSpPr>
          <p:nvPr>
            <p:ph idx="1"/>
          </p:nvPr>
        </p:nvSpPr>
        <p:spPr/>
        <p:txBody>
          <a:bodyPr>
            <a:normAutofit/>
          </a:bodyPr>
          <a:lstStyle/>
          <a:p>
            <a:r>
              <a:rPr lang="en-US" sz="1800" b="1" dirty="0" smtClean="0">
                <a:latin typeface="+mn-lt"/>
              </a:rPr>
              <a:t>Binary search</a:t>
            </a:r>
            <a:r>
              <a:rPr lang="en-US" sz="1800" dirty="0" smtClean="0">
                <a:latin typeface="+mn-lt"/>
              </a:rPr>
              <a:t> runs in at worst logarithmic time , making O(log n) comparisons, where n is the number of elements in the array, the O is Big O notation , and log is the logarithm . </a:t>
            </a:r>
          </a:p>
          <a:p>
            <a:r>
              <a:rPr lang="en-US" sz="1800" b="1" dirty="0" smtClean="0">
                <a:latin typeface="+mn-lt"/>
              </a:rPr>
              <a:t>Binary search</a:t>
            </a:r>
            <a:r>
              <a:rPr lang="en-US" sz="1800" dirty="0" smtClean="0">
                <a:latin typeface="+mn-lt"/>
              </a:rPr>
              <a:t> takes constant (O(1)) space, meaning that the space taken by the algorithm is the same for any number of elements in the array.</a:t>
            </a:r>
            <a:endParaRPr lang="en-US" sz="1800" dirty="0">
              <a:latin typeface="+mn-lt"/>
            </a:endParaRPr>
          </a:p>
        </p:txBody>
      </p:sp>
      <p:graphicFrame>
        <p:nvGraphicFramePr>
          <p:cNvPr id="4" name="Content Placeholder 3"/>
          <p:cNvGraphicFramePr>
            <a:graphicFrameLocks/>
          </p:cNvGraphicFramePr>
          <p:nvPr/>
        </p:nvGraphicFramePr>
        <p:xfrm>
          <a:off x="914400" y="3657599"/>
          <a:ext cx="8001000" cy="2103120"/>
        </p:xfrm>
        <a:graphic>
          <a:graphicData uri="http://schemas.openxmlformats.org/drawingml/2006/table">
            <a:tbl>
              <a:tblPr firstRow="1" bandRow="1">
                <a:tableStyleId>{5C22544A-7EE6-4342-B048-85BDC9FD1C3A}</a:tableStyleId>
              </a:tblPr>
              <a:tblGrid>
                <a:gridCol w="4000500"/>
                <a:gridCol w="4000500"/>
              </a:tblGrid>
              <a:tr h="0">
                <a:tc>
                  <a:txBody>
                    <a:bodyPr/>
                    <a:lstStyle/>
                    <a:p>
                      <a:r>
                        <a:rPr lang="en-US" dirty="0" smtClean="0"/>
                        <a:t>Binary Search</a:t>
                      </a:r>
                      <a:endParaRPr lang="en-US" dirty="0"/>
                    </a:p>
                  </a:txBody>
                  <a:tcPr/>
                </a:tc>
                <a:tc>
                  <a:txBody>
                    <a:bodyPr/>
                    <a:lstStyle/>
                    <a:p>
                      <a:r>
                        <a:rPr lang="en-US" dirty="0" smtClean="0"/>
                        <a:t>Complexity</a:t>
                      </a:r>
                      <a:endParaRPr lang="en-US" dirty="0"/>
                    </a:p>
                  </a:txBody>
                  <a:tcPr/>
                </a:tc>
              </a:tr>
              <a:tr h="0">
                <a:tc>
                  <a:txBody>
                    <a:bodyPr/>
                    <a:lstStyle/>
                    <a:p>
                      <a:r>
                        <a:rPr lang="en-IN" sz="1800" u="none" strike="noStrike" kern="1200" dirty="0" smtClean="0"/>
                        <a:t>Average complexity</a:t>
                      </a:r>
                      <a:endParaRPr lang="en-US" dirty="0"/>
                    </a:p>
                  </a:txBody>
                  <a:tcPr/>
                </a:tc>
                <a:tc>
                  <a:txBody>
                    <a:bodyPr/>
                    <a:lstStyle/>
                    <a:p>
                      <a:r>
                        <a:rPr lang="en-IN" sz="1800" kern="1200" dirty="0" smtClean="0"/>
                        <a:t>O(log n)</a:t>
                      </a:r>
                      <a:endParaRPr 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t>Best complexity</a:t>
                      </a:r>
                      <a:endParaRPr lang="en-US" dirty="0"/>
                    </a:p>
                  </a:txBody>
                  <a:tcPr/>
                </a:tc>
                <a:tc>
                  <a:txBody>
                    <a:bodyPr/>
                    <a:lstStyle/>
                    <a:p>
                      <a:r>
                        <a:rPr lang="en-IN" sz="1800" kern="1200" dirty="0" smtClean="0"/>
                        <a:t>O(1)</a:t>
                      </a:r>
                      <a:endParaRPr lang="en-US" dirty="0"/>
                    </a:p>
                  </a:txBody>
                  <a:tcPr/>
                </a:tc>
              </a:tr>
              <a:tr h="5029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t>Worst complexity</a:t>
                      </a:r>
                      <a:r>
                        <a:rPr lang="en-IN" sz="1800" kern="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b="0" i="0" kern="1200" dirty="0" smtClean="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t>O(log n)</a:t>
                      </a:r>
                      <a:endParaRPr 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t>Space complexity</a:t>
                      </a:r>
                      <a:endParaRPr lang="en-IN" sz="1800" b="0" i="0" kern="1200" dirty="0" smtClean="0">
                        <a:solidFill>
                          <a:schemeClr val="lt1"/>
                        </a:solidFill>
                        <a:latin typeface="+mn-lt"/>
                        <a:ea typeface="+mn-ea"/>
                        <a:cs typeface="+mn-cs"/>
                      </a:endParaRPr>
                    </a:p>
                  </a:txBody>
                  <a:tcPr/>
                </a:tc>
                <a:tc>
                  <a:txBody>
                    <a:bodyPr/>
                    <a:lstStyle/>
                    <a:p>
                      <a:r>
                        <a:rPr lang="en-IN" sz="1800" kern="1200" dirty="0" smtClean="0"/>
                        <a:t>O(1)</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85800"/>
          </a:xfrm>
        </p:spPr>
        <p:txBody>
          <a:bodyPr/>
          <a:lstStyle/>
          <a:p>
            <a:r>
              <a:rPr lang="en-US" dirty="0" smtClean="0"/>
              <a:t>INTERPOLATION SEARCH: COMPLEXITY</a:t>
            </a:r>
            <a:endParaRPr lang="en-US" dirty="0"/>
          </a:p>
        </p:txBody>
      </p:sp>
      <p:sp>
        <p:nvSpPr>
          <p:cNvPr id="3" name="Content Placeholder 2"/>
          <p:cNvSpPr>
            <a:spLocks noGrp="1"/>
          </p:cNvSpPr>
          <p:nvPr>
            <p:ph idx="1"/>
          </p:nvPr>
        </p:nvSpPr>
        <p:spPr>
          <a:xfrm>
            <a:off x="914400" y="1447800"/>
            <a:ext cx="8001000" cy="4800600"/>
          </a:xfrm>
        </p:spPr>
        <p:txBody>
          <a:bodyPr/>
          <a:lstStyle/>
          <a:p>
            <a:r>
              <a:rPr lang="en-US" sz="1600" dirty="0" smtClean="0"/>
              <a:t>It is a modified algorithm of Binary search reducing the complexity. </a:t>
            </a:r>
          </a:p>
          <a:p>
            <a:r>
              <a:rPr lang="en-US" sz="1600" b="1" dirty="0" smtClean="0"/>
              <a:t>Best/Average case complexity is O(log </a:t>
            </a:r>
            <a:r>
              <a:rPr lang="en-US" sz="1600" b="1" dirty="0" err="1" smtClean="0"/>
              <a:t>log</a:t>
            </a:r>
            <a:r>
              <a:rPr lang="en-US" sz="1600" b="1" dirty="0" smtClean="0"/>
              <a:t> n) ) which will occur when elements of the array are fairly uniformly distributed over their interval </a:t>
            </a:r>
            <a:r>
              <a:rPr lang="en-US" sz="1600" b="1" dirty="0" err="1" smtClean="0"/>
              <a:t>eg</a:t>
            </a:r>
            <a:r>
              <a:rPr lang="en-US" sz="1600" b="1" dirty="0" smtClean="0"/>
              <a:t>. . [3,5,8,10,13,15] </a:t>
            </a:r>
          </a:p>
          <a:p>
            <a:r>
              <a:rPr lang="en-US" sz="1600" b="1" dirty="0" smtClean="0"/>
              <a:t>Worst case complexity is O(n) which will occur when the elements are not fairly uniformly distributed over their interval </a:t>
            </a:r>
            <a:r>
              <a:rPr lang="en-US" sz="1600" b="1" dirty="0" err="1" smtClean="0"/>
              <a:t>eg</a:t>
            </a:r>
            <a:r>
              <a:rPr lang="en-US" sz="1600" b="1" dirty="0" smtClean="0"/>
              <a:t>. [3,5,8,12,13,100] </a:t>
            </a:r>
            <a:endParaRPr lang="en-US" sz="1600" b="1" dirty="0"/>
          </a:p>
          <a:p>
            <a:r>
              <a:rPr lang="en-US" sz="1600" dirty="0" smtClean="0"/>
              <a:t>However, its average case complexity, under the assumption that the keys are uniformly distributed, is O(log </a:t>
            </a:r>
            <a:r>
              <a:rPr lang="en-US" sz="1600" dirty="0" err="1" smtClean="0"/>
              <a:t>log</a:t>
            </a:r>
            <a:r>
              <a:rPr lang="en-US" sz="1600" dirty="0" smtClean="0"/>
              <a:t> N).</a:t>
            </a:r>
          </a:p>
          <a:p>
            <a:pPr algn="ctr">
              <a:buNone/>
            </a:pPr>
            <a:endParaRPr lang="en-US" sz="1600" b="1" dirty="0" smtClean="0"/>
          </a:p>
        </p:txBody>
      </p:sp>
      <p:graphicFrame>
        <p:nvGraphicFramePr>
          <p:cNvPr id="4" name="Content Placeholder 3"/>
          <p:cNvGraphicFramePr>
            <a:graphicFrameLocks/>
          </p:cNvGraphicFramePr>
          <p:nvPr/>
        </p:nvGraphicFramePr>
        <p:xfrm>
          <a:off x="914400" y="4114801"/>
          <a:ext cx="4953000" cy="1982981"/>
        </p:xfrm>
        <a:graphic>
          <a:graphicData uri="http://schemas.openxmlformats.org/drawingml/2006/table">
            <a:tbl>
              <a:tblPr firstRow="1" bandRow="1">
                <a:tableStyleId>{5C22544A-7EE6-4342-B048-85BDC9FD1C3A}</a:tableStyleId>
              </a:tblPr>
              <a:tblGrid>
                <a:gridCol w="2209800"/>
                <a:gridCol w="2743200"/>
              </a:tblGrid>
              <a:tr h="396210">
                <a:tc>
                  <a:txBody>
                    <a:bodyPr/>
                    <a:lstStyle/>
                    <a:p>
                      <a:r>
                        <a:rPr lang="en-US" dirty="0" smtClean="0"/>
                        <a:t>Interpolation Search</a:t>
                      </a:r>
                      <a:endParaRPr lang="en-US" dirty="0"/>
                    </a:p>
                  </a:txBody>
                  <a:tcPr/>
                </a:tc>
                <a:tc>
                  <a:txBody>
                    <a:bodyPr/>
                    <a:lstStyle/>
                    <a:p>
                      <a:r>
                        <a:rPr lang="en-US" dirty="0" smtClean="0"/>
                        <a:t>Complexity</a:t>
                      </a:r>
                      <a:endParaRPr lang="en-US" dirty="0"/>
                    </a:p>
                  </a:txBody>
                  <a:tcPr/>
                </a:tc>
              </a:tr>
              <a:tr h="396210">
                <a:tc>
                  <a:txBody>
                    <a:bodyPr/>
                    <a:lstStyle/>
                    <a:p>
                      <a:r>
                        <a:rPr lang="en-IN" sz="1800" u="none" strike="noStrike" kern="1200" dirty="0" smtClean="0"/>
                        <a:t>Average complexity</a:t>
                      </a:r>
                      <a:endParaRPr lang="en-US" dirty="0"/>
                    </a:p>
                  </a:txBody>
                  <a:tcPr/>
                </a:tc>
                <a:tc>
                  <a:txBody>
                    <a:bodyPr/>
                    <a:lstStyle/>
                    <a:p>
                      <a:r>
                        <a:rPr lang="en-US" sz="1800" kern="1200" dirty="0" smtClean="0">
                          <a:solidFill>
                            <a:schemeClr val="dk1"/>
                          </a:solidFill>
                          <a:latin typeface="+mn-lt"/>
                          <a:ea typeface="+mn-ea"/>
                          <a:cs typeface="+mn-cs"/>
                        </a:rPr>
                        <a:t>O(log</a:t>
                      </a:r>
                      <a:r>
                        <a:rPr lang="en-US" sz="1800" kern="1200" baseline="-25000" dirty="0" smtClean="0">
                          <a:solidFill>
                            <a:schemeClr val="dk1"/>
                          </a:solidFill>
                          <a:latin typeface="+mn-lt"/>
                          <a:ea typeface="+mn-ea"/>
                          <a:cs typeface="+mn-cs"/>
                        </a:rPr>
                        <a:t>2</a:t>
                      </a:r>
                      <a:r>
                        <a:rPr lang="en-US" sz="1800" kern="1200" dirty="0" smtClean="0">
                          <a:solidFill>
                            <a:schemeClr val="dk1"/>
                          </a:solidFill>
                          <a:latin typeface="+mn-lt"/>
                          <a:ea typeface="+mn-ea"/>
                          <a:cs typeface="+mn-cs"/>
                        </a:rPr>
                        <a:t>(log </a:t>
                      </a:r>
                      <a:r>
                        <a:rPr lang="en-US" sz="1800" kern="1200" baseline="-25000" dirty="0" smtClean="0">
                          <a:solidFill>
                            <a:schemeClr val="dk1"/>
                          </a:solidFill>
                          <a:latin typeface="+mn-lt"/>
                          <a:ea typeface="+mn-ea"/>
                          <a:cs typeface="+mn-cs"/>
                        </a:rPr>
                        <a:t>2</a:t>
                      </a:r>
                      <a:r>
                        <a:rPr lang="en-US" sz="1800" kern="1200" dirty="0" smtClean="0">
                          <a:solidFill>
                            <a:schemeClr val="dk1"/>
                          </a:solidFill>
                          <a:latin typeface="+mn-lt"/>
                          <a:ea typeface="+mn-ea"/>
                          <a:cs typeface="+mn-cs"/>
                        </a:rPr>
                        <a:t>n))  </a:t>
                      </a:r>
                      <a:endParaRPr lang="en-US" sz="1800" kern="1200" dirty="0">
                        <a:solidFill>
                          <a:schemeClr val="dk1"/>
                        </a:solidFill>
                        <a:latin typeface="+mn-lt"/>
                        <a:ea typeface="+mn-ea"/>
                        <a:cs typeface="+mn-cs"/>
                      </a:endParaRPr>
                    </a:p>
                  </a:txBody>
                  <a:tcPr/>
                </a:tc>
              </a:tr>
              <a:tr h="398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t>Best complexity</a:t>
                      </a:r>
                      <a:endParaRPr lang="en-US" dirty="0"/>
                    </a:p>
                  </a:txBody>
                  <a:tcPr/>
                </a:tc>
                <a:tc>
                  <a:txBody>
                    <a:bodyPr/>
                    <a:lstStyle/>
                    <a:p>
                      <a:r>
                        <a:rPr lang="en-US" sz="1800" kern="1200" dirty="0" smtClean="0">
                          <a:solidFill>
                            <a:schemeClr val="dk1"/>
                          </a:solidFill>
                          <a:latin typeface="+mn-lt"/>
                          <a:ea typeface="+mn-ea"/>
                          <a:cs typeface="+mn-cs"/>
                        </a:rPr>
                        <a:t>O(log</a:t>
                      </a:r>
                      <a:r>
                        <a:rPr lang="en-US" sz="1800" kern="1200" baseline="-25000" dirty="0" smtClean="0">
                          <a:solidFill>
                            <a:schemeClr val="dk1"/>
                          </a:solidFill>
                          <a:latin typeface="+mn-lt"/>
                          <a:ea typeface="+mn-ea"/>
                          <a:cs typeface="+mn-cs"/>
                        </a:rPr>
                        <a:t>2</a:t>
                      </a:r>
                      <a:r>
                        <a:rPr lang="en-US" sz="1800" kern="1200" dirty="0" smtClean="0">
                          <a:solidFill>
                            <a:schemeClr val="dk1"/>
                          </a:solidFill>
                          <a:latin typeface="+mn-lt"/>
                          <a:ea typeface="+mn-ea"/>
                          <a:cs typeface="+mn-cs"/>
                        </a:rPr>
                        <a:t>(log </a:t>
                      </a:r>
                      <a:r>
                        <a:rPr lang="en-US" sz="1800" kern="1200" baseline="-25000" dirty="0" smtClean="0">
                          <a:solidFill>
                            <a:schemeClr val="dk1"/>
                          </a:solidFill>
                          <a:latin typeface="+mn-lt"/>
                          <a:ea typeface="+mn-ea"/>
                          <a:cs typeface="+mn-cs"/>
                        </a:rPr>
                        <a:t>2</a:t>
                      </a:r>
                      <a:r>
                        <a:rPr lang="en-US" sz="1800" kern="1200" dirty="0" smtClean="0">
                          <a:solidFill>
                            <a:schemeClr val="dk1"/>
                          </a:solidFill>
                          <a:latin typeface="+mn-lt"/>
                          <a:ea typeface="+mn-ea"/>
                          <a:cs typeface="+mn-cs"/>
                        </a:rPr>
                        <a:t>n))  </a:t>
                      </a:r>
                      <a:endParaRPr lang="en-US" sz="1800" kern="1200" dirty="0">
                        <a:solidFill>
                          <a:schemeClr val="dk1"/>
                        </a:solidFill>
                        <a:latin typeface="+mn-lt"/>
                        <a:ea typeface="+mn-ea"/>
                        <a:cs typeface="+mn-cs"/>
                      </a:endParaRPr>
                    </a:p>
                  </a:txBody>
                  <a:tcPr/>
                </a:tc>
              </a:tr>
              <a:tr h="3962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t>Worst complexity</a:t>
                      </a:r>
                      <a:endParaRPr lang="en-IN" sz="1800" kern="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O(n)</a:t>
                      </a:r>
                      <a:endParaRPr lang="en-US" dirty="0" smtClean="0"/>
                    </a:p>
                  </a:txBody>
                  <a:tcPr/>
                </a:tc>
              </a:tr>
              <a:tr h="3962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dirty="0" smtClean="0"/>
                        <a:t>Space complexity</a:t>
                      </a:r>
                      <a:endParaRPr lang="en-IN" sz="1800" b="0" i="0" kern="1200" dirty="0" smtClean="0">
                        <a:solidFill>
                          <a:schemeClr val="lt1"/>
                        </a:solidFill>
                        <a:latin typeface="+mn-lt"/>
                        <a:ea typeface="+mn-ea"/>
                        <a:cs typeface="+mn-cs"/>
                      </a:endParaRPr>
                    </a:p>
                  </a:txBody>
                  <a:tcPr/>
                </a:tc>
                <a:tc>
                  <a:txBody>
                    <a:bodyPr/>
                    <a:lstStyle/>
                    <a:p>
                      <a:r>
                        <a:rPr lang="en-IN" sz="1800" kern="1200" dirty="0" smtClean="0"/>
                        <a:t>O(1)</a:t>
                      </a:r>
                      <a:endParaRPr lang="en-US" dirty="0"/>
                    </a:p>
                  </a:txBody>
                  <a:tcPr/>
                </a:tc>
              </a:tr>
            </a:tbl>
          </a:graphicData>
        </a:graphic>
      </p:graphicFrame>
      <p:sp>
        <p:nvSpPr>
          <p:cNvPr id="5" name="TextBox 4"/>
          <p:cNvSpPr txBox="1"/>
          <p:nvPr/>
        </p:nvSpPr>
        <p:spPr>
          <a:xfrm>
            <a:off x="6019800" y="4495800"/>
            <a:ext cx="2895600" cy="923330"/>
          </a:xfrm>
          <a:prstGeom prst="rect">
            <a:avLst/>
          </a:prstGeom>
          <a:noFill/>
        </p:spPr>
        <p:txBody>
          <a:bodyPr wrap="square" rtlCol="0">
            <a:spAutoFit/>
          </a:bodyPr>
          <a:lstStyle/>
          <a:p>
            <a:r>
              <a:rPr lang="en-US" b="1" dirty="0" smtClean="0">
                <a:hlinkClick r:id="rId2" action="ppaction://hlinksldjump"/>
              </a:rPr>
              <a:t>Refer to slide 28, 29 to understand O(log </a:t>
            </a:r>
            <a:r>
              <a:rPr lang="en-US" b="1" dirty="0" err="1" smtClean="0">
                <a:hlinkClick r:id="rId2" action="ppaction://hlinksldjump"/>
              </a:rPr>
              <a:t>log</a:t>
            </a:r>
            <a:r>
              <a:rPr lang="en-US" b="1" dirty="0" smtClean="0">
                <a:hlinkClick r:id="rId2" action="ppaction://hlinksldjump"/>
              </a:rPr>
              <a:t> N) Complexity </a:t>
            </a:r>
            <a:endParaRPr lang="en-US" b="1"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 Search Complexity </a:t>
            </a:r>
            <a:br>
              <a:rPr lang="en-US" dirty="0" smtClean="0"/>
            </a:br>
            <a:endParaRPr lang="en-US" dirty="0"/>
          </a:p>
        </p:txBody>
      </p:sp>
      <p:sp>
        <p:nvSpPr>
          <p:cNvPr id="3" name="Content Placeholder 2"/>
          <p:cNvSpPr>
            <a:spLocks noGrp="1"/>
          </p:cNvSpPr>
          <p:nvPr>
            <p:ph idx="1"/>
          </p:nvPr>
        </p:nvSpPr>
        <p:spPr>
          <a:xfrm>
            <a:off x="914400" y="1524000"/>
            <a:ext cx="8001000" cy="4724400"/>
          </a:xfrm>
        </p:spPr>
        <p:txBody>
          <a:bodyPr/>
          <a:lstStyle/>
          <a:p>
            <a:r>
              <a:rPr lang="en-US" sz="1800" dirty="0" smtClean="0"/>
              <a:t>This algorithm works only for sorted input arrays</a:t>
            </a:r>
          </a:p>
          <a:p>
            <a:r>
              <a:rPr lang="en-US" sz="1800" dirty="0" smtClean="0"/>
              <a:t>Optimal size of the block to be skipped is √n, thus resulting in the time complexity O(√n</a:t>
            </a:r>
            <a:r>
              <a:rPr lang="en-US" sz="1800" baseline="30000" dirty="0" smtClean="0"/>
              <a:t>2</a:t>
            </a:r>
            <a:r>
              <a:rPr lang="en-US" sz="1800" dirty="0" smtClean="0"/>
              <a:t>)</a:t>
            </a:r>
          </a:p>
          <a:p>
            <a:r>
              <a:rPr lang="en-US" sz="1800" dirty="0" smtClean="0"/>
              <a:t>The time complexity of this algorithm lies in between linear search (O(n)) and binary search (O(log n))</a:t>
            </a:r>
          </a:p>
          <a:p>
            <a:r>
              <a:rPr lang="en-US" sz="1800" b="1" dirty="0" smtClean="0"/>
              <a:t>It is also called block search algorithm.</a:t>
            </a:r>
          </a:p>
          <a:p>
            <a:endParaRPr lang="en-US" sz="1800" b="1" dirty="0" smtClean="0"/>
          </a:p>
          <a:p>
            <a:endParaRPr lang="en-US" b="1" dirty="0" smtClean="0"/>
          </a:p>
          <a:p>
            <a:pPr>
              <a:buNone/>
            </a:pPr>
            <a:endParaRPr lang="en-US" dirty="0"/>
          </a:p>
        </p:txBody>
      </p:sp>
      <p:graphicFrame>
        <p:nvGraphicFramePr>
          <p:cNvPr id="4" name="Content Placeholder 3"/>
          <p:cNvGraphicFramePr>
            <a:graphicFrameLocks/>
          </p:cNvGraphicFramePr>
          <p:nvPr/>
        </p:nvGraphicFramePr>
        <p:xfrm>
          <a:off x="685800" y="3657599"/>
          <a:ext cx="8001000" cy="2103121"/>
        </p:xfrm>
        <a:graphic>
          <a:graphicData uri="http://schemas.openxmlformats.org/drawingml/2006/table">
            <a:tbl>
              <a:tblPr firstRow="1" bandRow="1">
                <a:tableStyleId>{5C22544A-7EE6-4342-B048-85BDC9FD1C3A}</a:tableStyleId>
              </a:tblPr>
              <a:tblGrid>
                <a:gridCol w="4000500"/>
                <a:gridCol w="4000500"/>
              </a:tblGrid>
              <a:tr h="640081">
                <a:tc>
                  <a:txBody>
                    <a:bodyPr/>
                    <a:lstStyle/>
                    <a:p>
                      <a:r>
                        <a:rPr lang="en-US" b="1" smtClean="0"/>
                        <a:t> Jump</a:t>
                      </a:r>
                      <a:r>
                        <a:rPr lang="en-US" b="1" baseline="0" smtClean="0"/>
                        <a:t> Search</a:t>
                      </a:r>
                      <a:endParaRPr lang="en-US" b="1" smtClean="0"/>
                    </a:p>
                    <a:p>
                      <a:endParaRPr lang="en-US" dirty="0"/>
                    </a:p>
                  </a:txBody>
                  <a:tcPr/>
                </a:tc>
                <a:tc>
                  <a:txBody>
                    <a:bodyPr/>
                    <a:lstStyle/>
                    <a:p>
                      <a:r>
                        <a:rPr lang="en-US" b="1" smtClean="0"/>
                        <a:t>Complexity</a:t>
                      </a:r>
                      <a:endParaRPr lang="en-US" dirty="0"/>
                    </a:p>
                  </a:txBody>
                  <a:tcPr/>
                </a:tc>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Best case time complexity</a:t>
                      </a:r>
                      <a:endParaRPr lang="en-US" dirty="0" smtClean="0"/>
                    </a:p>
                  </a:txBody>
                  <a:tcPr/>
                </a:tc>
                <a:tc>
                  <a:txBody>
                    <a:bodyPr/>
                    <a:lstStyle/>
                    <a:p>
                      <a:r>
                        <a:rPr lang="en-US" smtClean="0"/>
                        <a:t>O(√N)</a:t>
                      </a:r>
                      <a:endParaRPr lang="en-US" dirty="0"/>
                    </a:p>
                  </a:txBody>
                  <a:tcPr/>
                </a:tc>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Average case time complexity</a:t>
                      </a:r>
                      <a:endParaRPr lang="en-US" dirty="0"/>
                    </a:p>
                  </a:txBody>
                  <a:tcPr/>
                </a:tc>
                <a:tc>
                  <a:txBody>
                    <a:bodyPr/>
                    <a:lstStyle/>
                    <a:p>
                      <a:r>
                        <a:rPr lang="en-US" smtClean="0"/>
                        <a:t>O(√N)</a:t>
                      </a:r>
                      <a:endParaRPr lang="en-US" dirty="0"/>
                    </a:p>
                  </a:txBody>
                  <a:tcPr/>
                </a:tc>
              </a:tr>
              <a:tr h="365760">
                <a:tc>
                  <a:txBody>
                    <a:bodyPr/>
                    <a:lstStyle/>
                    <a:p>
                      <a:r>
                        <a:rPr lang="en-US" smtClean="0"/>
                        <a:t>Worst case time complexity</a:t>
                      </a:r>
                      <a:endParaRPr lang="en-US" dirty="0" smtClean="0"/>
                    </a:p>
                  </a:txBody>
                  <a:tcPr/>
                </a:tc>
                <a:tc>
                  <a:txBody>
                    <a:bodyPr/>
                    <a:lstStyle/>
                    <a:p>
                      <a:r>
                        <a:rPr lang="en-US" smtClean="0"/>
                        <a:t>O(1)</a:t>
                      </a:r>
                      <a:endParaRPr lang="en-US" dirty="0"/>
                    </a:p>
                  </a:txBody>
                  <a:tcPr/>
                </a:tc>
              </a:tr>
              <a:tr h="365760">
                <a:tc>
                  <a:txBody>
                    <a:bodyPr/>
                    <a:lstStyle/>
                    <a:p>
                      <a:r>
                        <a:rPr lang="en-US" smtClean="0"/>
                        <a:t>Space complexity</a:t>
                      </a:r>
                      <a:endParaRPr lang="en-US" dirty="0"/>
                    </a:p>
                  </a:txBody>
                  <a:tcPr/>
                </a:tc>
                <a:tc>
                  <a:txBody>
                    <a:bodyPr/>
                    <a:lstStyle/>
                    <a:p>
                      <a:r>
                        <a:rPr lang="en-US" dirty="0" smtClean="0"/>
                        <a:t>O(1)</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SEARCH COMPLEXITY</a:t>
            </a:r>
            <a:endParaRPr lang="en-US" dirty="0"/>
          </a:p>
        </p:txBody>
      </p:sp>
      <p:sp>
        <p:nvSpPr>
          <p:cNvPr id="3" name="Content Placeholder 2"/>
          <p:cNvSpPr>
            <a:spLocks noGrp="1"/>
          </p:cNvSpPr>
          <p:nvPr>
            <p:ph idx="1"/>
          </p:nvPr>
        </p:nvSpPr>
        <p:spPr/>
        <p:txBody>
          <a:bodyPr/>
          <a:lstStyle/>
          <a:p>
            <a:r>
              <a:rPr lang="en-US" sz="2000" b="1" dirty="0" smtClean="0"/>
              <a:t>Time Complexity:</a:t>
            </a:r>
            <a:r>
              <a:rPr lang="en-US" sz="2000" dirty="0" smtClean="0"/>
              <a:t> O(1) for the best case. O(</a:t>
            </a:r>
            <a:r>
              <a:rPr lang="en-US" sz="2000" dirty="0" smtClean="0">
                <a:solidFill>
                  <a:schemeClr val="dk1"/>
                </a:solidFill>
              </a:rPr>
              <a:t>log </a:t>
            </a:r>
            <a:r>
              <a:rPr lang="en-US" sz="2000" baseline="-25000" dirty="0" smtClean="0">
                <a:solidFill>
                  <a:schemeClr val="dk1"/>
                </a:solidFill>
              </a:rPr>
              <a:t>2</a:t>
            </a:r>
            <a:r>
              <a:rPr lang="en-US" sz="2000" dirty="0" smtClean="0"/>
              <a:t>i) for average or worst case. Where </a:t>
            </a:r>
            <a:r>
              <a:rPr lang="en-US" sz="2000" dirty="0" err="1" smtClean="0"/>
              <a:t>i</a:t>
            </a:r>
            <a:r>
              <a:rPr lang="en-US" sz="2000" dirty="0" smtClean="0"/>
              <a:t> is the location where search key is present.</a:t>
            </a:r>
          </a:p>
          <a:p>
            <a:pPr>
              <a:buNone/>
            </a:pPr>
            <a:endParaRPr lang="en-US" dirty="0"/>
          </a:p>
        </p:txBody>
      </p:sp>
      <p:graphicFrame>
        <p:nvGraphicFramePr>
          <p:cNvPr id="4" name="Content Placeholder 3"/>
          <p:cNvGraphicFramePr>
            <a:graphicFrameLocks/>
          </p:cNvGraphicFramePr>
          <p:nvPr/>
        </p:nvGraphicFramePr>
        <p:xfrm>
          <a:off x="762000" y="3124201"/>
          <a:ext cx="8077200" cy="2103120"/>
        </p:xfrm>
        <a:graphic>
          <a:graphicData uri="http://schemas.openxmlformats.org/drawingml/2006/table">
            <a:tbl>
              <a:tblPr firstRow="1" bandRow="1">
                <a:tableStyleId>{5C22544A-7EE6-4342-B048-85BDC9FD1C3A}</a:tableStyleId>
              </a:tblPr>
              <a:tblGrid>
                <a:gridCol w="4038600"/>
                <a:gridCol w="4038600"/>
              </a:tblGrid>
              <a:tr h="331304">
                <a:tc>
                  <a:txBody>
                    <a:bodyPr/>
                    <a:lstStyle/>
                    <a:p>
                      <a:r>
                        <a:rPr lang="en-US" dirty="0" smtClean="0"/>
                        <a:t>EXPONENTIAL SEARCH</a:t>
                      </a:r>
                      <a:endParaRPr lang="en-US" dirty="0"/>
                    </a:p>
                  </a:txBody>
                  <a:tcPr/>
                </a:tc>
                <a:tc>
                  <a:txBody>
                    <a:bodyPr/>
                    <a:lstStyle/>
                    <a:p>
                      <a:r>
                        <a:rPr lang="en-US" dirty="0" smtClean="0"/>
                        <a:t>Complexity</a:t>
                      </a:r>
                      <a:endParaRPr lang="en-US" dirty="0"/>
                    </a:p>
                  </a:txBody>
                  <a:tcPr/>
                </a:tc>
              </a:tr>
              <a:tr h="331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Best-case performance‎</a:t>
                      </a:r>
                      <a:endParaRPr lang="en-US" dirty="0"/>
                    </a:p>
                  </a:txBody>
                  <a:tcPr/>
                </a:tc>
                <a:tc>
                  <a:txBody>
                    <a:bodyPr/>
                    <a:lstStyle/>
                    <a:p>
                      <a:r>
                        <a:rPr lang="en-US" sz="1800" u="none" strike="noStrike" kern="1200" dirty="0" smtClean="0"/>
                        <a:t>O(1)</a:t>
                      </a:r>
                      <a:endParaRPr lang="en-US" dirty="0"/>
                    </a:p>
                  </a:txBody>
                  <a:tcPr/>
                </a:tc>
              </a:tr>
              <a:tr h="331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Worst-case performance‎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O(log </a:t>
                      </a:r>
                      <a:r>
                        <a:rPr lang="en-US" baseline="-25000" dirty="0" smtClean="0"/>
                        <a:t>2</a:t>
                      </a:r>
                      <a:r>
                        <a:rPr lang="en-US" dirty="0" smtClean="0"/>
                        <a:t>i) </a:t>
                      </a:r>
                      <a:endParaRPr lang="en-US" dirty="0"/>
                    </a:p>
                  </a:txBody>
                  <a:tcPr/>
                </a:tc>
              </a:tr>
              <a:tr h="3313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Average performance‎</a:t>
                      </a:r>
                      <a:endParaRPr lang="en-US" dirty="0"/>
                    </a:p>
                  </a:txBody>
                  <a:tcPr/>
                </a:tc>
                <a:tc>
                  <a:txBody>
                    <a:bodyPr/>
                    <a:lstStyle/>
                    <a:p>
                      <a:r>
                        <a:rPr lang="en-US" dirty="0" smtClean="0"/>
                        <a:t>O(log </a:t>
                      </a:r>
                      <a:r>
                        <a:rPr lang="en-US" baseline="-25000" dirty="0" smtClean="0"/>
                        <a:t>2</a:t>
                      </a:r>
                      <a:r>
                        <a:rPr lang="en-US" dirty="0" smtClean="0"/>
                        <a:t>i) </a:t>
                      </a:r>
                      <a:endParaRPr lang="en-US" dirty="0"/>
                    </a:p>
                  </a:txBody>
                  <a:tcPr/>
                </a:tc>
              </a:tr>
              <a:tr h="5797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Worst-case space complexity‎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dirty="0" smtClean="0"/>
                        <a:t>O(1)</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SEARCH COMPLEXITY</a:t>
            </a:r>
            <a:endParaRPr lang="en-US" dirty="0"/>
          </a:p>
        </p:txBody>
      </p:sp>
      <p:sp>
        <p:nvSpPr>
          <p:cNvPr id="3" name="Content Placeholder 2"/>
          <p:cNvSpPr>
            <a:spLocks noGrp="1"/>
          </p:cNvSpPr>
          <p:nvPr>
            <p:ph idx="1"/>
          </p:nvPr>
        </p:nvSpPr>
        <p:spPr/>
        <p:txBody>
          <a:bodyPr>
            <a:normAutofit/>
          </a:bodyPr>
          <a:lstStyle/>
          <a:p>
            <a:pPr algn="just"/>
            <a:r>
              <a:rPr lang="en-US" sz="2000" b="1" dirty="0" smtClean="0"/>
              <a:t>Fibonacci search</a:t>
            </a:r>
            <a:r>
              <a:rPr lang="en-US" sz="2000" dirty="0" smtClean="0"/>
              <a:t> is an efficient search algorithm based on </a:t>
            </a:r>
            <a:r>
              <a:rPr lang="en-US" sz="2000" b="1" dirty="0" smtClean="0"/>
              <a:t>divide and conquer</a:t>
            </a:r>
            <a:r>
              <a:rPr lang="en-US" sz="2000" dirty="0" smtClean="0"/>
              <a:t> principle that can find an element in the given </a:t>
            </a:r>
            <a:r>
              <a:rPr lang="en-US" sz="2000" b="1" dirty="0" smtClean="0"/>
              <a:t>sorted array</a:t>
            </a:r>
            <a:r>
              <a:rPr lang="en-US" sz="2000" dirty="0" smtClean="0"/>
              <a:t> with the help of Fibonacci series in </a:t>
            </a:r>
            <a:r>
              <a:rPr lang="en-US" sz="2000" b="1" dirty="0" smtClean="0"/>
              <a:t>O(log N)</a:t>
            </a:r>
            <a:r>
              <a:rPr lang="en-US" sz="2000" dirty="0" smtClean="0"/>
              <a:t> time complexity. </a:t>
            </a:r>
          </a:p>
          <a:p>
            <a:pPr algn="just"/>
            <a:r>
              <a:rPr lang="en-US" sz="2000" dirty="0" smtClean="0"/>
              <a:t>This is based on Fibonacci series which is an infinite sequence of numbers denoting a pattern.</a:t>
            </a:r>
          </a:p>
          <a:p>
            <a:pPr algn="just"/>
            <a:endParaRPr lang="en-US" sz="2000" dirty="0"/>
          </a:p>
        </p:txBody>
      </p:sp>
      <p:graphicFrame>
        <p:nvGraphicFramePr>
          <p:cNvPr id="4" name="Content Placeholder 3"/>
          <p:cNvGraphicFramePr>
            <a:graphicFrameLocks/>
          </p:cNvGraphicFramePr>
          <p:nvPr/>
        </p:nvGraphicFramePr>
        <p:xfrm>
          <a:off x="990600" y="3657600"/>
          <a:ext cx="8001000" cy="2103120"/>
        </p:xfrm>
        <a:graphic>
          <a:graphicData uri="http://schemas.openxmlformats.org/drawingml/2006/table">
            <a:tbl>
              <a:tblPr firstRow="1" bandRow="1">
                <a:tableStyleId>{5C22544A-7EE6-4342-B048-85BDC9FD1C3A}</a:tableStyleId>
              </a:tblPr>
              <a:tblGrid>
                <a:gridCol w="4000500"/>
                <a:gridCol w="4000500"/>
              </a:tblGrid>
              <a:tr h="299357">
                <a:tc>
                  <a:txBody>
                    <a:bodyPr/>
                    <a:lstStyle/>
                    <a:p>
                      <a:r>
                        <a:rPr lang="en-US" dirty="0" smtClean="0"/>
                        <a:t>FIBONACCI SEARCH </a:t>
                      </a:r>
                    </a:p>
                  </a:txBody>
                  <a:tcPr/>
                </a:tc>
                <a:tc>
                  <a:txBody>
                    <a:bodyPr/>
                    <a:lstStyle/>
                    <a:p>
                      <a:r>
                        <a:rPr lang="en-US" dirty="0" smtClean="0"/>
                        <a:t>   Complexity Notation</a:t>
                      </a:r>
                      <a:endParaRPr lang="en-US" dirty="0"/>
                    </a:p>
                  </a:txBody>
                  <a:tcPr/>
                </a:tc>
              </a:tr>
              <a:tr h="291374">
                <a:tc>
                  <a:txBody>
                    <a:bodyPr/>
                    <a:lstStyle/>
                    <a:p>
                      <a:r>
                        <a:rPr lang="en-US" dirty="0" smtClean="0"/>
                        <a:t>Best case time complexity </a:t>
                      </a:r>
                      <a:endParaRPr lang="en-US" b="1" dirty="0"/>
                    </a:p>
                  </a:txBody>
                  <a:tcPr/>
                </a:tc>
                <a:tc>
                  <a:txBody>
                    <a:bodyPr/>
                    <a:lstStyle/>
                    <a:p>
                      <a:r>
                        <a:rPr lang="en-US" dirty="0" smtClean="0"/>
                        <a:t>O(1)</a:t>
                      </a:r>
                      <a:endParaRPr lang="en-US" b="1" dirty="0"/>
                    </a:p>
                  </a:txBody>
                  <a:tcPr/>
                </a:tc>
              </a:tr>
              <a:tr h="291374">
                <a:tc>
                  <a:txBody>
                    <a:bodyPr/>
                    <a:lstStyle/>
                    <a:p>
                      <a:r>
                        <a:rPr lang="en-US" dirty="0" smtClean="0"/>
                        <a:t>Average case time complexity           	</a:t>
                      </a:r>
                      <a:endParaRPr lang="en-US" b="1" dirty="0"/>
                    </a:p>
                  </a:txBody>
                  <a:tcPr/>
                </a:tc>
                <a:tc>
                  <a:txBody>
                    <a:bodyPr/>
                    <a:lstStyle/>
                    <a:p>
                      <a:r>
                        <a:rPr lang="en-US" dirty="0" smtClean="0"/>
                        <a:t>O(1)</a:t>
                      </a:r>
                      <a:endParaRPr lang="en-US" b="1" dirty="0"/>
                    </a:p>
                  </a:txBody>
                  <a:tcPr/>
                </a:tc>
              </a:tr>
              <a:tr h="291374">
                <a:tc>
                  <a:txBody>
                    <a:bodyPr/>
                    <a:lstStyle/>
                    <a:p>
                      <a:r>
                        <a:rPr lang="en-US" dirty="0" smtClean="0"/>
                        <a:t>Worst case time complexity	</a:t>
                      </a:r>
                      <a:endParaRPr lang="en-US" b="1" dirty="0"/>
                    </a:p>
                  </a:txBody>
                  <a:tcPr/>
                </a:tc>
                <a:tc>
                  <a:txBody>
                    <a:bodyPr/>
                    <a:lstStyle/>
                    <a:p>
                      <a:r>
                        <a:rPr lang="en-US" dirty="0" smtClean="0"/>
                        <a:t>O(log n)</a:t>
                      </a:r>
                      <a:endParaRPr lang="en-US" b="1" dirty="0"/>
                    </a:p>
                  </a:txBody>
                  <a:tcPr/>
                </a:tc>
              </a:tr>
              <a:tr h="502920">
                <a:tc>
                  <a:txBody>
                    <a:bodyPr/>
                    <a:lstStyle/>
                    <a:p>
                      <a:r>
                        <a:rPr lang="en-US" dirty="0" smtClean="0"/>
                        <a:t>Average space complexity</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O(1)</a:t>
                      </a:r>
                    </a:p>
                    <a:p>
                      <a:endParaRPr lang="en-US" b="1" dirty="0"/>
                    </a:p>
                  </a:txBody>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724400"/>
          </a:xfrm>
        </p:spPr>
        <p:txBody>
          <a:bodyPr/>
          <a:lstStyle/>
          <a:p>
            <a:r>
              <a:rPr lang="en-US" dirty="0" smtClean="0"/>
              <a:t>COMPLEXITY ANALYSIS OF SORTING ALGORITHMS</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dirty="0" smtClean="0"/>
              <a:t>MERGE SORT COMPLEXITY</a:t>
            </a:r>
            <a:endParaRPr lang="en-US" dirty="0"/>
          </a:p>
        </p:txBody>
      </p:sp>
      <p:sp>
        <p:nvSpPr>
          <p:cNvPr id="3" name="Content Placeholder 2"/>
          <p:cNvSpPr>
            <a:spLocks noGrp="1"/>
          </p:cNvSpPr>
          <p:nvPr>
            <p:ph idx="1"/>
          </p:nvPr>
        </p:nvSpPr>
        <p:spPr>
          <a:xfrm>
            <a:off x="914400" y="1219200"/>
            <a:ext cx="8001000" cy="5029200"/>
          </a:xfrm>
        </p:spPr>
        <p:txBody>
          <a:bodyPr/>
          <a:lstStyle/>
          <a:p>
            <a:r>
              <a:rPr lang="en-US" sz="1800" b="1" dirty="0" smtClean="0"/>
              <a:t>Merge sort</a:t>
            </a:r>
            <a:r>
              <a:rPr lang="en-US" sz="1800" dirty="0" smtClean="0"/>
              <a:t> is a </a:t>
            </a:r>
            <a:r>
              <a:rPr lang="en-US" sz="1800" b="1" dirty="0" smtClean="0"/>
              <a:t>sorting</a:t>
            </a:r>
            <a:r>
              <a:rPr lang="en-US" sz="1800" dirty="0" smtClean="0"/>
              <a:t> technique based on divide and conquer technique. </a:t>
            </a:r>
          </a:p>
          <a:p>
            <a:r>
              <a:rPr lang="en-US" sz="1800" dirty="0" smtClean="0"/>
              <a:t>With worst- case time </a:t>
            </a:r>
            <a:r>
              <a:rPr lang="en-US" sz="1800" b="1" dirty="0" smtClean="0"/>
              <a:t>complexity</a:t>
            </a:r>
            <a:r>
              <a:rPr lang="en-US" sz="1800" dirty="0" smtClean="0"/>
              <a:t> being Ο(n log n)</a:t>
            </a:r>
          </a:p>
          <a:p>
            <a:r>
              <a:rPr lang="en-US" sz="1800" b="1" dirty="0" smtClean="0"/>
              <a:t>Merge sort</a:t>
            </a:r>
            <a:r>
              <a:rPr lang="en-US" sz="1800" dirty="0" smtClean="0"/>
              <a:t> first divides the array into equal halves and then combines them in a </a:t>
            </a:r>
            <a:r>
              <a:rPr lang="en-US" sz="1800" b="1" dirty="0" smtClean="0"/>
              <a:t>sorted</a:t>
            </a:r>
            <a:r>
              <a:rPr lang="en-US" sz="1800" dirty="0" smtClean="0"/>
              <a:t> manner</a:t>
            </a:r>
            <a:r>
              <a:rPr lang="en-US" dirty="0" smtClean="0"/>
              <a:t>.</a:t>
            </a:r>
          </a:p>
          <a:p>
            <a:endParaRPr lang="en-US" dirty="0" smtClean="0"/>
          </a:p>
          <a:p>
            <a:endParaRPr lang="en-US" dirty="0" smtClean="0"/>
          </a:p>
        </p:txBody>
      </p:sp>
      <p:graphicFrame>
        <p:nvGraphicFramePr>
          <p:cNvPr id="4" name="Content Placeholder 3"/>
          <p:cNvGraphicFramePr>
            <a:graphicFrameLocks/>
          </p:cNvGraphicFramePr>
          <p:nvPr/>
        </p:nvGraphicFramePr>
        <p:xfrm>
          <a:off x="838200" y="3048000"/>
          <a:ext cx="8001000" cy="1828800"/>
        </p:xfrm>
        <a:graphic>
          <a:graphicData uri="http://schemas.openxmlformats.org/drawingml/2006/table">
            <a:tbl>
              <a:tblPr firstRow="1" bandRow="1">
                <a:tableStyleId>{5C22544A-7EE6-4342-B048-85BDC9FD1C3A}</a:tableStyleId>
              </a:tblPr>
              <a:tblGrid>
                <a:gridCol w="4000500"/>
                <a:gridCol w="4000500"/>
              </a:tblGrid>
              <a:tr h="264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MERGE SORT </a:t>
                      </a:r>
                      <a:endParaRPr lang="en-US" sz="1800" kern="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Complexity Notation</a:t>
                      </a:r>
                      <a:endParaRPr lang="en-US" dirty="0"/>
                    </a:p>
                  </a:txBody>
                  <a:tcPr/>
                </a:tc>
              </a:tr>
              <a:tr h="264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Best-case performance‎</a:t>
                      </a:r>
                    </a:p>
                  </a:txBody>
                  <a:tcPr/>
                </a:tc>
                <a:tc>
                  <a:txBody>
                    <a:bodyPr/>
                    <a:lstStyle/>
                    <a:p>
                      <a:r>
                        <a:rPr lang="en-US" sz="1800" kern="1200" dirty="0" err="1" smtClean="0"/>
                        <a:t>nlog</a:t>
                      </a:r>
                      <a:r>
                        <a:rPr lang="en-US" sz="1800" kern="1200" dirty="0" smtClean="0"/>
                        <a:t>(n)</a:t>
                      </a:r>
                      <a:endParaRPr lang="en-US" dirty="0"/>
                    </a:p>
                  </a:txBody>
                  <a:tcPr/>
                </a:tc>
              </a:tr>
              <a:tr h="264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Worst-case performance‎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t>nlog</a:t>
                      </a:r>
                      <a:r>
                        <a:rPr lang="en-US" sz="1800" kern="1200" dirty="0" smtClean="0"/>
                        <a:t>(n)</a:t>
                      </a:r>
                      <a:endParaRPr lang="en-US" dirty="0"/>
                    </a:p>
                  </a:txBody>
                  <a:tcPr/>
                </a:tc>
              </a:tr>
              <a:tr h="264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Average performance‎</a:t>
                      </a:r>
                    </a:p>
                  </a:txBody>
                  <a:tcPr/>
                </a:tc>
                <a:tc>
                  <a:txBody>
                    <a:bodyPr/>
                    <a:lstStyle/>
                    <a:p>
                      <a:r>
                        <a:rPr lang="en-US" sz="1800" kern="1200" dirty="0" err="1" smtClean="0"/>
                        <a:t>nlog</a:t>
                      </a:r>
                      <a:r>
                        <a:rPr lang="en-US" sz="1800" kern="1200" dirty="0" smtClean="0"/>
                        <a:t>(n)</a:t>
                      </a:r>
                      <a:endParaRPr lang="en-US" dirty="0"/>
                    </a:p>
                  </a:txBody>
                  <a:tcPr/>
                </a:tc>
              </a:tr>
              <a:tr h="264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Worst-case space complexity‎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n</a:t>
                      </a:r>
                      <a:endParaRPr lang="en-US" dirty="0" smtClean="0"/>
                    </a:p>
                  </a:txBody>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14400"/>
            <a:ext cx="7924800" cy="533400"/>
          </a:xfrm>
        </p:spPr>
        <p:txBody>
          <a:bodyPr/>
          <a:lstStyle/>
          <a:p>
            <a:r>
              <a:rPr lang="en-US" dirty="0" smtClean="0"/>
              <a:t/>
            </a:r>
            <a:br>
              <a:rPr lang="en-US" dirty="0" smtClean="0"/>
            </a:br>
            <a:r>
              <a:rPr lang="en-US" dirty="0" smtClean="0"/>
              <a:t>Quick sort</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a:xfrm>
            <a:off x="914400" y="1295400"/>
            <a:ext cx="8001000" cy="4953000"/>
          </a:xfrm>
        </p:spPr>
        <p:txBody>
          <a:bodyPr>
            <a:normAutofit/>
          </a:bodyPr>
          <a:lstStyle/>
          <a:p>
            <a:r>
              <a:rPr lang="en-US" sz="1800" dirty="0" smtClean="0"/>
              <a:t>Quick Sort is sensitive to the order of input data.</a:t>
            </a:r>
          </a:p>
          <a:p>
            <a:r>
              <a:rPr lang="en-US" sz="1800" dirty="0" smtClean="0"/>
              <a:t>It gives the worst performance when elements are already in the ascending order.</a:t>
            </a:r>
          </a:p>
          <a:p>
            <a:r>
              <a:rPr lang="en-US" sz="1800" dirty="0" smtClean="0"/>
              <a:t>It then divides the array into sections of 1 and (n-1) elements in each call. Then, there are (n-1) divisions in all.</a:t>
            </a:r>
          </a:p>
          <a:p>
            <a:r>
              <a:rPr lang="en-US" sz="1800" dirty="0" smtClean="0"/>
              <a:t>Therefore, here total comparisons required are f(n) = n x (n-1) = O(n</a:t>
            </a:r>
            <a:r>
              <a:rPr lang="en-US" sz="1800" baseline="30000" dirty="0" smtClean="0"/>
              <a:t>2</a:t>
            </a:r>
            <a:r>
              <a:rPr lang="en-US" sz="1800" dirty="0" smtClean="0"/>
              <a:t>).</a:t>
            </a:r>
          </a:p>
        </p:txBody>
      </p:sp>
      <p:graphicFrame>
        <p:nvGraphicFramePr>
          <p:cNvPr id="4" name="Content Placeholder 3"/>
          <p:cNvGraphicFramePr>
            <a:graphicFrameLocks/>
          </p:cNvGraphicFramePr>
          <p:nvPr/>
        </p:nvGraphicFramePr>
        <p:xfrm>
          <a:off x="609600" y="3429001"/>
          <a:ext cx="8077200" cy="2474494"/>
        </p:xfrm>
        <a:graphic>
          <a:graphicData uri="http://schemas.openxmlformats.org/drawingml/2006/table">
            <a:tbl>
              <a:tblPr firstRow="1" bandRow="1">
                <a:tableStyleId>{5C22544A-7EE6-4342-B048-85BDC9FD1C3A}</a:tableStyleId>
              </a:tblPr>
              <a:tblGrid>
                <a:gridCol w="4038600"/>
                <a:gridCol w="4038600"/>
              </a:tblGrid>
              <a:tr h="340806">
                <a:tc>
                  <a:txBody>
                    <a:bodyPr/>
                    <a:lstStyle/>
                    <a:p>
                      <a:r>
                        <a:rPr lang="en-US" dirty="0" smtClean="0"/>
                        <a:t>Quick Sort </a:t>
                      </a:r>
                      <a:endParaRPr lang="en-US" dirty="0"/>
                    </a:p>
                  </a:txBody>
                  <a:tcPr/>
                </a:tc>
                <a:tc>
                  <a:txBody>
                    <a:bodyPr/>
                    <a:lstStyle/>
                    <a:p>
                      <a:r>
                        <a:rPr lang="en-US" dirty="0" smtClean="0"/>
                        <a:t>Complexity  Notation</a:t>
                      </a:r>
                      <a:endParaRPr lang="en-US" dirty="0"/>
                    </a:p>
                  </a:txBody>
                  <a:tcPr/>
                </a:tc>
              </a:tr>
              <a:tr h="395166">
                <a:tc>
                  <a:txBody>
                    <a:bodyPr/>
                    <a:lstStyle/>
                    <a:p>
                      <a:r>
                        <a:rPr lang="en-IN" sz="1800" u="none" strike="noStrike" kern="1200" dirty="0" smtClean="0"/>
                        <a:t>Best complexity</a:t>
                      </a:r>
                      <a:r>
                        <a:rPr lang="en-IN" sz="1800" kern="1200" dirty="0" smtClean="0"/>
                        <a:t>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t>O(</a:t>
                      </a:r>
                      <a:r>
                        <a:rPr lang="en-IN" sz="1800" kern="1200" dirty="0" err="1" smtClean="0"/>
                        <a:t>nlog</a:t>
                      </a:r>
                      <a:r>
                        <a:rPr lang="en-IN" sz="1800" kern="1200" dirty="0" smtClean="0"/>
                        <a:t>(n))</a:t>
                      </a:r>
                      <a:endParaRPr lang="en-US" b="1" dirty="0"/>
                    </a:p>
                  </a:txBody>
                  <a:tcPr/>
                </a:tc>
              </a:tr>
              <a:tr h="433408">
                <a:tc>
                  <a:txBody>
                    <a:bodyPr/>
                    <a:lstStyle/>
                    <a:p>
                      <a:r>
                        <a:rPr lang="en-IN" sz="1800" u="none" strike="noStrike" kern="1200" dirty="0" smtClean="0"/>
                        <a:t>Average complexity</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t>O(</a:t>
                      </a:r>
                      <a:r>
                        <a:rPr lang="en-IN" sz="1800" kern="1200" dirty="0" err="1" smtClean="0"/>
                        <a:t>nlog</a:t>
                      </a:r>
                      <a:r>
                        <a:rPr lang="en-IN" sz="1800" kern="1200" dirty="0" smtClean="0"/>
                        <a:t>(n))</a:t>
                      </a:r>
                      <a:endParaRPr lang="en-IN" sz="1800" b="1" i="0" kern="1200" dirty="0" smtClean="0">
                        <a:solidFill>
                          <a:schemeClr val="dk1"/>
                        </a:solidFill>
                        <a:latin typeface="+mn-lt"/>
                        <a:ea typeface="+mn-ea"/>
                        <a:cs typeface="+mn-cs"/>
                      </a:endParaRPr>
                    </a:p>
                  </a:txBody>
                  <a:tcPr/>
                </a:tc>
              </a:tr>
              <a:tr h="596410">
                <a:tc>
                  <a:txBody>
                    <a:bodyPr/>
                    <a:lstStyle/>
                    <a:p>
                      <a:r>
                        <a:rPr lang="en-US" sz="1800" u="none" kern="1200" dirty="0" smtClean="0"/>
                        <a:t>Worst complexity</a:t>
                      </a:r>
                      <a:endParaRPr lang="en-US" b="1" u="none" dirty="0"/>
                    </a:p>
                  </a:txBody>
                  <a:tcPr/>
                </a:tc>
                <a:tc>
                  <a:txBody>
                    <a:bodyPr/>
                    <a:lstStyle/>
                    <a:p>
                      <a:r>
                        <a:rPr lang="en-US" sz="1800" kern="1200" dirty="0" smtClean="0"/>
                        <a:t>O(n </a:t>
                      </a:r>
                      <a:r>
                        <a:rPr lang="en-US" sz="1800" kern="1200" baseline="30000" dirty="0" smtClean="0"/>
                        <a:t>2</a:t>
                      </a:r>
                      <a:r>
                        <a:rPr lang="en-US" sz="1800" kern="1200" dirty="0" smtClean="0"/>
                        <a:t>)</a:t>
                      </a:r>
                    </a:p>
                    <a:p>
                      <a:endParaRPr lang="en-US" b="1" dirty="0"/>
                    </a:p>
                  </a:txBody>
                  <a:tcPr/>
                </a:tc>
              </a:tr>
              <a:tr h="596410">
                <a:tc>
                  <a:txBody>
                    <a:bodyPr/>
                    <a:lstStyle/>
                    <a:p>
                      <a:r>
                        <a:rPr lang="en-US" dirty="0" smtClean="0"/>
                        <a:t>Space </a:t>
                      </a:r>
                      <a:r>
                        <a:rPr lang="en-US" sz="1800" u="none" kern="1200" dirty="0" smtClean="0"/>
                        <a:t>complexity</a:t>
                      </a:r>
                      <a:endParaRPr lang="en-US" b="1" dirty="0"/>
                    </a:p>
                  </a:txBody>
                  <a:tcPr/>
                </a:tc>
                <a:tc>
                  <a:txBody>
                    <a:bodyPr/>
                    <a:lstStyle/>
                    <a:p>
                      <a:r>
                        <a:rPr lang="en-US" dirty="0" smtClean="0"/>
                        <a:t>O(1)</a:t>
                      </a:r>
                    </a:p>
                    <a:p>
                      <a:endParaRPr lang="en-US" b="1" dirty="0"/>
                    </a:p>
                  </a:txBody>
                  <a:tcP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14400"/>
            <a:ext cx="7924800" cy="533400"/>
          </a:xfrm>
        </p:spPr>
        <p:txBody>
          <a:bodyPr/>
          <a:lstStyle/>
          <a:p>
            <a:r>
              <a:rPr lang="en-US" dirty="0" smtClean="0"/>
              <a:t>Count sort complexity</a:t>
            </a:r>
            <a:endParaRPr lang="en-US" dirty="0"/>
          </a:p>
        </p:txBody>
      </p:sp>
      <p:sp>
        <p:nvSpPr>
          <p:cNvPr id="3" name="Content Placeholder 2"/>
          <p:cNvSpPr>
            <a:spLocks noGrp="1"/>
          </p:cNvSpPr>
          <p:nvPr>
            <p:ph idx="1"/>
          </p:nvPr>
        </p:nvSpPr>
        <p:spPr>
          <a:xfrm>
            <a:off x="914400" y="1371600"/>
            <a:ext cx="8001000" cy="4876800"/>
          </a:xfrm>
        </p:spPr>
        <p:txBody>
          <a:bodyPr/>
          <a:lstStyle/>
          <a:p>
            <a:r>
              <a:rPr lang="en-US" sz="1800" dirty="0" smtClean="0"/>
              <a:t>The space complexity of Counting Sort is O(max). Larger the range of elements, larger is the space complexity.</a:t>
            </a:r>
          </a:p>
          <a:p>
            <a:r>
              <a:rPr lang="en-US" sz="1800" dirty="0" smtClean="0"/>
              <a:t>Counting sort is used when:</a:t>
            </a:r>
          </a:p>
          <a:p>
            <a:pPr lvl="1"/>
            <a:r>
              <a:rPr lang="en-US" sz="1800" dirty="0" smtClean="0"/>
              <a:t>there are smaller integers with multiple counts.</a:t>
            </a:r>
          </a:p>
          <a:p>
            <a:pPr lvl="1"/>
            <a:r>
              <a:rPr lang="en-US" sz="1800" dirty="0" smtClean="0"/>
              <a:t>linear complexity is the need</a:t>
            </a:r>
            <a:r>
              <a:rPr lang="en-US" dirty="0" smtClean="0"/>
              <a:t>.</a:t>
            </a:r>
          </a:p>
          <a:p>
            <a:endParaRPr lang="en-US" dirty="0"/>
          </a:p>
        </p:txBody>
      </p:sp>
      <p:graphicFrame>
        <p:nvGraphicFramePr>
          <p:cNvPr id="4" name="Content Placeholder 3"/>
          <p:cNvGraphicFramePr>
            <a:graphicFrameLocks/>
          </p:cNvGraphicFramePr>
          <p:nvPr/>
        </p:nvGraphicFramePr>
        <p:xfrm>
          <a:off x="838200" y="3505200"/>
          <a:ext cx="8001000" cy="1828800"/>
        </p:xfrm>
        <a:graphic>
          <a:graphicData uri="http://schemas.openxmlformats.org/drawingml/2006/table">
            <a:tbl>
              <a:tblPr firstRow="1" bandRow="1">
                <a:tableStyleId>{5C22544A-7EE6-4342-B048-85BDC9FD1C3A}</a:tableStyleId>
              </a:tblPr>
              <a:tblGrid>
                <a:gridCol w="4000500"/>
                <a:gridCol w="4000500"/>
              </a:tblGrid>
              <a:tr h="309880">
                <a:tc>
                  <a:txBody>
                    <a:bodyPr/>
                    <a:lstStyle/>
                    <a:p>
                      <a:r>
                        <a:rPr lang="en-US" dirty="0" smtClean="0"/>
                        <a:t>Count Sort</a:t>
                      </a:r>
                      <a:endParaRPr lang="en-US" dirty="0"/>
                    </a:p>
                  </a:txBody>
                  <a:tcPr/>
                </a:tc>
                <a:tc>
                  <a:txBody>
                    <a:bodyPr/>
                    <a:lstStyle/>
                    <a:p>
                      <a:r>
                        <a:rPr lang="en-US" dirty="0" smtClean="0"/>
                        <a:t>Complexity Notation</a:t>
                      </a:r>
                      <a:endParaRPr lang="en-US" dirty="0"/>
                    </a:p>
                  </a:txBody>
                  <a:tcPr/>
                </a:tc>
              </a:tr>
              <a:tr h="309880">
                <a:tc>
                  <a:txBody>
                    <a:bodyPr/>
                    <a:lstStyle/>
                    <a:p>
                      <a:r>
                        <a:rPr lang="en-US" dirty="0" smtClean="0"/>
                        <a:t>Best Case Complexity</a:t>
                      </a:r>
                      <a:endParaRPr lang="en-US" dirty="0"/>
                    </a:p>
                  </a:txBody>
                  <a:tcPr/>
                </a:tc>
                <a:tc>
                  <a:txBody>
                    <a:bodyPr/>
                    <a:lstStyle/>
                    <a:p>
                      <a:r>
                        <a:rPr lang="en-US" dirty="0" smtClean="0"/>
                        <a:t>O(</a:t>
                      </a:r>
                      <a:r>
                        <a:rPr lang="en-US" dirty="0" err="1" smtClean="0"/>
                        <a:t>n+k</a:t>
                      </a:r>
                      <a:r>
                        <a:rPr lang="en-US" dirty="0" smtClean="0"/>
                        <a:t>)</a:t>
                      </a:r>
                      <a:endParaRPr lang="en-US" dirty="0"/>
                    </a:p>
                  </a:txBody>
                  <a:tcPr/>
                </a:tc>
              </a:tr>
              <a:tr h="309880">
                <a:tc>
                  <a:txBody>
                    <a:bodyPr/>
                    <a:lstStyle/>
                    <a:p>
                      <a:r>
                        <a:rPr lang="en-US" dirty="0" smtClean="0"/>
                        <a:t>Average Case Complexity</a:t>
                      </a:r>
                      <a:endParaRPr lang="en-US" dirty="0"/>
                    </a:p>
                  </a:txBody>
                  <a:tcPr/>
                </a:tc>
                <a:tc>
                  <a:txBody>
                    <a:bodyPr/>
                    <a:lstStyle/>
                    <a:p>
                      <a:r>
                        <a:rPr lang="en-US" dirty="0" smtClean="0"/>
                        <a:t>O(</a:t>
                      </a:r>
                      <a:r>
                        <a:rPr lang="en-US" dirty="0" err="1" smtClean="0"/>
                        <a:t>n+k</a:t>
                      </a:r>
                      <a:r>
                        <a:rPr lang="en-US" dirty="0" smtClean="0"/>
                        <a:t>)</a:t>
                      </a:r>
                      <a:endParaRPr lang="en-US" dirty="0"/>
                    </a:p>
                  </a:txBody>
                  <a:tcPr/>
                </a:tc>
              </a:tr>
              <a:tr h="309880">
                <a:tc>
                  <a:txBody>
                    <a:bodyPr/>
                    <a:lstStyle/>
                    <a:p>
                      <a:r>
                        <a:rPr lang="en-US" dirty="0" smtClean="0"/>
                        <a:t>Worst Case Complexity</a:t>
                      </a:r>
                      <a:endParaRPr lang="en-US" dirty="0"/>
                    </a:p>
                  </a:txBody>
                  <a:tcPr/>
                </a:tc>
                <a:tc>
                  <a:txBody>
                    <a:bodyPr/>
                    <a:lstStyle/>
                    <a:p>
                      <a:r>
                        <a:rPr lang="en-US" dirty="0" smtClean="0"/>
                        <a:t>O(</a:t>
                      </a:r>
                      <a:r>
                        <a:rPr lang="en-US" dirty="0" err="1" smtClean="0"/>
                        <a:t>n+k</a:t>
                      </a:r>
                      <a:r>
                        <a:rPr lang="en-US" dirty="0" smtClean="0"/>
                        <a:t>)</a:t>
                      </a:r>
                      <a:endParaRPr lang="en-US" dirty="0"/>
                    </a:p>
                  </a:txBody>
                  <a:tcPr/>
                </a:tc>
              </a:tr>
              <a:tr h="309880">
                <a:tc>
                  <a:txBody>
                    <a:bodyPr/>
                    <a:lstStyle/>
                    <a:p>
                      <a:r>
                        <a:rPr lang="en-US" dirty="0" smtClean="0"/>
                        <a:t>Space Complexity</a:t>
                      </a:r>
                      <a:endParaRPr lang="en-US" b="1" dirty="0"/>
                    </a:p>
                  </a:txBody>
                  <a:tcPr/>
                </a:tc>
                <a:tc>
                  <a:txBody>
                    <a:bodyPr/>
                    <a:lstStyle/>
                    <a:p>
                      <a:r>
                        <a:rPr lang="en-US" dirty="0" smtClean="0"/>
                        <a:t>O(</a:t>
                      </a:r>
                      <a:r>
                        <a:rPr lang="en-US" dirty="0" err="1" smtClean="0"/>
                        <a:t>n+k</a:t>
                      </a:r>
                      <a:r>
                        <a:rPr lang="en-US" dirty="0" smtClean="0"/>
                        <a:t>)</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85800"/>
          </a:xfrm>
        </p:spPr>
        <p:txBody>
          <a:bodyPr/>
          <a:lstStyle/>
          <a:p>
            <a:r>
              <a:rPr lang="en-US" dirty="0" smtClean="0"/>
              <a:t>INDEX</a:t>
            </a:r>
            <a:endParaRPr lang="en-US" dirty="0"/>
          </a:p>
        </p:txBody>
      </p:sp>
      <p:sp>
        <p:nvSpPr>
          <p:cNvPr id="3" name="Content Placeholder 2"/>
          <p:cNvSpPr>
            <a:spLocks noGrp="1"/>
          </p:cNvSpPr>
          <p:nvPr>
            <p:ph idx="1"/>
          </p:nvPr>
        </p:nvSpPr>
        <p:spPr>
          <a:xfrm>
            <a:off x="914400" y="1219200"/>
            <a:ext cx="8001000" cy="5029200"/>
          </a:xfrm>
        </p:spPr>
        <p:txBody>
          <a:bodyPr>
            <a:normAutofit/>
          </a:bodyPr>
          <a:lstStyle/>
          <a:p>
            <a:r>
              <a:rPr lang="en-US" sz="2000" dirty="0" smtClean="0">
                <a:latin typeface="Times New Roman" pitchFamily="18" charset="0"/>
                <a:cs typeface="Times New Roman" pitchFamily="18" charset="0"/>
              </a:rPr>
              <a:t>COMPLEXITY ANALYSIS OF:</a:t>
            </a:r>
          </a:p>
          <a:p>
            <a:r>
              <a:rPr lang="en-US" sz="2000" dirty="0" smtClean="0">
                <a:latin typeface="Times New Roman" pitchFamily="18" charset="0"/>
                <a:cs typeface="Times New Roman" pitchFamily="18" charset="0"/>
              </a:rPr>
              <a:t>LINEAR SEARCH</a:t>
            </a:r>
          </a:p>
          <a:p>
            <a:r>
              <a:rPr lang="en-US" sz="2000" dirty="0" smtClean="0">
                <a:latin typeface="Times New Roman" pitchFamily="18" charset="0"/>
                <a:cs typeface="Times New Roman" pitchFamily="18" charset="0"/>
              </a:rPr>
              <a:t>BINARY SEARCH</a:t>
            </a:r>
          </a:p>
          <a:p>
            <a:r>
              <a:rPr lang="en-US" sz="2000" dirty="0" smtClean="0">
                <a:latin typeface="Times New Roman" pitchFamily="18" charset="0"/>
                <a:cs typeface="Times New Roman" pitchFamily="18" charset="0"/>
              </a:rPr>
              <a:t>JUMP SEARCH</a:t>
            </a:r>
          </a:p>
          <a:p>
            <a:r>
              <a:rPr lang="en-US" sz="2000" dirty="0" smtClean="0">
                <a:latin typeface="Times New Roman" pitchFamily="18" charset="0"/>
                <a:cs typeface="Times New Roman" pitchFamily="18" charset="0"/>
              </a:rPr>
              <a:t>FIBBONACCI SEARCH</a:t>
            </a:r>
          </a:p>
          <a:p>
            <a:r>
              <a:rPr lang="en-US" sz="2000" dirty="0" smtClean="0">
                <a:latin typeface="Times New Roman" pitchFamily="18" charset="0"/>
                <a:cs typeface="Times New Roman" pitchFamily="18" charset="0"/>
              </a:rPr>
              <a:t>INTERPOLATION</a:t>
            </a:r>
          </a:p>
          <a:p>
            <a:r>
              <a:rPr lang="en-US" sz="2000" dirty="0" smtClean="0">
                <a:latin typeface="Times New Roman" pitchFamily="18" charset="0"/>
                <a:cs typeface="Times New Roman" pitchFamily="18" charset="0"/>
              </a:rPr>
              <a:t>EXPONENTIAL</a:t>
            </a:r>
          </a:p>
          <a:p>
            <a:r>
              <a:rPr lang="en-US" sz="2000" dirty="0" smtClean="0">
                <a:latin typeface="Times New Roman" pitchFamily="18" charset="0"/>
                <a:cs typeface="Times New Roman" pitchFamily="18" charset="0"/>
              </a:rPr>
              <a:t>MERGE SORT</a:t>
            </a:r>
          </a:p>
          <a:p>
            <a:r>
              <a:rPr lang="en-US" sz="2000" dirty="0" smtClean="0">
                <a:latin typeface="Times New Roman" pitchFamily="18" charset="0"/>
                <a:cs typeface="Times New Roman" pitchFamily="18" charset="0"/>
              </a:rPr>
              <a:t>QUICK SORT </a:t>
            </a:r>
          </a:p>
          <a:p>
            <a:r>
              <a:rPr lang="en-US" sz="2000" dirty="0" smtClean="0">
                <a:latin typeface="Times New Roman" pitchFamily="18" charset="0"/>
                <a:cs typeface="Times New Roman" pitchFamily="18" charset="0"/>
              </a:rPr>
              <a:t>SHELL SORT</a:t>
            </a:r>
          </a:p>
          <a:p>
            <a:r>
              <a:rPr lang="en-US" sz="2000" dirty="0" smtClean="0">
                <a:latin typeface="Times New Roman" pitchFamily="18" charset="0"/>
                <a:cs typeface="Times New Roman" pitchFamily="18" charset="0"/>
              </a:rPr>
              <a:t>COUNT SORT</a:t>
            </a:r>
          </a:p>
          <a:p>
            <a:r>
              <a:rPr lang="en-US" sz="2000" dirty="0" smtClean="0">
                <a:latin typeface="Times New Roman" pitchFamily="18" charset="0"/>
                <a:cs typeface="Times New Roman" pitchFamily="18" charset="0"/>
              </a:rPr>
              <a:t>CYCLE SORT</a:t>
            </a:r>
          </a:p>
          <a:p>
            <a:r>
              <a:rPr lang="en-US" sz="2000" dirty="0" smtClean="0">
                <a:latin typeface="Times New Roman" pitchFamily="18" charset="0"/>
                <a:cs typeface="Times New Roman" pitchFamily="18" charset="0"/>
              </a:rPr>
              <a:t>HEAP SORT</a:t>
            </a:r>
            <a:endParaRPr lang="en-US"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762000"/>
          </a:xfrm>
        </p:spPr>
        <p:txBody>
          <a:bodyPr/>
          <a:lstStyle/>
          <a:p>
            <a:r>
              <a:rPr lang="en-US" dirty="0" smtClean="0"/>
              <a:t>Shell sort complexity</a:t>
            </a:r>
            <a:endParaRPr lang="en-US" dirty="0"/>
          </a:p>
        </p:txBody>
      </p:sp>
      <p:sp>
        <p:nvSpPr>
          <p:cNvPr id="3" name="Content Placeholder 2"/>
          <p:cNvSpPr>
            <a:spLocks noGrp="1"/>
          </p:cNvSpPr>
          <p:nvPr>
            <p:ph idx="1"/>
          </p:nvPr>
        </p:nvSpPr>
        <p:spPr>
          <a:xfrm>
            <a:off x="914400" y="1295400"/>
            <a:ext cx="8001000" cy="4953000"/>
          </a:xfrm>
        </p:spPr>
        <p:txBody>
          <a:bodyPr/>
          <a:lstStyle/>
          <a:p>
            <a:r>
              <a:rPr lang="en-US" dirty="0" smtClean="0"/>
              <a:t>The complexity depends on the interval chosen. The complexities differ for different increment sequences chosen. Best increment sequence is unknown.</a:t>
            </a:r>
          </a:p>
          <a:p>
            <a:r>
              <a:rPr lang="en-US" dirty="0" smtClean="0"/>
              <a:t>Shell sort is an unstable sorting algorithm because this algorithm does not examine the elements lying in between the intervals.</a:t>
            </a:r>
          </a:p>
          <a:p>
            <a:r>
              <a:rPr lang="en-US" dirty="0" smtClean="0"/>
              <a:t/>
            </a:r>
            <a:br>
              <a:rPr lang="en-US" dirty="0" smtClean="0"/>
            </a:br>
            <a:endParaRPr lang="en-US" dirty="0" smtClean="0"/>
          </a:p>
          <a:p>
            <a:endParaRPr lang="en-US" dirty="0"/>
          </a:p>
        </p:txBody>
      </p:sp>
      <p:graphicFrame>
        <p:nvGraphicFramePr>
          <p:cNvPr id="4" name="Content Placeholder 3"/>
          <p:cNvGraphicFramePr>
            <a:graphicFrameLocks/>
          </p:cNvGraphicFramePr>
          <p:nvPr/>
        </p:nvGraphicFramePr>
        <p:xfrm>
          <a:off x="838200" y="3733800"/>
          <a:ext cx="8001000" cy="1828800"/>
        </p:xfrm>
        <a:graphic>
          <a:graphicData uri="http://schemas.openxmlformats.org/drawingml/2006/table">
            <a:tbl>
              <a:tblPr firstRow="1" bandRow="1">
                <a:tableStyleId>{5C22544A-7EE6-4342-B048-85BDC9FD1C3A}</a:tableStyleId>
              </a:tblPr>
              <a:tblGrid>
                <a:gridCol w="4000500"/>
                <a:gridCol w="4000500"/>
              </a:tblGrid>
              <a:tr h="202276">
                <a:tc>
                  <a:txBody>
                    <a:bodyPr/>
                    <a:lstStyle/>
                    <a:p>
                      <a:r>
                        <a:rPr lang="en-US" dirty="0" smtClean="0"/>
                        <a:t>Shell Sort</a:t>
                      </a:r>
                      <a:endParaRPr lang="en-US" dirty="0"/>
                    </a:p>
                  </a:txBody>
                  <a:tcPr/>
                </a:tc>
                <a:tc>
                  <a:txBody>
                    <a:bodyPr/>
                    <a:lstStyle/>
                    <a:p>
                      <a:r>
                        <a:rPr lang="en-US" dirty="0" smtClean="0"/>
                        <a:t>Complexity Notation</a:t>
                      </a:r>
                      <a:endParaRPr lang="en-US" dirty="0"/>
                    </a:p>
                  </a:txBody>
                  <a:tcPr/>
                </a:tc>
              </a:tr>
              <a:tr h="254924">
                <a:tc>
                  <a:txBody>
                    <a:bodyPr/>
                    <a:lstStyle/>
                    <a:p>
                      <a:r>
                        <a:rPr lang="en-US" dirty="0" smtClean="0"/>
                        <a:t>Best Case Complexity</a:t>
                      </a:r>
                      <a:endParaRPr lang="en-US" dirty="0"/>
                    </a:p>
                  </a:txBody>
                  <a:tcPr/>
                </a:tc>
                <a:tc>
                  <a:txBody>
                    <a:bodyPr/>
                    <a:lstStyle/>
                    <a:p>
                      <a:r>
                        <a:rPr lang="en-US" dirty="0" smtClean="0"/>
                        <a:t>O(</a:t>
                      </a:r>
                      <a:r>
                        <a:rPr lang="en-US" dirty="0" err="1" smtClean="0"/>
                        <a:t>nlog</a:t>
                      </a:r>
                      <a:r>
                        <a:rPr lang="en-US" dirty="0" smtClean="0"/>
                        <a:t> n)</a:t>
                      </a:r>
                      <a:endParaRPr lang="en-US" dirty="0"/>
                    </a:p>
                  </a:txBody>
                  <a:tcPr/>
                </a:tc>
              </a:tr>
              <a:tr h="279862">
                <a:tc>
                  <a:txBody>
                    <a:bodyPr/>
                    <a:lstStyle/>
                    <a:p>
                      <a:r>
                        <a:rPr lang="en-US" dirty="0" smtClean="0"/>
                        <a:t>Average Case Complexity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dirty="0" err="1" smtClean="0"/>
                        <a:t>nlog</a:t>
                      </a:r>
                      <a:r>
                        <a:rPr lang="en-US" dirty="0" smtClean="0"/>
                        <a:t> n)</a:t>
                      </a:r>
                      <a:endParaRPr lang="en-US" dirty="0"/>
                    </a:p>
                  </a:txBody>
                  <a:tcPr/>
                </a:tc>
              </a:tr>
              <a:tr h="249382">
                <a:tc>
                  <a:txBody>
                    <a:bodyPr/>
                    <a:lstStyle/>
                    <a:p>
                      <a:r>
                        <a:rPr lang="en-US" dirty="0" smtClean="0"/>
                        <a:t>Worst Case Complexity</a:t>
                      </a:r>
                      <a:endParaRPr lang="en-US" dirty="0"/>
                    </a:p>
                  </a:txBody>
                  <a:tcPr/>
                </a:tc>
                <a:tc>
                  <a:txBody>
                    <a:bodyPr/>
                    <a:lstStyle/>
                    <a:p>
                      <a:r>
                        <a:rPr lang="en-US" dirty="0" smtClean="0"/>
                        <a:t>O(n</a:t>
                      </a:r>
                      <a:r>
                        <a:rPr lang="en-US" baseline="30000" dirty="0" smtClean="0"/>
                        <a:t>2</a:t>
                      </a:r>
                      <a:r>
                        <a:rPr lang="en-US" dirty="0" smtClean="0"/>
                        <a:t>)</a:t>
                      </a:r>
                      <a:endParaRPr lang="en-US" dirty="0"/>
                    </a:p>
                  </a:txBody>
                  <a:tcPr/>
                </a:tc>
              </a:tr>
              <a:tr h="202276">
                <a:tc>
                  <a:txBody>
                    <a:bodyPr/>
                    <a:lstStyle/>
                    <a:p>
                      <a:r>
                        <a:rPr lang="en-US" dirty="0" smtClean="0"/>
                        <a:t>Space Complexity</a:t>
                      </a:r>
                      <a:endParaRPr lang="en-US" dirty="0"/>
                    </a:p>
                  </a:txBody>
                  <a:tcPr/>
                </a:tc>
                <a:tc>
                  <a:txBody>
                    <a:bodyPr/>
                    <a:lstStyle/>
                    <a:p>
                      <a:r>
                        <a:rPr lang="en-US" dirty="0" smtClean="0"/>
                        <a:t>O(1)</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85800"/>
          </a:xfrm>
        </p:spPr>
        <p:txBody>
          <a:bodyPr/>
          <a:lstStyle/>
          <a:p>
            <a:r>
              <a:rPr lang="en-US" dirty="0" smtClean="0"/>
              <a:t>Heap sort complexity</a:t>
            </a:r>
            <a:endParaRPr lang="en-US" dirty="0"/>
          </a:p>
        </p:txBody>
      </p:sp>
      <p:sp>
        <p:nvSpPr>
          <p:cNvPr id="3" name="Content Placeholder 2"/>
          <p:cNvSpPr>
            <a:spLocks noGrp="1"/>
          </p:cNvSpPr>
          <p:nvPr>
            <p:ph idx="1"/>
          </p:nvPr>
        </p:nvSpPr>
        <p:spPr>
          <a:xfrm>
            <a:off x="914400" y="1219200"/>
            <a:ext cx="8001000" cy="5029200"/>
          </a:xfrm>
        </p:spPr>
        <p:txBody>
          <a:bodyPr/>
          <a:lstStyle/>
          <a:p>
            <a:r>
              <a:rPr lang="en-US" sz="2000" dirty="0" smtClean="0"/>
              <a:t>Running time: after n iterations the Heap is empty </a:t>
            </a:r>
          </a:p>
          <a:p>
            <a:r>
              <a:rPr lang="en-US" sz="2000" dirty="0" smtClean="0"/>
              <a:t>Every iteration involves a swap and a </a:t>
            </a:r>
            <a:r>
              <a:rPr lang="en-US" sz="2000" dirty="0" err="1" smtClean="0"/>
              <a:t>max_heapify</a:t>
            </a:r>
            <a:r>
              <a:rPr lang="en-US" sz="2000" dirty="0" smtClean="0"/>
              <a:t> operation; hence it takes O(log n) time Overall O(n log n) </a:t>
            </a:r>
          </a:p>
          <a:p>
            <a:r>
              <a:rPr lang="en-US" sz="2000" dirty="0" smtClean="0"/>
              <a:t>Heap sort is not a Stable sort, and requires a constant space for sorting a list.</a:t>
            </a:r>
          </a:p>
          <a:p>
            <a:endParaRPr lang="en-US" dirty="0"/>
          </a:p>
        </p:txBody>
      </p:sp>
      <p:graphicFrame>
        <p:nvGraphicFramePr>
          <p:cNvPr id="4" name="Content Placeholder 3"/>
          <p:cNvGraphicFramePr>
            <a:graphicFrameLocks/>
          </p:cNvGraphicFramePr>
          <p:nvPr/>
        </p:nvGraphicFramePr>
        <p:xfrm>
          <a:off x="762000" y="3200400"/>
          <a:ext cx="8077200" cy="2061687"/>
        </p:xfrm>
        <a:graphic>
          <a:graphicData uri="http://schemas.openxmlformats.org/drawingml/2006/table">
            <a:tbl>
              <a:tblPr firstRow="1" bandRow="1">
                <a:tableStyleId>{5C22544A-7EE6-4342-B048-85BDC9FD1C3A}</a:tableStyleId>
              </a:tblPr>
              <a:tblGrid>
                <a:gridCol w="4038600"/>
                <a:gridCol w="4038600"/>
              </a:tblGrid>
              <a:tr h="233045">
                <a:tc>
                  <a:txBody>
                    <a:bodyPr/>
                    <a:lstStyle/>
                    <a:p>
                      <a:r>
                        <a:rPr lang="en-US" dirty="0" smtClean="0"/>
                        <a:t>Heap</a:t>
                      </a:r>
                      <a:r>
                        <a:rPr lang="en-US" baseline="0" dirty="0" smtClean="0"/>
                        <a:t> Sort</a:t>
                      </a:r>
                      <a:endParaRPr lang="en-US" dirty="0"/>
                    </a:p>
                  </a:txBody>
                  <a:tcPr/>
                </a:tc>
                <a:tc>
                  <a:txBody>
                    <a:bodyPr/>
                    <a:lstStyle/>
                    <a:p>
                      <a:r>
                        <a:rPr lang="en-US" dirty="0" smtClean="0"/>
                        <a:t>Complexity Notation</a:t>
                      </a:r>
                      <a:endParaRPr lang="en-US" dirty="0"/>
                    </a:p>
                  </a:txBody>
                  <a:tcPr/>
                </a:tc>
              </a:tr>
              <a:tr h="472440">
                <a:tc>
                  <a:txBody>
                    <a:bodyPr/>
                    <a:lstStyle/>
                    <a:p>
                      <a:r>
                        <a:rPr lang="en-US" dirty="0" smtClean="0"/>
                        <a:t>Best Case Time Complexity</a:t>
                      </a:r>
                      <a:endParaRPr lang="en-US" b="1" dirty="0"/>
                    </a:p>
                  </a:txBody>
                  <a:tcPr/>
                </a:tc>
                <a:tc>
                  <a:txBody>
                    <a:bodyPr/>
                    <a:lstStyle/>
                    <a:p>
                      <a:r>
                        <a:rPr lang="en-US" dirty="0" smtClean="0"/>
                        <a:t>O(</a:t>
                      </a:r>
                      <a:r>
                        <a:rPr lang="en-US" dirty="0" err="1" smtClean="0"/>
                        <a:t>nlog</a:t>
                      </a:r>
                      <a:r>
                        <a:rPr lang="en-US" dirty="0" smtClean="0"/>
                        <a:t> n)</a:t>
                      </a:r>
                      <a:endParaRPr lang="en-US" dirty="0"/>
                    </a:p>
                  </a:txBody>
                  <a:tcPr/>
                </a:tc>
              </a:tr>
              <a:tr h="407829">
                <a:tc>
                  <a:txBody>
                    <a:bodyPr/>
                    <a:lstStyle/>
                    <a:p>
                      <a:r>
                        <a:rPr lang="en-US" dirty="0" smtClean="0"/>
                        <a:t>Average Time Complexity</a:t>
                      </a:r>
                      <a:endParaRPr lang="en-US" b="1" dirty="0"/>
                    </a:p>
                  </a:txBody>
                  <a:tcPr/>
                </a:tc>
                <a:tc>
                  <a:txBody>
                    <a:bodyPr/>
                    <a:lstStyle/>
                    <a:p>
                      <a:r>
                        <a:rPr lang="en-US" dirty="0" smtClean="0"/>
                        <a:t>O(</a:t>
                      </a:r>
                      <a:r>
                        <a:rPr lang="en-US" dirty="0" err="1" smtClean="0"/>
                        <a:t>nlog</a:t>
                      </a:r>
                      <a:r>
                        <a:rPr lang="en-US" dirty="0" smtClean="0"/>
                        <a:t> n)</a:t>
                      </a:r>
                      <a:endParaRPr lang="en-US" dirty="0"/>
                    </a:p>
                  </a:txBody>
                  <a:tcPr/>
                </a:tc>
              </a:tr>
              <a:tr h="407829">
                <a:tc>
                  <a:txBody>
                    <a:bodyPr/>
                    <a:lstStyle/>
                    <a:p>
                      <a:r>
                        <a:rPr lang="en-US" dirty="0" smtClean="0"/>
                        <a:t>Worst Case Time Complexity</a:t>
                      </a:r>
                      <a:endParaRPr lang="en-US" b="1" dirty="0"/>
                    </a:p>
                  </a:txBody>
                  <a:tcPr/>
                </a:tc>
                <a:tc>
                  <a:txBody>
                    <a:bodyPr/>
                    <a:lstStyle/>
                    <a:p>
                      <a:r>
                        <a:rPr lang="en-US" dirty="0" smtClean="0"/>
                        <a:t>O(</a:t>
                      </a:r>
                      <a:r>
                        <a:rPr lang="en-US" dirty="0" err="1" smtClean="0"/>
                        <a:t>nlog</a:t>
                      </a:r>
                      <a:r>
                        <a:rPr lang="en-US" dirty="0" smtClean="0"/>
                        <a:t> n)</a:t>
                      </a:r>
                      <a:endParaRPr lang="en-US" dirty="0"/>
                    </a:p>
                  </a:txBody>
                  <a:tcPr/>
                </a:tc>
              </a:tr>
              <a:tr h="407829">
                <a:tc>
                  <a:txBody>
                    <a:bodyPr/>
                    <a:lstStyle/>
                    <a:p>
                      <a:r>
                        <a:rPr lang="en-US" dirty="0" smtClean="0"/>
                        <a:t>Space Complexity</a:t>
                      </a:r>
                      <a:endParaRPr lang="en-US" b="1" dirty="0"/>
                    </a:p>
                  </a:txBody>
                  <a:tcPr/>
                </a:tc>
                <a:tc>
                  <a:txBody>
                    <a:bodyPr/>
                    <a:lstStyle/>
                    <a:p>
                      <a:r>
                        <a:rPr lang="en-US" dirty="0" smtClean="0"/>
                        <a:t>O(1)</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85800"/>
          </a:xfrm>
        </p:spPr>
        <p:txBody>
          <a:bodyPr/>
          <a:lstStyle/>
          <a:p>
            <a:r>
              <a:rPr lang="en-US" dirty="0" smtClean="0"/>
              <a:t>Cycle Sort Complexity</a:t>
            </a:r>
            <a:endParaRPr lang="en-US" dirty="0"/>
          </a:p>
        </p:txBody>
      </p:sp>
      <p:sp>
        <p:nvSpPr>
          <p:cNvPr id="3" name="Content Placeholder 2"/>
          <p:cNvSpPr>
            <a:spLocks noGrp="1"/>
          </p:cNvSpPr>
          <p:nvPr>
            <p:ph idx="1"/>
          </p:nvPr>
        </p:nvSpPr>
        <p:spPr>
          <a:xfrm>
            <a:off x="914400" y="1295400"/>
            <a:ext cx="8001000" cy="4953000"/>
          </a:xfrm>
        </p:spPr>
        <p:txBody>
          <a:bodyPr>
            <a:normAutofit/>
          </a:bodyPr>
          <a:lstStyle/>
          <a:p>
            <a:r>
              <a:rPr lang="en-US" sz="2000" dirty="0" smtClean="0"/>
              <a:t>Cycle Sort is an in-place sorting algorithm. It is also a comparison based sort and efficient for any other in-place sorting technique. It finds the minimum number of memory write to perform the sorting tasks.</a:t>
            </a:r>
          </a:p>
          <a:p>
            <a:r>
              <a:rPr lang="en-US" sz="2000" dirty="0" smtClean="0"/>
              <a:t>This sorting algorithm is best suited for situations where memory write or swap operations are costly.</a:t>
            </a:r>
            <a:endParaRPr lang="en-US" sz="2000" dirty="0"/>
          </a:p>
        </p:txBody>
      </p:sp>
      <p:graphicFrame>
        <p:nvGraphicFramePr>
          <p:cNvPr id="4" name="Content Placeholder 3"/>
          <p:cNvGraphicFramePr>
            <a:graphicFrameLocks/>
          </p:cNvGraphicFramePr>
          <p:nvPr/>
        </p:nvGraphicFramePr>
        <p:xfrm>
          <a:off x="685800" y="3581400"/>
          <a:ext cx="8001000" cy="2047240"/>
        </p:xfrm>
        <a:graphic>
          <a:graphicData uri="http://schemas.openxmlformats.org/drawingml/2006/table">
            <a:tbl>
              <a:tblPr firstRow="1" bandRow="1">
                <a:tableStyleId>{5C22544A-7EE6-4342-B048-85BDC9FD1C3A}</a:tableStyleId>
              </a:tblPr>
              <a:tblGrid>
                <a:gridCol w="4000500"/>
                <a:gridCol w="4000500"/>
              </a:tblGrid>
              <a:tr h="370840">
                <a:tc>
                  <a:txBody>
                    <a:bodyPr/>
                    <a:lstStyle/>
                    <a:p>
                      <a:r>
                        <a:rPr lang="en-US" dirty="0" smtClean="0"/>
                        <a:t>Cycle sort </a:t>
                      </a:r>
                      <a:endParaRPr lang="en-US" dirty="0"/>
                    </a:p>
                  </a:txBody>
                  <a:tcPr/>
                </a:tc>
                <a:tc>
                  <a:txBody>
                    <a:bodyPr/>
                    <a:lstStyle/>
                    <a:p>
                      <a:r>
                        <a:rPr lang="en-US" dirty="0" smtClean="0"/>
                        <a:t>Complexity</a:t>
                      </a:r>
                      <a:r>
                        <a:rPr lang="en-US" baseline="0" dirty="0" smtClean="0"/>
                        <a:t> Notation</a:t>
                      </a:r>
                      <a:endParaRPr lang="en-US" dirty="0"/>
                    </a:p>
                  </a:txBody>
                  <a:tcPr/>
                </a:tc>
              </a:tr>
              <a:tr h="467360">
                <a:tc>
                  <a:txBody>
                    <a:bodyPr/>
                    <a:lstStyle/>
                    <a:p>
                      <a:r>
                        <a:rPr lang="en-US" dirty="0" smtClean="0"/>
                        <a:t>Best Case Time Complexity</a:t>
                      </a:r>
                      <a:endParaRPr lang="en-US" b="1" dirty="0" smtClean="0"/>
                    </a:p>
                  </a:txBody>
                  <a:tcPr/>
                </a:tc>
                <a:tc>
                  <a:txBody>
                    <a:bodyPr/>
                    <a:lstStyle/>
                    <a:p>
                      <a:r>
                        <a:rPr lang="en-US" sz="1800" kern="1200" dirty="0" smtClean="0"/>
                        <a:t>O(n </a:t>
                      </a:r>
                      <a:r>
                        <a:rPr lang="en-US" sz="1800" kern="1200" baseline="30000" dirty="0" smtClean="0"/>
                        <a:t>2</a:t>
                      </a:r>
                      <a:r>
                        <a:rPr lang="en-US" sz="1800" kern="1200" dirty="0" smtClean="0"/>
                        <a:t>)</a:t>
                      </a:r>
                      <a:endParaRPr lang="en-US" dirty="0"/>
                    </a:p>
                  </a:txBody>
                  <a:tcPr/>
                </a:tc>
              </a:tr>
              <a:tr h="370840">
                <a:tc>
                  <a:txBody>
                    <a:bodyPr/>
                    <a:lstStyle/>
                    <a:p>
                      <a:r>
                        <a:rPr lang="en-US" dirty="0" smtClean="0"/>
                        <a:t>Average Time Complexity</a:t>
                      </a:r>
                      <a:endParaRPr lang="en-US" b="1" dirty="0" smtClean="0"/>
                    </a:p>
                  </a:txBody>
                  <a:tcPr/>
                </a:tc>
                <a:tc>
                  <a:txBody>
                    <a:bodyPr/>
                    <a:lstStyle/>
                    <a:p>
                      <a:r>
                        <a:rPr lang="en-US" sz="1800" kern="1200" dirty="0" smtClean="0"/>
                        <a:t>O(n </a:t>
                      </a:r>
                      <a:r>
                        <a:rPr lang="en-US" sz="1800" kern="1200" baseline="30000" dirty="0" smtClean="0"/>
                        <a:t>2</a:t>
                      </a:r>
                      <a:r>
                        <a:rPr lang="en-US" sz="1800" kern="1200" dirty="0" smtClean="0"/>
                        <a:t>)</a:t>
                      </a:r>
                      <a:endParaRPr lang="en-US" dirty="0"/>
                    </a:p>
                  </a:txBody>
                  <a:tcPr/>
                </a:tc>
              </a:tr>
              <a:tr h="467360">
                <a:tc>
                  <a:txBody>
                    <a:bodyPr/>
                    <a:lstStyle/>
                    <a:p>
                      <a:r>
                        <a:rPr lang="en-US" dirty="0" smtClean="0"/>
                        <a:t>Worst Case Time Complexity</a:t>
                      </a:r>
                      <a:endParaRPr lang="en-US" b="1" dirty="0" smtClean="0"/>
                    </a:p>
                  </a:txBody>
                  <a:tcPr/>
                </a:tc>
                <a:tc>
                  <a:txBody>
                    <a:bodyPr/>
                    <a:lstStyle/>
                    <a:p>
                      <a:r>
                        <a:rPr lang="en-US" sz="1800" kern="1200" dirty="0" smtClean="0"/>
                        <a:t>O(n </a:t>
                      </a:r>
                      <a:r>
                        <a:rPr lang="en-US" sz="1800" kern="1200" baseline="30000" dirty="0" smtClean="0"/>
                        <a:t>2</a:t>
                      </a:r>
                      <a:r>
                        <a:rPr lang="en-US" sz="1800" kern="1200" dirty="0" smtClean="0"/>
                        <a:t>)</a:t>
                      </a:r>
                      <a:endParaRPr lang="en-US" dirty="0"/>
                    </a:p>
                  </a:txBody>
                  <a:tcPr/>
                </a:tc>
              </a:tr>
              <a:tr h="370840">
                <a:tc>
                  <a:txBody>
                    <a:bodyPr/>
                    <a:lstStyle/>
                    <a:p>
                      <a:r>
                        <a:rPr lang="en-US" dirty="0" smtClean="0"/>
                        <a:t>Space Complexity</a:t>
                      </a:r>
                      <a:endParaRPr lang="en-US" b="1" dirty="0" smtClean="0"/>
                    </a:p>
                  </a:txBody>
                  <a:tcPr/>
                </a:tc>
                <a:tc>
                  <a:txBody>
                    <a:bodyPr/>
                    <a:lstStyle/>
                    <a:p>
                      <a:r>
                        <a:rPr lang="en-US" dirty="0" smtClean="0"/>
                        <a:t>O(1)</a:t>
                      </a:r>
                      <a:endParaRPr lang="en-US" b="1" dirty="0"/>
                    </a:p>
                  </a:txBody>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762000"/>
          </a:xfrm>
        </p:spPr>
        <p:txBody>
          <a:bodyPr/>
          <a:lstStyle/>
          <a:p>
            <a:r>
              <a:rPr lang="en-US" dirty="0" smtClean="0"/>
              <a:t>Some Important NOTES</a:t>
            </a:r>
            <a:endParaRPr lang="en-US" dirty="0"/>
          </a:p>
        </p:txBody>
      </p:sp>
      <p:sp>
        <p:nvSpPr>
          <p:cNvPr id="3" name="Content Placeholder 2"/>
          <p:cNvSpPr>
            <a:spLocks noGrp="1"/>
          </p:cNvSpPr>
          <p:nvPr>
            <p:ph idx="1"/>
          </p:nvPr>
        </p:nvSpPr>
        <p:spPr>
          <a:xfrm>
            <a:off x="914400" y="1295400"/>
            <a:ext cx="8001000" cy="5029200"/>
          </a:xfrm>
        </p:spPr>
        <p:txBody>
          <a:bodyPr>
            <a:normAutofit fontScale="70000" lnSpcReduction="20000"/>
          </a:bodyPr>
          <a:lstStyle/>
          <a:p>
            <a:pPr>
              <a:buNone/>
            </a:pPr>
            <a:r>
              <a:rPr lang="en-US" sz="2300" b="1" u="sng" dirty="0" smtClean="0"/>
              <a:t> </a:t>
            </a:r>
            <a:r>
              <a:rPr lang="en-US" sz="2300" b="1" u="sng" dirty="0" err="1" smtClean="0"/>
              <a:t>Notaions</a:t>
            </a:r>
            <a:endParaRPr lang="en-US" sz="2300" b="1" u="sng" dirty="0" smtClean="0"/>
          </a:p>
          <a:p>
            <a:pPr algn="just"/>
            <a:r>
              <a:rPr lang="en-US" sz="2300" b="1" dirty="0" err="1" smtClean="0"/>
              <a:t>logN</a:t>
            </a:r>
            <a:r>
              <a:rPr lang="en-US" sz="2300" b="1" dirty="0" smtClean="0"/>
              <a:t>:</a:t>
            </a:r>
            <a:r>
              <a:rPr lang="en-US" sz="2300" dirty="0" smtClean="0"/>
              <a:t> The running time is logarithmic. Algorithms like binary search.</a:t>
            </a:r>
          </a:p>
          <a:p>
            <a:pPr algn="just"/>
            <a:r>
              <a:rPr lang="en-US" sz="2300" b="1" dirty="0" smtClean="0"/>
              <a:t>N:</a:t>
            </a:r>
            <a:r>
              <a:rPr lang="en-US" sz="2300" dirty="0" smtClean="0"/>
              <a:t> The running time is linear. Algorithms like linear search.</a:t>
            </a:r>
          </a:p>
          <a:p>
            <a:pPr algn="just"/>
            <a:r>
              <a:rPr lang="en-US" sz="2300" b="1" dirty="0" err="1" smtClean="0"/>
              <a:t>NlogN</a:t>
            </a:r>
            <a:r>
              <a:rPr lang="en-US" sz="2300" b="1" dirty="0" smtClean="0"/>
              <a:t>:</a:t>
            </a:r>
            <a:r>
              <a:rPr lang="en-US" sz="2300" dirty="0" smtClean="0"/>
              <a:t> The algorithm like quick sort and merge sort.</a:t>
            </a:r>
          </a:p>
          <a:p>
            <a:pPr algn="just"/>
            <a:r>
              <a:rPr lang="en-US" sz="2300" b="1" dirty="0" smtClean="0"/>
              <a:t>N</a:t>
            </a:r>
            <a:r>
              <a:rPr lang="en-US" sz="2300" b="1" baseline="30000" dirty="0" smtClean="0"/>
              <a:t>2</a:t>
            </a:r>
            <a:r>
              <a:rPr lang="en-US" sz="2300" b="1" dirty="0" smtClean="0"/>
              <a:t>:</a:t>
            </a:r>
            <a:r>
              <a:rPr lang="en-US" sz="2300" dirty="0" smtClean="0"/>
              <a:t> The running time is quadratic. They usually will be having 2 loops. Algorithms like: Bubble sort, selection sort.</a:t>
            </a:r>
          </a:p>
          <a:p>
            <a:pPr algn="just"/>
            <a:r>
              <a:rPr lang="en-US" sz="2600" b="1" dirty="0" smtClean="0"/>
              <a:t>2</a:t>
            </a:r>
            <a:r>
              <a:rPr lang="en-US" sz="2600" b="1" baseline="30000" dirty="0" smtClean="0"/>
              <a:t>n </a:t>
            </a:r>
            <a:r>
              <a:rPr lang="en-US" sz="2300" b="1" dirty="0" smtClean="0"/>
              <a:t>:</a:t>
            </a:r>
            <a:r>
              <a:rPr lang="en-US" sz="2300" dirty="0" smtClean="0"/>
              <a:t> The running time is exponential.</a:t>
            </a:r>
          </a:p>
          <a:p>
            <a:pPr algn="just">
              <a:buNone/>
            </a:pPr>
            <a:r>
              <a:rPr lang="en-US" sz="2300" b="1" dirty="0" smtClean="0"/>
              <a:t>Why we ignore constants while calculating the complexity of algorithms?</a:t>
            </a:r>
          </a:p>
          <a:p>
            <a:pPr algn="just"/>
            <a:r>
              <a:rPr lang="en-US" sz="2300" dirty="0" smtClean="0"/>
              <a:t>1. When we have a time complexity of “</a:t>
            </a:r>
            <a:r>
              <a:rPr lang="en-US" sz="1800" dirty="0" smtClean="0"/>
              <a:t>O(n </a:t>
            </a:r>
            <a:r>
              <a:rPr lang="en-US" sz="1800" baseline="30000" dirty="0" smtClean="0"/>
              <a:t>2</a:t>
            </a:r>
            <a:r>
              <a:rPr lang="en-US" sz="2300" dirty="0" smtClean="0"/>
              <a:t>+ 3)”, we ignore the constant “3”, and find the total time complexity as “</a:t>
            </a:r>
            <a:r>
              <a:rPr lang="en-US" sz="1800" dirty="0" smtClean="0"/>
              <a:t>O(n </a:t>
            </a:r>
            <a:r>
              <a:rPr lang="en-US" sz="1800" baseline="30000" dirty="0" smtClean="0"/>
              <a:t>2</a:t>
            </a:r>
            <a:r>
              <a:rPr lang="en-US" sz="1800" dirty="0" smtClean="0"/>
              <a:t>)”.</a:t>
            </a:r>
          </a:p>
          <a:p>
            <a:pPr algn="just">
              <a:buNone/>
            </a:pPr>
            <a:r>
              <a:rPr lang="en-US" sz="2300" b="1" dirty="0" smtClean="0"/>
              <a:t>        This is because, we always want to know how the algorithm will perform for a larger value of “n”. For example, if the value of “n” is “10000”, then the constant “3” will be negligible. Hence we ignore it.</a:t>
            </a:r>
          </a:p>
          <a:p>
            <a:pPr algn="just"/>
            <a:r>
              <a:rPr lang="en-US" sz="2300" dirty="0" smtClean="0"/>
              <a:t>2. When we have a time complexity of “O(3</a:t>
            </a:r>
            <a:r>
              <a:rPr lang="en-US" sz="1800" dirty="0" smtClean="0"/>
              <a:t> n </a:t>
            </a:r>
            <a:r>
              <a:rPr lang="en-US" sz="1800" baseline="30000" dirty="0" smtClean="0"/>
              <a:t>2  </a:t>
            </a:r>
            <a:r>
              <a:rPr lang="en-US" sz="1800" dirty="0" smtClean="0"/>
              <a:t> )</a:t>
            </a:r>
          </a:p>
          <a:p>
            <a:pPr algn="just">
              <a:buNone/>
            </a:pPr>
            <a:r>
              <a:rPr lang="en-US" sz="2300" dirty="0" smtClean="0"/>
              <a:t>        we ignore the constant “3” and final time complexity will be “</a:t>
            </a:r>
            <a:r>
              <a:rPr lang="en-US" sz="1600" dirty="0" smtClean="0"/>
              <a:t>O(n </a:t>
            </a:r>
            <a:r>
              <a:rPr lang="en-US" sz="1600" baseline="30000" dirty="0" smtClean="0"/>
              <a:t>2</a:t>
            </a:r>
            <a:r>
              <a:rPr lang="en-US" sz="1600" dirty="0" smtClean="0"/>
              <a:t>)</a:t>
            </a:r>
          </a:p>
          <a:p>
            <a:pPr algn="just">
              <a:buNone/>
            </a:pPr>
            <a:r>
              <a:rPr lang="en-US" sz="2300" b="1" dirty="0" smtClean="0"/>
              <a:t>         This is because, different computer architecture will be having different ways to handle the constant “3”. A faster computer will be able to store the constant in the register and is able to access it faster. A slower computer will hold it in memory hence is slower. As we are interested no the algorithm performs not on how the hardware performs, we ignore that constant.</a:t>
            </a:r>
          </a:p>
          <a:p>
            <a:pPr algn="just">
              <a:buNone/>
            </a:pPr>
            <a:endParaRPr lang="en-US" sz="23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dirty="0" smtClean="0"/>
              <a:t>Q1:  What is the time complexity of Fibonacci Search?</a:t>
            </a:r>
          </a:p>
          <a:p>
            <a:pPr>
              <a:buNone/>
            </a:pPr>
            <a:r>
              <a:rPr lang="en-US" dirty="0" err="1" smtClean="0"/>
              <a:t>Ans</a:t>
            </a:r>
            <a:r>
              <a:rPr lang="en-US" dirty="0" smtClean="0"/>
              <a:t>: O(</a:t>
            </a:r>
            <a:r>
              <a:rPr lang="en-US" dirty="0" err="1" smtClean="0"/>
              <a:t>logn</a:t>
            </a:r>
            <a:r>
              <a:rPr lang="en-US" dirty="0" smtClean="0"/>
              <a:t>)</a:t>
            </a:r>
          </a:p>
          <a:p>
            <a:pPr>
              <a:buNone/>
            </a:pPr>
            <a:r>
              <a:rPr lang="en-US" dirty="0" smtClean="0"/>
              <a:t>Q2: What is the time complexity of Jump Search?</a:t>
            </a:r>
          </a:p>
          <a:p>
            <a:pPr>
              <a:buNone/>
            </a:pPr>
            <a:r>
              <a:rPr lang="en-US" dirty="0" err="1" smtClean="0"/>
              <a:t>Ans</a:t>
            </a:r>
            <a:r>
              <a:rPr lang="en-US" dirty="0" smtClean="0"/>
              <a:t>: O(</a:t>
            </a:r>
            <a:r>
              <a:rPr lang="en-US" dirty="0" err="1" smtClean="0"/>
              <a:t>sqrt</a:t>
            </a:r>
            <a:r>
              <a:rPr lang="en-US" dirty="0" smtClean="0"/>
              <a:t>(n))</a:t>
            </a:r>
          </a:p>
          <a:p>
            <a:pPr>
              <a:buNone/>
            </a:pPr>
            <a:r>
              <a:rPr lang="en-US" dirty="0" smtClean="0"/>
              <a:t>Q3:What is the complexities Exponential search has?</a:t>
            </a:r>
          </a:p>
          <a:p>
            <a:pPr>
              <a:buNone/>
            </a:pPr>
            <a:r>
              <a:rPr lang="en-US" dirty="0" err="1" smtClean="0"/>
              <a:t>Ans</a:t>
            </a:r>
            <a:r>
              <a:rPr lang="en-US" dirty="0" smtClean="0"/>
              <a:t>: neither an exponential space complexity nor exponential time complexity.</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838200"/>
          </a:xfrm>
        </p:spPr>
        <p:txBody>
          <a:bodyPr/>
          <a:lstStyle/>
          <a:p>
            <a:r>
              <a:rPr lang="en-US" dirty="0" smtClean="0"/>
              <a:t>Questions??</a:t>
            </a:r>
            <a:endParaRPr lang="en-US" dirty="0"/>
          </a:p>
        </p:txBody>
      </p:sp>
      <p:sp>
        <p:nvSpPr>
          <p:cNvPr id="3" name="Content Placeholder 2"/>
          <p:cNvSpPr>
            <a:spLocks noGrp="1"/>
          </p:cNvSpPr>
          <p:nvPr>
            <p:ph idx="1"/>
          </p:nvPr>
        </p:nvSpPr>
        <p:spPr>
          <a:xfrm>
            <a:off x="381000" y="1371600"/>
            <a:ext cx="8534400" cy="4876800"/>
          </a:xfrm>
        </p:spPr>
        <p:txBody>
          <a:bodyPr>
            <a:normAutofit/>
          </a:bodyPr>
          <a:lstStyle/>
          <a:p>
            <a:pPr>
              <a:buNone/>
            </a:pPr>
            <a:r>
              <a:rPr lang="en-US" sz="2000" dirty="0" smtClean="0">
                <a:latin typeface="Times New Roman" pitchFamily="18" charset="0"/>
                <a:cs typeface="Times New Roman" pitchFamily="18" charset="0"/>
              </a:rPr>
              <a:t>Q4 :In which of the following case jump search will be preferred over binary search?</a:t>
            </a:r>
          </a:p>
          <a:p>
            <a:pPr>
              <a:buNone/>
            </a:pPr>
            <a:r>
              <a:rPr lang="en-US" sz="2000" dirty="0" err="1" smtClean="0">
                <a:latin typeface="Times New Roman" pitchFamily="18" charset="0"/>
                <a:cs typeface="Times New Roman" pitchFamily="18" charset="0"/>
              </a:rPr>
              <a:t>Ans</a:t>
            </a:r>
            <a:r>
              <a:rPr lang="en-US" sz="2000" dirty="0" smtClean="0">
                <a:latin typeface="Times New Roman" pitchFamily="18" charset="0"/>
                <a:cs typeface="Times New Roman" pitchFamily="18" charset="0"/>
              </a:rPr>
              <a:t>: jumping backwards takes significantly more time than jumping forward</a:t>
            </a:r>
          </a:p>
          <a:p>
            <a:pPr>
              <a:buNone/>
            </a:pPr>
            <a:r>
              <a:rPr lang="en-US" sz="2000" dirty="0" smtClean="0">
                <a:latin typeface="Times New Roman" pitchFamily="18" charset="0"/>
                <a:cs typeface="Times New Roman" pitchFamily="18" charset="0"/>
              </a:rPr>
              <a:t>Q5: What is the auxiliary space requirement of the exponential sort when used with recursive binary search?</a:t>
            </a:r>
          </a:p>
          <a:p>
            <a:pPr>
              <a:buNone/>
            </a:pPr>
            <a:r>
              <a:rPr lang="en-US" sz="2000" dirty="0" err="1" smtClean="0">
                <a:latin typeface="Times New Roman" pitchFamily="18" charset="0"/>
                <a:cs typeface="Times New Roman" pitchFamily="18" charset="0"/>
              </a:rPr>
              <a:t>Ans</a:t>
            </a:r>
            <a:r>
              <a:rPr lang="en-US" sz="2000" dirty="0" smtClean="0">
                <a:latin typeface="Times New Roman" pitchFamily="18" charset="0"/>
                <a:cs typeface="Times New Roman" pitchFamily="18" charset="0"/>
              </a:rPr>
              <a:t>: O(log n)</a:t>
            </a:r>
          </a:p>
          <a:p>
            <a:pPr>
              <a:buNone/>
            </a:pPr>
            <a:r>
              <a:rPr lang="en-US" sz="2000" dirty="0" smtClean="0">
                <a:latin typeface="Times New Roman" pitchFamily="18" charset="0"/>
                <a:cs typeface="Times New Roman" pitchFamily="18" charset="0"/>
              </a:rPr>
              <a:t>Q6: What is the complexity of interpolation search?</a:t>
            </a:r>
          </a:p>
          <a:p>
            <a:pPr>
              <a:buNone/>
            </a:pPr>
            <a:r>
              <a:rPr lang="en-US" sz="2000" dirty="0" err="1" smtClean="0">
                <a:latin typeface="Times New Roman" pitchFamily="18" charset="0"/>
                <a:cs typeface="Times New Roman" pitchFamily="18" charset="0"/>
              </a:rPr>
              <a:t>Ans</a:t>
            </a:r>
            <a:r>
              <a:rPr lang="en-US" sz="2000" dirty="0" smtClean="0">
                <a:latin typeface="Times New Roman" pitchFamily="18" charset="0"/>
                <a:cs typeface="Times New Roman" pitchFamily="18" charset="0"/>
              </a:rPr>
              <a:t>: The </a:t>
            </a:r>
            <a:r>
              <a:rPr lang="en-US" sz="2000" b="1" dirty="0" smtClean="0">
                <a:latin typeface="Times New Roman" pitchFamily="18" charset="0"/>
                <a:cs typeface="Times New Roman" pitchFamily="18" charset="0"/>
              </a:rPr>
              <a:t>Interpolation Search</a:t>
            </a:r>
            <a:r>
              <a:rPr lang="en-US" sz="2000" dirty="0" smtClean="0">
                <a:latin typeface="Times New Roman" pitchFamily="18" charset="0"/>
                <a:cs typeface="Times New Roman" pitchFamily="18" charset="0"/>
              </a:rPr>
              <a:t> is an improvement over Binary </a:t>
            </a:r>
            <a:r>
              <a:rPr lang="en-US" sz="2000" b="1" dirty="0" smtClean="0">
                <a:latin typeface="Times New Roman" pitchFamily="18" charset="0"/>
                <a:cs typeface="Times New Roman" pitchFamily="18" charset="0"/>
              </a:rPr>
              <a:t>Search</a:t>
            </a:r>
            <a:r>
              <a:rPr lang="en-US" sz="2000" dirty="0" smtClean="0">
                <a:latin typeface="Times New Roman" pitchFamily="18" charset="0"/>
                <a:cs typeface="Times New Roman" pitchFamily="18" charset="0"/>
              </a:rPr>
              <a:t> for instances, where the values in a sorted array are uniformly distributed.</a:t>
            </a:r>
          </a:p>
          <a:p>
            <a:pPr>
              <a:buNone/>
            </a:pPr>
            <a:r>
              <a:rPr lang="en-US" sz="2000" dirty="0" smtClean="0">
                <a:latin typeface="Times New Roman" pitchFamily="18" charset="0"/>
                <a:cs typeface="Times New Roman" pitchFamily="18" charset="0"/>
              </a:rPr>
              <a:t>Q7. What is </a:t>
            </a:r>
            <a:r>
              <a:rPr lang="en-US" sz="2000" dirty="0" smtClean="0"/>
              <a:t>Worst Case Time Complexity of heap sort</a:t>
            </a:r>
          </a:p>
          <a:p>
            <a:pPr>
              <a:buNone/>
            </a:pPr>
            <a:r>
              <a:rPr lang="en-US" sz="2000" dirty="0" err="1" smtClean="0"/>
              <a:t>Ans</a:t>
            </a:r>
            <a:r>
              <a:rPr lang="en-US" sz="2000" dirty="0" smtClean="0"/>
              <a:t>: O(n*log n)</a:t>
            </a:r>
          </a:p>
          <a:p>
            <a:pPr>
              <a:buNone/>
            </a:pPr>
            <a:endParaRPr lang="en-US"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buNone/>
            </a:pPr>
            <a:r>
              <a:rPr lang="en-US" dirty="0" smtClean="0"/>
              <a:t>Q8. Time complexity of cycle sort</a:t>
            </a:r>
          </a:p>
          <a:p>
            <a:pPr>
              <a:buNone/>
            </a:pPr>
            <a:r>
              <a:rPr lang="en-US" dirty="0" err="1" smtClean="0"/>
              <a:t>Ans</a:t>
            </a:r>
            <a:r>
              <a:rPr lang="en-US" dirty="0" smtClean="0"/>
              <a:t>: O(n^2)</a:t>
            </a:r>
          </a:p>
          <a:p>
            <a:pPr>
              <a:buNone/>
            </a:pPr>
            <a:r>
              <a:rPr lang="en-US" dirty="0" smtClean="0"/>
              <a:t>Q9. The space complexity for shell sort is</a:t>
            </a:r>
          </a:p>
          <a:p>
            <a:pPr>
              <a:buNone/>
            </a:pPr>
            <a:r>
              <a:rPr lang="en-US" dirty="0" err="1" smtClean="0"/>
              <a:t>Ans</a:t>
            </a:r>
            <a:r>
              <a:rPr lang="en-US" dirty="0" smtClean="0"/>
              <a:t>:  O(1)</a:t>
            </a:r>
          </a:p>
          <a:p>
            <a:pPr>
              <a:buNone/>
            </a:pP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3581400"/>
          </a:xfrm>
        </p:spPr>
        <p:txBody>
          <a:bodyPr/>
          <a:lstStyle/>
          <a:p>
            <a:r>
              <a:rPr lang="en-US" sz="6000" dirty="0" smtClean="0"/>
              <a:t>Further Reading</a:t>
            </a:r>
            <a:endParaRPr lang="en-US" sz="60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dirty="0" smtClean="0"/>
              <a:t>Case 1</a:t>
            </a:r>
            <a:endParaRPr lang="en-US" sz="3200" dirty="0"/>
          </a:p>
        </p:txBody>
      </p:sp>
      <p:sp>
        <p:nvSpPr>
          <p:cNvPr id="3" name="Content Placeholder 2"/>
          <p:cNvSpPr>
            <a:spLocks noGrp="1"/>
          </p:cNvSpPr>
          <p:nvPr>
            <p:ph idx="1"/>
          </p:nvPr>
        </p:nvSpPr>
        <p:spPr>
          <a:xfrm>
            <a:off x="5257800" y="1447800"/>
            <a:ext cx="3429001" cy="4678364"/>
          </a:xfrm>
        </p:spPr>
        <p:txBody>
          <a:bodyPr/>
          <a:lstStyle/>
          <a:p>
            <a:pPr>
              <a:buNone/>
            </a:pPr>
            <a:r>
              <a:rPr lang="en-US" sz="2800" dirty="0" smtClean="0"/>
              <a:t>for (</a:t>
            </a:r>
            <a:r>
              <a:rPr lang="en-US" sz="2800" dirty="0" err="1" smtClean="0"/>
              <a:t>int</a:t>
            </a:r>
            <a:r>
              <a:rPr lang="en-US" sz="2800" dirty="0" smtClean="0"/>
              <a:t> </a:t>
            </a:r>
            <a:r>
              <a:rPr lang="en-US" sz="2800" dirty="0" err="1" smtClean="0"/>
              <a:t>i</a:t>
            </a:r>
            <a:r>
              <a:rPr lang="en-US" sz="2800" dirty="0" smtClean="0"/>
              <a:t> = 2; </a:t>
            </a:r>
            <a:r>
              <a:rPr lang="en-US" sz="2800" dirty="0" err="1" smtClean="0"/>
              <a:t>i</a:t>
            </a:r>
            <a:r>
              <a:rPr lang="en-US" sz="2800" dirty="0" smtClean="0"/>
              <a:t> &lt;=n; </a:t>
            </a:r>
            <a:r>
              <a:rPr lang="en-US" sz="2800" dirty="0" err="1" smtClean="0"/>
              <a:t>i</a:t>
            </a:r>
            <a:r>
              <a:rPr lang="en-US" sz="2800" dirty="0" smtClean="0"/>
              <a:t> = </a:t>
            </a:r>
            <a:r>
              <a:rPr lang="en-US" sz="2800" dirty="0" err="1" smtClean="0"/>
              <a:t>pow</a:t>
            </a:r>
            <a:r>
              <a:rPr lang="en-US" sz="2800" dirty="0" smtClean="0"/>
              <a:t>(</a:t>
            </a:r>
            <a:r>
              <a:rPr lang="en-US" sz="2800" dirty="0" err="1" smtClean="0"/>
              <a:t>i</a:t>
            </a:r>
            <a:r>
              <a:rPr lang="en-US" sz="2800" dirty="0" smtClean="0"/>
              <a:t>, k)) </a:t>
            </a:r>
          </a:p>
          <a:p>
            <a:pPr>
              <a:buNone/>
            </a:pPr>
            <a:r>
              <a:rPr lang="en-US" sz="2800" dirty="0" smtClean="0"/>
              <a:t>{ </a:t>
            </a:r>
          </a:p>
          <a:p>
            <a:pPr>
              <a:buNone/>
            </a:pPr>
            <a:r>
              <a:rPr lang="en-US" sz="2800" dirty="0" smtClean="0"/>
              <a:t>	// some O(1) expressions or statements </a:t>
            </a:r>
          </a:p>
          <a:p>
            <a:pPr>
              <a:buNone/>
            </a:pPr>
            <a:r>
              <a:rPr lang="en-US" sz="2800" dirty="0" smtClean="0"/>
              <a:t>} </a:t>
            </a:r>
          </a:p>
          <a:p>
            <a:endParaRPr lang="en-US" dirty="0"/>
          </a:p>
        </p:txBody>
      </p:sp>
      <p:sp>
        <p:nvSpPr>
          <p:cNvPr id="4" name="Text Placeholder 3"/>
          <p:cNvSpPr>
            <a:spLocks noGrp="1"/>
          </p:cNvSpPr>
          <p:nvPr>
            <p:ph type="body" sz="half" idx="2"/>
          </p:nvPr>
        </p:nvSpPr>
        <p:spPr>
          <a:xfrm>
            <a:off x="457201" y="1435101"/>
            <a:ext cx="4648199" cy="4691063"/>
          </a:xfrm>
        </p:spPr>
        <p:txBody>
          <a:bodyPr/>
          <a:lstStyle/>
          <a:p>
            <a:r>
              <a:rPr lang="en-US" sz="1800" b="1" dirty="0" smtClean="0"/>
              <a:t>Time Complexity of a Loop when Loop variable “Expands or Shrinks” exponentially</a:t>
            </a:r>
          </a:p>
          <a:p>
            <a:r>
              <a:rPr lang="en-US" sz="1800" dirty="0" smtClean="0"/>
              <a:t>For such cases, time complexity of the loop is</a:t>
            </a:r>
            <a:r>
              <a:rPr lang="en-US" sz="1800" b="1" dirty="0" smtClean="0"/>
              <a:t> O(log(log(n)))</a:t>
            </a:r>
            <a:r>
              <a:rPr lang="en-US" sz="1800" dirty="0" smtClean="0"/>
              <a:t>.   The following cases analyze different aspects of the problem.</a:t>
            </a:r>
          </a:p>
          <a:p>
            <a:r>
              <a:rPr lang="en-US" sz="1800" dirty="0" smtClean="0"/>
              <a:t>In this case, </a:t>
            </a:r>
            <a:r>
              <a:rPr lang="en-US" sz="1800" dirty="0" err="1" smtClean="0"/>
              <a:t>i</a:t>
            </a:r>
            <a:r>
              <a:rPr lang="en-US" sz="1800" dirty="0" smtClean="0"/>
              <a:t> takes values 2, 2</a:t>
            </a:r>
            <a:r>
              <a:rPr lang="en-US" sz="1800" baseline="30000" dirty="0" smtClean="0"/>
              <a:t>k</a:t>
            </a:r>
            <a:r>
              <a:rPr lang="en-US" sz="1800" dirty="0" smtClean="0"/>
              <a:t>, (2</a:t>
            </a:r>
            <a:r>
              <a:rPr lang="en-US" sz="1800" baseline="30000" dirty="0" smtClean="0"/>
              <a:t>k</a:t>
            </a:r>
            <a:r>
              <a:rPr lang="en-US" sz="1800" dirty="0" smtClean="0"/>
              <a:t>)</a:t>
            </a:r>
            <a:r>
              <a:rPr lang="en-US" sz="1800" baseline="30000" dirty="0" smtClean="0"/>
              <a:t>k</a:t>
            </a:r>
            <a:r>
              <a:rPr lang="en-US" sz="1800" dirty="0" smtClean="0"/>
              <a:t> = 2</a:t>
            </a:r>
            <a:r>
              <a:rPr lang="en-US" sz="1800" baseline="30000" dirty="0" smtClean="0"/>
              <a:t>k2</a:t>
            </a:r>
            <a:r>
              <a:rPr lang="en-US" sz="1800" dirty="0" smtClean="0"/>
              <a:t>, (2</a:t>
            </a:r>
            <a:r>
              <a:rPr lang="en-US" sz="1800" baseline="30000" dirty="0" smtClean="0"/>
              <a:t>k2</a:t>
            </a:r>
            <a:r>
              <a:rPr lang="en-US" sz="1800" dirty="0" smtClean="0"/>
              <a:t>)</a:t>
            </a:r>
            <a:r>
              <a:rPr lang="en-US" sz="1800" baseline="30000" dirty="0" smtClean="0"/>
              <a:t>k</a:t>
            </a:r>
            <a:r>
              <a:rPr lang="en-US" sz="1800" dirty="0" smtClean="0"/>
              <a:t> = 2</a:t>
            </a:r>
            <a:r>
              <a:rPr lang="en-US" sz="1800" baseline="30000" dirty="0" smtClean="0"/>
              <a:t>k3</a:t>
            </a:r>
            <a:r>
              <a:rPr lang="en-US" sz="1800" dirty="0" smtClean="0"/>
              <a:t>, …, 2</a:t>
            </a:r>
            <a:r>
              <a:rPr lang="en-US" sz="1800" baseline="30000" dirty="0" smtClean="0"/>
              <a:t>klog</a:t>
            </a:r>
            <a:r>
              <a:rPr lang="en-US" sz="1800" baseline="-25000" dirty="0" smtClean="0"/>
              <a:t>k</a:t>
            </a:r>
            <a:r>
              <a:rPr lang="en-US" sz="1800" baseline="30000" dirty="0" smtClean="0"/>
              <a:t>(log(n))</a:t>
            </a:r>
            <a:r>
              <a:rPr lang="en-US" sz="1800" dirty="0" smtClean="0"/>
              <a:t>. </a:t>
            </a:r>
          </a:p>
          <a:p>
            <a:r>
              <a:rPr lang="en-US" sz="1800" dirty="0" smtClean="0"/>
              <a:t>The last term must be less than or equal to n, and we have 2</a:t>
            </a:r>
            <a:r>
              <a:rPr lang="en-US" sz="1800" baseline="30000" dirty="0" smtClean="0"/>
              <a:t>klog</a:t>
            </a:r>
            <a:r>
              <a:rPr lang="en-US" sz="1800" baseline="-25000" dirty="0" smtClean="0"/>
              <a:t>k</a:t>
            </a:r>
            <a:r>
              <a:rPr lang="en-US" sz="1800" baseline="30000" dirty="0" smtClean="0"/>
              <a:t>(log(n))</a:t>
            </a:r>
            <a:r>
              <a:rPr lang="en-US" sz="1800" dirty="0" smtClean="0"/>
              <a:t> = 2</a:t>
            </a:r>
            <a:r>
              <a:rPr lang="en-US" sz="1800" baseline="30000" dirty="0" smtClean="0"/>
              <a:t>log(n)</a:t>
            </a:r>
            <a:r>
              <a:rPr lang="en-US" sz="1800" dirty="0" smtClean="0"/>
              <a:t> = n, which completely agrees with the value of our last term. </a:t>
            </a:r>
          </a:p>
          <a:p>
            <a:r>
              <a:rPr lang="en-US" sz="1800" dirty="0" smtClean="0"/>
              <a:t>So there are in total </a:t>
            </a:r>
            <a:r>
              <a:rPr lang="en-US" sz="1800" dirty="0" err="1" smtClean="0"/>
              <a:t>log</a:t>
            </a:r>
            <a:r>
              <a:rPr lang="en-US" sz="1800" baseline="-25000" dirty="0" err="1" smtClean="0"/>
              <a:t>k</a:t>
            </a:r>
            <a:r>
              <a:rPr lang="en-US" sz="1800" dirty="0" smtClean="0"/>
              <a:t>(log(n)) many iterations, and each iteration takes a constant amount of time to run, therefore the total time complexity is O(log(log(n)))</a:t>
            </a:r>
            <a:endParaRPr lang="en-US" sz="1800" b="1" dirty="0" smtClean="0"/>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t>Case 2</a:t>
            </a:r>
            <a:endParaRPr lang="en-US" sz="3600" dirty="0"/>
          </a:p>
        </p:txBody>
      </p:sp>
      <p:sp>
        <p:nvSpPr>
          <p:cNvPr id="3" name="Content Placeholder 2"/>
          <p:cNvSpPr>
            <a:spLocks noGrp="1"/>
          </p:cNvSpPr>
          <p:nvPr>
            <p:ph idx="1"/>
          </p:nvPr>
        </p:nvSpPr>
        <p:spPr>
          <a:xfrm>
            <a:off x="4724400" y="1219200"/>
            <a:ext cx="3962401" cy="4419600"/>
          </a:xfrm>
        </p:spPr>
        <p:txBody>
          <a:bodyPr/>
          <a:lstStyle/>
          <a:p>
            <a:pPr>
              <a:buNone/>
            </a:pPr>
            <a:r>
              <a:rPr lang="en-US" sz="2400" dirty="0" smtClean="0"/>
              <a:t>// </a:t>
            </a:r>
            <a:r>
              <a:rPr lang="en-US" sz="2400" dirty="0" err="1" smtClean="0"/>
              <a:t>func</a:t>
            </a:r>
            <a:r>
              <a:rPr lang="en-US" sz="2400" dirty="0" smtClean="0"/>
              <a:t>() is any constant root function </a:t>
            </a:r>
          </a:p>
          <a:p>
            <a:pPr>
              <a:buNone/>
            </a:pPr>
            <a:r>
              <a:rPr lang="en-US" sz="2400" dirty="0" smtClean="0"/>
              <a:t>for (</a:t>
            </a:r>
            <a:r>
              <a:rPr lang="en-US" sz="2400" dirty="0" err="1" smtClean="0"/>
              <a:t>int</a:t>
            </a:r>
            <a:r>
              <a:rPr lang="en-US" sz="2400" dirty="0" smtClean="0"/>
              <a:t> </a:t>
            </a:r>
            <a:r>
              <a:rPr lang="en-US" sz="2400" dirty="0" err="1" smtClean="0"/>
              <a:t>i</a:t>
            </a:r>
            <a:r>
              <a:rPr lang="en-US" sz="2400" dirty="0" smtClean="0"/>
              <a:t> = n; </a:t>
            </a:r>
            <a:r>
              <a:rPr lang="en-US" sz="2400" dirty="0" err="1" smtClean="0"/>
              <a:t>i</a:t>
            </a:r>
            <a:r>
              <a:rPr lang="en-US" sz="2400" dirty="0" smtClean="0"/>
              <a:t> &gt; 1; </a:t>
            </a:r>
            <a:r>
              <a:rPr lang="en-US" sz="2400" dirty="0" err="1" smtClean="0"/>
              <a:t>i</a:t>
            </a:r>
            <a:r>
              <a:rPr lang="en-US" sz="2400" dirty="0" smtClean="0"/>
              <a:t> = </a:t>
            </a:r>
            <a:r>
              <a:rPr lang="en-US" sz="2400" dirty="0" err="1" smtClean="0"/>
              <a:t>func</a:t>
            </a:r>
            <a:r>
              <a:rPr lang="en-US" sz="2400" dirty="0" smtClean="0"/>
              <a:t>(</a:t>
            </a:r>
            <a:r>
              <a:rPr lang="en-US" sz="2400" dirty="0" err="1" smtClean="0"/>
              <a:t>i</a:t>
            </a:r>
            <a:r>
              <a:rPr lang="en-US" sz="2400" dirty="0" smtClean="0"/>
              <a:t>)) </a:t>
            </a:r>
          </a:p>
          <a:p>
            <a:pPr>
              <a:buNone/>
            </a:pPr>
            <a:r>
              <a:rPr lang="en-US" sz="2400" dirty="0" smtClean="0"/>
              <a:t>{ </a:t>
            </a:r>
          </a:p>
          <a:p>
            <a:pPr>
              <a:buNone/>
            </a:pPr>
            <a:r>
              <a:rPr lang="en-US" sz="2400" dirty="0" smtClean="0"/>
              <a:t>// some O(1) expressions or statements </a:t>
            </a:r>
          </a:p>
          <a:p>
            <a:pPr>
              <a:buNone/>
            </a:pPr>
            <a:r>
              <a:rPr lang="en-US" sz="2400" dirty="0" smtClean="0"/>
              <a:t>} </a:t>
            </a:r>
          </a:p>
          <a:p>
            <a:endParaRPr lang="en-US" dirty="0"/>
          </a:p>
        </p:txBody>
      </p:sp>
      <p:sp>
        <p:nvSpPr>
          <p:cNvPr id="4" name="Text Placeholder 3"/>
          <p:cNvSpPr>
            <a:spLocks noGrp="1"/>
          </p:cNvSpPr>
          <p:nvPr>
            <p:ph type="body" sz="half" idx="2"/>
          </p:nvPr>
        </p:nvSpPr>
        <p:spPr>
          <a:xfrm>
            <a:off x="457201" y="1435101"/>
            <a:ext cx="3962399" cy="4691063"/>
          </a:xfrm>
        </p:spPr>
        <p:txBody>
          <a:bodyPr/>
          <a:lstStyle/>
          <a:p>
            <a:r>
              <a:rPr lang="en-US" sz="2400" dirty="0" smtClean="0"/>
              <a:t>In this case, </a:t>
            </a:r>
            <a:r>
              <a:rPr lang="en-US" sz="2400" dirty="0" err="1" smtClean="0"/>
              <a:t>i</a:t>
            </a:r>
            <a:r>
              <a:rPr lang="en-US" sz="2400" dirty="0" smtClean="0"/>
              <a:t> takes values n, n</a:t>
            </a:r>
            <a:r>
              <a:rPr lang="en-US" sz="2400" baseline="30000" dirty="0" smtClean="0"/>
              <a:t>1/k</a:t>
            </a:r>
            <a:r>
              <a:rPr lang="en-US" sz="2400" dirty="0" smtClean="0"/>
              <a:t>, (n</a:t>
            </a:r>
            <a:r>
              <a:rPr lang="en-US" sz="2400" baseline="30000" dirty="0" smtClean="0"/>
              <a:t>1/k</a:t>
            </a:r>
            <a:r>
              <a:rPr lang="en-US" sz="2400" dirty="0" smtClean="0"/>
              <a:t>)</a:t>
            </a:r>
            <a:r>
              <a:rPr lang="en-US" sz="2400" baseline="30000" dirty="0" smtClean="0"/>
              <a:t>1/k</a:t>
            </a:r>
            <a:r>
              <a:rPr lang="en-US" sz="2400" dirty="0" smtClean="0"/>
              <a:t> = n</a:t>
            </a:r>
            <a:r>
              <a:rPr lang="en-US" sz="2400" baseline="30000" dirty="0" smtClean="0"/>
              <a:t>1/k2</a:t>
            </a:r>
            <a:r>
              <a:rPr lang="en-US" sz="2400" dirty="0" smtClean="0"/>
              <a:t>, n</a:t>
            </a:r>
            <a:r>
              <a:rPr lang="en-US" sz="2400" baseline="30000" dirty="0" smtClean="0"/>
              <a:t>1/k3</a:t>
            </a:r>
            <a:r>
              <a:rPr lang="en-US" sz="2400" dirty="0" smtClean="0"/>
              <a:t>, …, n</a:t>
            </a:r>
            <a:r>
              <a:rPr lang="en-US" sz="2400" baseline="30000" dirty="0" smtClean="0"/>
              <a:t>1/</a:t>
            </a:r>
            <a:r>
              <a:rPr lang="en-US" sz="2400" baseline="30000" dirty="0" err="1" smtClean="0"/>
              <a:t>klog</a:t>
            </a:r>
            <a:r>
              <a:rPr lang="en-US" sz="2400" baseline="-25000" dirty="0" err="1" smtClean="0"/>
              <a:t>k</a:t>
            </a:r>
            <a:r>
              <a:rPr lang="en-US" sz="2400" baseline="30000" dirty="0" smtClean="0"/>
              <a:t>(log(n))</a:t>
            </a:r>
            <a:r>
              <a:rPr lang="en-US" sz="2400" dirty="0" smtClean="0"/>
              <a:t>, so there are in total log</a:t>
            </a:r>
            <a:r>
              <a:rPr lang="en-US" sz="2400" baseline="-25000" dirty="0" smtClean="0"/>
              <a:t>k</a:t>
            </a:r>
            <a:r>
              <a:rPr lang="en-US" sz="2400" dirty="0" smtClean="0"/>
              <a:t>(log(n)) iterations and each iteration takes time O(1), </a:t>
            </a:r>
          </a:p>
          <a:p>
            <a:r>
              <a:rPr lang="en-US" sz="2400" dirty="0" smtClean="0"/>
              <a:t>so the total time complexity is </a:t>
            </a:r>
            <a:r>
              <a:rPr lang="en-US" sz="2400" b="1" dirty="0" smtClean="0"/>
              <a:t>O(log(log(n))</a:t>
            </a:r>
            <a:endParaRPr lang="en-US" sz="24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u="sng" dirty="0" smtClean="0"/>
              <a:t>why we need to calculate the performance of an algorithm?</a:t>
            </a:r>
            <a:r>
              <a:rPr lang="en-US" dirty="0" smtClean="0"/>
              <a:t/>
            </a:r>
            <a:br>
              <a:rPr lang="en-US" dirty="0" smtClean="0"/>
            </a:br>
            <a:endParaRPr lang="en-US" dirty="0"/>
          </a:p>
        </p:txBody>
      </p:sp>
      <p:sp>
        <p:nvSpPr>
          <p:cNvPr id="3" name="Content Placeholder 2"/>
          <p:cNvSpPr>
            <a:spLocks noGrp="1"/>
          </p:cNvSpPr>
          <p:nvPr>
            <p:ph idx="1"/>
          </p:nvPr>
        </p:nvSpPr>
        <p:spPr>
          <a:xfrm>
            <a:off x="914400" y="1447800"/>
            <a:ext cx="8001000" cy="4800600"/>
          </a:xfrm>
        </p:spPr>
        <p:txBody>
          <a:bodyPr>
            <a:normAutofit/>
          </a:bodyPr>
          <a:lstStyle/>
          <a:p>
            <a:pPr algn="just"/>
            <a:r>
              <a:rPr lang="en-US" sz="2200" dirty="0" smtClean="0"/>
              <a:t>Consider two programmers “A” and “B”. Both of them submits 2 different solutions for the same program. Now how do we decide which solution is efficient and performs better?</a:t>
            </a:r>
          </a:p>
          <a:p>
            <a:pPr algn="just"/>
            <a:r>
              <a:rPr lang="en-US" sz="2200" dirty="0" smtClean="0"/>
              <a:t>And also A’s program might perform better for small number of input but will not perform when the input size increases.</a:t>
            </a:r>
          </a:p>
          <a:p>
            <a:pPr algn="just"/>
            <a:r>
              <a:rPr lang="en-US" sz="2200" dirty="0" smtClean="0"/>
              <a:t>Similarly, B’s program will not perform when the input size is small but will perform better for large number of input.</a:t>
            </a:r>
          </a:p>
          <a:p>
            <a:pPr algn="just"/>
            <a:r>
              <a:rPr lang="en-US" sz="2200" dirty="0" smtClean="0"/>
              <a:t>Hence to determine which of the solution is better, we take a look at two important factors that decide the performance of an algorithm:</a:t>
            </a:r>
          </a:p>
          <a:p>
            <a:pPr lvl="1"/>
            <a:r>
              <a:rPr lang="en-US" dirty="0" smtClean="0"/>
              <a:t>1. Time complexity</a:t>
            </a:r>
          </a:p>
          <a:p>
            <a:pPr lvl="1"/>
            <a:r>
              <a:rPr lang="en-US" dirty="0" smtClean="0"/>
              <a:t>2. Space Complexity</a:t>
            </a:r>
          </a:p>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685800"/>
          </a:xfrm>
        </p:spPr>
        <p:txBody>
          <a:bodyPr/>
          <a:lstStyle/>
          <a:p>
            <a:r>
              <a:rPr lang="en-US" dirty="0" smtClean="0"/>
              <a:t>References</a:t>
            </a:r>
            <a:endParaRPr lang="en-US" dirty="0"/>
          </a:p>
        </p:txBody>
      </p:sp>
      <p:sp>
        <p:nvSpPr>
          <p:cNvPr id="3" name="Content Placeholder 2"/>
          <p:cNvSpPr>
            <a:spLocks noGrp="1"/>
          </p:cNvSpPr>
          <p:nvPr>
            <p:ph idx="1"/>
          </p:nvPr>
        </p:nvSpPr>
        <p:spPr>
          <a:xfrm>
            <a:off x="914400" y="1524000"/>
            <a:ext cx="8001000" cy="4724400"/>
          </a:xfrm>
        </p:spPr>
        <p:txBody>
          <a:bodyPr>
            <a:normAutofit lnSpcReduction="10000"/>
          </a:bodyPr>
          <a:lstStyle/>
          <a:p>
            <a:r>
              <a:rPr lang="en-US" b="1" dirty="0" smtClean="0"/>
              <a:t>Data Structures and Algorithms Made Easy in Java: Data Structure and Algorithmic Puzzles” by </a:t>
            </a:r>
            <a:r>
              <a:rPr lang="en-US" b="1" dirty="0" err="1" smtClean="0"/>
              <a:t>Narasimha</a:t>
            </a:r>
            <a:r>
              <a:rPr lang="en-US" b="1" dirty="0" smtClean="0"/>
              <a:t> </a:t>
            </a:r>
            <a:r>
              <a:rPr lang="en-US" b="1" dirty="0" err="1" smtClean="0"/>
              <a:t>Karumanchi</a:t>
            </a:r>
            <a:endParaRPr lang="en-US" b="1" dirty="0" smtClean="0"/>
          </a:p>
          <a:p>
            <a:r>
              <a:rPr lang="en-US" b="1" dirty="0" smtClean="0"/>
              <a:t>Data Structures and Algorithms in Java” by </a:t>
            </a:r>
            <a:r>
              <a:rPr lang="en-US" b="1" dirty="0" err="1" smtClean="0"/>
              <a:t>Lafore</a:t>
            </a:r>
            <a:endParaRPr lang="en-US" b="1" dirty="0" smtClean="0"/>
          </a:p>
          <a:p>
            <a:r>
              <a:rPr lang="en-US" b="1" dirty="0" smtClean="0"/>
              <a:t>“Data Structures and Algorithms for GATE: Solutions to All Previous GATE Questions Since 1991” by </a:t>
            </a:r>
            <a:r>
              <a:rPr lang="en-US" b="1" dirty="0" err="1" smtClean="0"/>
              <a:t>Narasimha</a:t>
            </a:r>
            <a:r>
              <a:rPr lang="en-US" b="1" dirty="0" smtClean="0"/>
              <a:t> </a:t>
            </a:r>
            <a:r>
              <a:rPr lang="en-US" b="1" dirty="0" err="1" smtClean="0"/>
              <a:t>Karumanchi</a:t>
            </a:r>
            <a:endParaRPr lang="en-US" b="1" dirty="0" smtClean="0"/>
          </a:p>
          <a:p>
            <a:r>
              <a:rPr lang="en-US" dirty="0" smtClean="0">
                <a:hlinkClick r:id="rId2"/>
              </a:rPr>
              <a:t>https://www3.ntu.edu.sg/home/ehchua/programming/cpp/DataStructureAlgorithm.html</a:t>
            </a:r>
            <a:endParaRPr lang="en-US" dirty="0" smtClean="0"/>
          </a:p>
          <a:p>
            <a:r>
              <a:rPr lang="en-US" dirty="0" smtClean="0">
                <a:hlinkClick r:id="rId3"/>
              </a:rPr>
              <a:t>https://www.geeksforgeeks.org/data-structures/</a:t>
            </a:r>
            <a:endParaRPr lang="en-US" dirty="0" smtClean="0"/>
          </a:p>
          <a:p>
            <a:r>
              <a:rPr lang="en-US" dirty="0" smtClean="0">
                <a:hlinkClick r:id="rId4"/>
              </a:rPr>
              <a:t>https://www.geeksforgeeks.org/analysis-of-algorithms-set-4-analysis-of-loops/</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Asymptotic Analysis</a:t>
            </a:r>
            <a:r>
              <a:rPr lang="en-US" b="0" dirty="0" smtClean="0"/>
              <a:t/>
            </a:r>
            <a:br>
              <a:rPr lang="en-US" b="0"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sz="1800" dirty="0" smtClean="0"/>
              <a:t>Asymptotic analysis of an algorithm refers to defining the mathematical </a:t>
            </a:r>
            <a:r>
              <a:rPr lang="en-US" sz="1800" dirty="0" err="1" smtClean="0"/>
              <a:t>boundation</a:t>
            </a:r>
            <a:r>
              <a:rPr lang="en-US" sz="1800" dirty="0" smtClean="0"/>
              <a:t> /framing of its run-time performance. Using asymptotic analysis, we can very well conclude the best case, average case, and worst case scenario of an algorithm.</a:t>
            </a:r>
          </a:p>
          <a:p>
            <a:pPr algn="just"/>
            <a:r>
              <a:rPr lang="en-US" sz="1800" dirty="0" smtClean="0"/>
              <a:t>Asymptotic analysis refers to computing the running time of any operation in mathematical units of computation. </a:t>
            </a:r>
          </a:p>
          <a:p>
            <a:pPr algn="just"/>
            <a:r>
              <a:rPr lang="en-US" sz="1800" dirty="0" smtClean="0"/>
              <a:t>For example, the running time of one operation is computed as </a:t>
            </a:r>
            <a:r>
              <a:rPr lang="en-US" sz="1800" i="1" dirty="0" smtClean="0"/>
              <a:t>f</a:t>
            </a:r>
            <a:r>
              <a:rPr lang="en-US" sz="1800" dirty="0" smtClean="0"/>
              <a:t>(n) and may be for another operation it is computed as </a:t>
            </a:r>
            <a:r>
              <a:rPr lang="en-US" sz="1800" i="1" dirty="0" smtClean="0"/>
              <a:t>g</a:t>
            </a:r>
            <a:r>
              <a:rPr lang="en-US" sz="1800" dirty="0" smtClean="0"/>
              <a:t>(n</a:t>
            </a:r>
            <a:r>
              <a:rPr lang="en-US" sz="1800" baseline="30000" dirty="0" smtClean="0"/>
              <a:t>2</a:t>
            </a:r>
            <a:r>
              <a:rPr lang="en-US" sz="1800" dirty="0" smtClean="0"/>
              <a:t>). This means the first operation running time will increase linearly with the increase in </a:t>
            </a:r>
            <a:r>
              <a:rPr lang="en-US" sz="1800" b="1" dirty="0" smtClean="0"/>
              <a:t>n</a:t>
            </a:r>
            <a:r>
              <a:rPr lang="en-US" sz="1800" dirty="0" smtClean="0"/>
              <a:t> and the running time of the second operation will increase exponentially when </a:t>
            </a:r>
            <a:r>
              <a:rPr lang="en-US" sz="1800" b="1" dirty="0" smtClean="0"/>
              <a:t>n</a:t>
            </a:r>
            <a:r>
              <a:rPr lang="en-US" sz="1800" dirty="0" smtClean="0"/>
              <a:t> increases. </a:t>
            </a:r>
          </a:p>
          <a:p>
            <a:pPr>
              <a:buNone/>
            </a:pPr>
            <a:r>
              <a:rPr lang="en-US" sz="1600" dirty="0" smtClean="0"/>
              <a:t>         </a:t>
            </a:r>
            <a:r>
              <a:rPr lang="en-US" sz="1800" dirty="0" smtClean="0"/>
              <a:t>Usually, the time required by an algorithm falls under three types −</a:t>
            </a:r>
          </a:p>
          <a:p>
            <a:pPr lvl="1"/>
            <a:r>
              <a:rPr lang="en-US" sz="1800" b="1" dirty="0" smtClean="0"/>
              <a:t>Best Case − </a:t>
            </a:r>
            <a:r>
              <a:rPr lang="en-US" sz="1800" dirty="0" smtClean="0"/>
              <a:t>Minimum time required for program execution.</a:t>
            </a:r>
          </a:p>
          <a:p>
            <a:pPr lvl="1"/>
            <a:r>
              <a:rPr lang="en-US" sz="1800" b="1" dirty="0" smtClean="0"/>
              <a:t>Average Case − </a:t>
            </a:r>
            <a:r>
              <a:rPr lang="en-US" sz="1800" dirty="0" smtClean="0"/>
              <a:t>Average time required for program execution.</a:t>
            </a:r>
          </a:p>
          <a:p>
            <a:pPr lvl="1"/>
            <a:r>
              <a:rPr lang="en-US" sz="1800" b="1" dirty="0" smtClean="0"/>
              <a:t>Worst Case − </a:t>
            </a:r>
            <a:r>
              <a:rPr lang="en-US" sz="1800" dirty="0" smtClean="0"/>
              <a:t>Maximum time required for program execution.</a:t>
            </a:r>
          </a:p>
          <a:p>
            <a:pPr algn="just"/>
            <a:endParaRPr lang="en-US" sz="16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3352800" cy="977900"/>
          </a:xfrm>
        </p:spPr>
        <p:txBody>
          <a:bodyPr/>
          <a:lstStyle/>
          <a:p>
            <a:r>
              <a:rPr lang="en-US" sz="2400" dirty="0" smtClean="0"/>
              <a:t/>
            </a:r>
            <a:br>
              <a:rPr lang="en-US" sz="2400" dirty="0" smtClean="0"/>
            </a:br>
            <a:r>
              <a:rPr lang="en-US" sz="2400" dirty="0" smtClean="0"/>
              <a:t/>
            </a:r>
            <a:br>
              <a:rPr lang="en-US" sz="2400" dirty="0" smtClean="0"/>
            </a:br>
            <a:r>
              <a:rPr lang="en-US" sz="2400" dirty="0" smtClean="0"/>
              <a:t>Asymptotic</a:t>
            </a:r>
            <a:br>
              <a:rPr lang="en-US" sz="2400" dirty="0" smtClean="0"/>
            </a:br>
            <a:r>
              <a:rPr lang="en-US" sz="2400" dirty="0" smtClean="0"/>
              <a:t> Notations</a:t>
            </a:r>
            <a:br>
              <a:rPr lang="en-US" sz="2400" dirty="0" smtClean="0"/>
            </a:br>
            <a:endParaRPr lang="en-US" sz="2400" dirty="0"/>
          </a:p>
        </p:txBody>
      </p:sp>
      <p:pic>
        <p:nvPicPr>
          <p:cNvPr id="5" name="Content Placeholder 4" descr="b1.jpg"/>
          <p:cNvPicPr>
            <a:picLocks noGrp="1" noChangeAspect="1"/>
          </p:cNvPicPr>
          <p:nvPr>
            <p:ph idx="1"/>
          </p:nvPr>
        </p:nvPicPr>
        <p:blipFill>
          <a:blip r:embed="rId2"/>
          <a:stretch>
            <a:fillRect/>
          </a:stretch>
        </p:blipFill>
        <p:spPr>
          <a:xfrm>
            <a:off x="5029200" y="533401"/>
            <a:ext cx="2857500" cy="1981200"/>
          </a:xfrm>
        </p:spPr>
      </p:pic>
      <p:sp>
        <p:nvSpPr>
          <p:cNvPr id="4" name="Text Placeholder 3"/>
          <p:cNvSpPr>
            <a:spLocks noGrp="1"/>
          </p:cNvSpPr>
          <p:nvPr>
            <p:ph type="body" sz="half" idx="2"/>
          </p:nvPr>
        </p:nvSpPr>
        <p:spPr>
          <a:xfrm>
            <a:off x="457201" y="1371599"/>
            <a:ext cx="3962399" cy="5029201"/>
          </a:xfrm>
        </p:spPr>
        <p:txBody>
          <a:bodyPr/>
          <a:lstStyle/>
          <a:p>
            <a:r>
              <a:rPr lang="en-US" sz="1600" b="1" dirty="0" smtClean="0"/>
              <a:t>Big Oh Notation, Ο</a:t>
            </a:r>
          </a:p>
          <a:p>
            <a:pPr algn="just"/>
            <a:r>
              <a:rPr lang="en-US" sz="1600" dirty="0" smtClean="0"/>
              <a:t>The notation Ο(n) is the formal way to express the upper bound of an algorithm's running time. It measures the worst case time complexity or the longest amount of time an algorithm can possibly take to complete.</a:t>
            </a:r>
          </a:p>
          <a:p>
            <a:r>
              <a:rPr lang="en-US" sz="1600" b="1" dirty="0" smtClean="0"/>
              <a:t>Omega Notation, Ω</a:t>
            </a:r>
          </a:p>
          <a:p>
            <a:pPr algn="just"/>
            <a:r>
              <a:rPr lang="en-US" sz="1600" dirty="0" smtClean="0"/>
              <a:t>The notation Ω(n) is the formal way to express the lower bound of an algorithm's running time. It measures the best case time complexity or the best amount of time an algorithm can possibly take to complete.</a:t>
            </a:r>
          </a:p>
          <a:p>
            <a:r>
              <a:rPr lang="en-US" sz="1600" b="1" dirty="0" smtClean="0"/>
              <a:t>Theta Notation, θ</a:t>
            </a:r>
          </a:p>
          <a:p>
            <a:r>
              <a:rPr lang="en-US" sz="1600" dirty="0" smtClean="0"/>
              <a:t>The notation θ(n) is the formal way to express both the lower bound and the upper bound of an algorithm's running time</a:t>
            </a:r>
            <a:r>
              <a:rPr lang="en-US" dirty="0" smtClean="0"/>
              <a:t>. </a:t>
            </a:r>
          </a:p>
          <a:p>
            <a:pPr algn="just"/>
            <a:endParaRPr lang="en-US" dirty="0" smtClean="0"/>
          </a:p>
          <a:p>
            <a:pPr algn="just"/>
            <a:endParaRPr lang="en-US" dirty="0" smtClean="0"/>
          </a:p>
          <a:p>
            <a:endParaRPr lang="en-US" dirty="0"/>
          </a:p>
        </p:txBody>
      </p:sp>
      <p:pic>
        <p:nvPicPr>
          <p:cNvPr id="6" name="Content Placeholder 4" descr="b2.jpg"/>
          <p:cNvPicPr>
            <a:picLocks noChangeAspect="1"/>
          </p:cNvPicPr>
          <p:nvPr/>
        </p:nvPicPr>
        <p:blipFill>
          <a:blip r:embed="rId3"/>
          <a:stretch>
            <a:fillRect/>
          </a:stretch>
        </p:blipFill>
        <p:spPr>
          <a:xfrm>
            <a:off x="5105400" y="2286000"/>
            <a:ext cx="2857500" cy="2076450"/>
          </a:xfrm>
          <a:prstGeom prst="rect">
            <a:avLst/>
          </a:prstGeom>
        </p:spPr>
      </p:pic>
      <p:pic>
        <p:nvPicPr>
          <p:cNvPr id="7" name="Content Placeholder 6" descr="b3.jpg"/>
          <p:cNvPicPr>
            <a:picLocks noChangeAspect="1"/>
          </p:cNvPicPr>
          <p:nvPr/>
        </p:nvPicPr>
        <p:blipFill>
          <a:blip r:embed="rId4"/>
          <a:stretch>
            <a:fillRect/>
          </a:stretch>
        </p:blipFill>
        <p:spPr>
          <a:xfrm>
            <a:off x="5181600" y="4267200"/>
            <a:ext cx="2857500" cy="205740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         Analysis of    	Algorithms</a:t>
            </a:r>
            <a:br>
              <a:rPr lang="en-US" sz="2400" dirty="0" smtClean="0"/>
            </a:br>
            <a:endParaRPr lang="en-US" sz="2400" dirty="0"/>
          </a:p>
        </p:txBody>
      </p:sp>
      <p:sp>
        <p:nvSpPr>
          <p:cNvPr id="4" name="Text Placeholder 3"/>
          <p:cNvSpPr>
            <a:spLocks noGrp="1"/>
          </p:cNvSpPr>
          <p:nvPr>
            <p:ph type="body" sz="half" idx="2"/>
          </p:nvPr>
        </p:nvSpPr>
        <p:spPr/>
        <p:txBody>
          <a:bodyPr/>
          <a:lstStyle/>
          <a:p>
            <a:r>
              <a:rPr lang="en-US" b="1" dirty="0" smtClean="0"/>
              <a:t>1.   O(1): </a:t>
            </a:r>
            <a:r>
              <a:rPr lang="en-US" dirty="0" smtClean="0"/>
              <a:t>Time complexity of a function (or set of statements) is considered as O(1) if it doesn’t contain loop, recursion and call to any other non-constant time function.</a:t>
            </a:r>
          </a:p>
          <a:p>
            <a:r>
              <a:rPr lang="en-US" b="1" dirty="0" smtClean="0"/>
              <a:t>// set of non-recursive and non-loop statements</a:t>
            </a:r>
          </a:p>
          <a:p>
            <a:r>
              <a:rPr lang="en-US" dirty="0" smtClean="0"/>
              <a:t>For example</a:t>
            </a:r>
            <a:r>
              <a:rPr lang="en-US" u="sng" dirty="0" smtClean="0"/>
              <a:t> </a:t>
            </a:r>
            <a:r>
              <a:rPr lang="en-US" dirty="0" smtClean="0"/>
              <a:t> has O(1) time complexity. </a:t>
            </a:r>
            <a:r>
              <a:rPr lang="en-US" b="1" dirty="0" smtClean="0"/>
              <a:t>swap() func</a:t>
            </a:r>
            <a:r>
              <a:rPr lang="en-US" dirty="0" smtClean="0"/>
              <a:t>tion</a:t>
            </a:r>
            <a:br>
              <a:rPr lang="en-US" dirty="0" smtClean="0"/>
            </a:br>
            <a:r>
              <a:rPr lang="en-US" dirty="0" smtClean="0"/>
              <a:t>A loop or recursion that runs a constant number of times is also considered as O(1).</a:t>
            </a:r>
          </a:p>
          <a:p>
            <a:r>
              <a:rPr lang="en-US" b="1" dirty="0" smtClean="0"/>
              <a:t>2. O(n):</a:t>
            </a:r>
            <a:r>
              <a:rPr lang="en-US" dirty="0" smtClean="0"/>
              <a:t> Time Complexity of a loop is considered as O(n) if the loop variables is incremented / decremented by a constant amount. For example following functions have O(n) time complexity.</a:t>
            </a:r>
            <a:endParaRPr lang="en-US" b="1" dirty="0" smtClean="0"/>
          </a:p>
          <a:p>
            <a:endParaRPr lang="en-US" b="1" dirty="0"/>
          </a:p>
        </p:txBody>
      </p:sp>
      <p:pic>
        <p:nvPicPr>
          <p:cNvPr id="5" name="Picture 2"/>
          <p:cNvPicPr>
            <a:picLocks noGrp="1" noChangeAspect="1" noChangeArrowheads="1"/>
          </p:cNvPicPr>
          <p:nvPr>
            <p:ph idx="1"/>
          </p:nvPr>
        </p:nvPicPr>
        <p:blipFill>
          <a:blip r:embed="rId2"/>
          <a:srcRect l="21889" t="27119" r="56194" b="57627"/>
          <a:stretch>
            <a:fillRect/>
          </a:stretch>
        </p:blipFill>
        <p:spPr bwMode="auto">
          <a:xfrm>
            <a:off x="4419600" y="1524000"/>
            <a:ext cx="3276600" cy="14478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l="22255" t="23958" r="50805" b="51042"/>
          <a:stretch>
            <a:fillRect/>
          </a:stretch>
        </p:blipFill>
        <p:spPr bwMode="auto">
          <a:xfrm>
            <a:off x="4419600" y="3505200"/>
            <a:ext cx="3429000" cy="1828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400" dirty="0" smtClean="0"/>
              <a:t>Analysis of    	Algorithms</a:t>
            </a:r>
            <a:endParaRPr lang="en-US" sz="2400" dirty="0"/>
          </a:p>
        </p:txBody>
      </p:sp>
      <p:sp>
        <p:nvSpPr>
          <p:cNvPr id="4" name="Text Placeholder 3"/>
          <p:cNvSpPr>
            <a:spLocks noGrp="1"/>
          </p:cNvSpPr>
          <p:nvPr>
            <p:ph type="body" sz="half" idx="2"/>
          </p:nvPr>
        </p:nvSpPr>
        <p:spPr>
          <a:xfrm>
            <a:off x="381001" y="1435101"/>
            <a:ext cx="3886200" cy="4691063"/>
          </a:xfrm>
        </p:spPr>
        <p:txBody>
          <a:bodyPr/>
          <a:lstStyle/>
          <a:p>
            <a:pPr marL="342900" indent="-342900" algn="just">
              <a:buAutoNum type="arabicPeriod" startAt="3"/>
            </a:pPr>
            <a:r>
              <a:rPr lang="en-US" sz="1600" b="1" dirty="0" smtClean="0"/>
              <a:t>O(</a:t>
            </a:r>
            <a:r>
              <a:rPr lang="en-US" sz="1600" b="1" dirty="0" err="1" smtClean="0"/>
              <a:t>n</a:t>
            </a:r>
            <a:r>
              <a:rPr lang="en-US" sz="1600" b="1" baseline="30000" dirty="0" err="1" smtClean="0"/>
              <a:t>c</a:t>
            </a:r>
            <a:r>
              <a:rPr lang="en-US" sz="1600" b="1" dirty="0" smtClean="0"/>
              <a:t>)</a:t>
            </a:r>
            <a:r>
              <a:rPr lang="en-US" sz="1600" dirty="0" smtClean="0"/>
              <a:t>: Time complexity of nested loops is equal to the number 	of times the innermost 	statement is executed. For 	example the following 	sample loops have O(n</a:t>
            </a:r>
            <a:r>
              <a:rPr lang="en-US" sz="1600" baseline="30000" dirty="0" smtClean="0"/>
              <a:t>2</a:t>
            </a:r>
            <a:r>
              <a:rPr lang="en-US" sz="1600" dirty="0" smtClean="0"/>
              <a:t>) 	time complexity.</a:t>
            </a:r>
          </a:p>
          <a:p>
            <a:pPr marL="342900" indent="-342900" algn="just"/>
            <a:r>
              <a:rPr lang="en-US" sz="1600" dirty="0" smtClean="0"/>
              <a:t>        	 </a:t>
            </a:r>
            <a:r>
              <a:rPr lang="en-US" sz="1600" b="1" dirty="0" smtClean="0"/>
              <a:t>For example</a:t>
            </a:r>
            <a:r>
              <a:rPr lang="en-US" sz="1600" dirty="0" smtClean="0"/>
              <a:t> Selection       	sort and Insertion Sort have  	O(n</a:t>
            </a:r>
            <a:r>
              <a:rPr lang="en-US" sz="1600" baseline="30000" dirty="0" smtClean="0"/>
              <a:t>2</a:t>
            </a:r>
            <a:r>
              <a:rPr lang="en-US" sz="1600" dirty="0" smtClean="0"/>
              <a:t>) time complexity.</a:t>
            </a:r>
          </a:p>
          <a:p>
            <a:pPr algn="just"/>
            <a:r>
              <a:rPr lang="en-US" sz="1600" b="1" dirty="0" smtClean="0"/>
              <a:t>4</a:t>
            </a:r>
            <a:r>
              <a:rPr lang="en-US" b="1" dirty="0" smtClean="0"/>
              <a:t>. </a:t>
            </a:r>
            <a:r>
              <a:rPr lang="en-US" sz="1600" b="1" dirty="0" smtClean="0"/>
              <a:t>O(</a:t>
            </a:r>
            <a:r>
              <a:rPr lang="en-US" sz="1600" b="1" dirty="0" err="1" smtClean="0"/>
              <a:t>Logn</a:t>
            </a:r>
            <a:r>
              <a:rPr lang="en-US" sz="1600" b="1" dirty="0" smtClean="0"/>
              <a:t>)</a:t>
            </a:r>
            <a:r>
              <a:rPr lang="en-US" sz="1600" dirty="0" smtClean="0"/>
              <a:t> Time Complexity of  a loop     	is considered as O(</a:t>
            </a:r>
            <a:r>
              <a:rPr lang="en-US" sz="1600" dirty="0" err="1" smtClean="0"/>
              <a:t>Logn</a:t>
            </a:r>
            <a:r>
              <a:rPr lang="en-US" sz="1600" dirty="0" smtClean="0"/>
              <a:t>) if 	the loop variables is divided 	/ multiplied by a constant 	amount</a:t>
            </a:r>
            <a:r>
              <a:rPr lang="en-US" dirty="0" smtClean="0"/>
              <a:t>.</a:t>
            </a:r>
          </a:p>
          <a:p>
            <a:pPr algn="just"/>
            <a:r>
              <a:rPr lang="en-US" dirty="0" smtClean="0"/>
              <a:t>For example Binary Search (refer iterative implementation) has O(</a:t>
            </a:r>
            <a:r>
              <a:rPr lang="en-US" dirty="0" err="1" smtClean="0"/>
              <a:t>Logn</a:t>
            </a:r>
            <a:r>
              <a:rPr lang="en-US" dirty="0" smtClean="0"/>
              <a:t>) time complexity.</a:t>
            </a:r>
            <a:endParaRPr lang="en-US" b="1" dirty="0"/>
          </a:p>
        </p:txBody>
      </p:sp>
      <p:pic>
        <p:nvPicPr>
          <p:cNvPr id="5" name="Content Placeholder 4"/>
          <p:cNvPicPr>
            <a:picLocks noGrp="1" noChangeAspect="1" noChangeArrowheads="1"/>
          </p:cNvPicPr>
          <p:nvPr>
            <p:ph idx="1"/>
          </p:nvPr>
        </p:nvPicPr>
        <p:blipFill>
          <a:blip r:embed="rId2"/>
          <a:srcRect l="22841" t="33898" r="48571" b="32203"/>
          <a:stretch>
            <a:fillRect/>
          </a:stretch>
        </p:blipFill>
        <p:spPr bwMode="auto">
          <a:xfrm>
            <a:off x="4662372" y="990600"/>
            <a:ext cx="3719628" cy="2479780"/>
          </a:xfrm>
          <a:prstGeom prst="rect">
            <a:avLst/>
          </a:prstGeom>
          <a:noFill/>
          <a:ln w="9525">
            <a:noFill/>
            <a:miter lim="800000"/>
            <a:headEnd/>
            <a:tailEnd/>
          </a:ln>
          <a:effectLst/>
        </p:spPr>
      </p:pic>
      <p:pic>
        <p:nvPicPr>
          <p:cNvPr id="6" name="Picture 5"/>
          <p:cNvPicPr>
            <a:picLocks noChangeAspect="1" noChangeArrowheads="1"/>
          </p:cNvPicPr>
          <p:nvPr/>
        </p:nvPicPr>
        <p:blipFill>
          <a:blip r:embed="rId3"/>
          <a:srcRect l="21889" t="33898" r="51429" b="45763"/>
          <a:stretch>
            <a:fillRect/>
          </a:stretch>
        </p:blipFill>
        <p:spPr bwMode="auto">
          <a:xfrm>
            <a:off x="4724400" y="3581400"/>
            <a:ext cx="3810000" cy="2057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Analysis of    	Algorithms</a:t>
            </a:r>
            <a:endParaRPr lang="en-US" dirty="0"/>
          </a:p>
        </p:txBody>
      </p:sp>
      <p:sp>
        <p:nvSpPr>
          <p:cNvPr id="4" name="Text Placeholder 3"/>
          <p:cNvSpPr>
            <a:spLocks noGrp="1"/>
          </p:cNvSpPr>
          <p:nvPr>
            <p:ph type="body" sz="half" idx="2"/>
          </p:nvPr>
        </p:nvSpPr>
        <p:spPr/>
        <p:txBody>
          <a:bodyPr/>
          <a:lstStyle/>
          <a:p>
            <a:pPr algn="just"/>
            <a:r>
              <a:rPr lang="en-US" b="1" dirty="0" smtClean="0"/>
              <a:t>5. </a:t>
            </a:r>
            <a:r>
              <a:rPr lang="en-US" sz="1600" b="1" dirty="0" smtClean="0"/>
              <a:t>O(</a:t>
            </a:r>
            <a:r>
              <a:rPr lang="en-US" sz="1600" b="1" dirty="0" err="1" smtClean="0"/>
              <a:t>LogLogn</a:t>
            </a:r>
            <a:r>
              <a:rPr lang="en-US" sz="1600" b="1" dirty="0" smtClean="0"/>
              <a:t>)</a:t>
            </a:r>
            <a:r>
              <a:rPr lang="en-US" sz="1600" dirty="0" smtClean="0"/>
              <a:t> Time Complexity of a loop is considered as O(</a:t>
            </a:r>
            <a:r>
              <a:rPr lang="en-US" sz="1600" dirty="0" err="1" smtClean="0"/>
              <a:t>LogLogn</a:t>
            </a:r>
            <a:r>
              <a:rPr lang="en-US" sz="1600" dirty="0" smtClean="0"/>
              <a:t>) if the loop variables is reduced / increased exponentially by a constant amount.</a:t>
            </a:r>
          </a:p>
          <a:p>
            <a:pPr algn="just"/>
            <a:endParaRPr lang="en-US" sz="1600" b="1" dirty="0" smtClean="0"/>
          </a:p>
          <a:p>
            <a:pPr algn="just"/>
            <a:endParaRPr lang="en-US" sz="1600" b="1" dirty="0" smtClean="0"/>
          </a:p>
          <a:p>
            <a:pPr algn="just"/>
            <a:r>
              <a:rPr lang="en-US" sz="1600" dirty="0" smtClean="0"/>
              <a:t>When there are consecutive loops, we calculate time complexity as sum of time complexities of individual loops</a:t>
            </a:r>
            <a:r>
              <a:rPr lang="en-US" sz="1600" b="1" dirty="0" smtClean="0"/>
              <a:t>.</a:t>
            </a:r>
            <a:endParaRPr lang="en-US" sz="1600" b="1" dirty="0"/>
          </a:p>
        </p:txBody>
      </p:sp>
      <p:pic>
        <p:nvPicPr>
          <p:cNvPr id="9" name="Picture 6"/>
          <p:cNvPicPr>
            <a:picLocks noGrp="1" noChangeAspect="1" noChangeArrowheads="1"/>
          </p:cNvPicPr>
          <p:nvPr>
            <p:ph idx="1"/>
          </p:nvPr>
        </p:nvPicPr>
        <p:blipFill>
          <a:blip r:embed="rId2"/>
          <a:srcRect l="22842" t="44068" r="39994" b="30508"/>
          <a:stretch>
            <a:fillRect/>
          </a:stretch>
        </p:blipFill>
        <p:spPr bwMode="auto">
          <a:xfrm>
            <a:off x="3810000" y="1219200"/>
            <a:ext cx="4835464" cy="1859816"/>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l="22901" t="46875" r="38931" b="27083"/>
          <a:stretch>
            <a:fillRect/>
          </a:stretch>
        </p:blipFill>
        <p:spPr bwMode="auto">
          <a:xfrm>
            <a:off x="3810000" y="3352800"/>
            <a:ext cx="4648200" cy="2057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Space Complexity</a:t>
            </a:r>
            <a:endParaRPr lang="en-US" dirty="0"/>
          </a:p>
        </p:txBody>
      </p:sp>
      <p:sp>
        <p:nvSpPr>
          <p:cNvPr id="4" name="Text Placeholder 3"/>
          <p:cNvSpPr>
            <a:spLocks noGrp="1"/>
          </p:cNvSpPr>
          <p:nvPr>
            <p:ph type="body" sz="half" idx="2"/>
          </p:nvPr>
        </p:nvSpPr>
        <p:spPr/>
        <p:txBody>
          <a:bodyPr/>
          <a:lstStyle/>
          <a:p>
            <a:r>
              <a:rPr lang="en-US" b="1" u="sng" dirty="0" smtClean="0"/>
              <a:t>Space complexity can be broadly classified into 2 types.</a:t>
            </a:r>
            <a:endParaRPr lang="en-US" b="1" dirty="0" smtClean="0"/>
          </a:p>
          <a:p>
            <a:r>
              <a:rPr lang="en-US" dirty="0" smtClean="0"/>
              <a:t>1</a:t>
            </a:r>
            <a:r>
              <a:rPr lang="en-US" b="1" dirty="0" smtClean="0"/>
              <a:t>. Fixed or constant space complexity</a:t>
            </a:r>
            <a:r>
              <a:rPr lang="en-US" dirty="0" smtClean="0"/>
              <a:t/>
            </a:r>
            <a:br>
              <a:rPr lang="en-US" dirty="0" smtClean="0"/>
            </a:b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t>2. Linear space complexity</a:t>
            </a:r>
          </a:p>
          <a:p>
            <a:r>
              <a:rPr lang="en-US" dirty="0" smtClean="0"/>
              <a:t>Here the space consumed will be increased with the increase of input size</a:t>
            </a:r>
          </a:p>
          <a:p>
            <a:r>
              <a:rPr lang="en-US" b="1" u="sng" dirty="0" smtClean="0"/>
              <a:t>Calculate the sum of “n” numbers given in the array.</a:t>
            </a:r>
            <a:endParaRPr lang="en-US" b="1" dirty="0" smtClean="0"/>
          </a:p>
          <a:p>
            <a:endParaRPr lang="en-US" b="1" dirty="0" smtClean="0"/>
          </a:p>
          <a:p>
            <a:endParaRPr lang="en-US" dirty="0"/>
          </a:p>
        </p:txBody>
      </p:sp>
      <p:pic>
        <p:nvPicPr>
          <p:cNvPr id="5" name="Picture 2"/>
          <p:cNvPicPr>
            <a:picLocks noGrp="1" noChangeAspect="1" noChangeArrowheads="1"/>
          </p:cNvPicPr>
          <p:nvPr>
            <p:ph idx="1"/>
          </p:nvPr>
        </p:nvPicPr>
        <p:blipFill>
          <a:blip r:embed="rId2"/>
          <a:srcRect l="7619" t="33907" r="39048" b="23744"/>
          <a:stretch>
            <a:fillRect/>
          </a:stretch>
        </p:blipFill>
        <p:spPr bwMode="auto">
          <a:xfrm>
            <a:off x="3581400" y="914400"/>
            <a:ext cx="5111750" cy="2438400"/>
          </a:xfrm>
          <a:prstGeom prst="rect">
            <a:avLst/>
          </a:prstGeom>
          <a:noFill/>
          <a:ln w="9525">
            <a:noFill/>
            <a:miter lim="800000"/>
            <a:headEnd/>
            <a:tailEnd/>
          </a:ln>
          <a:effectLst/>
        </p:spPr>
      </p:pic>
      <p:cxnSp>
        <p:nvCxnSpPr>
          <p:cNvPr id="7" name="Straight Arrow Connector 6"/>
          <p:cNvCxnSpPr>
            <a:endCxn id="5" idx="1"/>
          </p:cNvCxnSpPr>
          <p:nvPr/>
        </p:nvCxnSpPr>
        <p:spPr>
          <a:xfrm>
            <a:off x="26670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3"/>
          <a:srcRect l="8036" t="23200" r="38393" b="4800"/>
          <a:stretch>
            <a:fillRect/>
          </a:stretch>
        </p:blipFill>
        <p:spPr bwMode="auto">
          <a:xfrm>
            <a:off x="3886200" y="3505200"/>
            <a:ext cx="4572000" cy="2667000"/>
          </a:xfrm>
          <a:prstGeom prst="rect">
            <a:avLst/>
          </a:prstGeom>
          <a:noFill/>
          <a:ln w="9525">
            <a:noFill/>
            <a:miter lim="800000"/>
            <a:headEnd/>
            <a:tailEnd/>
          </a:ln>
          <a:effectLst/>
        </p:spPr>
      </p:pic>
      <p:cxnSp>
        <p:nvCxnSpPr>
          <p:cNvPr id="11" name="Straight Arrow Connector 10"/>
          <p:cNvCxnSpPr/>
          <p:nvPr/>
        </p:nvCxnSpPr>
        <p:spPr>
          <a:xfrm>
            <a:off x="2743200" y="4724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unit-1_chapter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unit-1_chapter3</Template>
  <TotalTime>2349</TotalTime>
  <Words>1417</Words>
  <Application>Microsoft Office PowerPoint</Application>
  <PresentationFormat>On-screen Show (4:3)</PresentationFormat>
  <Paragraphs>296</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unit-1_chapter3</vt:lpstr>
      <vt:lpstr>SEARCHING and SORTING TECHNIQUES (Complexity Analysis)   WINNING CAMP 2023</vt:lpstr>
      <vt:lpstr>INDEX</vt:lpstr>
      <vt:lpstr>why we need to calculate the performance of an algorithm? </vt:lpstr>
      <vt:lpstr>Asymptotic Analysis </vt:lpstr>
      <vt:lpstr>  Asymptotic  Notations </vt:lpstr>
      <vt:lpstr>         Analysis of     Algorithms </vt:lpstr>
      <vt:lpstr> Analysis of     Algorithms</vt:lpstr>
      <vt:lpstr> Analysis of     Algorithms</vt:lpstr>
      <vt:lpstr>           Space Complexity</vt:lpstr>
      <vt:lpstr>LINEAR SEARCH COMPLEXITY </vt:lpstr>
      <vt:lpstr>Binary Search complexity </vt:lpstr>
      <vt:lpstr>INTERPOLATION SEARCH: COMPLEXITY</vt:lpstr>
      <vt:lpstr>Jump Search Complexity  </vt:lpstr>
      <vt:lpstr>EXPONENTIAL SEARCH COMPLEXITY</vt:lpstr>
      <vt:lpstr>FIBONACCI SEARCH COMPLEXITY</vt:lpstr>
      <vt:lpstr>COMPLEXITY ANALYSIS OF SORTING ALGORITHMS</vt:lpstr>
      <vt:lpstr>MERGE SORT COMPLEXITY</vt:lpstr>
      <vt:lpstr> Quick sort   </vt:lpstr>
      <vt:lpstr>Count sort complexity</vt:lpstr>
      <vt:lpstr>Shell sort complexity</vt:lpstr>
      <vt:lpstr>Heap sort complexity</vt:lpstr>
      <vt:lpstr>Cycle Sort Complexity</vt:lpstr>
      <vt:lpstr>Some Important NOTES</vt:lpstr>
      <vt:lpstr>Questions??</vt:lpstr>
      <vt:lpstr>Questions??</vt:lpstr>
      <vt:lpstr>Questions??</vt:lpstr>
      <vt:lpstr>Further Reading</vt:lpstr>
      <vt:lpstr>        Case 1</vt:lpstr>
      <vt:lpstr>           Case 2</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Jaspreet  Singh</dc:creator>
  <cp:lastModifiedBy>Shreya Kalta</cp:lastModifiedBy>
  <cp:revision>316</cp:revision>
  <dcterms:created xsi:type="dcterms:W3CDTF">2015-02-03T14:31:06Z</dcterms:created>
  <dcterms:modified xsi:type="dcterms:W3CDTF">2023-06-04T17:03:18Z</dcterms:modified>
</cp:coreProperties>
</file>