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42"/>
  </p:notesMasterIdLst>
  <p:handoutMasterIdLst>
    <p:handoutMasterId r:id="rId43"/>
  </p:handoutMasterIdLst>
  <p:sldIdLst>
    <p:sldId id="385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97" r:id="rId39"/>
    <p:sldId id="498" r:id="rId40"/>
    <p:sldId id="4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6544" autoAdjust="0"/>
    <p:restoredTop sz="94660"/>
  </p:normalViewPr>
  <p:slideViewPr>
    <p:cSldViewPr snapToGrid="0">
      <p:cViewPr>
        <p:scale>
          <a:sx n="80" d="100"/>
          <a:sy n="80" d="100"/>
        </p:scale>
        <p:origin x="-1171" y="-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0707AC0-E566-4F45-8FAD-A81DE51F054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45EFB5-30A4-40D1-870E-6DB40E10114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CF08A0-C722-4DC7-AA81-F904507CA27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C04B42-4F92-46A4-B64F-33A50E73B57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2CA83C-F558-47D6-AC57-9BAB43E615F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6E1EDB-F074-4958-BCF3-D0ED3A8811B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85E813-7594-454C-AD33-239EBB86C0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87EB7E-D856-48EF-A1F9-FCE6889050A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79BFC5E-A016-4746-8A64-13BF185B65F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C41115-7AB5-4524-8F49-C54B7968CA1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CF7494A-3927-4C1C-89D5-2875D8393FF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8D1BA0-708E-4790-9FFD-5EC3DBF4213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F07A52-DD7D-489E-AD46-0E685A8AFB0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FF16E5-7297-4B33-AD44-10BB2EEFA7E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DA1FCA-C88B-432F-AC98-878788535A6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804DD1-3582-4CA0-9343-095F721B323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447800"/>
            <a:ext cx="109728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422400" y="609600"/>
            <a:ext cx="105664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447800"/>
            <a:ext cx="109728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422400" y="609600"/>
            <a:ext cx="105664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C0FE975D-B82C-4DE5-8545-B3DA12DEB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33020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7217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2005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574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7595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8359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02302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80415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9406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46571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6" r:id="rId13"/>
    <p:sldLayoutId id="2147483707" r:id="rId14"/>
    <p:sldLayoutId id="2147483708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com/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0" y="5339447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8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89304721"/>
              </p:ext>
            </p:extLst>
          </p:nvPr>
        </p:nvGraphicFramePr>
        <p:xfrm>
          <a:off x="76788" y="3121722"/>
          <a:ext cx="3303056" cy="3148059"/>
        </p:xfrm>
        <a:graphic>
          <a:graphicData uri="http://schemas.openxmlformats.org/presentationml/2006/ole">
            <p:oleObj spid="_x0000_s236548" name="CorelDRAW" r:id="rId4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3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6" y="2025527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2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2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459212" y="6014158"/>
            <a:ext cx="643204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 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841501" y="1498600"/>
            <a:ext cx="9063319" cy="636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 COMPUTER SCIENCE AND  ENGG.</a:t>
            </a:r>
            <a:b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</a:b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STRUCTURES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65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Tree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sz="half" idx="1"/>
          </p:nvPr>
        </p:nvSpPr>
        <p:spPr>
          <a:xfrm>
            <a:off x="782638" y="1506538"/>
            <a:ext cx="5181600" cy="4351337"/>
          </a:xfrm>
        </p:spPr>
        <p:txBody>
          <a:bodyPr/>
          <a:lstStyle/>
          <a:p>
            <a:pPr>
              <a:buFont typeface="Arial" pitchFamily="34" charset="0"/>
              <a:buNone/>
            </a:pPr>
            <a:endParaRPr lang="en-US" b="1" i="1" smtClean="0"/>
          </a:p>
          <a:p>
            <a:r>
              <a:rPr lang="en-US" b="1" i="1" smtClean="0"/>
              <a:t>Depth</a:t>
            </a:r>
            <a:r>
              <a:rPr lang="en-US" smtClean="0"/>
              <a:t> of a node is the length of path from root to this node</a:t>
            </a:r>
          </a:p>
          <a:p>
            <a:r>
              <a:rPr lang="en-US" smtClean="0"/>
              <a:t>Root is at depth zero</a:t>
            </a:r>
          </a:p>
          <a:p>
            <a:r>
              <a:rPr lang="en-US" smtClean="0"/>
              <a:t>Depth of a tree is the depth of its deepest leaf that is equal to the height of this tree</a:t>
            </a:r>
          </a:p>
        </p:txBody>
      </p:sp>
      <p:sp>
        <p:nvSpPr>
          <p:cNvPr id="43012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2363" y="2368550"/>
            <a:ext cx="5283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pPr algn="ctr"/>
            <a:r>
              <a:rPr lang="en-US" smtClean="0"/>
              <a:t>Binary Trees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525963"/>
          </a:xfrm>
        </p:spPr>
        <p:txBody>
          <a:bodyPr/>
          <a:lstStyle/>
          <a:p>
            <a:pPr algn="ctr"/>
            <a:r>
              <a:rPr lang="en-US" smtClean="0"/>
              <a:t>There is no node with degree greater than two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5200" y="2027238"/>
            <a:ext cx="75184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55588"/>
            <a:ext cx="10566400" cy="609600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 smtClean="0"/>
              <a:t>Terminology</a:t>
            </a:r>
            <a:endParaRPr lang="en-US" b="1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344613" y="990600"/>
            <a:ext cx="10668000" cy="5562600"/>
          </a:xfrm>
        </p:spPr>
        <p:txBody>
          <a:bodyPr/>
          <a:lstStyle/>
          <a:p>
            <a:pPr>
              <a:buFont typeface="Arial" pitchFamily="34" charset="0"/>
              <a:buNone/>
            </a:pPr>
            <a:endParaRPr lang="en-US" altLang="zh-TW" smtClean="0"/>
          </a:p>
          <a:p>
            <a:pPr lvl="1"/>
            <a:r>
              <a:rPr lang="en-US" altLang="zh-TW" sz="2800" b="1" smtClean="0">
                <a:latin typeface="Cambria" pitchFamily="18" charset="0"/>
              </a:rPr>
              <a:t>node</a:t>
            </a:r>
            <a:r>
              <a:rPr lang="en-US" altLang="zh-TW" sz="2800" smtClean="0">
                <a:latin typeface="Cambria" pitchFamily="18" charset="0"/>
              </a:rPr>
              <a:t>: the item of information plus the branches to each node.</a:t>
            </a:r>
          </a:p>
          <a:p>
            <a:pPr lvl="1"/>
            <a:r>
              <a:rPr lang="en-US" altLang="zh-TW" sz="2800" b="1" smtClean="0">
                <a:latin typeface="Cambria" pitchFamily="18" charset="0"/>
              </a:rPr>
              <a:t>degree</a:t>
            </a:r>
            <a:r>
              <a:rPr lang="en-US" altLang="zh-TW" sz="2800" smtClean="0">
                <a:latin typeface="Cambria" pitchFamily="18" charset="0"/>
              </a:rPr>
              <a:t>: the number of subtrees of a node</a:t>
            </a:r>
          </a:p>
          <a:p>
            <a:pPr lvl="1"/>
            <a:r>
              <a:rPr lang="en-US" altLang="zh-TW" sz="2800" b="1" smtClean="0">
                <a:latin typeface="Cambria" pitchFamily="18" charset="0"/>
              </a:rPr>
              <a:t>degree of a tree</a:t>
            </a:r>
            <a:r>
              <a:rPr lang="en-US" altLang="zh-TW" sz="2800" smtClean="0">
                <a:latin typeface="Cambria" pitchFamily="18" charset="0"/>
              </a:rPr>
              <a:t>: the maximum of the degree of the nodes in the tree.</a:t>
            </a:r>
          </a:p>
          <a:p>
            <a:pPr lvl="1"/>
            <a:r>
              <a:rPr lang="en-US" altLang="zh-TW" sz="2800" b="1" smtClean="0">
                <a:latin typeface="Cambria" pitchFamily="18" charset="0"/>
              </a:rPr>
              <a:t>terminal nodes (or leaf): </a:t>
            </a:r>
            <a:r>
              <a:rPr lang="en-US" altLang="zh-TW" sz="2800" smtClean="0">
                <a:latin typeface="Cambria" pitchFamily="18" charset="0"/>
              </a:rPr>
              <a:t>nodes that have degree zero</a:t>
            </a:r>
          </a:p>
          <a:p>
            <a:pPr lvl="1"/>
            <a:r>
              <a:rPr lang="en-US" altLang="zh-TW" sz="2800" b="1" smtClean="0">
                <a:latin typeface="Cambria" pitchFamily="18" charset="0"/>
              </a:rPr>
              <a:t>nonterminal nodes</a:t>
            </a:r>
            <a:r>
              <a:rPr lang="en-US" altLang="zh-TW" sz="2800" smtClean="0">
                <a:latin typeface="Cambria" pitchFamily="18" charset="0"/>
              </a:rPr>
              <a:t>: nodes that don’t belong to terminal nodes.</a:t>
            </a:r>
          </a:p>
          <a:p>
            <a:pPr lvl="1"/>
            <a:r>
              <a:rPr lang="en-US" altLang="zh-TW" sz="2800" b="1" smtClean="0">
                <a:latin typeface="Cambria" pitchFamily="18" charset="0"/>
              </a:rPr>
              <a:t>children</a:t>
            </a:r>
            <a:r>
              <a:rPr lang="en-US" altLang="zh-TW" sz="2800" smtClean="0">
                <a:latin typeface="Cambria" pitchFamily="18" charset="0"/>
              </a:rPr>
              <a:t>: the roots of the subtrees of a node X are the children of X</a:t>
            </a:r>
          </a:p>
          <a:p>
            <a:pPr lvl="1"/>
            <a:r>
              <a:rPr lang="en-US" altLang="zh-TW" sz="2800" b="1" smtClean="0">
                <a:latin typeface="Cambria" pitchFamily="18" charset="0"/>
              </a:rPr>
              <a:t>parent</a:t>
            </a:r>
            <a:r>
              <a:rPr lang="en-US" altLang="zh-TW" sz="2800" smtClean="0">
                <a:latin typeface="Cambria" pitchFamily="18" charset="0"/>
              </a:rPr>
              <a:t>: X is the parent of its children.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C692B-5582-441C-9467-5ACC6DE495A4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5" y="898525"/>
            <a:ext cx="10566400" cy="609600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TW" dirty="0">
                <a:latin typeface="Casper Bold"/>
              </a:rPr>
              <a:t>Some Terminology (cont’d)</a:t>
            </a:r>
            <a:br>
              <a:rPr lang="en-US" altLang="zh-TW" dirty="0">
                <a:latin typeface="Casper Bold"/>
              </a:rPr>
            </a:br>
            <a:endParaRPr lang="en-US" dirty="0">
              <a:latin typeface="Casper Bold"/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803275" y="1736725"/>
            <a:ext cx="10668000" cy="4648200"/>
          </a:xfrm>
        </p:spPr>
        <p:txBody>
          <a:bodyPr/>
          <a:lstStyle/>
          <a:p>
            <a:pPr lvl="1"/>
            <a:r>
              <a:rPr lang="en-US" altLang="zh-TW" sz="2800" b="1" smtClean="0">
                <a:latin typeface="Cambria" pitchFamily="18" charset="0"/>
              </a:rPr>
              <a:t>Siblings</a:t>
            </a:r>
            <a:r>
              <a:rPr lang="en-US" altLang="zh-TW" sz="2800" smtClean="0">
                <a:latin typeface="Cambria" pitchFamily="18" charset="0"/>
              </a:rPr>
              <a:t>: children of the same parent are said to be siblings.</a:t>
            </a:r>
          </a:p>
          <a:p>
            <a:pPr lvl="1"/>
            <a:r>
              <a:rPr lang="en-US" altLang="zh-TW" sz="2800" b="1" smtClean="0">
                <a:latin typeface="Cambria" pitchFamily="18" charset="0"/>
              </a:rPr>
              <a:t>Ancestors of a node</a:t>
            </a:r>
            <a:r>
              <a:rPr lang="en-US" altLang="zh-TW" sz="2800" smtClean="0">
                <a:latin typeface="Cambria" pitchFamily="18" charset="0"/>
              </a:rPr>
              <a:t>: all the nodes along the path from the root to that node.</a:t>
            </a:r>
          </a:p>
          <a:p>
            <a:pPr lvl="1"/>
            <a:r>
              <a:rPr lang="en-US" altLang="zh-TW" sz="2800" b="1" smtClean="0">
                <a:latin typeface="Cambria" pitchFamily="18" charset="0"/>
              </a:rPr>
              <a:t>The level of a node: </a:t>
            </a:r>
            <a:r>
              <a:rPr lang="en-US" altLang="zh-TW" sz="2800" smtClean="0">
                <a:latin typeface="Cambria" pitchFamily="18" charset="0"/>
              </a:rPr>
              <a:t>defined by letting the root be at level one. If a node is at level l, then it children are at level l+1.</a:t>
            </a:r>
          </a:p>
          <a:p>
            <a:pPr lvl="1"/>
            <a:r>
              <a:rPr lang="en-US" altLang="zh-TW" sz="2800" b="1" smtClean="0">
                <a:latin typeface="Cambria" pitchFamily="18" charset="0"/>
              </a:rPr>
              <a:t>Height (or depth): </a:t>
            </a:r>
            <a:r>
              <a:rPr lang="en-US" altLang="zh-TW" sz="2800" smtClean="0">
                <a:latin typeface="Cambria" pitchFamily="18" charset="0"/>
              </a:rPr>
              <a:t>the maximum level of any node in the tree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4675" y="6492875"/>
            <a:ext cx="2743200" cy="365125"/>
          </a:xfrm>
        </p:spPr>
        <p:txBody>
          <a:bodyPr/>
          <a:lstStyle/>
          <a:p>
            <a:pPr algn="l">
              <a:defRPr/>
            </a:pPr>
            <a:fld id="{A201A2D2-A9F7-443B-91B3-46B22C0494ED}" type="slidenum">
              <a:rPr lang="en-US" sz="1600"/>
              <a:pPr algn="l">
                <a:defRPr/>
              </a:pPr>
              <a:t>13</a:t>
            </a:fld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566400" cy="685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Casper Bold"/>
              </a:rPr>
              <a:t>Example</a:t>
            </a:r>
          </a:p>
        </p:txBody>
      </p:sp>
      <p:sp>
        <p:nvSpPr>
          <p:cNvPr id="47107" name="Rectangle 3"/>
          <p:cNvSpPr txBox="1">
            <a:spLocks noChangeArrowheads="1"/>
          </p:cNvSpPr>
          <p:nvPr/>
        </p:nvSpPr>
        <p:spPr bwMode="auto">
          <a:xfrm>
            <a:off x="609600" y="1050925"/>
            <a:ext cx="10502900" cy="410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zh-TW" sz="2400">
              <a:latin typeface="Cambria" pitchFamily="18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TW" sz="2000" i="1">
                <a:latin typeface="Cambria" pitchFamily="18" charset="0"/>
              </a:rPr>
              <a:t>A </a:t>
            </a:r>
            <a:r>
              <a:rPr lang="en-US" altLang="zh-TW" sz="2000">
                <a:latin typeface="Cambria" pitchFamily="18" charset="0"/>
              </a:rPr>
              <a:t>is the </a:t>
            </a:r>
            <a:r>
              <a:rPr lang="en-US" altLang="zh-TW" sz="2000" i="1">
                <a:latin typeface="Cambria" pitchFamily="18" charset="0"/>
              </a:rPr>
              <a:t>root </a:t>
            </a:r>
            <a:r>
              <a:rPr lang="en-US" altLang="zh-TW" sz="2000">
                <a:latin typeface="Cambria" pitchFamily="18" charset="0"/>
              </a:rPr>
              <a:t>node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TW" sz="2000" i="1">
                <a:latin typeface="Cambria" pitchFamily="18" charset="0"/>
              </a:rPr>
              <a:t>B </a:t>
            </a:r>
            <a:r>
              <a:rPr lang="en-US" altLang="zh-TW" sz="2000">
                <a:latin typeface="Cambria" pitchFamily="18" charset="0"/>
              </a:rPr>
              <a:t>is the </a:t>
            </a:r>
            <a:r>
              <a:rPr lang="en-US" altLang="zh-TW" sz="2000" i="1">
                <a:latin typeface="Cambria" pitchFamily="18" charset="0"/>
              </a:rPr>
              <a:t>parent </a:t>
            </a:r>
            <a:r>
              <a:rPr lang="en-US" altLang="zh-TW" sz="2000">
                <a:latin typeface="Cambria" pitchFamily="18" charset="0"/>
              </a:rPr>
              <a:t>of D and 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TW" sz="2000" i="1">
                <a:latin typeface="Cambria" pitchFamily="18" charset="0"/>
              </a:rPr>
              <a:t>C </a:t>
            </a:r>
            <a:r>
              <a:rPr lang="en-US" altLang="zh-TW" sz="2000">
                <a:latin typeface="Cambria" pitchFamily="18" charset="0"/>
              </a:rPr>
              <a:t>is the </a:t>
            </a:r>
            <a:r>
              <a:rPr lang="en-US" altLang="zh-TW" sz="2000" i="1">
                <a:latin typeface="Cambria" pitchFamily="18" charset="0"/>
              </a:rPr>
              <a:t>sibling </a:t>
            </a:r>
            <a:r>
              <a:rPr lang="en-US" altLang="zh-TW" sz="2000">
                <a:latin typeface="Cambria" pitchFamily="18" charset="0"/>
              </a:rPr>
              <a:t>of B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TW" sz="2000" i="1">
                <a:latin typeface="Cambria" pitchFamily="18" charset="0"/>
              </a:rPr>
              <a:t>D </a:t>
            </a:r>
            <a:r>
              <a:rPr lang="en-US" altLang="zh-TW" sz="2000">
                <a:latin typeface="Cambria" pitchFamily="18" charset="0"/>
              </a:rPr>
              <a:t>and </a:t>
            </a:r>
            <a:r>
              <a:rPr lang="en-US" altLang="zh-TW" sz="2000" i="1">
                <a:latin typeface="Cambria" pitchFamily="18" charset="0"/>
              </a:rPr>
              <a:t>E </a:t>
            </a:r>
            <a:r>
              <a:rPr lang="en-US" altLang="zh-TW" sz="2000">
                <a:latin typeface="Cambria" pitchFamily="18" charset="0"/>
              </a:rPr>
              <a:t>are the </a:t>
            </a:r>
            <a:r>
              <a:rPr lang="en-US" altLang="zh-TW" sz="2000" i="1">
                <a:latin typeface="Cambria" pitchFamily="18" charset="0"/>
              </a:rPr>
              <a:t>children </a:t>
            </a:r>
            <a:r>
              <a:rPr lang="en-US" altLang="zh-TW" sz="2000">
                <a:latin typeface="Cambria" pitchFamily="18" charset="0"/>
              </a:rPr>
              <a:t>of B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TW" sz="2000" i="1">
                <a:latin typeface="Cambria" pitchFamily="18" charset="0"/>
              </a:rPr>
              <a:t>D, E, F, G, I</a:t>
            </a:r>
            <a:r>
              <a:rPr lang="en-US" altLang="zh-TW" sz="2000">
                <a:latin typeface="Cambria" pitchFamily="18" charset="0"/>
              </a:rPr>
              <a:t> are </a:t>
            </a:r>
            <a:r>
              <a:rPr lang="en-US" altLang="zh-TW" sz="2000" i="1">
                <a:latin typeface="Cambria" pitchFamily="18" charset="0"/>
              </a:rPr>
              <a:t>external nodes</a:t>
            </a:r>
            <a:r>
              <a:rPr lang="en-US" altLang="zh-TW" sz="2000">
                <a:latin typeface="Cambria" pitchFamily="18" charset="0"/>
              </a:rPr>
              <a:t>, or </a:t>
            </a:r>
            <a:r>
              <a:rPr lang="en-US" altLang="zh-TW" sz="2000" i="1">
                <a:latin typeface="Cambria" pitchFamily="18" charset="0"/>
              </a:rPr>
              <a:t>leaves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TW" sz="2000" i="1">
                <a:latin typeface="Cambria" pitchFamily="18" charset="0"/>
              </a:rPr>
              <a:t>A, B, C, H </a:t>
            </a:r>
            <a:r>
              <a:rPr lang="en-US" altLang="zh-TW" sz="2000">
                <a:latin typeface="Cambria" pitchFamily="18" charset="0"/>
              </a:rPr>
              <a:t>are </a:t>
            </a:r>
            <a:r>
              <a:rPr lang="en-US" altLang="zh-TW" sz="2000" i="1">
                <a:latin typeface="Cambria" pitchFamily="18" charset="0"/>
              </a:rPr>
              <a:t>internal nodes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TW" sz="2000">
                <a:latin typeface="Cambria" pitchFamily="18" charset="0"/>
              </a:rPr>
              <a:t>The </a:t>
            </a:r>
            <a:r>
              <a:rPr lang="en-US" altLang="zh-TW" sz="2000" i="1">
                <a:latin typeface="Cambria" pitchFamily="18" charset="0"/>
              </a:rPr>
              <a:t>level</a:t>
            </a:r>
            <a:r>
              <a:rPr lang="en-US" altLang="zh-TW" sz="2000">
                <a:latin typeface="Cambria" pitchFamily="18" charset="0"/>
              </a:rPr>
              <a:t> of </a:t>
            </a:r>
            <a:r>
              <a:rPr lang="en-US" altLang="zh-TW" sz="2000" i="1">
                <a:latin typeface="Cambria" pitchFamily="18" charset="0"/>
              </a:rPr>
              <a:t>E </a:t>
            </a:r>
            <a:r>
              <a:rPr lang="en-US" altLang="zh-TW" sz="2000">
                <a:latin typeface="Cambria" pitchFamily="18" charset="0"/>
              </a:rPr>
              <a:t>is </a:t>
            </a:r>
            <a:r>
              <a:rPr lang="en-US" altLang="zh-TW" sz="2000" i="1">
                <a:latin typeface="Cambria" pitchFamily="18" charset="0"/>
              </a:rPr>
              <a:t>3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TW" sz="2000">
                <a:latin typeface="Cambria" pitchFamily="18" charset="0"/>
              </a:rPr>
              <a:t>The </a:t>
            </a:r>
            <a:r>
              <a:rPr lang="en-US" altLang="zh-TW" sz="2000" i="1">
                <a:latin typeface="Cambria" pitchFamily="18" charset="0"/>
              </a:rPr>
              <a:t>height (depth) </a:t>
            </a:r>
            <a:r>
              <a:rPr lang="en-US" altLang="zh-TW" sz="2000">
                <a:latin typeface="Cambria" pitchFamily="18" charset="0"/>
              </a:rPr>
              <a:t>of the tree is </a:t>
            </a:r>
            <a:r>
              <a:rPr lang="en-US" altLang="zh-TW" sz="2000" i="1">
                <a:latin typeface="Cambria" pitchFamily="18" charset="0"/>
              </a:rPr>
              <a:t>4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TW" sz="2000">
                <a:latin typeface="Cambria" pitchFamily="18" charset="0"/>
              </a:rPr>
              <a:t>The </a:t>
            </a:r>
            <a:r>
              <a:rPr lang="en-US" altLang="zh-TW" sz="2000" i="1">
                <a:latin typeface="Cambria" pitchFamily="18" charset="0"/>
              </a:rPr>
              <a:t>degree </a:t>
            </a:r>
            <a:r>
              <a:rPr lang="en-US" altLang="zh-TW" sz="2000">
                <a:latin typeface="Cambria" pitchFamily="18" charset="0"/>
              </a:rPr>
              <a:t>of node </a:t>
            </a:r>
            <a:r>
              <a:rPr lang="en-US" altLang="zh-TW" sz="2000" i="1">
                <a:latin typeface="Cambria" pitchFamily="18" charset="0"/>
              </a:rPr>
              <a:t>B </a:t>
            </a:r>
            <a:r>
              <a:rPr lang="en-US" altLang="zh-TW" sz="2000">
                <a:latin typeface="Cambria" pitchFamily="18" charset="0"/>
              </a:rPr>
              <a:t>is </a:t>
            </a:r>
            <a:r>
              <a:rPr lang="en-US" altLang="zh-TW" sz="2000" i="1">
                <a:latin typeface="Cambria" pitchFamily="18" charset="0"/>
              </a:rPr>
              <a:t>2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TW" sz="2000">
                <a:latin typeface="Cambria" pitchFamily="18" charset="0"/>
              </a:rPr>
              <a:t>The </a:t>
            </a:r>
            <a:r>
              <a:rPr lang="en-US" altLang="zh-TW" sz="2000" i="1">
                <a:latin typeface="Cambria" pitchFamily="18" charset="0"/>
              </a:rPr>
              <a:t>degree </a:t>
            </a:r>
            <a:r>
              <a:rPr lang="en-US" altLang="zh-TW" sz="2000">
                <a:latin typeface="Cambria" pitchFamily="18" charset="0"/>
              </a:rPr>
              <a:t>of the tree</a:t>
            </a:r>
            <a:r>
              <a:rPr lang="en-US" altLang="zh-TW" sz="2000" i="1">
                <a:latin typeface="Cambria" pitchFamily="18" charset="0"/>
              </a:rPr>
              <a:t> </a:t>
            </a:r>
            <a:r>
              <a:rPr lang="en-US" altLang="zh-TW" sz="2000">
                <a:latin typeface="Cambria" pitchFamily="18" charset="0"/>
              </a:rPr>
              <a:t>is </a:t>
            </a:r>
            <a:r>
              <a:rPr lang="en-US" altLang="zh-TW" sz="2000" i="1">
                <a:latin typeface="Cambria" pitchFamily="18" charset="0"/>
              </a:rPr>
              <a:t>3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TW" sz="2000">
                <a:latin typeface="Cambria" pitchFamily="18" charset="0"/>
              </a:rPr>
              <a:t>The </a:t>
            </a:r>
            <a:r>
              <a:rPr lang="en-US" altLang="zh-TW" sz="2000" i="1">
                <a:latin typeface="Cambria" pitchFamily="18" charset="0"/>
              </a:rPr>
              <a:t>ancestors </a:t>
            </a:r>
            <a:r>
              <a:rPr lang="en-US" altLang="zh-TW" sz="2000">
                <a:latin typeface="Cambria" pitchFamily="18" charset="0"/>
              </a:rPr>
              <a:t>of node </a:t>
            </a:r>
            <a:r>
              <a:rPr lang="en-US" altLang="zh-TW" sz="2000" i="1">
                <a:latin typeface="Cambria" pitchFamily="18" charset="0"/>
              </a:rPr>
              <a:t>I </a:t>
            </a:r>
            <a:r>
              <a:rPr lang="en-US" altLang="zh-TW" sz="2000">
                <a:latin typeface="Cambria" pitchFamily="18" charset="0"/>
              </a:rPr>
              <a:t>is</a:t>
            </a:r>
            <a:r>
              <a:rPr lang="en-US" altLang="zh-TW" sz="2000" i="1">
                <a:latin typeface="Cambria" pitchFamily="18" charset="0"/>
              </a:rPr>
              <a:t> A, C, H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TW" sz="2000">
                <a:latin typeface="Cambria" pitchFamily="18" charset="0"/>
              </a:rPr>
              <a:t>The </a:t>
            </a:r>
            <a:r>
              <a:rPr lang="en-US" altLang="zh-TW" sz="2000" i="1">
                <a:latin typeface="Cambria" pitchFamily="18" charset="0"/>
              </a:rPr>
              <a:t>descendants </a:t>
            </a:r>
            <a:r>
              <a:rPr lang="en-US" altLang="zh-TW" sz="2000">
                <a:latin typeface="Cambria" pitchFamily="18" charset="0"/>
              </a:rPr>
              <a:t>of node </a:t>
            </a:r>
            <a:r>
              <a:rPr lang="en-US" altLang="zh-TW" sz="2000" i="1">
                <a:latin typeface="Cambria" pitchFamily="18" charset="0"/>
              </a:rPr>
              <a:t>C </a:t>
            </a:r>
            <a:r>
              <a:rPr lang="en-US" altLang="zh-TW" sz="2000">
                <a:latin typeface="Cambria" pitchFamily="18" charset="0"/>
              </a:rPr>
              <a:t>is</a:t>
            </a:r>
            <a:r>
              <a:rPr lang="en-US" altLang="zh-TW" sz="2000" i="1">
                <a:latin typeface="Cambria" pitchFamily="18" charset="0"/>
              </a:rPr>
              <a:t> F, G, H, I</a:t>
            </a:r>
            <a:endParaRPr lang="en-US" altLang="zh-TW" sz="2000">
              <a:latin typeface="Cambria" pitchFamily="18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6405563" y="2362200"/>
            <a:ext cx="5534025" cy="3433763"/>
            <a:chOff x="2700" y="1773"/>
            <a:chExt cx="2615" cy="2163"/>
          </a:xfrm>
        </p:grpSpPr>
        <p:sp>
          <p:nvSpPr>
            <p:cNvPr id="47111" name="Oval 5"/>
            <p:cNvSpPr>
              <a:spLocks noChangeArrowheads="1"/>
            </p:cNvSpPr>
            <p:nvPr/>
          </p:nvSpPr>
          <p:spPr bwMode="auto">
            <a:xfrm>
              <a:off x="3610" y="2149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7112" name="Oval 6"/>
            <p:cNvSpPr>
              <a:spLocks noChangeArrowheads="1"/>
            </p:cNvSpPr>
            <p:nvPr/>
          </p:nvSpPr>
          <p:spPr bwMode="auto">
            <a:xfrm>
              <a:off x="3248" y="2612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7113" name="Oval 7"/>
            <p:cNvSpPr>
              <a:spLocks noChangeArrowheads="1"/>
            </p:cNvSpPr>
            <p:nvPr/>
          </p:nvSpPr>
          <p:spPr bwMode="auto">
            <a:xfrm>
              <a:off x="3982" y="2625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7114" name="Oval 8"/>
            <p:cNvSpPr>
              <a:spLocks noChangeArrowheads="1"/>
            </p:cNvSpPr>
            <p:nvPr/>
          </p:nvSpPr>
          <p:spPr bwMode="auto">
            <a:xfrm>
              <a:off x="2762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7115" name="Oval 9"/>
            <p:cNvSpPr>
              <a:spLocks noChangeArrowheads="1"/>
            </p:cNvSpPr>
            <p:nvPr/>
          </p:nvSpPr>
          <p:spPr bwMode="auto">
            <a:xfrm>
              <a:off x="3196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7116" name="Oval 10"/>
            <p:cNvSpPr>
              <a:spLocks noChangeArrowheads="1"/>
            </p:cNvSpPr>
            <p:nvPr/>
          </p:nvSpPr>
          <p:spPr bwMode="auto">
            <a:xfrm>
              <a:off x="3610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7117" name="Oval 11"/>
            <p:cNvSpPr>
              <a:spLocks noChangeArrowheads="1"/>
            </p:cNvSpPr>
            <p:nvPr/>
          </p:nvSpPr>
          <p:spPr bwMode="auto">
            <a:xfrm>
              <a:off x="4013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7118" name="Oval 12"/>
            <p:cNvSpPr>
              <a:spLocks noChangeArrowheads="1"/>
            </p:cNvSpPr>
            <p:nvPr/>
          </p:nvSpPr>
          <p:spPr bwMode="auto">
            <a:xfrm>
              <a:off x="4489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7119" name="Oval 13"/>
            <p:cNvSpPr>
              <a:spLocks noChangeArrowheads="1"/>
            </p:cNvSpPr>
            <p:nvPr/>
          </p:nvSpPr>
          <p:spPr bwMode="auto">
            <a:xfrm>
              <a:off x="4499" y="3640"/>
              <a:ext cx="279" cy="296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7120" name="Line 14"/>
            <p:cNvSpPr>
              <a:spLocks noChangeShapeType="1"/>
            </p:cNvSpPr>
            <p:nvPr/>
          </p:nvSpPr>
          <p:spPr bwMode="auto">
            <a:xfrm flipH="1">
              <a:off x="3424" y="2368"/>
              <a:ext cx="207" cy="2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Line 15"/>
            <p:cNvSpPr>
              <a:spLocks noChangeShapeType="1"/>
            </p:cNvSpPr>
            <p:nvPr/>
          </p:nvSpPr>
          <p:spPr bwMode="auto">
            <a:xfrm>
              <a:off x="3889" y="2355"/>
              <a:ext cx="197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Line 16"/>
            <p:cNvSpPr>
              <a:spLocks noChangeShapeType="1"/>
            </p:cNvSpPr>
            <p:nvPr/>
          </p:nvSpPr>
          <p:spPr bwMode="auto">
            <a:xfrm flipH="1">
              <a:off x="2927" y="2856"/>
              <a:ext cx="342" cy="3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Line 17"/>
            <p:cNvSpPr>
              <a:spLocks noChangeShapeType="1"/>
            </p:cNvSpPr>
            <p:nvPr/>
          </p:nvSpPr>
          <p:spPr bwMode="auto">
            <a:xfrm>
              <a:off x="3362" y="2908"/>
              <a:ext cx="0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Line 18"/>
            <p:cNvSpPr>
              <a:spLocks noChangeShapeType="1"/>
            </p:cNvSpPr>
            <p:nvPr/>
          </p:nvSpPr>
          <p:spPr bwMode="auto">
            <a:xfrm flipH="1">
              <a:off x="3734" y="2869"/>
              <a:ext cx="269" cy="3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Line 19"/>
            <p:cNvSpPr>
              <a:spLocks noChangeShapeType="1"/>
            </p:cNvSpPr>
            <p:nvPr/>
          </p:nvSpPr>
          <p:spPr bwMode="auto">
            <a:xfrm>
              <a:off x="4148" y="2920"/>
              <a:ext cx="0" cy="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Line 20"/>
            <p:cNvSpPr>
              <a:spLocks noChangeShapeType="1"/>
            </p:cNvSpPr>
            <p:nvPr/>
          </p:nvSpPr>
          <p:spPr bwMode="auto">
            <a:xfrm>
              <a:off x="4261" y="2792"/>
              <a:ext cx="311" cy="3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Line 21"/>
            <p:cNvSpPr>
              <a:spLocks noChangeShapeType="1"/>
            </p:cNvSpPr>
            <p:nvPr/>
          </p:nvSpPr>
          <p:spPr bwMode="auto">
            <a:xfrm>
              <a:off x="4634" y="3473"/>
              <a:ext cx="0" cy="1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Text Box 22"/>
            <p:cNvSpPr txBox="1">
              <a:spLocks noChangeArrowheads="1"/>
            </p:cNvSpPr>
            <p:nvPr/>
          </p:nvSpPr>
          <p:spPr bwMode="auto">
            <a:xfrm>
              <a:off x="3881" y="2056"/>
              <a:ext cx="17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7129" name="Text Box 23"/>
            <p:cNvSpPr txBox="1">
              <a:spLocks noChangeArrowheads="1"/>
            </p:cNvSpPr>
            <p:nvPr/>
          </p:nvSpPr>
          <p:spPr bwMode="auto">
            <a:xfrm>
              <a:off x="3064" y="2493"/>
              <a:ext cx="16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7130" name="Text Box 24"/>
            <p:cNvSpPr txBox="1">
              <a:spLocks noChangeArrowheads="1"/>
            </p:cNvSpPr>
            <p:nvPr/>
          </p:nvSpPr>
          <p:spPr bwMode="auto">
            <a:xfrm>
              <a:off x="4243" y="2493"/>
              <a:ext cx="17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7131" name="Text Box 25"/>
            <p:cNvSpPr txBox="1">
              <a:spLocks noChangeArrowheads="1"/>
            </p:cNvSpPr>
            <p:nvPr/>
          </p:nvSpPr>
          <p:spPr bwMode="auto">
            <a:xfrm>
              <a:off x="4739" y="3071"/>
              <a:ext cx="1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7132" name="Text Box 26"/>
            <p:cNvSpPr txBox="1">
              <a:spLocks noChangeArrowheads="1"/>
            </p:cNvSpPr>
            <p:nvPr/>
          </p:nvSpPr>
          <p:spPr bwMode="auto">
            <a:xfrm>
              <a:off x="4769" y="3585"/>
              <a:ext cx="1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7133" name="Text Box 27"/>
            <p:cNvSpPr txBox="1">
              <a:spLocks noChangeArrowheads="1"/>
            </p:cNvSpPr>
            <p:nvPr/>
          </p:nvSpPr>
          <p:spPr bwMode="auto">
            <a:xfrm>
              <a:off x="2815" y="3457"/>
              <a:ext cx="17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7134" name="Text Box 28"/>
            <p:cNvSpPr txBox="1">
              <a:spLocks noChangeArrowheads="1"/>
            </p:cNvSpPr>
            <p:nvPr/>
          </p:nvSpPr>
          <p:spPr bwMode="auto">
            <a:xfrm>
              <a:off x="3239" y="3457"/>
              <a:ext cx="16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7135" name="Text Box 29"/>
            <p:cNvSpPr txBox="1">
              <a:spLocks noChangeArrowheads="1"/>
            </p:cNvSpPr>
            <p:nvPr/>
          </p:nvSpPr>
          <p:spPr bwMode="auto">
            <a:xfrm>
              <a:off x="3684" y="3457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7136" name="Text Box 30"/>
            <p:cNvSpPr txBox="1">
              <a:spLocks noChangeArrowheads="1"/>
            </p:cNvSpPr>
            <p:nvPr/>
          </p:nvSpPr>
          <p:spPr bwMode="auto">
            <a:xfrm>
              <a:off x="4067" y="3457"/>
              <a:ext cx="1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7137" name="Text Box 31"/>
            <p:cNvSpPr txBox="1">
              <a:spLocks noChangeArrowheads="1"/>
            </p:cNvSpPr>
            <p:nvPr/>
          </p:nvSpPr>
          <p:spPr bwMode="auto">
            <a:xfrm>
              <a:off x="4945" y="1773"/>
              <a:ext cx="3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Level</a:t>
              </a:r>
            </a:p>
          </p:txBody>
        </p:sp>
        <p:sp>
          <p:nvSpPr>
            <p:cNvPr id="47138" name="Line 32"/>
            <p:cNvSpPr>
              <a:spLocks noChangeShapeType="1"/>
            </p:cNvSpPr>
            <p:nvPr/>
          </p:nvSpPr>
          <p:spPr bwMode="auto">
            <a:xfrm>
              <a:off x="2721" y="2278"/>
              <a:ext cx="23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Line 33"/>
            <p:cNvSpPr>
              <a:spLocks noChangeShapeType="1"/>
            </p:cNvSpPr>
            <p:nvPr/>
          </p:nvSpPr>
          <p:spPr bwMode="auto">
            <a:xfrm>
              <a:off x="2721" y="2766"/>
              <a:ext cx="23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Line 34"/>
            <p:cNvSpPr>
              <a:spLocks noChangeShapeType="1"/>
            </p:cNvSpPr>
            <p:nvPr/>
          </p:nvSpPr>
          <p:spPr bwMode="auto">
            <a:xfrm>
              <a:off x="2710" y="3332"/>
              <a:ext cx="2389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Line 35"/>
            <p:cNvSpPr>
              <a:spLocks noChangeShapeType="1"/>
            </p:cNvSpPr>
            <p:nvPr/>
          </p:nvSpPr>
          <p:spPr bwMode="auto">
            <a:xfrm>
              <a:off x="2700" y="3820"/>
              <a:ext cx="2389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Text Box 36"/>
            <p:cNvSpPr txBox="1">
              <a:spLocks noChangeArrowheads="1"/>
            </p:cNvSpPr>
            <p:nvPr/>
          </p:nvSpPr>
          <p:spPr bwMode="auto">
            <a:xfrm>
              <a:off x="5110" y="2133"/>
              <a:ext cx="1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143" name="Text Box 37"/>
            <p:cNvSpPr txBox="1">
              <a:spLocks noChangeArrowheads="1"/>
            </p:cNvSpPr>
            <p:nvPr/>
          </p:nvSpPr>
          <p:spPr bwMode="auto">
            <a:xfrm>
              <a:off x="5110" y="2634"/>
              <a:ext cx="1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144" name="Text Box 38"/>
            <p:cNvSpPr txBox="1">
              <a:spLocks noChangeArrowheads="1"/>
            </p:cNvSpPr>
            <p:nvPr/>
          </p:nvSpPr>
          <p:spPr bwMode="auto">
            <a:xfrm>
              <a:off x="5110" y="3187"/>
              <a:ext cx="1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145" name="Text Box 39"/>
            <p:cNvSpPr txBox="1">
              <a:spLocks noChangeArrowheads="1"/>
            </p:cNvSpPr>
            <p:nvPr/>
          </p:nvSpPr>
          <p:spPr bwMode="auto">
            <a:xfrm>
              <a:off x="5100" y="3676"/>
              <a:ext cx="1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47109" name="Text Box 40"/>
          <p:cNvSpPr txBox="1">
            <a:spLocks noChangeArrowheads="1"/>
          </p:cNvSpPr>
          <p:nvPr/>
        </p:nvSpPr>
        <p:spPr bwMode="auto">
          <a:xfrm>
            <a:off x="5135563" y="1412875"/>
            <a:ext cx="4359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Calibri" pitchFamily="34" charset="0"/>
              </a:rPr>
              <a:t>Property: </a:t>
            </a:r>
            <a:r>
              <a:rPr lang="en-US" altLang="zh-TW" sz="2400" i="1">
                <a:latin typeface="Calibri" pitchFamily="34" charset="0"/>
              </a:rPr>
              <a:t>(# edge</a:t>
            </a:r>
            <a:r>
              <a:rPr lang="en-US" altLang="zh-TW" sz="2400">
                <a:latin typeface="Calibri" pitchFamily="34" charset="0"/>
              </a:rPr>
              <a:t>s) = (</a:t>
            </a:r>
            <a:r>
              <a:rPr lang="en-US" altLang="zh-TW" sz="2400" i="1">
                <a:latin typeface="Calibri" pitchFamily="34" charset="0"/>
              </a:rPr>
              <a:t>#node</a:t>
            </a:r>
            <a:r>
              <a:rPr lang="en-US" altLang="zh-TW" sz="2400">
                <a:latin typeface="Calibri" pitchFamily="34" charset="0"/>
              </a:rPr>
              <a:t>s) - 1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0E7F4-4BEB-4860-BB92-2772CF432BF2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13" y="735013"/>
            <a:ext cx="10972800" cy="334962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Binary Tree</a:t>
            </a:r>
          </a:p>
        </p:txBody>
      </p:sp>
      <p:pic>
        <p:nvPicPr>
          <p:cNvPr id="481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8725" y="1573213"/>
            <a:ext cx="5689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238" y="1814513"/>
            <a:ext cx="54991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7939088" y="5472113"/>
            <a:ext cx="284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Not a binary tree</a:t>
            </a:r>
          </a:p>
        </p:txBody>
      </p:sp>
      <p:sp>
        <p:nvSpPr>
          <p:cNvPr id="48134" name="TextBox 5"/>
          <p:cNvSpPr txBox="1">
            <a:spLocks noChangeArrowheads="1"/>
          </p:cNvSpPr>
          <p:nvPr/>
        </p:nvSpPr>
        <p:spPr bwMode="auto">
          <a:xfrm>
            <a:off x="2106613" y="5532438"/>
            <a:ext cx="213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334963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 Tree</a:t>
            </a:r>
          </a:p>
        </p:txBody>
      </p:sp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7416800" y="4572000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Complete binary tree</a:t>
            </a:r>
          </a:p>
        </p:txBody>
      </p:sp>
      <p:sp>
        <p:nvSpPr>
          <p:cNvPr id="49156" name="TextBox 5"/>
          <p:cNvSpPr txBox="1">
            <a:spLocks noChangeArrowheads="1"/>
          </p:cNvSpPr>
          <p:nvPr/>
        </p:nvSpPr>
        <p:spPr bwMode="auto">
          <a:xfrm>
            <a:off x="1625600" y="4659313"/>
            <a:ext cx="264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Full binary tree</a:t>
            </a:r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24000"/>
            <a:ext cx="49784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676400"/>
            <a:ext cx="538638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38" y="692150"/>
            <a:ext cx="10972800" cy="334963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Full Binary Tree</a:t>
            </a: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711200" y="1314450"/>
            <a:ext cx="5283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binary tree is said to be </a:t>
            </a:r>
            <a:r>
              <a:rPr lang="en-US" i="1">
                <a:latin typeface="Calibri" pitchFamily="34" charset="0"/>
              </a:rPr>
              <a:t>full if all its leaves are at </a:t>
            </a:r>
            <a:r>
              <a:rPr lang="en-US">
                <a:latin typeface="Calibri" pitchFamily="34" charset="0"/>
              </a:rPr>
              <a:t>the same level and every internal node has two</a:t>
            </a:r>
          </a:p>
          <a:p>
            <a:r>
              <a:rPr lang="en-US">
                <a:latin typeface="Calibri" pitchFamily="34" charset="0"/>
              </a:rPr>
              <a:t>children.</a:t>
            </a:r>
            <a:endParaRPr lang="en-US" b="1">
              <a:latin typeface="Calibri" pitchFamily="34" charset="0"/>
            </a:endParaRP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1495425"/>
            <a:ext cx="49784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TextBox 6"/>
          <p:cNvSpPr txBox="1">
            <a:spLocks noChangeArrowheads="1"/>
          </p:cNvSpPr>
          <p:nvPr/>
        </p:nvSpPr>
        <p:spPr bwMode="auto">
          <a:xfrm>
            <a:off x="711200" y="2271713"/>
            <a:ext cx="5486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The full binary tree of height </a:t>
            </a:r>
            <a:r>
              <a:rPr lang="en-US" b="1" i="1">
                <a:latin typeface="Calibri" pitchFamily="34" charset="0"/>
              </a:rPr>
              <a:t>h has</a:t>
            </a:r>
          </a:p>
          <a:p>
            <a:r>
              <a:rPr lang="en-US" b="1" i="1">
                <a:latin typeface="Calibri" pitchFamily="34" charset="0"/>
              </a:rPr>
              <a:t>	 l = 2</a:t>
            </a:r>
            <a:r>
              <a:rPr lang="en-US" b="1" i="1" baseline="30000">
                <a:latin typeface="Calibri" pitchFamily="34" charset="0"/>
              </a:rPr>
              <a:t>h</a:t>
            </a:r>
            <a:r>
              <a:rPr lang="en-US" b="1" i="1">
                <a:latin typeface="Calibri" pitchFamily="34" charset="0"/>
              </a:rPr>
              <a:t> leaves</a:t>
            </a:r>
          </a:p>
          <a:p>
            <a:r>
              <a:rPr lang="en-US" b="1" i="1">
                <a:latin typeface="Calibri" pitchFamily="34" charset="0"/>
              </a:rPr>
              <a:t> and </a:t>
            </a:r>
          </a:p>
          <a:p>
            <a:r>
              <a:rPr lang="en-US" b="1" i="1">
                <a:latin typeface="Calibri" pitchFamily="34" charset="0"/>
              </a:rPr>
              <a:t>	m = 2</a:t>
            </a:r>
            <a:r>
              <a:rPr lang="en-US" b="1" i="1" baseline="30000">
                <a:latin typeface="Calibri" pitchFamily="34" charset="0"/>
              </a:rPr>
              <a:t>h </a:t>
            </a:r>
            <a:r>
              <a:rPr lang="en-US" b="1" i="1">
                <a:latin typeface="Calibri" pitchFamily="34" charset="0"/>
              </a:rPr>
              <a:t> – 1 internal </a:t>
            </a:r>
            <a:r>
              <a:rPr lang="en-US" b="1">
                <a:latin typeface="Calibri" pitchFamily="34" charset="0"/>
              </a:rPr>
              <a:t>nodes.</a:t>
            </a:r>
            <a:endParaRPr lang="en-US">
              <a:latin typeface="Calibri" pitchFamily="34" charset="0"/>
            </a:endParaRPr>
          </a:p>
        </p:txBody>
      </p:sp>
      <p:sp>
        <p:nvSpPr>
          <p:cNvPr id="50182" name="TextBox 7"/>
          <p:cNvSpPr txBox="1">
            <a:spLocks noChangeArrowheads="1"/>
          </p:cNvSpPr>
          <p:nvPr/>
        </p:nvSpPr>
        <p:spPr bwMode="auto">
          <a:xfrm>
            <a:off x="914400" y="3824288"/>
            <a:ext cx="404177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Total # of Nodes?</a:t>
            </a:r>
          </a:p>
          <a:p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Find height of tree if # of nodes are given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334963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Complete Binary Tree</a:t>
            </a:r>
          </a:p>
        </p:txBody>
      </p:sp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711200" y="1543050"/>
            <a:ext cx="3846513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3200">
                <a:latin typeface="Calibri" pitchFamily="34" charset="0"/>
              </a:rPr>
              <a:t>A </a:t>
            </a:r>
            <a:r>
              <a:rPr lang="en-US" sz="3200" i="1">
                <a:latin typeface="Calibri" pitchFamily="34" charset="0"/>
              </a:rPr>
              <a:t>complete binary tree is either a full binary tree </a:t>
            </a:r>
            <a:r>
              <a:rPr lang="en-US" sz="3200">
                <a:latin typeface="Calibri" pitchFamily="34" charset="0"/>
              </a:rPr>
              <a:t>or one that is full except for a segment of missing leaves on the right side of the bottom level.</a:t>
            </a:r>
            <a:endParaRPr lang="en-US" sz="3200" b="1">
              <a:latin typeface="Calibri" pitchFamily="34" charset="0"/>
            </a:endParaRP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7600" y="1752600"/>
            <a:ext cx="538638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Pre-Order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 L 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In-Order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 N R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Post-Order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 R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6272213" y="1028700"/>
            <a:ext cx="4891087" cy="4873625"/>
          </a:xfrm>
        </p:spPr>
        <p:txBody>
          <a:bodyPr/>
          <a:lstStyle/>
          <a:p>
            <a:endParaRPr lang="en-US" sz="2400" smtClean="0">
              <a:latin typeface="Casper"/>
              <a:cs typeface="Arial" pitchFamily="34" charset="0"/>
            </a:endParaRPr>
          </a:p>
          <a:p>
            <a:endParaRPr lang="en-US" sz="2400" smtClean="0">
              <a:latin typeface="Casper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pPr>
              <a:defRPr/>
            </a:pPr>
            <a:fld id="{4E531F47-9AE6-461C-97D0-2BAC0AC44D0A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4820" name="Title 7"/>
          <p:cNvSpPr>
            <a:spLocks noGrp="1" noChangeArrowheads="1"/>
          </p:cNvSpPr>
          <p:nvPr>
            <p:ph type="title"/>
          </p:nvPr>
        </p:nvSpPr>
        <p:spPr>
          <a:xfrm>
            <a:off x="449263" y="1789113"/>
            <a:ext cx="4456112" cy="592137"/>
          </a:xfrm>
        </p:spPr>
        <p:txBody>
          <a:bodyPr>
            <a:spAutoFit/>
          </a:bodyPr>
          <a:lstStyle/>
          <a:p>
            <a:pPr algn="ctr"/>
            <a:r>
              <a:rPr lang="en-US" sz="2000" b="1" smtClean="0">
                <a:latin typeface="Karla"/>
                <a:ea typeface="Karla"/>
                <a:cs typeface="Karla"/>
              </a:rPr>
              <a:t/>
            </a:r>
            <a:br>
              <a:rPr lang="en-US" sz="2000" b="1" smtClean="0">
                <a:latin typeface="Karla"/>
                <a:ea typeface="Karla"/>
                <a:cs typeface="Karla"/>
              </a:rPr>
            </a:br>
            <a:endParaRPr lang="en-US" sz="1600" smtClean="0">
              <a:latin typeface="Raleway ExtraBold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62113" y="249238"/>
            <a:ext cx="8909050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3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400" dirty="0" smtClean="0">
                <a:latin typeface="Casper Bold"/>
                <a:ea typeface="+mj-ea"/>
                <a:cs typeface="+mj-cs"/>
              </a:rPr>
              <a:t>TREES IN DATA STRUCTURE </a:t>
            </a:r>
            <a:endParaRPr lang="en-US" sz="4400" dirty="0">
              <a:latin typeface="Casper Bold"/>
              <a:ea typeface="+mj-ea"/>
              <a:cs typeface="+mj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Raleway ExtraBold" pitchFamily="34" charset="-52"/>
              <a:cs typeface="+mn-cs"/>
            </a:endParaRPr>
          </a:p>
        </p:txBody>
      </p:sp>
      <p:pic>
        <p:nvPicPr>
          <p:cNvPr id="34822" name="Picture 8" descr="TREE.jpg"/>
          <p:cNvPicPr>
            <a:picLocks noChangeAspect="1"/>
          </p:cNvPicPr>
          <p:nvPr/>
        </p:nvPicPr>
        <p:blipFill>
          <a:blip r:embed="rId2" cstate="print"/>
          <a:srcRect l="20006" r="12006"/>
          <a:stretch>
            <a:fillRect/>
          </a:stretch>
        </p:blipFill>
        <p:spPr bwMode="auto">
          <a:xfrm>
            <a:off x="3779838" y="1373188"/>
            <a:ext cx="4611687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Traversals</a:t>
            </a:r>
            <a:br>
              <a:rPr lang="en-US" smtClean="0"/>
            </a:br>
            <a:r>
              <a:rPr lang="en-US" sz="3200" smtClean="0"/>
              <a:t>Pre-Order(NLR)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0400" y="5105400"/>
            <a:ext cx="3759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1, 3, 5, 9, 6, 8</a:t>
            </a:r>
          </a:p>
        </p:txBody>
      </p:sp>
      <p:pic>
        <p:nvPicPr>
          <p:cNvPr id="532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962400" y="2100263"/>
            <a:ext cx="4945063" cy="26241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Traversals</a:t>
            </a:r>
            <a:br>
              <a:rPr lang="en-US" smtClean="0"/>
            </a:br>
            <a:r>
              <a:rPr lang="en-US" sz="3200" smtClean="0"/>
              <a:t>In-Order(LNR)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3600" y="5105400"/>
            <a:ext cx="3759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5, 3, 9, 1, 8, 6</a:t>
            </a:r>
          </a:p>
        </p:txBody>
      </p:sp>
      <p:pic>
        <p:nvPicPr>
          <p:cNvPr id="542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962400" y="2100263"/>
            <a:ext cx="4945063" cy="26241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Traversals</a:t>
            </a:r>
            <a:br>
              <a:rPr lang="en-US" smtClean="0"/>
            </a:br>
            <a:r>
              <a:rPr lang="en-US" sz="3200" smtClean="0"/>
              <a:t>Post-Order(LRN)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3600" y="5105400"/>
            <a:ext cx="3759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5, 9, 3, 8, 6, 1</a:t>
            </a:r>
          </a:p>
        </p:txBody>
      </p:sp>
      <p:pic>
        <p:nvPicPr>
          <p:cNvPr id="553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962400" y="2100263"/>
            <a:ext cx="4945063" cy="26241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457200"/>
            <a:ext cx="10566400" cy="457200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en-US" b="1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08000" y="0"/>
            <a:ext cx="10968038" cy="87471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zh-TW" sz="4400" b="1" dirty="0">
              <a:latin typeface="Casper Bold"/>
              <a:ea typeface="+mj-ea"/>
              <a:cs typeface="+mj-cs"/>
            </a:endParaRPr>
          </a:p>
        </p:txBody>
      </p:sp>
      <p:sp>
        <p:nvSpPr>
          <p:cNvPr id="56324" name="Rectangle 3"/>
          <p:cNvSpPr txBox="1">
            <a:spLocks noChangeArrowheads="1"/>
          </p:cNvSpPr>
          <p:nvPr/>
        </p:nvSpPr>
        <p:spPr bwMode="auto">
          <a:xfrm>
            <a:off x="144463" y="762000"/>
            <a:ext cx="10968037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altLang="zh-TW" sz="2800" dirty="0">
              <a:latin typeface="Cambria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400" b="1" dirty="0">
                <a:latin typeface="Calibri" pitchFamily="34" charset="0"/>
              </a:rPr>
              <a:t>List Representation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000" dirty="0">
                <a:latin typeface="Calibri" pitchFamily="34" charset="0"/>
              </a:rPr>
              <a:t>we can write of Figure 5.2 as a list in which each of the </a:t>
            </a:r>
            <a:r>
              <a:rPr lang="en-US" altLang="zh-TW" sz="2000" dirty="0" err="1">
                <a:latin typeface="Calibri" pitchFamily="34" charset="0"/>
              </a:rPr>
              <a:t>subtrees</a:t>
            </a:r>
            <a:r>
              <a:rPr lang="en-US" altLang="zh-TW" sz="2000" dirty="0">
                <a:latin typeface="Calibri" pitchFamily="34" charset="0"/>
              </a:rPr>
              <a:t> is also a list</a:t>
            </a:r>
          </a:p>
          <a:p>
            <a:pPr marL="742950" lvl="1" indent="-285750"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TW" sz="2400" dirty="0">
                <a:solidFill>
                  <a:schemeClr val="tx2"/>
                </a:solidFill>
                <a:latin typeface="Calibri" pitchFamily="34" charset="0"/>
              </a:rPr>
              <a:t>( A ( B ( E ( K, L ), F ), C ( G ), D ( H ( M ), I, J ) ) )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000" dirty="0">
                <a:latin typeface="Calibri" pitchFamily="34" charset="0"/>
              </a:rPr>
              <a:t>The root comes first, </a:t>
            </a:r>
            <a:br>
              <a:rPr lang="en-US" altLang="zh-TW" sz="2000" dirty="0">
                <a:latin typeface="Calibri" pitchFamily="34" charset="0"/>
              </a:rPr>
            </a:br>
            <a:r>
              <a:rPr lang="en-US" altLang="zh-TW" sz="2000" dirty="0">
                <a:latin typeface="Calibri" pitchFamily="34" charset="0"/>
              </a:rPr>
              <a:t>followed by a list of sub-trees</a:t>
            </a:r>
          </a:p>
        </p:txBody>
      </p:sp>
      <p:pic>
        <p:nvPicPr>
          <p:cNvPr id="56325" name="Picture 4" descr="5"/>
          <p:cNvPicPr>
            <a:picLocks noChangeAspect="1" noChangeArrowheads="1"/>
          </p:cNvPicPr>
          <p:nvPr/>
        </p:nvPicPr>
        <p:blipFill>
          <a:blip r:embed="rId2" cstate="print"/>
          <a:srcRect l="2443" r="4810"/>
          <a:stretch>
            <a:fillRect/>
          </a:stretch>
        </p:blipFill>
        <p:spPr bwMode="auto">
          <a:xfrm>
            <a:off x="6738257" y="2656114"/>
            <a:ext cx="5170714" cy="32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6" name="Picture 5" descr="5"/>
          <p:cNvPicPr>
            <a:picLocks noChangeAspect="1" noChangeArrowheads="1"/>
          </p:cNvPicPr>
          <p:nvPr/>
        </p:nvPicPr>
        <p:blipFill>
          <a:blip r:embed="rId3" cstate="print"/>
          <a:srcRect r="24228"/>
          <a:stretch>
            <a:fillRect/>
          </a:stretch>
        </p:blipFill>
        <p:spPr bwMode="auto">
          <a:xfrm>
            <a:off x="609600" y="3886200"/>
            <a:ext cx="6013450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F8D966-B253-4765-B645-A4EF6BCE0425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CHAPTER 5</a:t>
            </a:r>
          </a:p>
        </p:txBody>
      </p:sp>
      <p:sp>
        <p:nvSpPr>
          <p:cNvPr id="8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FD0DA-79C6-460A-BCBD-AF04BAF6209C}" type="slidenum">
              <a:rPr lang="en-US" altLang="zh-TW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1066800" y="0"/>
            <a:ext cx="8077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4400" b="1">
                <a:latin typeface="Calibri" pitchFamily="34" charset="0"/>
              </a:rPr>
              <a:t>Representation of Trees</a:t>
            </a:r>
            <a:endParaRPr lang="en-US" altLang="zh-TW" sz="44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7349" name="Rectangle 3"/>
          <p:cNvSpPr>
            <a:spLocks noChangeArrowheads="1"/>
          </p:cNvSpPr>
          <p:nvPr/>
        </p:nvSpPr>
        <p:spPr bwMode="auto">
          <a:xfrm>
            <a:off x="4748213" y="1455738"/>
            <a:ext cx="1138237" cy="4459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50" name="Line 4"/>
          <p:cNvSpPr>
            <a:spLocks noChangeShapeType="1"/>
          </p:cNvSpPr>
          <p:nvPr/>
        </p:nvSpPr>
        <p:spPr bwMode="auto">
          <a:xfrm>
            <a:off x="4738688" y="1857375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Line 5"/>
          <p:cNvSpPr>
            <a:spLocks noChangeShapeType="1"/>
          </p:cNvSpPr>
          <p:nvPr/>
        </p:nvSpPr>
        <p:spPr bwMode="auto">
          <a:xfrm>
            <a:off x="4738688" y="2249488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Line 6"/>
          <p:cNvSpPr>
            <a:spLocks noChangeShapeType="1"/>
          </p:cNvSpPr>
          <p:nvPr/>
        </p:nvSpPr>
        <p:spPr bwMode="auto">
          <a:xfrm>
            <a:off x="4738688" y="2640013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7"/>
          <p:cNvSpPr>
            <a:spLocks noChangeShapeType="1"/>
          </p:cNvSpPr>
          <p:nvPr/>
        </p:nvSpPr>
        <p:spPr bwMode="auto">
          <a:xfrm>
            <a:off x="4738688" y="3048000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Line 8"/>
          <p:cNvSpPr>
            <a:spLocks noChangeShapeType="1"/>
          </p:cNvSpPr>
          <p:nvPr/>
        </p:nvSpPr>
        <p:spPr bwMode="auto">
          <a:xfrm>
            <a:off x="4738688" y="3441700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Line 9"/>
          <p:cNvSpPr>
            <a:spLocks noChangeShapeType="1"/>
          </p:cNvSpPr>
          <p:nvPr/>
        </p:nvSpPr>
        <p:spPr bwMode="auto">
          <a:xfrm>
            <a:off x="4738688" y="3830638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Line 10"/>
          <p:cNvSpPr>
            <a:spLocks noChangeShapeType="1"/>
          </p:cNvSpPr>
          <p:nvPr/>
        </p:nvSpPr>
        <p:spPr bwMode="auto">
          <a:xfrm>
            <a:off x="4738688" y="4221163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Line 11"/>
          <p:cNvSpPr>
            <a:spLocks noChangeShapeType="1"/>
          </p:cNvSpPr>
          <p:nvPr/>
        </p:nvSpPr>
        <p:spPr bwMode="auto">
          <a:xfrm>
            <a:off x="4760913" y="5546725"/>
            <a:ext cx="1131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Rectangle 12"/>
          <p:cNvSpPr>
            <a:spLocks noChangeArrowheads="1"/>
          </p:cNvSpPr>
          <p:nvPr/>
        </p:nvSpPr>
        <p:spPr bwMode="auto">
          <a:xfrm>
            <a:off x="4978400" y="1462088"/>
            <a:ext cx="3746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A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B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C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D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.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E</a:t>
            </a:r>
          </a:p>
        </p:txBody>
      </p:sp>
      <p:sp>
        <p:nvSpPr>
          <p:cNvPr id="57359" name="Line 13"/>
          <p:cNvSpPr>
            <a:spLocks noChangeShapeType="1"/>
          </p:cNvSpPr>
          <p:nvPr/>
        </p:nvSpPr>
        <p:spPr bwMode="auto">
          <a:xfrm>
            <a:off x="4738688" y="4611688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Line 14"/>
          <p:cNvSpPr>
            <a:spLocks noChangeShapeType="1"/>
          </p:cNvSpPr>
          <p:nvPr/>
        </p:nvSpPr>
        <p:spPr bwMode="auto">
          <a:xfrm>
            <a:off x="4738688" y="5002213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Rectangle 15"/>
          <p:cNvSpPr>
            <a:spLocks noChangeArrowheads="1"/>
          </p:cNvSpPr>
          <p:nvPr/>
        </p:nvSpPr>
        <p:spPr bwMode="auto">
          <a:xfrm>
            <a:off x="3910013" y="1460500"/>
            <a:ext cx="6858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[9]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.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[16]</a:t>
            </a:r>
          </a:p>
        </p:txBody>
      </p:sp>
      <p:sp>
        <p:nvSpPr>
          <p:cNvPr id="57362" name="Line 16"/>
          <p:cNvSpPr>
            <a:spLocks noChangeShapeType="1"/>
          </p:cNvSpPr>
          <p:nvPr/>
        </p:nvSpPr>
        <p:spPr bwMode="auto">
          <a:xfrm>
            <a:off x="11044238" y="465138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Line 17"/>
          <p:cNvSpPr>
            <a:spLocks noChangeShapeType="1"/>
          </p:cNvSpPr>
          <p:nvPr/>
        </p:nvSpPr>
        <p:spPr bwMode="auto">
          <a:xfrm>
            <a:off x="11044238" y="857250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Line 18"/>
          <p:cNvSpPr>
            <a:spLocks noChangeShapeType="1"/>
          </p:cNvSpPr>
          <p:nvPr/>
        </p:nvSpPr>
        <p:spPr bwMode="auto">
          <a:xfrm>
            <a:off x="11044238" y="1247775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Line 19"/>
          <p:cNvSpPr>
            <a:spLocks noChangeShapeType="1"/>
          </p:cNvSpPr>
          <p:nvPr/>
        </p:nvSpPr>
        <p:spPr bwMode="auto">
          <a:xfrm>
            <a:off x="11044238" y="1655763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0"/>
          <p:cNvSpPr>
            <a:spLocks noChangeShapeType="1"/>
          </p:cNvSpPr>
          <p:nvPr/>
        </p:nvSpPr>
        <p:spPr bwMode="auto">
          <a:xfrm>
            <a:off x="11044238" y="2049463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Line 21"/>
          <p:cNvSpPr>
            <a:spLocks noChangeShapeType="1"/>
          </p:cNvSpPr>
          <p:nvPr/>
        </p:nvSpPr>
        <p:spPr bwMode="auto">
          <a:xfrm>
            <a:off x="11044238" y="2438400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Line 22"/>
          <p:cNvSpPr>
            <a:spLocks noChangeShapeType="1"/>
          </p:cNvSpPr>
          <p:nvPr/>
        </p:nvSpPr>
        <p:spPr bwMode="auto">
          <a:xfrm>
            <a:off x="11044238" y="2828925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Line 23"/>
          <p:cNvSpPr>
            <a:spLocks noChangeShapeType="1"/>
          </p:cNvSpPr>
          <p:nvPr/>
        </p:nvSpPr>
        <p:spPr bwMode="auto">
          <a:xfrm>
            <a:off x="11044238" y="3219450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Line 24"/>
          <p:cNvSpPr>
            <a:spLocks noChangeShapeType="1"/>
          </p:cNvSpPr>
          <p:nvPr/>
        </p:nvSpPr>
        <p:spPr bwMode="auto">
          <a:xfrm>
            <a:off x="11044238" y="3609975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Rectangle 25"/>
          <p:cNvSpPr>
            <a:spLocks noChangeArrowheads="1"/>
          </p:cNvSpPr>
          <p:nvPr/>
        </p:nvSpPr>
        <p:spPr bwMode="auto">
          <a:xfrm>
            <a:off x="11050588" y="80963"/>
            <a:ext cx="1141412" cy="3524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72" name="Rectangle 26"/>
          <p:cNvSpPr>
            <a:spLocks noChangeArrowheads="1"/>
          </p:cNvSpPr>
          <p:nvPr/>
        </p:nvSpPr>
        <p:spPr bwMode="auto">
          <a:xfrm>
            <a:off x="9939338" y="0"/>
            <a:ext cx="531812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[9]</a:t>
            </a:r>
          </a:p>
        </p:txBody>
      </p:sp>
      <p:sp>
        <p:nvSpPr>
          <p:cNvPr id="57373" name="Rectangle 27"/>
          <p:cNvSpPr>
            <a:spLocks noChangeArrowheads="1"/>
          </p:cNvSpPr>
          <p:nvPr/>
        </p:nvSpPr>
        <p:spPr bwMode="auto">
          <a:xfrm>
            <a:off x="11385550" y="50800"/>
            <a:ext cx="379413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A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B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C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D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E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F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G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H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Calibri" pitchFamily="34" charset="0"/>
              </a:rPr>
              <a:t>I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155950" y="1493838"/>
            <a:ext cx="762000" cy="569912"/>
            <a:chOff x="1389" y="1133"/>
            <a:chExt cx="360" cy="359"/>
          </a:xfrm>
        </p:grpSpPr>
        <p:sp>
          <p:nvSpPr>
            <p:cNvPr id="57427" name="Oval 29"/>
            <p:cNvSpPr>
              <a:spLocks noChangeArrowheads="1"/>
            </p:cNvSpPr>
            <p:nvPr/>
          </p:nvSpPr>
          <p:spPr bwMode="auto">
            <a:xfrm>
              <a:off x="1389" y="11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7428" name="Rectangle 30"/>
            <p:cNvSpPr>
              <a:spLocks noChangeArrowheads="1"/>
            </p:cNvSpPr>
            <p:nvPr/>
          </p:nvSpPr>
          <p:spPr bwMode="auto">
            <a:xfrm>
              <a:off x="1458" y="1186"/>
              <a:ext cx="1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  <a:latin typeface="Calibri" pitchFamily="34" charset="0"/>
                </a:rPr>
                <a:t>A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341563" y="2397125"/>
            <a:ext cx="762000" cy="569913"/>
            <a:chOff x="1004" y="1702"/>
            <a:chExt cx="360" cy="359"/>
          </a:xfrm>
        </p:grpSpPr>
        <p:sp>
          <p:nvSpPr>
            <p:cNvPr id="57425" name="Oval 32"/>
            <p:cNvSpPr>
              <a:spLocks noChangeArrowheads="1"/>
            </p:cNvSpPr>
            <p:nvPr/>
          </p:nvSpPr>
          <p:spPr bwMode="auto">
            <a:xfrm>
              <a:off x="1004" y="170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7426" name="Rectangle 33"/>
            <p:cNvSpPr>
              <a:spLocks noChangeArrowheads="1"/>
            </p:cNvSpPr>
            <p:nvPr/>
          </p:nvSpPr>
          <p:spPr bwMode="auto">
            <a:xfrm>
              <a:off x="1073" y="1755"/>
              <a:ext cx="16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  <a:latin typeface="Calibri" pitchFamily="34" charset="0"/>
                </a:rPr>
                <a:t>B</a:t>
              </a:r>
            </a:p>
          </p:txBody>
        </p:sp>
      </p:grpSp>
      <p:sp>
        <p:nvSpPr>
          <p:cNvPr id="57376" name="Line 34"/>
          <p:cNvSpPr>
            <a:spLocks noChangeShapeType="1"/>
          </p:cNvSpPr>
          <p:nvPr/>
        </p:nvSpPr>
        <p:spPr bwMode="auto">
          <a:xfrm flipH="1">
            <a:off x="2851150" y="2052638"/>
            <a:ext cx="455613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1206500" y="5200650"/>
            <a:ext cx="762000" cy="569913"/>
            <a:chOff x="468" y="3468"/>
            <a:chExt cx="360" cy="359"/>
          </a:xfrm>
        </p:grpSpPr>
        <p:sp>
          <p:nvSpPr>
            <p:cNvPr id="57423" name="Oval 36"/>
            <p:cNvSpPr>
              <a:spLocks noChangeArrowheads="1"/>
            </p:cNvSpPr>
            <p:nvPr/>
          </p:nvSpPr>
          <p:spPr bwMode="auto">
            <a:xfrm>
              <a:off x="468" y="34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7424" name="Rectangle 37"/>
            <p:cNvSpPr>
              <a:spLocks noChangeArrowheads="1"/>
            </p:cNvSpPr>
            <p:nvPr/>
          </p:nvSpPr>
          <p:spPr bwMode="auto">
            <a:xfrm>
              <a:off x="537" y="3521"/>
              <a:ext cx="15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  <a:latin typeface="Calibri" pitchFamily="34" charset="0"/>
                </a:rPr>
                <a:t>E</a:t>
              </a:r>
            </a:p>
          </p:txBody>
        </p:sp>
      </p:grpSp>
      <p:sp>
        <p:nvSpPr>
          <p:cNvPr id="57378" name="Line 38"/>
          <p:cNvSpPr>
            <a:spLocks noChangeShapeType="1"/>
          </p:cNvSpPr>
          <p:nvPr/>
        </p:nvSpPr>
        <p:spPr bwMode="auto">
          <a:xfrm flipH="1">
            <a:off x="1490663" y="4770438"/>
            <a:ext cx="428625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2063750" y="3328988"/>
            <a:ext cx="762000" cy="569912"/>
            <a:chOff x="873" y="2289"/>
            <a:chExt cx="360" cy="359"/>
          </a:xfrm>
        </p:grpSpPr>
        <p:sp>
          <p:nvSpPr>
            <p:cNvPr id="57421" name="Oval 40"/>
            <p:cNvSpPr>
              <a:spLocks noChangeArrowheads="1"/>
            </p:cNvSpPr>
            <p:nvPr/>
          </p:nvSpPr>
          <p:spPr bwMode="auto">
            <a:xfrm>
              <a:off x="873" y="228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7422" name="Rectangle 41"/>
            <p:cNvSpPr>
              <a:spLocks noChangeArrowheads="1"/>
            </p:cNvSpPr>
            <p:nvPr/>
          </p:nvSpPr>
          <p:spPr bwMode="auto">
            <a:xfrm>
              <a:off x="942" y="2342"/>
              <a:ext cx="1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  <a:latin typeface="Calibri" pitchFamily="34" charset="0"/>
                </a:rPr>
                <a:t>C</a:t>
              </a: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1587500" y="4194175"/>
            <a:ext cx="762000" cy="569913"/>
            <a:chOff x="648" y="2834"/>
            <a:chExt cx="360" cy="359"/>
          </a:xfrm>
        </p:grpSpPr>
        <p:sp>
          <p:nvSpPr>
            <p:cNvPr id="57419" name="Oval 43"/>
            <p:cNvSpPr>
              <a:spLocks noChangeArrowheads="1"/>
            </p:cNvSpPr>
            <p:nvPr/>
          </p:nvSpPr>
          <p:spPr bwMode="auto">
            <a:xfrm>
              <a:off x="648" y="283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7420" name="Rectangle 44"/>
            <p:cNvSpPr>
              <a:spLocks noChangeArrowheads="1"/>
            </p:cNvSpPr>
            <p:nvPr/>
          </p:nvSpPr>
          <p:spPr bwMode="auto">
            <a:xfrm>
              <a:off x="717" y="2887"/>
              <a:ext cx="17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  <a:latin typeface="Calibri" pitchFamily="34" charset="0"/>
                </a:rPr>
                <a:t>D</a:t>
              </a:r>
            </a:p>
          </p:txBody>
        </p:sp>
      </p:grpSp>
      <p:sp>
        <p:nvSpPr>
          <p:cNvPr id="57381" name="Line 45"/>
          <p:cNvSpPr>
            <a:spLocks noChangeShapeType="1"/>
          </p:cNvSpPr>
          <p:nvPr/>
        </p:nvSpPr>
        <p:spPr bwMode="auto">
          <a:xfrm flipH="1">
            <a:off x="2417763" y="2987675"/>
            <a:ext cx="184150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82" name="Line 46"/>
          <p:cNvSpPr>
            <a:spLocks noChangeShapeType="1"/>
          </p:cNvSpPr>
          <p:nvPr/>
        </p:nvSpPr>
        <p:spPr bwMode="auto">
          <a:xfrm flipH="1">
            <a:off x="2033588" y="3919538"/>
            <a:ext cx="225425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8253413" y="2782888"/>
            <a:ext cx="762000" cy="569912"/>
            <a:chOff x="4229" y="1348"/>
            <a:chExt cx="360" cy="359"/>
          </a:xfrm>
        </p:grpSpPr>
        <p:sp>
          <p:nvSpPr>
            <p:cNvPr id="57417" name="Oval 83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7418" name="Rectangle 84"/>
            <p:cNvSpPr>
              <a:spLocks noChangeArrowheads="1"/>
            </p:cNvSpPr>
            <p:nvPr/>
          </p:nvSpPr>
          <p:spPr bwMode="auto">
            <a:xfrm>
              <a:off x="4298" y="1401"/>
              <a:ext cx="1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Calibri" pitchFamily="34" charset="0"/>
                </a:rPr>
                <a:t>A</a:t>
              </a:r>
            </a:p>
          </p:txBody>
        </p:sp>
      </p:grp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6959600" y="3924300"/>
            <a:ext cx="762000" cy="569913"/>
            <a:chOff x="3618" y="2067"/>
            <a:chExt cx="360" cy="359"/>
          </a:xfrm>
        </p:grpSpPr>
        <p:sp>
          <p:nvSpPr>
            <p:cNvPr id="57415" name="Oval 86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7416" name="Rectangle 87"/>
            <p:cNvSpPr>
              <a:spLocks noChangeArrowheads="1"/>
            </p:cNvSpPr>
            <p:nvPr/>
          </p:nvSpPr>
          <p:spPr bwMode="auto">
            <a:xfrm>
              <a:off x="3687" y="2120"/>
              <a:ext cx="16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Calibri" pitchFamily="34" charset="0"/>
                </a:rPr>
                <a:t>B</a:t>
              </a:r>
            </a:p>
          </p:txBody>
        </p:sp>
      </p:grpSp>
      <p:sp>
        <p:nvSpPr>
          <p:cNvPr id="57385" name="Line 88"/>
          <p:cNvSpPr>
            <a:spLocks noChangeShapeType="1"/>
          </p:cNvSpPr>
          <p:nvPr/>
        </p:nvSpPr>
        <p:spPr bwMode="auto">
          <a:xfrm flipH="1">
            <a:off x="7358063" y="3273425"/>
            <a:ext cx="1019175" cy="646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9480550" y="3957638"/>
            <a:ext cx="762000" cy="569912"/>
            <a:chOff x="4809" y="2088"/>
            <a:chExt cx="360" cy="359"/>
          </a:xfrm>
        </p:grpSpPr>
        <p:sp>
          <p:nvSpPr>
            <p:cNvPr id="57413" name="Oval 90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7414" name="Rectangle 91"/>
            <p:cNvSpPr>
              <a:spLocks noChangeArrowheads="1"/>
            </p:cNvSpPr>
            <p:nvPr/>
          </p:nvSpPr>
          <p:spPr bwMode="auto">
            <a:xfrm>
              <a:off x="4878" y="2141"/>
              <a:ext cx="1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Calibri" pitchFamily="34" charset="0"/>
                </a:rPr>
                <a:t>C</a:t>
              </a:r>
            </a:p>
          </p:txBody>
        </p:sp>
      </p:grpSp>
      <p:grpSp>
        <p:nvGrpSpPr>
          <p:cNvPr id="10" name="Group 92"/>
          <p:cNvGrpSpPr>
            <a:grpSpLocks/>
          </p:cNvGrpSpPr>
          <p:nvPr/>
        </p:nvGrpSpPr>
        <p:grpSpPr bwMode="auto">
          <a:xfrm>
            <a:off x="10160000" y="5030788"/>
            <a:ext cx="762000" cy="569912"/>
            <a:chOff x="5130" y="2764"/>
            <a:chExt cx="360" cy="359"/>
          </a:xfrm>
        </p:grpSpPr>
        <p:sp>
          <p:nvSpPr>
            <p:cNvPr id="57411" name="Oval 93"/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7412" name="Rectangle 94"/>
            <p:cNvSpPr>
              <a:spLocks noChangeArrowheads="1"/>
            </p:cNvSpPr>
            <p:nvPr/>
          </p:nvSpPr>
          <p:spPr bwMode="auto">
            <a:xfrm>
              <a:off x="5199" y="2817"/>
              <a:ext cx="1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Calibri" pitchFamily="34" charset="0"/>
                </a:rPr>
                <a:t>G</a:t>
              </a:r>
            </a:p>
          </p:txBody>
        </p:sp>
      </p:grpSp>
      <p:sp>
        <p:nvSpPr>
          <p:cNvPr id="57388" name="Line 95"/>
          <p:cNvSpPr>
            <a:spLocks noChangeShapeType="1"/>
          </p:cNvSpPr>
          <p:nvPr/>
        </p:nvSpPr>
        <p:spPr bwMode="auto">
          <a:xfrm>
            <a:off x="10082213" y="4516438"/>
            <a:ext cx="382587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7664450" y="5080000"/>
            <a:ext cx="762000" cy="569913"/>
            <a:chOff x="3951" y="2795"/>
            <a:chExt cx="360" cy="359"/>
          </a:xfrm>
        </p:grpSpPr>
        <p:sp>
          <p:nvSpPr>
            <p:cNvPr id="57409" name="Oval 97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7410" name="Rectangle 98"/>
            <p:cNvSpPr>
              <a:spLocks noChangeArrowheads="1"/>
            </p:cNvSpPr>
            <p:nvPr/>
          </p:nvSpPr>
          <p:spPr bwMode="auto">
            <a:xfrm>
              <a:off x="4020" y="2848"/>
              <a:ext cx="15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Calibri" pitchFamily="34" charset="0"/>
                </a:rPr>
                <a:t>E</a:t>
              </a:r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7053263" y="6288088"/>
            <a:ext cx="762000" cy="569912"/>
            <a:chOff x="3662" y="3556"/>
            <a:chExt cx="360" cy="359"/>
          </a:xfrm>
        </p:grpSpPr>
        <p:sp>
          <p:nvSpPr>
            <p:cNvPr id="57407" name="Oval 100"/>
            <p:cNvSpPr>
              <a:spLocks noChangeArrowheads="1"/>
            </p:cNvSpPr>
            <p:nvPr/>
          </p:nvSpPr>
          <p:spPr bwMode="auto">
            <a:xfrm>
              <a:off x="3662" y="355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7408" name="Rectangle 101"/>
            <p:cNvSpPr>
              <a:spLocks noChangeArrowheads="1"/>
            </p:cNvSpPr>
            <p:nvPr/>
          </p:nvSpPr>
          <p:spPr bwMode="auto">
            <a:xfrm>
              <a:off x="3731" y="3609"/>
              <a:ext cx="1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Calibri" pitchFamily="34" charset="0"/>
                </a:rPr>
                <a:t>I</a:t>
              </a:r>
            </a:p>
          </p:txBody>
        </p:sp>
      </p:grpSp>
      <p:sp>
        <p:nvSpPr>
          <p:cNvPr id="57391" name="Line 102"/>
          <p:cNvSpPr>
            <a:spLocks noChangeShapeType="1"/>
          </p:cNvSpPr>
          <p:nvPr/>
        </p:nvSpPr>
        <p:spPr bwMode="auto">
          <a:xfrm>
            <a:off x="6859588" y="5670550"/>
            <a:ext cx="5651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03"/>
          <p:cNvGrpSpPr>
            <a:grpSpLocks/>
          </p:cNvGrpSpPr>
          <p:nvPr/>
        </p:nvGrpSpPr>
        <p:grpSpPr bwMode="auto">
          <a:xfrm>
            <a:off x="6345238" y="5062538"/>
            <a:ext cx="762000" cy="569912"/>
            <a:chOff x="3328" y="2784"/>
            <a:chExt cx="360" cy="359"/>
          </a:xfrm>
        </p:grpSpPr>
        <p:sp>
          <p:nvSpPr>
            <p:cNvPr id="57405" name="Oval 104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7406" name="Rectangle 105"/>
            <p:cNvSpPr>
              <a:spLocks noChangeArrowheads="1"/>
            </p:cNvSpPr>
            <p:nvPr/>
          </p:nvSpPr>
          <p:spPr bwMode="auto">
            <a:xfrm>
              <a:off x="3397" y="2837"/>
              <a:ext cx="17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Calibri" pitchFamily="34" charset="0"/>
                </a:rPr>
                <a:t>D</a:t>
              </a:r>
            </a:p>
          </p:txBody>
        </p:sp>
      </p:grpSp>
      <p:grpSp>
        <p:nvGrpSpPr>
          <p:cNvPr id="14" name="Group 106"/>
          <p:cNvGrpSpPr>
            <a:grpSpLocks/>
          </p:cNvGrpSpPr>
          <p:nvPr/>
        </p:nvGrpSpPr>
        <p:grpSpPr bwMode="auto">
          <a:xfrm>
            <a:off x="5599113" y="6251575"/>
            <a:ext cx="762000" cy="569913"/>
            <a:chOff x="2975" y="3533"/>
            <a:chExt cx="360" cy="359"/>
          </a:xfrm>
        </p:grpSpPr>
        <p:sp>
          <p:nvSpPr>
            <p:cNvPr id="57403" name="Oval 107"/>
            <p:cNvSpPr>
              <a:spLocks noChangeArrowheads="1"/>
            </p:cNvSpPr>
            <p:nvPr/>
          </p:nvSpPr>
          <p:spPr bwMode="auto">
            <a:xfrm>
              <a:off x="2975" y="35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7404" name="Rectangle 108"/>
            <p:cNvSpPr>
              <a:spLocks noChangeArrowheads="1"/>
            </p:cNvSpPr>
            <p:nvPr/>
          </p:nvSpPr>
          <p:spPr bwMode="auto">
            <a:xfrm>
              <a:off x="3044" y="3586"/>
              <a:ext cx="1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Calibri" pitchFamily="34" charset="0"/>
                </a:rPr>
                <a:t>H</a:t>
              </a:r>
            </a:p>
          </p:txBody>
        </p:sp>
      </p:grpSp>
      <p:grpSp>
        <p:nvGrpSpPr>
          <p:cNvPr id="15" name="Group 109"/>
          <p:cNvGrpSpPr>
            <a:grpSpLocks/>
          </p:cNvGrpSpPr>
          <p:nvPr/>
        </p:nvGrpSpPr>
        <p:grpSpPr bwMode="auto">
          <a:xfrm>
            <a:off x="8864600" y="5029200"/>
            <a:ext cx="762000" cy="569913"/>
            <a:chOff x="4518" y="2763"/>
            <a:chExt cx="360" cy="359"/>
          </a:xfrm>
        </p:grpSpPr>
        <p:sp>
          <p:nvSpPr>
            <p:cNvPr id="57401" name="Oval 110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7402" name="Rectangle 111"/>
            <p:cNvSpPr>
              <a:spLocks noChangeArrowheads="1"/>
            </p:cNvSpPr>
            <p:nvPr/>
          </p:nvSpPr>
          <p:spPr bwMode="auto">
            <a:xfrm>
              <a:off x="4587" y="2816"/>
              <a:ext cx="1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Calibri" pitchFamily="34" charset="0"/>
                </a:rPr>
                <a:t>F</a:t>
              </a:r>
            </a:p>
          </p:txBody>
        </p:sp>
      </p:grpSp>
      <p:sp>
        <p:nvSpPr>
          <p:cNvPr id="57395" name="Line 112"/>
          <p:cNvSpPr>
            <a:spLocks noChangeShapeType="1"/>
          </p:cNvSpPr>
          <p:nvPr/>
        </p:nvSpPr>
        <p:spPr bwMode="auto">
          <a:xfrm flipH="1">
            <a:off x="9218613" y="4514850"/>
            <a:ext cx="428625" cy="493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96" name="Line 113"/>
          <p:cNvSpPr>
            <a:spLocks noChangeShapeType="1"/>
          </p:cNvSpPr>
          <p:nvPr/>
        </p:nvSpPr>
        <p:spPr bwMode="auto">
          <a:xfrm>
            <a:off x="7472363" y="4464050"/>
            <a:ext cx="496887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97" name="Line 114"/>
          <p:cNvSpPr>
            <a:spLocks noChangeShapeType="1"/>
          </p:cNvSpPr>
          <p:nvPr/>
        </p:nvSpPr>
        <p:spPr bwMode="auto">
          <a:xfrm flipH="1">
            <a:off x="6699250" y="4446588"/>
            <a:ext cx="43180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98" name="Line 115"/>
          <p:cNvSpPr>
            <a:spLocks noChangeShapeType="1"/>
          </p:cNvSpPr>
          <p:nvPr/>
        </p:nvSpPr>
        <p:spPr bwMode="auto">
          <a:xfrm flipH="1">
            <a:off x="5973763" y="5653088"/>
            <a:ext cx="566737" cy="579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99" name="Line 116"/>
          <p:cNvSpPr>
            <a:spLocks noChangeShapeType="1"/>
          </p:cNvSpPr>
          <p:nvPr/>
        </p:nvSpPr>
        <p:spPr bwMode="auto">
          <a:xfrm>
            <a:off x="8877300" y="3290888"/>
            <a:ext cx="952500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400" name="Text Box 117"/>
          <p:cNvSpPr txBox="1">
            <a:spLocks noChangeArrowheads="1"/>
          </p:cNvSpPr>
          <p:nvPr/>
        </p:nvSpPr>
        <p:spPr bwMode="auto">
          <a:xfrm>
            <a:off x="6202363" y="1012825"/>
            <a:ext cx="29368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Calibri" pitchFamily="34" charset="0"/>
              </a:rPr>
              <a:t>(1) waste space</a:t>
            </a:r>
          </a:p>
          <a:p>
            <a:r>
              <a:rPr lang="en-US" altLang="zh-TW" sz="2400" b="1">
                <a:solidFill>
                  <a:srgbClr val="CC3300"/>
                </a:solidFill>
                <a:latin typeface="Calibri" pitchFamily="34" charset="0"/>
              </a:rPr>
              <a:t>(2) insertion/deletion</a:t>
            </a:r>
          </a:p>
          <a:p>
            <a:r>
              <a:rPr lang="en-US" altLang="zh-TW" sz="2400" b="1">
                <a:solidFill>
                  <a:srgbClr val="CC3300"/>
                </a:solidFill>
                <a:latin typeface="Calibri" pitchFamily="34" charset="0"/>
              </a:rPr>
              <a:t>    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F6AD1-5300-40D7-8409-6E668761BE50}" type="slidenum">
              <a:rPr lang="en-US" altLang="zh-TW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0" y="361950"/>
            <a:ext cx="1221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  <a:latin typeface="Calibri" pitchFamily="34" charset="0"/>
              </a:rPr>
              <a:t>Linked Representation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1143000" y="1409700"/>
            <a:ext cx="12217400" cy="23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typedef struct node *tree_pointer;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typedef struct node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int data;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 tree_pointer left_child, right_child;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latin typeface="Courier New" pitchFamily="49" charset="0"/>
              </a:rPr>
              <a:t>};</a:t>
            </a:r>
            <a:endParaRPr lang="en-US" altLang="zh-TW" sz="32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en-US" altLang="zh-TW" sz="3200">
              <a:latin typeface="Calibri" pitchFamily="34" charset="0"/>
            </a:endParaRP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1506538" y="4525963"/>
            <a:ext cx="5473700" cy="819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>
            <a:off x="3473450" y="4537075"/>
            <a:ext cx="0" cy="815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4764088" y="4537075"/>
            <a:ext cx="0" cy="798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Rectangle 7"/>
          <p:cNvSpPr>
            <a:spLocks noChangeArrowheads="1"/>
          </p:cNvSpPr>
          <p:nvPr/>
        </p:nvSpPr>
        <p:spPr bwMode="auto">
          <a:xfrm>
            <a:off x="3644900" y="4795838"/>
            <a:ext cx="738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Calibri" pitchFamily="34" charset="0"/>
              </a:rPr>
              <a:t>data</a:t>
            </a:r>
          </a:p>
        </p:txBody>
      </p:sp>
      <p:sp>
        <p:nvSpPr>
          <p:cNvPr id="58377" name="Rectangle 8"/>
          <p:cNvSpPr>
            <a:spLocks noChangeArrowheads="1"/>
          </p:cNvSpPr>
          <p:nvPr/>
        </p:nvSpPr>
        <p:spPr bwMode="auto">
          <a:xfrm>
            <a:off x="1557338" y="4795838"/>
            <a:ext cx="1354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Calibri" pitchFamily="34" charset="0"/>
              </a:rPr>
              <a:t>left_child</a:t>
            </a:r>
          </a:p>
        </p:txBody>
      </p:sp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4891088" y="4779963"/>
            <a:ext cx="15192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Calibri" pitchFamily="34" charset="0"/>
              </a:rPr>
              <a:t>right_child</a:t>
            </a:r>
          </a:p>
        </p:txBody>
      </p:sp>
      <p:sp>
        <p:nvSpPr>
          <p:cNvPr id="58379" name="Oval 10"/>
          <p:cNvSpPr>
            <a:spLocks noChangeArrowheads="1"/>
          </p:cNvSpPr>
          <p:nvPr/>
        </p:nvSpPr>
        <p:spPr bwMode="auto">
          <a:xfrm>
            <a:off x="9345613" y="3940175"/>
            <a:ext cx="1252537" cy="8715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380" name="Rectangle 11"/>
          <p:cNvSpPr>
            <a:spLocks noChangeArrowheads="1"/>
          </p:cNvSpPr>
          <p:nvPr/>
        </p:nvSpPr>
        <p:spPr bwMode="auto">
          <a:xfrm>
            <a:off x="9507538" y="4176713"/>
            <a:ext cx="739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Calibri" pitchFamily="34" charset="0"/>
              </a:rPr>
              <a:t>data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 flipH="1">
            <a:off x="8521700" y="4646613"/>
            <a:ext cx="906463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13"/>
          <p:cNvSpPr>
            <a:spLocks noChangeShapeType="1"/>
          </p:cNvSpPr>
          <p:nvPr/>
        </p:nvSpPr>
        <p:spPr bwMode="auto">
          <a:xfrm>
            <a:off x="10472738" y="4664075"/>
            <a:ext cx="882650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Rectangle 14"/>
          <p:cNvSpPr>
            <a:spLocks noChangeArrowheads="1"/>
          </p:cNvSpPr>
          <p:nvPr/>
        </p:nvSpPr>
        <p:spPr bwMode="auto">
          <a:xfrm>
            <a:off x="7602538" y="5383213"/>
            <a:ext cx="1354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Calibri" pitchFamily="34" charset="0"/>
              </a:rPr>
              <a:t>left_child</a:t>
            </a:r>
          </a:p>
        </p:txBody>
      </p:sp>
      <p:sp>
        <p:nvSpPr>
          <p:cNvPr id="58384" name="Rectangle 15"/>
          <p:cNvSpPr>
            <a:spLocks noChangeArrowheads="1"/>
          </p:cNvSpPr>
          <p:nvPr/>
        </p:nvSpPr>
        <p:spPr bwMode="auto">
          <a:xfrm>
            <a:off x="10166350" y="5346700"/>
            <a:ext cx="1517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Calibri" pitchFamily="34" charset="0"/>
              </a:rPr>
              <a:t>right_child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533400"/>
            <a:ext cx="10566400" cy="685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Casper Bold"/>
              </a:rPr>
              <a:t>Cont’d</a:t>
            </a:r>
          </a:p>
        </p:txBody>
      </p:sp>
      <p:pic>
        <p:nvPicPr>
          <p:cNvPr id="59395" name="Picture 4" descr="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6589" b="2676"/>
          <a:stretch>
            <a:fillRect/>
          </a:stretch>
        </p:blipFill>
        <p:spPr>
          <a:xfrm>
            <a:off x="1320800" y="1143000"/>
            <a:ext cx="10261600" cy="51054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8CC78-2669-43F8-889D-CA150B18ACD4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685800"/>
            <a:ext cx="10566400" cy="381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Casper Bold"/>
              </a:rPr>
              <a:t>Properties of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668000" cy="5029200"/>
          </a:xfrm>
        </p:spPr>
        <p:txBody>
          <a:bodyPr rtlCol="0">
            <a:normAutofit/>
          </a:bodyPr>
          <a:lstStyle/>
          <a:p>
            <a:pPr marL="533400" indent="-533400" fontAlgn="auto">
              <a:spcAft>
                <a:spcPts val="0"/>
              </a:spcAft>
              <a:defRPr/>
            </a:pPr>
            <a:r>
              <a:rPr lang="en-US" altLang="zh-TW" sz="2200" dirty="0"/>
              <a:t>Properties of binary trees</a:t>
            </a:r>
          </a:p>
          <a:p>
            <a:pPr marL="914400" lvl="1" indent="-457200" fontAlgn="auto">
              <a:spcAft>
                <a:spcPts val="0"/>
              </a:spcAft>
              <a:defRPr/>
            </a:pPr>
            <a:r>
              <a:rPr lang="en-US" altLang="zh-TW" sz="2200" b="1" dirty="0">
                <a:latin typeface="Cambria" pitchFamily="18" charset="0"/>
              </a:rPr>
              <a:t>Lemma 5.1 [</a:t>
            </a:r>
            <a:r>
              <a:rPr lang="en-US" altLang="zh-TW" sz="2200" b="1" i="1" dirty="0">
                <a:latin typeface="Cambria" pitchFamily="18" charset="0"/>
              </a:rPr>
              <a:t>Maximum number of nodes</a:t>
            </a:r>
            <a:r>
              <a:rPr lang="en-US" altLang="zh-TW" sz="2200" b="1" dirty="0">
                <a:latin typeface="Cambria" pitchFamily="18" charset="0"/>
              </a:rPr>
              <a:t>]:</a:t>
            </a:r>
          </a:p>
          <a:p>
            <a:pPr marL="914400" lvl="1" indent="-457200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TW" sz="2200" dirty="0">
                <a:latin typeface="Cambria" pitchFamily="18" charset="0"/>
              </a:rPr>
              <a:t>The maximum number of nodes on level </a:t>
            </a:r>
            <a:r>
              <a:rPr lang="en-US" altLang="zh-TW" sz="2200" i="1" dirty="0" err="1">
                <a:latin typeface="Cambria" pitchFamily="18" charset="0"/>
              </a:rPr>
              <a:t>i</a:t>
            </a:r>
            <a:r>
              <a:rPr lang="en-US" altLang="zh-TW" sz="2200" dirty="0">
                <a:latin typeface="Cambria" pitchFamily="18" charset="0"/>
              </a:rPr>
              <a:t> of a binary tree is 2</a:t>
            </a:r>
            <a:r>
              <a:rPr lang="en-US" altLang="zh-TW" sz="2200" i="1" baseline="30000" dirty="0">
                <a:latin typeface="Cambria" pitchFamily="18" charset="0"/>
              </a:rPr>
              <a:t>i</a:t>
            </a:r>
            <a:r>
              <a:rPr lang="en-US" altLang="zh-TW" sz="2200" baseline="30000" dirty="0">
                <a:latin typeface="Cambria" pitchFamily="18" charset="0"/>
              </a:rPr>
              <a:t>-1</a:t>
            </a:r>
            <a:r>
              <a:rPr lang="en-US" altLang="zh-TW" sz="2200" dirty="0">
                <a:latin typeface="Cambria" pitchFamily="18" charset="0"/>
              </a:rPr>
              <a:t>, </a:t>
            </a:r>
            <a:r>
              <a:rPr lang="en-US" altLang="zh-TW" sz="2200" i="1" dirty="0" err="1">
                <a:latin typeface="Cambria" pitchFamily="18" charset="0"/>
              </a:rPr>
              <a:t>i</a:t>
            </a:r>
            <a:r>
              <a:rPr lang="en-US" altLang="zh-TW" sz="2200" dirty="0">
                <a:latin typeface="Cambria" pitchFamily="18" charset="0"/>
              </a:rPr>
              <a:t> </a:t>
            </a:r>
            <a:r>
              <a:rPr lang="en-US" altLang="zh-TW" sz="2200" dirty="0">
                <a:latin typeface="Cambria" pitchFamily="18" charset="0"/>
                <a:sym typeface="Symbol" pitchFamily="18" charset="2"/>
              </a:rPr>
              <a:t></a:t>
            </a:r>
            <a:r>
              <a:rPr lang="en-US" altLang="zh-TW" sz="2200" dirty="0">
                <a:latin typeface="Cambria" pitchFamily="18" charset="0"/>
              </a:rPr>
              <a:t>1.</a:t>
            </a:r>
          </a:p>
          <a:p>
            <a:pPr marL="914400" lvl="1" indent="-457200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TW" sz="2200" dirty="0">
                <a:latin typeface="Cambria" pitchFamily="18" charset="0"/>
              </a:rPr>
              <a:t>The maximum number of nodes in a binary tree of depth </a:t>
            </a:r>
            <a:r>
              <a:rPr lang="en-US" altLang="zh-TW" sz="2200" i="1" dirty="0">
                <a:latin typeface="Cambria" pitchFamily="18" charset="0"/>
              </a:rPr>
              <a:t>k</a:t>
            </a:r>
            <a:r>
              <a:rPr lang="en-US" altLang="zh-TW" sz="2200" dirty="0">
                <a:latin typeface="Cambria" pitchFamily="18" charset="0"/>
              </a:rPr>
              <a:t> is 2</a:t>
            </a:r>
            <a:r>
              <a:rPr lang="en-US" altLang="zh-TW" sz="2200" i="1" baseline="30000" dirty="0">
                <a:latin typeface="Cambria" pitchFamily="18" charset="0"/>
              </a:rPr>
              <a:t>k</a:t>
            </a:r>
            <a:r>
              <a:rPr lang="en-US" altLang="zh-TW" sz="2200" dirty="0">
                <a:latin typeface="Cambria" pitchFamily="18" charset="0"/>
              </a:rPr>
              <a:t>-1, </a:t>
            </a:r>
            <a:r>
              <a:rPr lang="en-US" altLang="zh-TW" sz="2200" i="1" dirty="0">
                <a:latin typeface="Cambria" pitchFamily="18" charset="0"/>
              </a:rPr>
              <a:t>k</a:t>
            </a:r>
            <a:r>
              <a:rPr lang="en-US" altLang="zh-TW" sz="2200" dirty="0">
                <a:latin typeface="Cambria" pitchFamily="18" charset="0"/>
                <a:sym typeface="Symbol" pitchFamily="18" charset="2"/>
              </a:rPr>
              <a:t></a:t>
            </a:r>
            <a:r>
              <a:rPr lang="en-US" altLang="zh-TW" sz="2200" dirty="0">
                <a:latin typeface="Cambria" pitchFamily="18" charset="0"/>
              </a:rPr>
              <a:t>1.</a:t>
            </a:r>
          </a:p>
          <a:p>
            <a:pPr marL="914400" lvl="1" indent="-457200" fontAlgn="auto">
              <a:spcAft>
                <a:spcPts val="0"/>
              </a:spcAft>
              <a:defRPr/>
            </a:pPr>
            <a:r>
              <a:rPr lang="en-US" altLang="zh-TW" sz="2200" b="1" dirty="0">
                <a:latin typeface="Cambria" pitchFamily="18" charset="0"/>
              </a:rPr>
              <a:t>Lemma 5.2 [</a:t>
            </a:r>
            <a:r>
              <a:rPr lang="en-US" altLang="zh-TW" sz="2200" b="1" i="1" dirty="0">
                <a:latin typeface="Cambria" pitchFamily="18" charset="0"/>
              </a:rPr>
              <a:t>Relation between number of leaf nodes and degree-2 nodes</a:t>
            </a:r>
            <a:r>
              <a:rPr lang="en-US" altLang="zh-TW" sz="2200" b="1" dirty="0">
                <a:latin typeface="Cambria" pitchFamily="18" charset="0"/>
              </a:rPr>
              <a:t>]:</a:t>
            </a:r>
          </a:p>
          <a:p>
            <a:pPr marL="914400" lvl="1" indent="-45720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200" dirty="0">
                <a:latin typeface="Cambria" pitchFamily="18" charset="0"/>
              </a:rPr>
              <a:t>	For any nonempty binary tree, T, if n</a:t>
            </a:r>
            <a:r>
              <a:rPr lang="en-US" altLang="zh-TW" sz="2200" baseline="-25000" dirty="0">
                <a:latin typeface="Cambria" pitchFamily="18" charset="0"/>
              </a:rPr>
              <a:t>0</a:t>
            </a:r>
            <a:r>
              <a:rPr lang="en-US" altLang="zh-TW" sz="2200" dirty="0">
                <a:latin typeface="Cambria" pitchFamily="18" charset="0"/>
              </a:rPr>
              <a:t> is the number of leaf nodes and n</a:t>
            </a:r>
            <a:r>
              <a:rPr lang="en-US" altLang="zh-TW" sz="2200" baseline="-25000" dirty="0">
                <a:latin typeface="Cambria" pitchFamily="18" charset="0"/>
              </a:rPr>
              <a:t>2</a:t>
            </a:r>
            <a:r>
              <a:rPr lang="en-US" altLang="zh-TW" sz="2200" dirty="0">
                <a:latin typeface="Cambria" pitchFamily="18" charset="0"/>
              </a:rPr>
              <a:t> is the number of nodes of degree 2, then n</a:t>
            </a:r>
            <a:r>
              <a:rPr lang="en-US" altLang="zh-TW" sz="2200" baseline="-25000" dirty="0">
                <a:latin typeface="Cambria" pitchFamily="18" charset="0"/>
              </a:rPr>
              <a:t>0</a:t>
            </a:r>
            <a:r>
              <a:rPr lang="en-US" altLang="zh-TW" sz="2200" dirty="0">
                <a:latin typeface="Cambria" pitchFamily="18" charset="0"/>
              </a:rPr>
              <a:t> = n</a:t>
            </a:r>
            <a:r>
              <a:rPr lang="en-US" altLang="zh-TW" sz="2200" baseline="-25000" dirty="0">
                <a:latin typeface="Cambria" pitchFamily="18" charset="0"/>
              </a:rPr>
              <a:t>2</a:t>
            </a:r>
            <a:r>
              <a:rPr lang="en-US" altLang="zh-TW" sz="2200" dirty="0">
                <a:latin typeface="Cambria" pitchFamily="18" charset="0"/>
              </a:rPr>
              <a:t> + 1.</a:t>
            </a:r>
          </a:p>
          <a:p>
            <a:pPr marL="533400" indent="-533400" fontAlgn="auto">
              <a:spcAft>
                <a:spcPts val="0"/>
              </a:spcAft>
              <a:defRPr/>
            </a:pPr>
            <a:r>
              <a:rPr lang="en-US" altLang="zh-TW" sz="2200" dirty="0"/>
              <a:t>These lemmas allow us to define full and complete binary trees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08D90-589C-405B-B058-D3AA01273A27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103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D4C03C-C016-450E-9D32-FDD3C5803A81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/>
              <a:t>Preoder, Inorder, Postorder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10363200" cy="4724400"/>
          </a:xfrm>
        </p:spPr>
        <p:txBody>
          <a:bodyPr/>
          <a:lstStyle/>
          <a:p>
            <a:r>
              <a:rPr lang="en-US" smtClean="0"/>
              <a:t>In Preorder, the root</a:t>
            </a:r>
          </a:p>
          <a:p>
            <a:pPr>
              <a:buFontTx/>
              <a:buNone/>
            </a:pPr>
            <a:r>
              <a:rPr lang="en-US" smtClean="0"/>
              <a:t>	is visited before (pre)</a:t>
            </a:r>
          </a:p>
          <a:p>
            <a:pPr>
              <a:buFontTx/>
              <a:buNone/>
            </a:pPr>
            <a:r>
              <a:rPr lang="en-US" smtClean="0"/>
              <a:t>	the subtrees traversals</a:t>
            </a:r>
          </a:p>
          <a:p>
            <a:r>
              <a:rPr lang="en-US" smtClean="0"/>
              <a:t>In Inorder, the root is</a:t>
            </a:r>
          </a:p>
          <a:p>
            <a:pPr>
              <a:buFontTx/>
              <a:buNone/>
            </a:pPr>
            <a:r>
              <a:rPr lang="en-US" smtClean="0"/>
              <a:t>	visited in-between left </a:t>
            </a:r>
          </a:p>
          <a:p>
            <a:pPr>
              <a:buFontTx/>
              <a:buNone/>
            </a:pPr>
            <a:r>
              <a:rPr lang="en-US" smtClean="0"/>
              <a:t>	and right subtree traversal</a:t>
            </a:r>
          </a:p>
          <a:p>
            <a:r>
              <a:rPr lang="en-US" smtClean="0"/>
              <a:t>In Preorder, the root</a:t>
            </a:r>
          </a:p>
          <a:p>
            <a:pPr>
              <a:buFontTx/>
              <a:buNone/>
            </a:pPr>
            <a:r>
              <a:rPr lang="en-US" smtClean="0"/>
              <a:t>	is visited after (pre)</a:t>
            </a:r>
          </a:p>
          <a:p>
            <a:pPr>
              <a:buFontTx/>
              <a:buNone/>
            </a:pPr>
            <a:r>
              <a:rPr lang="en-US" smtClean="0"/>
              <a:t>	the subtrees traversals</a:t>
            </a:r>
          </a:p>
        </p:txBody>
      </p:sp>
      <p:sp>
        <p:nvSpPr>
          <p:cNvPr id="61446" name="Rectangle 4"/>
          <p:cNvSpPr>
            <a:spLocks noChangeArrowheads="1"/>
          </p:cNvSpPr>
          <p:nvPr/>
        </p:nvSpPr>
        <p:spPr bwMode="auto">
          <a:xfrm>
            <a:off x="6807200" y="1371600"/>
            <a:ext cx="4470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 algn="just"/>
            <a:r>
              <a:rPr lang="en-US" b="1" u="sng">
                <a:solidFill>
                  <a:srgbClr val="CC0000"/>
                </a:solidFill>
                <a:latin typeface="Calibri" pitchFamily="34" charset="0"/>
              </a:rPr>
              <a:t>Preorder Traversal</a:t>
            </a:r>
            <a:r>
              <a:rPr lang="en-US">
                <a:latin typeface="Calibri" pitchFamily="34" charset="0"/>
              </a:rPr>
              <a:t>:</a:t>
            </a:r>
          </a:p>
          <a:p>
            <a:pPr marL="457200" indent="-457200" algn="just">
              <a:buFontTx/>
              <a:buAutoNum type="arabicPeriod"/>
            </a:pPr>
            <a:r>
              <a:rPr lang="en-US">
                <a:latin typeface="Calibri" pitchFamily="34" charset="0"/>
              </a:rPr>
              <a:t>Visit the root</a:t>
            </a:r>
          </a:p>
          <a:p>
            <a:pPr marL="457200" indent="-457200" algn="just">
              <a:buFontTx/>
              <a:buAutoNum type="arabicPeriod"/>
            </a:pPr>
            <a:r>
              <a:rPr lang="en-US">
                <a:latin typeface="Calibri" pitchFamily="34" charset="0"/>
              </a:rPr>
              <a:t>Traverse left subtree</a:t>
            </a:r>
          </a:p>
          <a:p>
            <a:pPr marL="457200" indent="-457200" algn="just">
              <a:buFontTx/>
              <a:buAutoNum type="arabicPeriod"/>
            </a:pPr>
            <a:r>
              <a:rPr lang="en-US">
                <a:latin typeface="Calibri" pitchFamily="34" charset="0"/>
              </a:rPr>
              <a:t>Traverse right subtree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6807200" y="2971800"/>
            <a:ext cx="44704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 algn="just"/>
            <a:r>
              <a:rPr lang="en-US" b="1" u="sng">
                <a:solidFill>
                  <a:srgbClr val="CC0000"/>
                </a:solidFill>
                <a:latin typeface="Calibri" pitchFamily="34" charset="0"/>
              </a:rPr>
              <a:t>Inorder Traversal</a:t>
            </a:r>
            <a:r>
              <a:rPr lang="en-US">
                <a:latin typeface="Calibri" pitchFamily="34" charset="0"/>
              </a:rPr>
              <a:t>:</a:t>
            </a:r>
          </a:p>
          <a:p>
            <a:pPr marL="457200" indent="-457200" algn="just">
              <a:buFontTx/>
              <a:buAutoNum type="arabicPeriod"/>
            </a:pPr>
            <a:r>
              <a:rPr lang="en-US">
                <a:latin typeface="Calibri" pitchFamily="34" charset="0"/>
              </a:rPr>
              <a:t>Traverse left subtree</a:t>
            </a:r>
          </a:p>
          <a:p>
            <a:pPr marL="457200" indent="-457200" algn="just">
              <a:buFontTx/>
              <a:buAutoNum type="arabicPeriod"/>
            </a:pPr>
            <a:r>
              <a:rPr lang="en-US">
                <a:latin typeface="Calibri" pitchFamily="34" charset="0"/>
              </a:rPr>
              <a:t>Visit the root</a:t>
            </a:r>
          </a:p>
          <a:p>
            <a:pPr marL="457200" indent="-457200" algn="just">
              <a:buFontTx/>
              <a:buAutoNum type="arabicPeriod"/>
            </a:pPr>
            <a:r>
              <a:rPr lang="en-US">
                <a:latin typeface="Calibri" pitchFamily="34" charset="0"/>
              </a:rPr>
              <a:t>Traverse right subtree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6807200" y="4648200"/>
            <a:ext cx="4470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 algn="just"/>
            <a:r>
              <a:rPr lang="en-US" b="1" u="sng">
                <a:solidFill>
                  <a:srgbClr val="CC0000"/>
                </a:solidFill>
                <a:latin typeface="Calibri" pitchFamily="34" charset="0"/>
              </a:rPr>
              <a:t>Postorder Traversal</a:t>
            </a:r>
            <a:r>
              <a:rPr lang="en-US">
                <a:latin typeface="Calibri" pitchFamily="34" charset="0"/>
              </a:rPr>
              <a:t>:</a:t>
            </a:r>
          </a:p>
          <a:p>
            <a:pPr marL="457200" indent="-457200" algn="just">
              <a:buFontTx/>
              <a:buAutoNum type="arabicPeriod"/>
            </a:pPr>
            <a:r>
              <a:rPr lang="en-US">
                <a:latin typeface="Calibri" pitchFamily="34" charset="0"/>
              </a:rPr>
              <a:t>Traverse left subtree</a:t>
            </a:r>
          </a:p>
          <a:p>
            <a:pPr marL="457200" indent="-457200" algn="just">
              <a:buFontTx/>
              <a:buAutoNum type="arabicPeriod"/>
            </a:pPr>
            <a:r>
              <a:rPr lang="en-US">
                <a:latin typeface="Calibri" pitchFamily="34" charset="0"/>
              </a:rPr>
              <a:t>Traverse right subtree</a:t>
            </a:r>
          </a:p>
          <a:p>
            <a:pPr marL="457200" indent="-457200" algn="just">
              <a:buFontTx/>
              <a:buAutoNum type="arabicPeriod"/>
            </a:pPr>
            <a:r>
              <a:rPr lang="en-US">
                <a:latin typeface="Calibri" pitchFamily="34" charset="0"/>
              </a:rPr>
              <a:t>Visit the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103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2C79F-D2AF-42D7-BA61-33C3144A9D8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838200"/>
          </a:xfrm>
        </p:spPr>
        <p:txBody>
          <a:bodyPr/>
          <a:lstStyle/>
          <a:p>
            <a:r>
              <a:rPr lang="en-US" b="1" smtClean="0"/>
              <a:t>Illustrations for Traversals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495800"/>
          </a:xfrm>
        </p:spPr>
        <p:txBody>
          <a:bodyPr/>
          <a:lstStyle/>
          <a:p>
            <a:r>
              <a:rPr lang="en-US" smtClean="0"/>
              <a:t>Assume: visiting a node</a:t>
            </a:r>
          </a:p>
          <a:p>
            <a:pPr>
              <a:buFontTx/>
              <a:buNone/>
            </a:pPr>
            <a:r>
              <a:rPr lang="en-US" smtClean="0"/>
              <a:t>	 is printing its </a:t>
            </a:r>
            <a:r>
              <a:rPr lang="en-US" u="sng" smtClean="0"/>
              <a:t>label</a:t>
            </a:r>
          </a:p>
          <a:p>
            <a:r>
              <a:rPr lang="en-US" smtClean="0"/>
              <a:t>Preorder: </a:t>
            </a:r>
          </a:p>
          <a:p>
            <a:pPr>
              <a:buFontTx/>
              <a:buNone/>
            </a:pPr>
            <a:r>
              <a:rPr lang="en-US" smtClean="0"/>
              <a:t>	1 3 5 4 6 7 8 9 10 11 12</a:t>
            </a:r>
          </a:p>
          <a:p>
            <a:r>
              <a:rPr lang="en-US" smtClean="0"/>
              <a:t>Inorder:</a:t>
            </a:r>
          </a:p>
          <a:p>
            <a:pPr>
              <a:buFontTx/>
              <a:buNone/>
            </a:pPr>
            <a:r>
              <a:rPr lang="en-US" smtClean="0"/>
              <a:t>	4 5 6 3 1 8 7 9 11 10 12</a:t>
            </a:r>
          </a:p>
          <a:p>
            <a:r>
              <a:rPr lang="en-US" smtClean="0"/>
              <a:t>Postorder:</a:t>
            </a:r>
          </a:p>
          <a:p>
            <a:pPr>
              <a:buFontTx/>
              <a:buNone/>
            </a:pPr>
            <a:r>
              <a:rPr lang="en-US" smtClean="0"/>
              <a:t>	4 6 5 3 8 11 12 10 9 7 1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6705600" y="1600200"/>
            <a:ext cx="4487863" cy="3036888"/>
            <a:chOff x="3168" y="1008"/>
            <a:chExt cx="2120" cy="191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168" y="1008"/>
              <a:ext cx="2120" cy="1913"/>
              <a:chOff x="3168" y="1584"/>
              <a:chExt cx="2120" cy="1913"/>
            </a:xfrm>
          </p:grpSpPr>
          <p:sp>
            <p:nvSpPr>
              <p:cNvPr id="62474" name="Oval 5"/>
              <p:cNvSpPr>
                <a:spLocks noChangeArrowheads="1"/>
              </p:cNvSpPr>
              <p:nvPr/>
            </p:nvSpPr>
            <p:spPr bwMode="auto">
              <a:xfrm>
                <a:off x="4176" y="177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2475" name="Oval 6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2476" name="Oval 7"/>
              <p:cNvSpPr>
                <a:spLocks noChangeArrowheads="1"/>
              </p:cNvSpPr>
              <p:nvPr/>
            </p:nvSpPr>
            <p:spPr bwMode="auto">
              <a:xfrm>
                <a:off x="4704" y="201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2477" name="Oval 8"/>
              <p:cNvSpPr>
                <a:spLocks noChangeArrowheads="1"/>
              </p:cNvSpPr>
              <p:nvPr/>
            </p:nvSpPr>
            <p:spPr bwMode="auto">
              <a:xfrm>
                <a:off x="3600" y="249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2478" name="Oval 9"/>
              <p:cNvSpPr>
                <a:spLocks noChangeArrowheads="1"/>
              </p:cNvSpPr>
              <p:nvPr/>
            </p:nvSpPr>
            <p:spPr bwMode="auto">
              <a:xfrm>
                <a:off x="4416" y="249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2479" name="Oval 10"/>
              <p:cNvSpPr>
                <a:spLocks noChangeArrowheads="1"/>
              </p:cNvSpPr>
              <p:nvPr/>
            </p:nvSpPr>
            <p:spPr bwMode="auto">
              <a:xfrm>
                <a:off x="5184" y="2880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2480" name="Oval 11"/>
              <p:cNvSpPr>
                <a:spLocks noChangeArrowheads="1"/>
              </p:cNvSpPr>
              <p:nvPr/>
            </p:nvSpPr>
            <p:spPr bwMode="auto">
              <a:xfrm>
                <a:off x="4944" y="249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2481" name="Oval 12"/>
              <p:cNvSpPr>
                <a:spLocks noChangeArrowheads="1"/>
              </p:cNvSpPr>
              <p:nvPr/>
            </p:nvSpPr>
            <p:spPr bwMode="auto">
              <a:xfrm>
                <a:off x="4512" y="3360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2482" name="Oval 13"/>
              <p:cNvSpPr>
                <a:spLocks noChangeArrowheads="1"/>
              </p:cNvSpPr>
              <p:nvPr/>
            </p:nvSpPr>
            <p:spPr bwMode="auto">
              <a:xfrm>
                <a:off x="3840" y="2928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2483" name="Oval 14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2484" name="Text Box 15"/>
              <p:cNvSpPr txBox="1">
                <a:spLocks noChangeArrowheads="1"/>
              </p:cNvSpPr>
              <p:nvPr/>
            </p:nvSpPr>
            <p:spPr bwMode="auto">
              <a:xfrm>
                <a:off x="4224" y="1584"/>
                <a:ext cx="1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2485" name="Text Box 16"/>
              <p:cNvSpPr txBox="1">
                <a:spLocks noChangeArrowheads="1"/>
              </p:cNvSpPr>
              <p:nvPr/>
            </p:nvSpPr>
            <p:spPr bwMode="auto">
              <a:xfrm>
                <a:off x="3600" y="1920"/>
                <a:ext cx="1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62486" name="Text Box 17"/>
              <p:cNvSpPr txBox="1">
                <a:spLocks noChangeArrowheads="1"/>
              </p:cNvSpPr>
              <p:nvPr/>
            </p:nvSpPr>
            <p:spPr bwMode="auto">
              <a:xfrm>
                <a:off x="4176" y="3264"/>
                <a:ext cx="35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11</a:t>
                </a:r>
              </a:p>
            </p:txBody>
          </p:sp>
          <p:sp>
            <p:nvSpPr>
              <p:cNvPr id="62487" name="Text Box 18"/>
              <p:cNvSpPr txBox="1">
                <a:spLocks noChangeArrowheads="1"/>
              </p:cNvSpPr>
              <p:nvPr/>
            </p:nvSpPr>
            <p:spPr bwMode="auto">
              <a:xfrm>
                <a:off x="5040" y="2400"/>
                <a:ext cx="1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9</a:t>
                </a:r>
              </a:p>
            </p:txBody>
          </p:sp>
          <p:sp>
            <p:nvSpPr>
              <p:cNvPr id="62488" name="Text Box 19"/>
              <p:cNvSpPr txBox="1">
                <a:spLocks noChangeArrowheads="1"/>
              </p:cNvSpPr>
              <p:nvPr/>
            </p:nvSpPr>
            <p:spPr bwMode="auto">
              <a:xfrm>
                <a:off x="4224" y="2400"/>
                <a:ext cx="1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8</a:t>
                </a:r>
              </a:p>
            </p:txBody>
          </p:sp>
          <p:sp>
            <p:nvSpPr>
              <p:cNvPr id="62489" name="Text Box 20"/>
              <p:cNvSpPr txBox="1">
                <a:spLocks noChangeArrowheads="1"/>
              </p:cNvSpPr>
              <p:nvPr/>
            </p:nvSpPr>
            <p:spPr bwMode="auto">
              <a:xfrm>
                <a:off x="3168" y="2832"/>
                <a:ext cx="1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62490" name="Text Box 21"/>
              <p:cNvSpPr txBox="1">
                <a:spLocks noChangeArrowheads="1"/>
              </p:cNvSpPr>
              <p:nvPr/>
            </p:nvSpPr>
            <p:spPr bwMode="auto">
              <a:xfrm>
                <a:off x="3936" y="2832"/>
                <a:ext cx="1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62491" name="Text Box 22"/>
              <p:cNvSpPr txBox="1">
                <a:spLocks noChangeArrowheads="1"/>
              </p:cNvSpPr>
              <p:nvPr/>
            </p:nvSpPr>
            <p:spPr bwMode="auto">
              <a:xfrm>
                <a:off x="3408" y="2400"/>
                <a:ext cx="1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62492" name="Text Box 23"/>
              <p:cNvSpPr txBox="1">
                <a:spLocks noChangeArrowheads="1"/>
              </p:cNvSpPr>
              <p:nvPr/>
            </p:nvSpPr>
            <p:spPr bwMode="auto">
              <a:xfrm>
                <a:off x="4800" y="1920"/>
                <a:ext cx="19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62493" name="Oval 24"/>
              <p:cNvSpPr>
                <a:spLocks noChangeArrowheads="1"/>
              </p:cNvSpPr>
              <p:nvPr/>
            </p:nvSpPr>
            <p:spPr bwMode="auto">
              <a:xfrm>
                <a:off x="5184" y="3360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2494" name="Text Box 25"/>
              <p:cNvSpPr txBox="1">
                <a:spLocks noChangeArrowheads="1"/>
              </p:cNvSpPr>
              <p:nvPr/>
            </p:nvSpPr>
            <p:spPr bwMode="auto">
              <a:xfrm>
                <a:off x="4896" y="3264"/>
                <a:ext cx="35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12</a:t>
                </a:r>
              </a:p>
            </p:txBody>
          </p:sp>
          <p:sp>
            <p:nvSpPr>
              <p:cNvPr id="62495" name="Line 26"/>
              <p:cNvSpPr>
                <a:spLocks noChangeShapeType="1"/>
              </p:cNvSpPr>
              <p:nvPr/>
            </p:nvSpPr>
            <p:spPr bwMode="auto">
              <a:xfrm flipH="1">
                <a:off x="3840" y="1776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6" name="Line 27"/>
              <p:cNvSpPr>
                <a:spLocks noChangeShapeType="1"/>
              </p:cNvSpPr>
              <p:nvPr/>
            </p:nvSpPr>
            <p:spPr bwMode="auto">
              <a:xfrm>
                <a:off x="4272" y="1824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7" name="Line 28"/>
              <p:cNvSpPr>
                <a:spLocks noChangeShapeType="1"/>
              </p:cNvSpPr>
              <p:nvPr/>
            </p:nvSpPr>
            <p:spPr bwMode="auto">
              <a:xfrm flipH="1">
                <a:off x="3648" y="2016"/>
                <a:ext cx="19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8" name="Line 29"/>
              <p:cNvSpPr>
                <a:spLocks noChangeShapeType="1"/>
              </p:cNvSpPr>
              <p:nvPr/>
            </p:nvSpPr>
            <p:spPr bwMode="auto">
              <a:xfrm flipH="1">
                <a:off x="4464" y="2064"/>
                <a:ext cx="28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9" name="Line 30"/>
              <p:cNvSpPr>
                <a:spLocks noChangeShapeType="1"/>
              </p:cNvSpPr>
              <p:nvPr/>
            </p:nvSpPr>
            <p:spPr bwMode="auto">
              <a:xfrm>
                <a:off x="4800" y="2016"/>
                <a:ext cx="19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0" name="Line 31"/>
              <p:cNvSpPr>
                <a:spLocks noChangeShapeType="1"/>
              </p:cNvSpPr>
              <p:nvPr/>
            </p:nvSpPr>
            <p:spPr bwMode="auto">
              <a:xfrm flipH="1">
                <a:off x="3408" y="24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1" name="Line 32"/>
              <p:cNvSpPr>
                <a:spLocks noChangeShapeType="1"/>
              </p:cNvSpPr>
              <p:nvPr/>
            </p:nvSpPr>
            <p:spPr bwMode="auto">
              <a:xfrm>
                <a:off x="3648" y="24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2" name="Line 33"/>
              <p:cNvSpPr>
                <a:spLocks noChangeShapeType="1"/>
              </p:cNvSpPr>
              <p:nvPr/>
            </p:nvSpPr>
            <p:spPr bwMode="auto">
              <a:xfrm>
                <a:off x="4992" y="2544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3" name="Line 34"/>
              <p:cNvSpPr>
                <a:spLocks noChangeShapeType="1"/>
              </p:cNvSpPr>
              <p:nvPr/>
            </p:nvSpPr>
            <p:spPr bwMode="auto">
              <a:xfrm flipH="1">
                <a:off x="4560" y="2928"/>
                <a:ext cx="67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4" name="Line 35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473" name="Text Box 36"/>
            <p:cNvSpPr txBox="1">
              <a:spLocks noChangeArrowheads="1"/>
            </p:cNvSpPr>
            <p:nvPr/>
          </p:nvSpPr>
          <p:spPr bwMode="auto">
            <a:xfrm>
              <a:off x="4848" y="2160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10</a:t>
              </a:r>
            </a:p>
          </p:txBody>
        </p:sp>
      </p:grpSp>
      <p:sp>
        <p:nvSpPr>
          <p:cNvPr id="62471" name="Line 38"/>
          <p:cNvSpPr>
            <a:spLocks noChangeShapeType="1"/>
          </p:cNvSpPr>
          <p:nvPr/>
        </p:nvSpPr>
        <p:spPr bwMode="auto">
          <a:xfrm>
            <a:off x="67056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1547813"/>
            <a:ext cx="5181600" cy="4351337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Collection of </a:t>
            </a:r>
            <a:r>
              <a:rPr lang="en-US" b="1" i="1" dirty="0" smtClean="0"/>
              <a:t>nodes</a:t>
            </a:r>
            <a:r>
              <a:rPr lang="en-US" dirty="0" smtClean="0"/>
              <a:t> or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	Finite set of nodes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This collection can be empty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Nodes and Edges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i="1" dirty="0" smtClean="0"/>
              <a:t>Root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i="1" dirty="0" smtClean="0"/>
              <a:t>Parent, Child, Siblings, Grand parent, Grand child, Ancestors, </a:t>
            </a:r>
            <a:r>
              <a:rPr lang="en-US" b="1" i="1" dirty="0" err="1" smtClean="0"/>
              <a:t>Decendents</a:t>
            </a:r>
            <a:endParaRPr lang="en-US" b="1" i="1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Every node except the root has one parent </a:t>
            </a:r>
            <a:endParaRPr lang="en-US" b="1" i="1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b="1" i="1" dirty="0" err="1" smtClean="0"/>
              <a:t>Subtree</a:t>
            </a:r>
            <a:endParaRPr lang="en-US" b="1" i="1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b="1" i="1" dirty="0" smtClean="0"/>
              <a:t>Degree</a:t>
            </a:r>
            <a:r>
              <a:rPr lang="en-US" dirty="0" smtClean="0"/>
              <a:t> of a node is # of its sub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482725"/>
            <a:ext cx="5181600" cy="4891088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584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2400" y="2071688"/>
            <a:ext cx="4368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796D74-964A-40E9-A3AB-5A05B399948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838200"/>
          </a:xfrm>
        </p:spPr>
        <p:txBody>
          <a:bodyPr/>
          <a:lstStyle/>
          <a:p>
            <a:r>
              <a:rPr lang="en-US" sz="3600" b="1" smtClean="0"/>
              <a:t>Illustrations for Traversals (Contd.)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495800"/>
          </a:xfrm>
        </p:spPr>
        <p:txBody>
          <a:bodyPr/>
          <a:lstStyle/>
          <a:p>
            <a:r>
              <a:rPr lang="en-US" smtClean="0"/>
              <a:t>Assume: visiting a node</a:t>
            </a:r>
          </a:p>
          <a:p>
            <a:pPr>
              <a:buFontTx/>
              <a:buNone/>
            </a:pPr>
            <a:r>
              <a:rPr lang="en-US" smtClean="0"/>
              <a:t>	 is printing its </a:t>
            </a:r>
            <a:r>
              <a:rPr lang="en-US" u="sng" smtClean="0"/>
              <a:t>data</a:t>
            </a:r>
          </a:p>
          <a:p>
            <a:r>
              <a:rPr lang="en-US" smtClean="0"/>
              <a:t>Preorder: 15 8 2 6 3 7</a:t>
            </a:r>
          </a:p>
          <a:p>
            <a:pPr>
              <a:buFontTx/>
              <a:buNone/>
            </a:pPr>
            <a:r>
              <a:rPr lang="en-US" smtClean="0"/>
              <a:t>	11 10 12 14 20 27 22 30</a:t>
            </a:r>
          </a:p>
          <a:p>
            <a:r>
              <a:rPr lang="en-US" smtClean="0"/>
              <a:t>Inorder: 2 3 6 7 8 10 11</a:t>
            </a:r>
          </a:p>
          <a:p>
            <a:pPr>
              <a:buFontTx/>
              <a:buNone/>
            </a:pPr>
            <a:r>
              <a:rPr lang="en-US" smtClean="0"/>
              <a:t>	12 14 15 20 22 27 30</a:t>
            </a:r>
          </a:p>
          <a:p>
            <a:r>
              <a:rPr lang="en-US" smtClean="0"/>
              <a:t>Postorder: 3 7 6 2 10 14</a:t>
            </a:r>
          </a:p>
          <a:p>
            <a:pPr>
              <a:buFontTx/>
              <a:buNone/>
            </a:pPr>
            <a:r>
              <a:rPr lang="en-US" smtClean="0"/>
              <a:t>	12 11 8 22 30 27 20 15</a:t>
            </a:r>
          </a:p>
        </p:txBody>
      </p:sp>
      <p:sp>
        <p:nvSpPr>
          <p:cNvPr id="63494" name="Line 38"/>
          <p:cNvSpPr>
            <a:spLocks noChangeShapeType="1"/>
          </p:cNvSpPr>
          <p:nvPr/>
        </p:nvSpPr>
        <p:spPr bwMode="auto">
          <a:xfrm>
            <a:off x="69088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7010400" y="1600200"/>
            <a:ext cx="3540125" cy="2762250"/>
            <a:chOff x="882" y="1056"/>
            <a:chExt cx="4254" cy="2784"/>
          </a:xfrm>
        </p:grpSpPr>
        <p:sp>
          <p:nvSpPr>
            <p:cNvPr id="63496" name="Text Box 40"/>
            <p:cNvSpPr txBox="1">
              <a:spLocks noChangeArrowheads="1"/>
            </p:cNvSpPr>
            <p:nvPr/>
          </p:nvSpPr>
          <p:spPr bwMode="auto">
            <a:xfrm>
              <a:off x="1457" y="2856"/>
              <a:ext cx="363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6</a:t>
              </a:r>
            </a:p>
          </p:txBody>
        </p:sp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882" y="1056"/>
              <a:ext cx="4254" cy="2784"/>
              <a:chOff x="882" y="1056"/>
              <a:chExt cx="4254" cy="2784"/>
            </a:xfrm>
          </p:grpSpPr>
          <p:sp>
            <p:nvSpPr>
              <p:cNvPr id="63498" name="Oval 42"/>
              <p:cNvSpPr>
                <a:spLocks noChangeArrowheads="1"/>
              </p:cNvSpPr>
              <p:nvPr/>
            </p:nvSpPr>
            <p:spPr bwMode="auto">
              <a:xfrm>
                <a:off x="2544" y="1056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499" name="Text Box 43"/>
              <p:cNvSpPr txBox="1">
                <a:spLocks noChangeArrowheads="1"/>
              </p:cNvSpPr>
              <p:nvPr/>
            </p:nvSpPr>
            <p:spPr bwMode="auto">
              <a:xfrm>
                <a:off x="2449" y="1102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15</a:t>
                </a:r>
              </a:p>
            </p:txBody>
          </p:sp>
          <p:sp>
            <p:nvSpPr>
              <p:cNvPr id="63500" name="Oval 44"/>
              <p:cNvSpPr>
                <a:spLocks noChangeArrowheads="1"/>
              </p:cNvSpPr>
              <p:nvPr/>
            </p:nvSpPr>
            <p:spPr bwMode="auto">
              <a:xfrm>
                <a:off x="3360" y="1440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501" name="Oval 45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502" name="Oval 46"/>
              <p:cNvSpPr>
                <a:spLocks noChangeArrowheads="1"/>
              </p:cNvSpPr>
              <p:nvPr/>
            </p:nvSpPr>
            <p:spPr bwMode="auto">
              <a:xfrm>
                <a:off x="1104" y="211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503" name="Oval 47"/>
              <p:cNvSpPr>
                <a:spLocks noChangeArrowheads="1"/>
              </p:cNvSpPr>
              <p:nvPr/>
            </p:nvSpPr>
            <p:spPr bwMode="auto">
              <a:xfrm>
                <a:off x="1728" y="148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504" name="Oval 48"/>
              <p:cNvSpPr>
                <a:spLocks noChangeArrowheads="1"/>
              </p:cNvSpPr>
              <p:nvPr/>
            </p:nvSpPr>
            <p:spPr bwMode="auto">
              <a:xfrm>
                <a:off x="2784" y="283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505" name="Oval 49"/>
              <p:cNvSpPr>
                <a:spLocks noChangeArrowheads="1"/>
              </p:cNvSpPr>
              <p:nvPr/>
            </p:nvSpPr>
            <p:spPr bwMode="auto">
              <a:xfrm>
                <a:off x="2064" y="283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506" name="Oval 50"/>
              <p:cNvSpPr>
                <a:spLocks noChangeArrowheads="1"/>
              </p:cNvSpPr>
              <p:nvPr/>
            </p:nvSpPr>
            <p:spPr bwMode="auto">
              <a:xfrm>
                <a:off x="4080" y="2064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507" name="Oval 51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508" name="Oval 52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509" name="Oval 53"/>
              <p:cNvSpPr>
                <a:spLocks noChangeArrowheads="1"/>
              </p:cNvSpPr>
              <p:nvPr/>
            </p:nvSpPr>
            <p:spPr bwMode="auto">
              <a:xfrm>
                <a:off x="3264" y="340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510" name="Oval 54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511" name="Oval 55"/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512" name="Oval 56"/>
              <p:cNvSpPr>
                <a:spLocks noChangeArrowheads="1"/>
              </p:cNvSpPr>
              <p:nvPr/>
            </p:nvSpPr>
            <p:spPr bwMode="auto">
              <a:xfrm>
                <a:off x="4560" y="2784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3513" name="Line 57"/>
              <p:cNvSpPr>
                <a:spLocks noChangeShapeType="1"/>
              </p:cNvSpPr>
              <p:nvPr/>
            </p:nvSpPr>
            <p:spPr bwMode="auto">
              <a:xfrm flipH="1">
                <a:off x="2256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4" name="Line 58"/>
              <p:cNvSpPr>
                <a:spLocks noChangeShapeType="1"/>
              </p:cNvSpPr>
              <p:nvPr/>
            </p:nvSpPr>
            <p:spPr bwMode="auto">
              <a:xfrm>
                <a:off x="3120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5" name="Line 59"/>
              <p:cNvSpPr>
                <a:spLocks noChangeShapeType="1"/>
              </p:cNvSpPr>
              <p:nvPr/>
            </p:nvSpPr>
            <p:spPr bwMode="auto">
              <a:xfrm flipH="1">
                <a:off x="1584" y="1824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6" name="Line 60"/>
              <p:cNvSpPr>
                <a:spLocks noChangeShapeType="1"/>
              </p:cNvSpPr>
              <p:nvPr/>
            </p:nvSpPr>
            <p:spPr bwMode="auto">
              <a:xfrm>
                <a:off x="2256" y="1824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7" name="Line 61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8" name="Line 62"/>
              <p:cNvSpPr>
                <a:spLocks noChangeShapeType="1"/>
              </p:cNvSpPr>
              <p:nvPr/>
            </p:nvSpPr>
            <p:spPr bwMode="auto">
              <a:xfrm flipH="1">
                <a:off x="2448" y="2544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9" name="Line 63"/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20" name="Line 64"/>
              <p:cNvSpPr>
                <a:spLocks noChangeShapeType="1"/>
              </p:cNvSpPr>
              <p:nvPr/>
            </p:nvSpPr>
            <p:spPr bwMode="auto">
              <a:xfrm>
                <a:off x="1872" y="3216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21" name="Line 65"/>
              <p:cNvSpPr>
                <a:spLocks noChangeShapeType="1"/>
              </p:cNvSpPr>
              <p:nvPr/>
            </p:nvSpPr>
            <p:spPr bwMode="auto">
              <a:xfrm flipH="1">
                <a:off x="1344" y="321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22" name="Line 66"/>
              <p:cNvSpPr>
                <a:spLocks noChangeShapeType="1"/>
              </p:cNvSpPr>
              <p:nvPr/>
            </p:nvSpPr>
            <p:spPr bwMode="auto">
              <a:xfrm>
                <a:off x="3888" y="1776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23" name="Line 67"/>
              <p:cNvSpPr>
                <a:spLocks noChangeShapeType="1"/>
              </p:cNvSpPr>
              <p:nvPr/>
            </p:nvSpPr>
            <p:spPr bwMode="auto">
              <a:xfrm flipH="1">
                <a:off x="4128" y="2496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24" name="Line 68"/>
              <p:cNvSpPr>
                <a:spLocks noChangeShapeType="1"/>
              </p:cNvSpPr>
              <p:nvPr/>
            </p:nvSpPr>
            <p:spPr bwMode="auto">
              <a:xfrm>
                <a:off x="4560" y="2448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25" name="Line 69"/>
              <p:cNvSpPr>
                <a:spLocks noChangeShapeType="1"/>
              </p:cNvSpPr>
              <p:nvPr/>
            </p:nvSpPr>
            <p:spPr bwMode="auto">
              <a:xfrm>
                <a:off x="3264" y="321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26" name="Text Box 70"/>
              <p:cNvSpPr txBox="1">
                <a:spLocks noChangeArrowheads="1"/>
              </p:cNvSpPr>
              <p:nvPr/>
            </p:nvSpPr>
            <p:spPr bwMode="auto">
              <a:xfrm>
                <a:off x="1698" y="1514"/>
                <a:ext cx="36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8</a:t>
                </a:r>
              </a:p>
            </p:txBody>
          </p:sp>
          <p:sp>
            <p:nvSpPr>
              <p:cNvPr id="63527" name="Text Box 71"/>
              <p:cNvSpPr txBox="1">
                <a:spLocks noChangeArrowheads="1"/>
              </p:cNvSpPr>
              <p:nvPr/>
            </p:nvSpPr>
            <p:spPr bwMode="auto">
              <a:xfrm>
                <a:off x="1169" y="2141"/>
                <a:ext cx="36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63528" name="Text Box 72"/>
              <p:cNvSpPr txBox="1">
                <a:spLocks noChangeArrowheads="1"/>
              </p:cNvSpPr>
              <p:nvPr/>
            </p:nvSpPr>
            <p:spPr bwMode="auto">
              <a:xfrm>
                <a:off x="882" y="3433"/>
                <a:ext cx="36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63529" name="Text Box 73"/>
              <p:cNvSpPr txBox="1">
                <a:spLocks noChangeArrowheads="1"/>
              </p:cNvSpPr>
              <p:nvPr/>
            </p:nvSpPr>
            <p:spPr bwMode="auto">
              <a:xfrm>
                <a:off x="1841" y="3433"/>
                <a:ext cx="36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63530" name="Text Box 74"/>
              <p:cNvSpPr txBox="1">
                <a:spLocks noChangeArrowheads="1"/>
              </p:cNvSpPr>
              <p:nvPr/>
            </p:nvSpPr>
            <p:spPr bwMode="auto">
              <a:xfrm>
                <a:off x="2248" y="2140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11</a:t>
                </a:r>
              </a:p>
            </p:txBody>
          </p:sp>
          <p:sp>
            <p:nvSpPr>
              <p:cNvPr id="63531" name="Text Box 75"/>
              <p:cNvSpPr txBox="1">
                <a:spLocks noChangeArrowheads="1"/>
              </p:cNvSpPr>
              <p:nvPr/>
            </p:nvSpPr>
            <p:spPr bwMode="auto">
              <a:xfrm>
                <a:off x="2006" y="2908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10</a:t>
                </a:r>
              </a:p>
            </p:txBody>
          </p:sp>
          <p:sp>
            <p:nvSpPr>
              <p:cNvPr id="63532" name="Text Box 76"/>
              <p:cNvSpPr txBox="1">
                <a:spLocks noChangeArrowheads="1"/>
              </p:cNvSpPr>
              <p:nvPr/>
            </p:nvSpPr>
            <p:spPr bwMode="auto">
              <a:xfrm>
                <a:off x="3255" y="3433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14</a:t>
                </a:r>
              </a:p>
            </p:txBody>
          </p:sp>
          <p:sp>
            <p:nvSpPr>
              <p:cNvPr id="63533" name="Text Box 77"/>
              <p:cNvSpPr txBox="1">
                <a:spLocks noChangeArrowheads="1"/>
              </p:cNvSpPr>
              <p:nvPr/>
            </p:nvSpPr>
            <p:spPr bwMode="auto">
              <a:xfrm>
                <a:off x="2632" y="2908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12</a:t>
                </a:r>
              </a:p>
            </p:txBody>
          </p:sp>
          <p:sp>
            <p:nvSpPr>
              <p:cNvPr id="63534" name="Text Box 78"/>
              <p:cNvSpPr txBox="1">
                <a:spLocks noChangeArrowheads="1"/>
              </p:cNvSpPr>
              <p:nvPr/>
            </p:nvSpPr>
            <p:spPr bwMode="auto">
              <a:xfrm>
                <a:off x="3207" y="1468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20</a:t>
                </a:r>
              </a:p>
            </p:txBody>
          </p:sp>
          <p:sp>
            <p:nvSpPr>
              <p:cNvPr id="63535" name="Text Box 79"/>
              <p:cNvSpPr txBox="1">
                <a:spLocks noChangeArrowheads="1"/>
              </p:cNvSpPr>
              <p:nvPr/>
            </p:nvSpPr>
            <p:spPr bwMode="auto">
              <a:xfrm>
                <a:off x="3975" y="2137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27</a:t>
                </a:r>
              </a:p>
            </p:txBody>
          </p:sp>
          <p:sp>
            <p:nvSpPr>
              <p:cNvPr id="63536" name="Text Box 80"/>
              <p:cNvSpPr txBox="1">
                <a:spLocks noChangeArrowheads="1"/>
              </p:cNvSpPr>
              <p:nvPr/>
            </p:nvSpPr>
            <p:spPr bwMode="auto">
              <a:xfrm>
                <a:off x="3639" y="2857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22</a:t>
                </a:r>
              </a:p>
            </p:txBody>
          </p:sp>
          <p:sp>
            <p:nvSpPr>
              <p:cNvPr id="63537" name="Text Box 81"/>
              <p:cNvSpPr txBox="1">
                <a:spLocks noChangeArrowheads="1"/>
              </p:cNvSpPr>
              <p:nvPr/>
            </p:nvSpPr>
            <p:spPr bwMode="auto">
              <a:xfrm>
                <a:off x="4456" y="2812"/>
                <a:ext cx="503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30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B1C349-E6F9-4CD8-B88B-0E94419CC2C0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304800"/>
            <a:ext cx="10363200" cy="457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/>
              <a:t>Code for the Traversal Techniques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10363200" cy="5334000"/>
          </a:xfrm>
        </p:spPr>
        <p:txBody>
          <a:bodyPr/>
          <a:lstStyle/>
          <a:p>
            <a:r>
              <a:rPr lang="en-US" smtClean="0"/>
              <a:t>The code for visit</a:t>
            </a:r>
          </a:p>
          <a:p>
            <a:pPr>
              <a:buFontTx/>
              <a:buNone/>
            </a:pPr>
            <a:r>
              <a:rPr lang="en-US" smtClean="0"/>
              <a:t>	is up to you to</a:t>
            </a:r>
          </a:p>
          <a:p>
            <a:pPr>
              <a:buFontTx/>
              <a:buNone/>
            </a:pPr>
            <a:r>
              <a:rPr lang="en-US" smtClean="0"/>
              <a:t>   provide, depending</a:t>
            </a:r>
          </a:p>
          <a:p>
            <a:pPr>
              <a:buFontTx/>
              <a:buNone/>
            </a:pPr>
            <a:r>
              <a:rPr lang="en-US" smtClean="0"/>
              <a:t>	on the application</a:t>
            </a:r>
          </a:p>
          <a:p>
            <a:r>
              <a:rPr lang="en-US" smtClean="0"/>
              <a:t>A typical example</a:t>
            </a:r>
          </a:p>
          <a:p>
            <a:pPr>
              <a:buFontTx/>
              <a:buNone/>
            </a:pPr>
            <a:r>
              <a:rPr lang="en-US" smtClean="0"/>
              <a:t>	for visit(…) is to</a:t>
            </a:r>
          </a:p>
          <a:p>
            <a:pPr>
              <a:buFontTx/>
              <a:buNone/>
            </a:pPr>
            <a:r>
              <a:rPr lang="en-US" smtClean="0"/>
              <a:t>	print out the data </a:t>
            </a:r>
          </a:p>
          <a:p>
            <a:pPr>
              <a:buFontTx/>
              <a:buNone/>
            </a:pPr>
            <a:r>
              <a:rPr lang="en-US" smtClean="0"/>
              <a:t>	part of its input</a:t>
            </a:r>
          </a:p>
          <a:p>
            <a:pPr>
              <a:buFontTx/>
              <a:buNone/>
            </a:pPr>
            <a:r>
              <a:rPr lang="en-US" smtClean="0"/>
              <a:t>	node</a:t>
            </a:r>
          </a:p>
        </p:txBody>
      </p:sp>
      <p:sp>
        <p:nvSpPr>
          <p:cNvPr id="64518" name="Rectangle 4"/>
          <p:cNvSpPr>
            <a:spLocks noChangeArrowheads="1"/>
          </p:cNvSpPr>
          <p:nvPr/>
        </p:nvSpPr>
        <p:spPr bwMode="auto">
          <a:xfrm>
            <a:off x="5892800" y="2743200"/>
            <a:ext cx="53848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/>
            <a:r>
              <a:rPr lang="en-US" sz="2000" b="1" dirty="0">
                <a:solidFill>
                  <a:schemeClr val="accent2"/>
                </a:solidFill>
                <a:latin typeface="Calibri" pitchFamily="34" charset="0"/>
              </a:rPr>
              <a:t>void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inOrder</a:t>
            </a:r>
            <a:r>
              <a:rPr lang="en-US" sz="2000" dirty="0">
                <a:latin typeface="Calibri" pitchFamily="34" charset="0"/>
              </a:rPr>
              <a:t>(Tree *tree){</a:t>
            </a:r>
          </a:p>
          <a:p>
            <a:pPr algn="just"/>
            <a:r>
              <a:rPr lang="en-US" sz="2000" dirty="0">
                <a:latin typeface="Calibri" pitchFamily="34" charset="0"/>
              </a:rPr>
              <a:t>     </a:t>
            </a:r>
            <a:r>
              <a:rPr lang="en-US" sz="2000" b="1" dirty="0">
                <a:solidFill>
                  <a:schemeClr val="accent2"/>
                </a:solidFill>
                <a:latin typeface="Calibri" pitchFamily="34" charset="0"/>
              </a:rPr>
              <a:t>if</a:t>
            </a:r>
            <a:r>
              <a:rPr lang="en-US" sz="2000" dirty="0">
                <a:latin typeface="Calibri" pitchFamily="34" charset="0"/>
              </a:rPr>
              <a:t> (tree-&gt;</a:t>
            </a:r>
            <a:r>
              <a:rPr lang="en-US" sz="2000" dirty="0" err="1">
                <a:latin typeface="Calibri" pitchFamily="34" charset="0"/>
              </a:rPr>
              <a:t>isEmpty</a:t>
            </a:r>
            <a:r>
              <a:rPr lang="en-US" sz="2000" dirty="0">
                <a:latin typeface="Calibri" pitchFamily="34" charset="0"/>
              </a:rPr>
              <a:t>( ))       </a:t>
            </a:r>
            <a:r>
              <a:rPr lang="en-US" sz="2000" b="1" dirty="0">
                <a:solidFill>
                  <a:schemeClr val="accent2"/>
                </a:solidFill>
                <a:latin typeface="Calibri" pitchFamily="34" charset="0"/>
              </a:rPr>
              <a:t>return</a:t>
            </a:r>
            <a:r>
              <a:rPr lang="en-US" sz="2000" dirty="0">
                <a:latin typeface="Calibri" pitchFamily="34" charset="0"/>
              </a:rPr>
              <a:t>;</a:t>
            </a:r>
          </a:p>
          <a:p>
            <a:pPr algn="just"/>
            <a:r>
              <a:rPr lang="en-US" sz="2000" dirty="0">
                <a:latin typeface="Calibri" pitchFamily="34" charset="0"/>
              </a:rPr>
              <a:t>     </a:t>
            </a:r>
            <a:r>
              <a:rPr lang="en-US" sz="2000" dirty="0" err="1">
                <a:latin typeface="Calibri" pitchFamily="34" charset="0"/>
              </a:rPr>
              <a:t>inOrder</a:t>
            </a:r>
            <a:r>
              <a:rPr lang="en-US" sz="2000" dirty="0">
                <a:latin typeface="Calibri" pitchFamily="34" charset="0"/>
              </a:rPr>
              <a:t>(tree-&gt;</a:t>
            </a:r>
            <a:r>
              <a:rPr lang="en-US" sz="2000" dirty="0" err="1">
                <a:latin typeface="Calibri" pitchFamily="34" charset="0"/>
              </a:rPr>
              <a:t>getLeftSubtree</a:t>
            </a:r>
            <a:r>
              <a:rPr lang="en-US" sz="2000" dirty="0">
                <a:latin typeface="Calibri" pitchFamily="34" charset="0"/>
              </a:rPr>
              <a:t>( ));</a:t>
            </a:r>
          </a:p>
          <a:p>
            <a:pPr algn="just"/>
            <a:r>
              <a:rPr lang="en-US" sz="2000" dirty="0">
                <a:latin typeface="Calibri" pitchFamily="34" charset="0"/>
              </a:rPr>
              <a:t>     visit(tree-&gt;</a:t>
            </a:r>
            <a:r>
              <a:rPr lang="en-US" sz="2000" dirty="0" err="1">
                <a:latin typeface="Calibri" pitchFamily="34" charset="0"/>
              </a:rPr>
              <a:t>getRoot</a:t>
            </a:r>
            <a:r>
              <a:rPr lang="en-US" sz="2000" dirty="0">
                <a:latin typeface="Calibri" pitchFamily="34" charset="0"/>
              </a:rPr>
              <a:t>( ));</a:t>
            </a:r>
          </a:p>
          <a:p>
            <a:pPr algn="just"/>
            <a:r>
              <a:rPr lang="en-US" sz="2000" dirty="0">
                <a:latin typeface="Calibri" pitchFamily="34" charset="0"/>
              </a:rPr>
              <a:t>     </a:t>
            </a:r>
            <a:r>
              <a:rPr lang="en-US" sz="2000" dirty="0" err="1">
                <a:latin typeface="Calibri" pitchFamily="34" charset="0"/>
              </a:rPr>
              <a:t>inOrder</a:t>
            </a:r>
            <a:r>
              <a:rPr lang="en-US" sz="2000" dirty="0">
                <a:latin typeface="Calibri" pitchFamily="34" charset="0"/>
              </a:rPr>
              <a:t>(tree-&gt;</a:t>
            </a:r>
            <a:r>
              <a:rPr lang="en-US" sz="2000" dirty="0" err="1">
                <a:latin typeface="Calibri" pitchFamily="34" charset="0"/>
              </a:rPr>
              <a:t>getRightSubtree</a:t>
            </a:r>
            <a:r>
              <a:rPr lang="en-US" sz="2000" dirty="0">
                <a:latin typeface="Calibri" pitchFamily="34" charset="0"/>
              </a:rPr>
              <a:t>( ));</a:t>
            </a:r>
          </a:p>
          <a:p>
            <a:pPr algn="just"/>
            <a:r>
              <a:rPr lang="en-US" sz="2000" dirty="0">
                <a:latin typeface="Calibri" pitchFamily="34" charset="0"/>
              </a:rPr>
              <a:t>}</a:t>
            </a:r>
          </a:p>
        </p:txBody>
      </p:sp>
      <p:sp>
        <p:nvSpPr>
          <p:cNvPr id="64519" name="Rectangle 5"/>
          <p:cNvSpPr>
            <a:spLocks noChangeArrowheads="1"/>
          </p:cNvSpPr>
          <p:nvPr/>
        </p:nvSpPr>
        <p:spPr bwMode="auto">
          <a:xfrm>
            <a:off x="5892800" y="914400"/>
            <a:ext cx="53848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/>
            <a:r>
              <a:rPr lang="en-US" sz="2000" b="1">
                <a:solidFill>
                  <a:schemeClr val="accent2"/>
                </a:solidFill>
                <a:latin typeface="Calibri" pitchFamily="34" charset="0"/>
              </a:rPr>
              <a:t>void</a:t>
            </a:r>
            <a:r>
              <a:rPr lang="en-US" sz="2000">
                <a:latin typeface="Calibri" pitchFamily="34" charset="0"/>
              </a:rPr>
              <a:t> preOrder(Tree *tree){</a:t>
            </a:r>
          </a:p>
          <a:p>
            <a:pPr algn="just"/>
            <a:r>
              <a:rPr lang="en-US" sz="2000">
                <a:latin typeface="Calibri" pitchFamily="34" charset="0"/>
              </a:rPr>
              <a:t>     </a:t>
            </a:r>
            <a:r>
              <a:rPr lang="en-US" sz="2000" b="1">
                <a:solidFill>
                  <a:schemeClr val="accent2"/>
                </a:solidFill>
                <a:latin typeface="Calibri" pitchFamily="34" charset="0"/>
              </a:rPr>
              <a:t>if</a:t>
            </a:r>
            <a:r>
              <a:rPr lang="en-US" sz="2000">
                <a:latin typeface="Calibri" pitchFamily="34" charset="0"/>
              </a:rPr>
              <a:t> (tree-&gt;isEmpty( ))       </a:t>
            </a:r>
            <a:r>
              <a:rPr lang="en-US" sz="2000" b="1">
                <a:solidFill>
                  <a:schemeClr val="accent2"/>
                </a:solidFill>
                <a:latin typeface="Calibri" pitchFamily="34" charset="0"/>
              </a:rPr>
              <a:t>return</a:t>
            </a:r>
            <a:r>
              <a:rPr lang="en-US" sz="2000">
                <a:latin typeface="Calibri" pitchFamily="34" charset="0"/>
              </a:rPr>
              <a:t>;</a:t>
            </a:r>
          </a:p>
          <a:p>
            <a:pPr algn="just"/>
            <a:r>
              <a:rPr lang="en-US" sz="2000">
                <a:latin typeface="Calibri" pitchFamily="34" charset="0"/>
              </a:rPr>
              <a:t>     visit(tree-&gt;getRoot( ));</a:t>
            </a:r>
          </a:p>
          <a:p>
            <a:pPr algn="just"/>
            <a:r>
              <a:rPr lang="en-US" sz="2000">
                <a:latin typeface="Calibri" pitchFamily="34" charset="0"/>
              </a:rPr>
              <a:t>     preOrder(tree-&gt;getLeftSubtree());</a:t>
            </a:r>
          </a:p>
          <a:p>
            <a:pPr algn="just"/>
            <a:r>
              <a:rPr lang="en-US" sz="2000">
                <a:latin typeface="Calibri" pitchFamily="34" charset="0"/>
              </a:rPr>
              <a:t>     preOrder(tree-&gt;getRightSubtree());</a:t>
            </a:r>
          </a:p>
          <a:p>
            <a:pPr algn="just"/>
            <a:r>
              <a:rPr lang="en-US" sz="2000">
                <a:latin typeface="Calibri" pitchFamily="34" charset="0"/>
              </a:rPr>
              <a:t>}</a:t>
            </a:r>
          </a:p>
        </p:txBody>
      </p:sp>
      <p:sp>
        <p:nvSpPr>
          <p:cNvPr id="64520" name="Rectangle 6"/>
          <p:cNvSpPr>
            <a:spLocks noChangeArrowheads="1"/>
          </p:cNvSpPr>
          <p:nvPr/>
        </p:nvSpPr>
        <p:spPr bwMode="auto">
          <a:xfrm>
            <a:off x="5892800" y="4572000"/>
            <a:ext cx="53848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/>
            <a:r>
              <a:rPr lang="en-US" sz="2000" b="1">
                <a:solidFill>
                  <a:schemeClr val="accent2"/>
                </a:solidFill>
                <a:latin typeface="Calibri" pitchFamily="34" charset="0"/>
              </a:rPr>
              <a:t>void</a:t>
            </a:r>
            <a:r>
              <a:rPr lang="en-US" sz="2000">
                <a:latin typeface="Calibri" pitchFamily="34" charset="0"/>
              </a:rPr>
              <a:t> postOrder(Tree *tree){</a:t>
            </a:r>
          </a:p>
          <a:p>
            <a:pPr algn="just"/>
            <a:r>
              <a:rPr lang="en-US" sz="2000">
                <a:latin typeface="Calibri" pitchFamily="34" charset="0"/>
              </a:rPr>
              <a:t>     </a:t>
            </a:r>
            <a:r>
              <a:rPr lang="en-US" sz="2000" b="1">
                <a:solidFill>
                  <a:schemeClr val="accent2"/>
                </a:solidFill>
                <a:latin typeface="Calibri" pitchFamily="34" charset="0"/>
              </a:rPr>
              <a:t>if</a:t>
            </a:r>
            <a:r>
              <a:rPr lang="en-US" sz="2000">
                <a:latin typeface="Calibri" pitchFamily="34" charset="0"/>
              </a:rPr>
              <a:t> (tree-&gt;isEmpty( ))       </a:t>
            </a:r>
            <a:r>
              <a:rPr lang="en-US" sz="2000" b="1">
                <a:solidFill>
                  <a:schemeClr val="accent2"/>
                </a:solidFill>
                <a:latin typeface="Calibri" pitchFamily="34" charset="0"/>
              </a:rPr>
              <a:t>return</a:t>
            </a:r>
            <a:r>
              <a:rPr lang="en-US" sz="2000">
                <a:latin typeface="Calibri" pitchFamily="34" charset="0"/>
              </a:rPr>
              <a:t>;</a:t>
            </a:r>
          </a:p>
          <a:p>
            <a:pPr algn="just"/>
            <a:r>
              <a:rPr lang="en-US" sz="2000">
                <a:latin typeface="Calibri" pitchFamily="34" charset="0"/>
              </a:rPr>
              <a:t>     postOrder(tree-&gt;getLeftSubtree( ));</a:t>
            </a:r>
          </a:p>
          <a:p>
            <a:pPr algn="just"/>
            <a:r>
              <a:rPr lang="en-US" sz="2000">
                <a:latin typeface="Calibri" pitchFamily="34" charset="0"/>
              </a:rPr>
              <a:t>     postOrder(tree-&gt;getRightSubtree( ));</a:t>
            </a:r>
          </a:p>
          <a:p>
            <a:pPr algn="just"/>
            <a:r>
              <a:rPr lang="en-US" sz="2000">
                <a:latin typeface="Calibri" pitchFamily="34" charset="0"/>
              </a:rPr>
              <a:t>     visit(tree-&gt;getRoot( ));</a:t>
            </a:r>
          </a:p>
          <a:p>
            <a:pPr algn="just"/>
            <a:r>
              <a:rPr lang="en-US" sz="2000">
                <a:latin typeface="Calibri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9AA39-A3BB-4D24-9543-B8A63C5161E1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txBody>
          <a:bodyPr/>
          <a:lstStyle/>
          <a:p>
            <a:r>
              <a:rPr lang="en-US" b="1" smtClean="0"/>
              <a:t>Application of Traversal Sorting a BST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10363200" cy="4648200"/>
          </a:xfrm>
        </p:spPr>
        <p:txBody>
          <a:bodyPr/>
          <a:lstStyle/>
          <a:p>
            <a:pPr marL="609600" indent="-609600"/>
            <a:r>
              <a:rPr lang="en-US" smtClean="0"/>
              <a:t>Observe the output of the inorder traversal of the BST example two slides earlier</a:t>
            </a:r>
          </a:p>
          <a:p>
            <a:pPr marL="609600" indent="-609600"/>
            <a:r>
              <a:rPr lang="en-US" smtClean="0"/>
              <a:t>It is sorted</a:t>
            </a:r>
          </a:p>
          <a:p>
            <a:pPr marL="609600" indent="-609600"/>
            <a:r>
              <a:rPr lang="en-US" smtClean="0"/>
              <a:t>This is no coincidence</a:t>
            </a:r>
          </a:p>
          <a:p>
            <a:pPr marL="609600" indent="-609600"/>
            <a:r>
              <a:rPr lang="en-US" smtClean="0"/>
              <a:t>As a general rule, if you output the keys (data) of the nodes of a BST using inorder traversal, the data comes out sorted in increasing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692FF-F963-4255-9C8D-B139E1799A42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363200" cy="914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/>
              <a:t>Other Kinds of Binary Trees</a:t>
            </a:r>
            <a:br>
              <a:rPr lang="en-US" sz="4000" b="1"/>
            </a:br>
            <a:r>
              <a:rPr lang="en-US" sz="4000" b="1"/>
              <a:t>(Full Binary Trees)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495800"/>
          </a:xfrm>
        </p:spPr>
        <p:txBody>
          <a:bodyPr/>
          <a:lstStyle/>
          <a:p>
            <a:r>
              <a:rPr lang="en-US" b="1" u="sng" smtClean="0"/>
              <a:t>Full Binary Tree</a:t>
            </a:r>
            <a:r>
              <a:rPr lang="en-US" smtClean="0"/>
              <a:t>: A full binary tree is a binary tree where all the leaves are on the same level and every non-leaf has two children</a:t>
            </a:r>
          </a:p>
          <a:p>
            <a:r>
              <a:rPr lang="en-US" smtClean="0"/>
              <a:t>The first four full binary trees are: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2133600" y="4343400"/>
            <a:ext cx="8229600" cy="1295400"/>
            <a:chOff x="672" y="2400"/>
            <a:chExt cx="3888" cy="816"/>
          </a:xfrm>
        </p:grpSpPr>
        <p:sp>
          <p:nvSpPr>
            <p:cNvPr id="66567" name="Oval 5"/>
            <p:cNvSpPr>
              <a:spLocks noChangeArrowheads="1"/>
            </p:cNvSpPr>
            <p:nvPr/>
          </p:nvSpPr>
          <p:spPr bwMode="auto">
            <a:xfrm>
              <a:off x="672" y="2448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568" name="Oval 6"/>
            <p:cNvSpPr>
              <a:spLocks noChangeArrowheads="1"/>
            </p:cNvSpPr>
            <p:nvPr/>
          </p:nvSpPr>
          <p:spPr bwMode="auto">
            <a:xfrm>
              <a:off x="1344" y="2448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569" name="Oval 7"/>
            <p:cNvSpPr>
              <a:spLocks noChangeArrowheads="1"/>
            </p:cNvSpPr>
            <p:nvPr/>
          </p:nvSpPr>
          <p:spPr bwMode="auto">
            <a:xfrm>
              <a:off x="1200" y="264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570" name="Oval 8"/>
            <p:cNvSpPr>
              <a:spLocks noChangeArrowheads="1"/>
            </p:cNvSpPr>
            <p:nvPr/>
          </p:nvSpPr>
          <p:spPr bwMode="auto">
            <a:xfrm>
              <a:off x="1488" y="264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571" name="Oval 9"/>
            <p:cNvSpPr>
              <a:spLocks noChangeArrowheads="1"/>
            </p:cNvSpPr>
            <p:nvPr/>
          </p:nvSpPr>
          <p:spPr bwMode="auto">
            <a:xfrm>
              <a:off x="2112" y="2448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572" name="Oval 10"/>
            <p:cNvSpPr>
              <a:spLocks noChangeArrowheads="1"/>
            </p:cNvSpPr>
            <p:nvPr/>
          </p:nvSpPr>
          <p:spPr bwMode="auto">
            <a:xfrm>
              <a:off x="1872" y="264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573" name="Oval 11"/>
            <p:cNvSpPr>
              <a:spLocks noChangeArrowheads="1"/>
            </p:cNvSpPr>
            <p:nvPr/>
          </p:nvSpPr>
          <p:spPr bwMode="auto">
            <a:xfrm>
              <a:off x="2352" y="264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574" name="Oval 12"/>
            <p:cNvSpPr>
              <a:spLocks noChangeArrowheads="1"/>
            </p:cNvSpPr>
            <p:nvPr/>
          </p:nvSpPr>
          <p:spPr bwMode="auto">
            <a:xfrm>
              <a:off x="1728" y="288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575" name="Oval 13"/>
            <p:cNvSpPr>
              <a:spLocks noChangeArrowheads="1"/>
            </p:cNvSpPr>
            <p:nvPr/>
          </p:nvSpPr>
          <p:spPr bwMode="auto">
            <a:xfrm>
              <a:off x="2016" y="288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576" name="Oval 14"/>
            <p:cNvSpPr>
              <a:spLocks noChangeArrowheads="1"/>
            </p:cNvSpPr>
            <p:nvPr/>
          </p:nvSpPr>
          <p:spPr bwMode="auto">
            <a:xfrm>
              <a:off x="2208" y="288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577" name="Oval 15"/>
            <p:cNvSpPr>
              <a:spLocks noChangeArrowheads="1"/>
            </p:cNvSpPr>
            <p:nvPr/>
          </p:nvSpPr>
          <p:spPr bwMode="auto">
            <a:xfrm>
              <a:off x="2544" y="288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578" name="Line 17"/>
            <p:cNvSpPr>
              <a:spLocks noChangeShapeType="1"/>
            </p:cNvSpPr>
            <p:nvPr/>
          </p:nvSpPr>
          <p:spPr bwMode="auto">
            <a:xfrm flipH="1">
              <a:off x="1296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Line 18"/>
            <p:cNvSpPr>
              <a:spLocks noChangeShapeType="1"/>
            </p:cNvSpPr>
            <p:nvPr/>
          </p:nvSpPr>
          <p:spPr bwMode="auto">
            <a:xfrm>
              <a:off x="1392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Line 19"/>
            <p:cNvSpPr>
              <a:spLocks noChangeShapeType="1"/>
            </p:cNvSpPr>
            <p:nvPr/>
          </p:nvSpPr>
          <p:spPr bwMode="auto">
            <a:xfrm flipH="1">
              <a:off x="1920" y="249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Line 20"/>
            <p:cNvSpPr>
              <a:spLocks noChangeShapeType="1"/>
            </p:cNvSpPr>
            <p:nvPr/>
          </p:nvSpPr>
          <p:spPr bwMode="auto">
            <a:xfrm flipH="1">
              <a:off x="1824" y="268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Line 21"/>
            <p:cNvSpPr>
              <a:spLocks noChangeShapeType="1"/>
            </p:cNvSpPr>
            <p:nvPr/>
          </p:nvSpPr>
          <p:spPr bwMode="auto">
            <a:xfrm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Line 22"/>
            <p:cNvSpPr>
              <a:spLocks noChangeShapeType="1"/>
            </p:cNvSpPr>
            <p:nvPr/>
          </p:nvSpPr>
          <p:spPr bwMode="auto">
            <a:xfrm>
              <a:off x="2208" y="249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4" name="Line 23"/>
            <p:cNvSpPr>
              <a:spLocks noChangeShapeType="1"/>
            </p:cNvSpPr>
            <p:nvPr/>
          </p:nvSpPr>
          <p:spPr bwMode="auto">
            <a:xfrm flipH="1">
              <a:off x="2256" y="268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5" name="Line 24"/>
            <p:cNvSpPr>
              <a:spLocks noChangeShapeType="1"/>
            </p:cNvSpPr>
            <p:nvPr/>
          </p:nvSpPr>
          <p:spPr bwMode="auto">
            <a:xfrm>
              <a:off x="2448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6" name="Oval 25"/>
            <p:cNvSpPr>
              <a:spLocks noChangeArrowheads="1"/>
            </p:cNvSpPr>
            <p:nvPr/>
          </p:nvSpPr>
          <p:spPr bwMode="auto">
            <a:xfrm>
              <a:off x="3648" y="240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587" name="Oval 26"/>
            <p:cNvSpPr>
              <a:spLocks noChangeArrowheads="1"/>
            </p:cNvSpPr>
            <p:nvPr/>
          </p:nvSpPr>
          <p:spPr bwMode="auto">
            <a:xfrm>
              <a:off x="3264" y="264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588" name="Oval 27"/>
            <p:cNvSpPr>
              <a:spLocks noChangeArrowheads="1"/>
            </p:cNvSpPr>
            <p:nvPr/>
          </p:nvSpPr>
          <p:spPr bwMode="auto">
            <a:xfrm>
              <a:off x="3984" y="264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589" name="Oval 28"/>
            <p:cNvSpPr>
              <a:spLocks noChangeArrowheads="1"/>
            </p:cNvSpPr>
            <p:nvPr/>
          </p:nvSpPr>
          <p:spPr bwMode="auto">
            <a:xfrm>
              <a:off x="3120" y="288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590" name="Oval 29"/>
            <p:cNvSpPr>
              <a:spLocks noChangeArrowheads="1"/>
            </p:cNvSpPr>
            <p:nvPr/>
          </p:nvSpPr>
          <p:spPr bwMode="auto">
            <a:xfrm>
              <a:off x="3408" y="288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591" name="Oval 30"/>
            <p:cNvSpPr>
              <a:spLocks noChangeArrowheads="1"/>
            </p:cNvSpPr>
            <p:nvPr/>
          </p:nvSpPr>
          <p:spPr bwMode="auto">
            <a:xfrm>
              <a:off x="4224" y="288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592" name="Oval 31"/>
            <p:cNvSpPr>
              <a:spLocks noChangeArrowheads="1"/>
            </p:cNvSpPr>
            <p:nvPr/>
          </p:nvSpPr>
          <p:spPr bwMode="auto">
            <a:xfrm>
              <a:off x="3744" y="288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593" name="Line 33"/>
            <p:cNvSpPr>
              <a:spLocks noChangeShapeType="1"/>
            </p:cNvSpPr>
            <p:nvPr/>
          </p:nvSpPr>
          <p:spPr bwMode="auto">
            <a:xfrm flipH="1">
              <a:off x="3216" y="268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4" name="Line 34"/>
            <p:cNvSpPr>
              <a:spLocks noChangeShapeType="1"/>
            </p:cNvSpPr>
            <p:nvPr/>
          </p:nvSpPr>
          <p:spPr bwMode="auto">
            <a:xfrm>
              <a:off x="3312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5" name="Oval 38"/>
            <p:cNvSpPr>
              <a:spLocks noChangeArrowheads="1"/>
            </p:cNvSpPr>
            <p:nvPr/>
          </p:nvSpPr>
          <p:spPr bwMode="auto">
            <a:xfrm>
              <a:off x="4416" y="312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596" name="Oval 39"/>
            <p:cNvSpPr>
              <a:spLocks noChangeArrowheads="1"/>
            </p:cNvSpPr>
            <p:nvPr/>
          </p:nvSpPr>
          <p:spPr bwMode="auto">
            <a:xfrm>
              <a:off x="4176" y="312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597" name="Oval 40"/>
            <p:cNvSpPr>
              <a:spLocks noChangeArrowheads="1"/>
            </p:cNvSpPr>
            <p:nvPr/>
          </p:nvSpPr>
          <p:spPr bwMode="auto">
            <a:xfrm>
              <a:off x="3936" y="312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598" name="Oval 41"/>
            <p:cNvSpPr>
              <a:spLocks noChangeArrowheads="1"/>
            </p:cNvSpPr>
            <p:nvPr/>
          </p:nvSpPr>
          <p:spPr bwMode="auto">
            <a:xfrm>
              <a:off x="3696" y="312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599" name="Oval 42"/>
            <p:cNvSpPr>
              <a:spLocks noChangeArrowheads="1"/>
            </p:cNvSpPr>
            <p:nvPr/>
          </p:nvSpPr>
          <p:spPr bwMode="auto">
            <a:xfrm>
              <a:off x="3504" y="312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600" name="Oval 43"/>
            <p:cNvSpPr>
              <a:spLocks noChangeArrowheads="1"/>
            </p:cNvSpPr>
            <p:nvPr/>
          </p:nvSpPr>
          <p:spPr bwMode="auto">
            <a:xfrm>
              <a:off x="3312" y="312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601" name="Oval 44"/>
            <p:cNvSpPr>
              <a:spLocks noChangeArrowheads="1"/>
            </p:cNvSpPr>
            <p:nvPr/>
          </p:nvSpPr>
          <p:spPr bwMode="auto">
            <a:xfrm>
              <a:off x="3120" y="312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602" name="Oval 45"/>
            <p:cNvSpPr>
              <a:spLocks noChangeArrowheads="1"/>
            </p:cNvSpPr>
            <p:nvPr/>
          </p:nvSpPr>
          <p:spPr bwMode="auto">
            <a:xfrm>
              <a:off x="2880" y="312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603" name="Line 46"/>
            <p:cNvSpPr>
              <a:spLocks noChangeShapeType="1"/>
            </p:cNvSpPr>
            <p:nvPr/>
          </p:nvSpPr>
          <p:spPr bwMode="auto">
            <a:xfrm flipH="1">
              <a:off x="2976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4" name="Line 47"/>
            <p:cNvSpPr>
              <a:spLocks noChangeShapeType="1"/>
            </p:cNvSpPr>
            <p:nvPr/>
          </p:nvSpPr>
          <p:spPr bwMode="auto">
            <a:xfrm>
              <a:off x="3168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5" name="Line 48"/>
            <p:cNvSpPr>
              <a:spLocks noChangeShapeType="1"/>
            </p:cNvSpPr>
            <p:nvPr/>
          </p:nvSpPr>
          <p:spPr bwMode="auto">
            <a:xfrm flipH="1">
              <a:off x="3360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6" name="Line 49"/>
            <p:cNvSpPr>
              <a:spLocks noChangeShapeType="1"/>
            </p:cNvSpPr>
            <p:nvPr/>
          </p:nvSpPr>
          <p:spPr bwMode="auto">
            <a:xfrm>
              <a:off x="345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7" name="Line 50"/>
            <p:cNvSpPr>
              <a:spLocks noChangeShapeType="1"/>
            </p:cNvSpPr>
            <p:nvPr/>
          </p:nvSpPr>
          <p:spPr bwMode="auto">
            <a:xfrm flipH="1">
              <a:off x="3360" y="244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8" name="Line 51"/>
            <p:cNvSpPr>
              <a:spLocks noChangeShapeType="1"/>
            </p:cNvSpPr>
            <p:nvPr/>
          </p:nvSpPr>
          <p:spPr bwMode="auto">
            <a:xfrm>
              <a:off x="3744" y="244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9" name="Line 52"/>
            <p:cNvSpPr>
              <a:spLocks noChangeShapeType="1"/>
            </p:cNvSpPr>
            <p:nvPr/>
          </p:nvSpPr>
          <p:spPr bwMode="auto">
            <a:xfrm flipH="1">
              <a:off x="3840" y="268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0" name="Line 53"/>
            <p:cNvSpPr>
              <a:spLocks noChangeShapeType="1"/>
            </p:cNvSpPr>
            <p:nvPr/>
          </p:nvSpPr>
          <p:spPr bwMode="auto">
            <a:xfrm>
              <a:off x="4080" y="268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1" name="Line 54"/>
            <p:cNvSpPr>
              <a:spLocks noChangeShapeType="1"/>
            </p:cNvSpPr>
            <p:nvPr/>
          </p:nvSpPr>
          <p:spPr bwMode="auto">
            <a:xfrm flipH="1">
              <a:off x="3792" y="2928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2" name="Line 55"/>
            <p:cNvSpPr>
              <a:spLocks noChangeShapeType="1"/>
            </p:cNvSpPr>
            <p:nvPr/>
          </p:nvSpPr>
          <p:spPr bwMode="auto">
            <a:xfrm>
              <a:off x="3840" y="292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3" name="Line 56"/>
            <p:cNvSpPr>
              <a:spLocks noChangeShapeType="1"/>
            </p:cNvSpPr>
            <p:nvPr/>
          </p:nvSpPr>
          <p:spPr bwMode="auto">
            <a:xfrm flipH="1">
              <a:off x="4224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4" name="Line 57"/>
            <p:cNvSpPr>
              <a:spLocks noChangeShapeType="1"/>
            </p:cNvSpPr>
            <p:nvPr/>
          </p:nvSpPr>
          <p:spPr bwMode="auto">
            <a:xfrm>
              <a:off x="4320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061FB7-22DC-4098-8D86-5938B6EF70E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685800"/>
          </a:xfrm>
        </p:spPr>
        <p:txBody>
          <a:bodyPr/>
          <a:lstStyle/>
          <a:p>
            <a:r>
              <a:rPr lang="en-US" sz="3600" b="1" smtClean="0"/>
              <a:t>Examples of Non-Full Binary Trees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495800"/>
          </a:xfrm>
        </p:spPr>
        <p:txBody>
          <a:bodyPr/>
          <a:lstStyle/>
          <a:p>
            <a:r>
              <a:rPr lang="en-US" smtClean="0"/>
              <a:t>These trees are NOT full binary trees: (do you know why?)</a:t>
            </a:r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3657600" y="29718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7591" name="Oval 8"/>
          <p:cNvSpPr>
            <a:spLocks noChangeArrowheads="1"/>
          </p:cNvSpPr>
          <p:nvPr/>
        </p:nvSpPr>
        <p:spPr bwMode="auto">
          <a:xfrm>
            <a:off x="3962400" y="32766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7592" name="Oval 9"/>
          <p:cNvSpPr>
            <a:spLocks noChangeArrowheads="1"/>
          </p:cNvSpPr>
          <p:nvPr/>
        </p:nvSpPr>
        <p:spPr bwMode="auto">
          <a:xfrm>
            <a:off x="5283200" y="29718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7593" name="Oval 10"/>
          <p:cNvSpPr>
            <a:spLocks noChangeArrowheads="1"/>
          </p:cNvSpPr>
          <p:nvPr/>
        </p:nvSpPr>
        <p:spPr bwMode="auto">
          <a:xfrm>
            <a:off x="4775200" y="32766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7594" name="Oval 11"/>
          <p:cNvSpPr>
            <a:spLocks noChangeArrowheads="1"/>
          </p:cNvSpPr>
          <p:nvPr/>
        </p:nvSpPr>
        <p:spPr bwMode="auto">
          <a:xfrm>
            <a:off x="5791200" y="32766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7595" name="Oval 12"/>
          <p:cNvSpPr>
            <a:spLocks noChangeArrowheads="1"/>
          </p:cNvSpPr>
          <p:nvPr/>
        </p:nvSpPr>
        <p:spPr bwMode="auto">
          <a:xfrm>
            <a:off x="4470400" y="36576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7596" name="Oval 13"/>
          <p:cNvSpPr>
            <a:spLocks noChangeArrowheads="1"/>
          </p:cNvSpPr>
          <p:nvPr/>
        </p:nvSpPr>
        <p:spPr bwMode="auto">
          <a:xfrm>
            <a:off x="5080000" y="36576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7597" name="Line 17"/>
          <p:cNvSpPr>
            <a:spLocks noChangeShapeType="1"/>
          </p:cNvSpPr>
          <p:nvPr/>
        </p:nvSpPr>
        <p:spPr bwMode="auto">
          <a:xfrm>
            <a:off x="37592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Line 18"/>
          <p:cNvSpPr>
            <a:spLocks noChangeShapeType="1"/>
          </p:cNvSpPr>
          <p:nvPr/>
        </p:nvSpPr>
        <p:spPr bwMode="auto">
          <a:xfrm flipH="1">
            <a:off x="4876800" y="3048000"/>
            <a:ext cx="508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Line 19"/>
          <p:cNvSpPr>
            <a:spLocks noChangeShapeType="1"/>
          </p:cNvSpPr>
          <p:nvPr/>
        </p:nvSpPr>
        <p:spPr bwMode="auto">
          <a:xfrm flipH="1">
            <a:off x="4673600" y="3352800"/>
            <a:ext cx="20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Line 20"/>
          <p:cNvSpPr>
            <a:spLocks noChangeShapeType="1"/>
          </p:cNvSpPr>
          <p:nvPr/>
        </p:nvSpPr>
        <p:spPr bwMode="auto">
          <a:xfrm>
            <a:off x="4876800" y="3352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Line 21"/>
          <p:cNvSpPr>
            <a:spLocks noChangeShapeType="1"/>
          </p:cNvSpPr>
          <p:nvPr/>
        </p:nvSpPr>
        <p:spPr bwMode="auto">
          <a:xfrm>
            <a:off x="5486400" y="3048000"/>
            <a:ext cx="508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Oval 24"/>
          <p:cNvSpPr>
            <a:spLocks noChangeArrowheads="1"/>
          </p:cNvSpPr>
          <p:nvPr/>
        </p:nvSpPr>
        <p:spPr bwMode="auto">
          <a:xfrm>
            <a:off x="8534400" y="28956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7603" name="Oval 25"/>
          <p:cNvSpPr>
            <a:spLocks noChangeArrowheads="1"/>
          </p:cNvSpPr>
          <p:nvPr/>
        </p:nvSpPr>
        <p:spPr bwMode="auto">
          <a:xfrm>
            <a:off x="7721600" y="32766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7604" name="Oval 26"/>
          <p:cNvSpPr>
            <a:spLocks noChangeArrowheads="1"/>
          </p:cNvSpPr>
          <p:nvPr/>
        </p:nvSpPr>
        <p:spPr bwMode="auto">
          <a:xfrm>
            <a:off x="9245600" y="32766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7605" name="Oval 27"/>
          <p:cNvSpPr>
            <a:spLocks noChangeArrowheads="1"/>
          </p:cNvSpPr>
          <p:nvPr/>
        </p:nvSpPr>
        <p:spPr bwMode="auto">
          <a:xfrm>
            <a:off x="7416800" y="36576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7606" name="Oval 28"/>
          <p:cNvSpPr>
            <a:spLocks noChangeArrowheads="1"/>
          </p:cNvSpPr>
          <p:nvPr/>
        </p:nvSpPr>
        <p:spPr bwMode="auto">
          <a:xfrm>
            <a:off x="8026400" y="36576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7607" name="Oval 29"/>
          <p:cNvSpPr>
            <a:spLocks noChangeArrowheads="1"/>
          </p:cNvSpPr>
          <p:nvPr/>
        </p:nvSpPr>
        <p:spPr bwMode="auto">
          <a:xfrm>
            <a:off x="9753600" y="36576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7608" name="Oval 30"/>
          <p:cNvSpPr>
            <a:spLocks noChangeArrowheads="1"/>
          </p:cNvSpPr>
          <p:nvPr/>
        </p:nvSpPr>
        <p:spPr bwMode="auto">
          <a:xfrm>
            <a:off x="8737600" y="36576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7609" name="Line 31"/>
          <p:cNvSpPr>
            <a:spLocks noChangeShapeType="1"/>
          </p:cNvSpPr>
          <p:nvPr/>
        </p:nvSpPr>
        <p:spPr bwMode="auto">
          <a:xfrm flipH="1">
            <a:off x="7620000" y="3352800"/>
            <a:ext cx="20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0" name="Line 32"/>
          <p:cNvSpPr>
            <a:spLocks noChangeShapeType="1"/>
          </p:cNvSpPr>
          <p:nvPr/>
        </p:nvSpPr>
        <p:spPr bwMode="auto">
          <a:xfrm>
            <a:off x="7823200" y="3352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1" name="Oval 34"/>
          <p:cNvSpPr>
            <a:spLocks noChangeArrowheads="1"/>
          </p:cNvSpPr>
          <p:nvPr/>
        </p:nvSpPr>
        <p:spPr bwMode="auto">
          <a:xfrm>
            <a:off x="9652000" y="40386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7612" name="Oval 37"/>
          <p:cNvSpPr>
            <a:spLocks noChangeArrowheads="1"/>
          </p:cNvSpPr>
          <p:nvPr/>
        </p:nvSpPr>
        <p:spPr bwMode="auto">
          <a:xfrm>
            <a:off x="8229600" y="40386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7613" name="Oval 39"/>
          <p:cNvSpPr>
            <a:spLocks noChangeArrowheads="1"/>
          </p:cNvSpPr>
          <p:nvPr/>
        </p:nvSpPr>
        <p:spPr bwMode="auto">
          <a:xfrm>
            <a:off x="7416800" y="40386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7614" name="Oval 40"/>
          <p:cNvSpPr>
            <a:spLocks noChangeArrowheads="1"/>
          </p:cNvSpPr>
          <p:nvPr/>
        </p:nvSpPr>
        <p:spPr bwMode="auto">
          <a:xfrm>
            <a:off x="6908800" y="40386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7615" name="Line 41"/>
          <p:cNvSpPr>
            <a:spLocks noChangeShapeType="1"/>
          </p:cNvSpPr>
          <p:nvPr/>
        </p:nvSpPr>
        <p:spPr bwMode="auto">
          <a:xfrm flipH="1">
            <a:off x="7112000" y="3733800"/>
            <a:ext cx="40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6" name="Line 42"/>
          <p:cNvSpPr>
            <a:spLocks noChangeShapeType="1"/>
          </p:cNvSpPr>
          <p:nvPr/>
        </p:nvSpPr>
        <p:spPr bwMode="auto">
          <a:xfrm>
            <a:off x="75184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7" name="Line 44"/>
          <p:cNvSpPr>
            <a:spLocks noChangeShapeType="1"/>
          </p:cNvSpPr>
          <p:nvPr/>
        </p:nvSpPr>
        <p:spPr bwMode="auto">
          <a:xfrm>
            <a:off x="8128000" y="3733800"/>
            <a:ext cx="20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8" name="Line 45"/>
          <p:cNvSpPr>
            <a:spLocks noChangeShapeType="1"/>
          </p:cNvSpPr>
          <p:nvPr/>
        </p:nvSpPr>
        <p:spPr bwMode="auto">
          <a:xfrm flipH="1">
            <a:off x="7924800" y="2971800"/>
            <a:ext cx="812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9" name="Line 46"/>
          <p:cNvSpPr>
            <a:spLocks noChangeShapeType="1"/>
          </p:cNvSpPr>
          <p:nvPr/>
        </p:nvSpPr>
        <p:spPr bwMode="auto">
          <a:xfrm>
            <a:off x="8737600" y="2971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0" name="Line 47"/>
          <p:cNvSpPr>
            <a:spLocks noChangeShapeType="1"/>
          </p:cNvSpPr>
          <p:nvPr/>
        </p:nvSpPr>
        <p:spPr bwMode="auto">
          <a:xfrm flipH="1">
            <a:off x="8940800" y="33528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1" name="Line 48"/>
          <p:cNvSpPr>
            <a:spLocks noChangeShapeType="1"/>
          </p:cNvSpPr>
          <p:nvPr/>
        </p:nvSpPr>
        <p:spPr bwMode="auto">
          <a:xfrm>
            <a:off x="9448800" y="3352800"/>
            <a:ext cx="40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2" name="Line 51"/>
          <p:cNvSpPr>
            <a:spLocks noChangeShapeType="1"/>
          </p:cNvSpPr>
          <p:nvPr/>
        </p:nvSpPr>
        <p:spPr bwMode="auto">
          <a:xfrm flipH="1">
            <a:off x="9753600" y="3733800"/>
            <a:ext cx="20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3" name="Oval 53"/>
          <p:cNvSpPr>
            <a:spLocks noChangeArrowheads="1"/>
          </p:cNvSpPr>
          <p:nvPr/>
        </p:nvSpPr>
        <p:spPr bwMode="auto">
          <a:xfrm>
            <a:off x="2336800" y="29718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7624" name="Oval 54"/>
          <p:cNvSpPr>
            <a:spLocks noChangeArrowheads="1"/>
          </p:cNvSpPr>
          <p:nvPr/>
        </p:nvSpPr>
        <p:spPr bwMode="auto">
          <a:xfrm>
            <a:off x="2032000" y="32766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7625" name="Line 56"/>
          <p:cNvSpPr>
            <a:spLocks noChangeShapeType="1"/>
          </p:cNvSpPr>
          <p:nvPr/>
        </p:nvSpPr>
        <p:spPr bwMode="auto">
          <a:xfrm flipH="1">
            <a:off x="2235200" y="3048000"/>
            <a:ext cx="203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AC611-6E83-4BC3-AC60-AF728771B372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363200" cy="914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/>
              <a:t>Canonical Labeling of</a:t>
            </a:r>
            <a:br>
              <a:rPr lang="en-US" sz="4000" b="1"/>
            </a:br>
            <a:r>
              <a:rPr lang="en-US" sz="4000" b="1"/>
              <a:t>Full Binary Trees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495800"/>
          </a:xfrm>
        </p:spPr>
        <p:txBody>
          <a:bodyPr/>
          <a:lstStyle/>
          <a:p>
            <a:r>
              <a:rPr lang="en-US" smtClean="0"/>
              <a:t>Label the nodes from 1 to n from the top to the bottom, left to right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2133600" y="2438400"/>
            <a:ext cx="6604000" cy="1547813"/>
            <a:chOff x="1008" y="1536"/>
            <a:chExt cx="3120" cy="975"/>
          </a:xfrm>
        </p:grpSpPr>
        <p:sp>
          <p:nvSpPr>
            <p:cNvPr id="68673" name="Oval 5"/>
            <p:cNvSpPr>
              <a:spLocks noChangeArrowheads="1"/>
            </p:cNvSpPr>
            <p:nvPr/>
          </p:nvSpPr>
          <p:spPr bwMode="auto">
            <a:xfrm>
              <a:off x="1008" y="192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8674" name="Text Box 53"/>
            <p:cNvSpPr txBox="1">
              <a:spLocks noChangeArrowheads="1"/>
            </p:cNvSpPr>
            <p:nvPr/>
          </p:nvSpPr>
          <p:spPr bwMode="auto">
            <a:xfrm>
              <a:off x="1094" y="1754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1</a:t>
              </a:r>
            </a:p>
          </p:txBody>
        </p:sp>
        <p:sp>
          <p:nvSpPr>
            <p:cNvPr id="68675" name="Text Box 54"/>
            <p:cNvSpPr txBox="1">
              <a:spLocks noChangeArrowheads="1"/>
            </p:cNvSpPr>
            <p:nvPr/>
          </p:nvSpPr>
          <p:spPr bwMode="auto">
            <a:xfrm>
              <a:off x="1766" y="1706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1</a:t>
              </a:r>
            </a:p>
          </p:txBody>
        </p:sp>
        <p:grpSp>
          <p:nvGrpSpPr>
            <p:cNvPr id="3" name="Group 81"/>
            <p:cNvGrpSpPr>
              <a:grpSpLocks/>
            </p:cNvGrpSpPr>
            <p:nvPr/>
          </p:nvGrpSpPr>
          <p:grpSpPr bwMode="auto">
            <a:xfrm>
              <a:off x="1334" y="1920"/>
              <a:ext cx="719" cy="307"/>
              <a:chOff x="1334" y="1920"/>
              <a:chExt cx="719" cy="307"/>
            </a:xfrm>
          </p:grpSpPr>
          <p:sp>
            <p:nvSpPr>
              <p:cNvPr id="68699" name="Oval 6"/>
              <p:cNvSpPr>
                <a:spLocks noChangeArrowheads="1"/>
              </p:cNvSpPr>
              <p:nvPr/>
            </p:nvSpPr>
            <p:spPr bwMode="auto">
              <a:xfrm>
                <a:off x="1680" y="1920"/>
                <a:ext cx="144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700" name="Oval 7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144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701" name="Oval 8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144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702" name="Line 16"/>
              <p:cNvSpPr>
                <a:spLocks noChangeShapeType="1"/>
              </p:cNvSpPr>
              <p:nvPr/>
            </p:nvSpPr>
            <p:spPr bwMode="auto">
              <a:xfrm flipH="1">
                <a:off x="1632" y="196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03" name="Line 17"/>
              <p:cNvSpPr>
                <a:spLocks noChangeShapeType="1"/>
              </p:cNvSpPr>
              <p:nvPr/>
            </p:nvSpPr>
            <p:spPr bwMode="auto">
              <a:xfrm>
                <a:off x="1728" y="196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704" name="Text Box 55"/>
              <p:cNvSpPr txBox="1">
                <a:spLocks noChangeArrowheads="1"/>
              </p:cNvSpPr>
              <p:nvPr/>
            </p:nvSpPr>
            <p:spPr bwMode="auto">
              <a:xfrm>
                <a:off x="1334" y="1994"/>
                <a:ext cx="1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68705" name="Text Box 56"/>
              <p:cNvSpPr txBox="1">
                <a:spLocks noChangeArrowheads="1"/>
              </p:cNvSpPr>
              <p:nvPr/>
            </p:nvSpPr>
            <p:spPr bwMode="auto">
              <a:xfrm>
                <a:off x="1910" y="1946"/>
                <a:ext cx="1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3</a:t>
                </a:r>
              </a:p>
            </p:txBody>
          </p:sp>
        </p:grpSp>
        <p:grpSp>
          <p:nvGrpSpPr>
            <p:cNvPr id="4" name="Group 83"/>
            <p:cNvGrpSpPr>
              <a:grpSpLocks/>
            </p:cNvGrpSpPr>
            <p:nvPr/>
          </p:nvGrpSpPr>
          <p:grpSpPr bwMode="auto">
            <a:xfrm>
              <a:off x="3120" y="1536"/>
              <a:ext cx="1008" cy="975"/>
              <a:chOff x="3072" y="1706"/>
              <a:chExt cx="1008" cy="975"/>
            </a:xfrm>
          </p:grpSpPr>
          <p:grpSp>
            <p:nvGrpSpPr>
              <p:cNvPr id="5" name="Group 57"/>
              <p:cNvGrpSpPr>
                <a:grpSpLocks/>
              </p:cNvGrpSpPr>
              <p:nvPr/>
            </p:nvGrpSpPr>
            <p:grpSpPr bwMode="auto">
              <a:xfrm>
                <a:off x="3120" y="1920"/>
                <a:ext cx="960" cy="528"/>
                <a:chOff x="2064" y="1920"/>
                <a:chExt cx="960" cy="528"/>
              </a:xfrm>
            </p:grpSpPr>
            <p:sp>
              <p:nvSpPr>
                <p:cNvPr id="68686" name="Oval 9"/>
                <p:cNvSpPr>
                  <a:spLocks noChangeArrowheads="1"/>
                </p:cNvSpPr>
                <p:nvPr/>
              </p:nvSpPr>
              <p:spPr bwMode="auto">
                <a:xfrm>
                  <a:off x="2448" y="1920"/>
                  <a:ext cx="144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68687" name="Oval 10"/>
                <p:cNvSpPr>
                  <a:spLocks noChangeArrowheads="1"/>
                </p:cNvSpPr>
                <p:nvPr/>
              </p:nvSpPr>
              <p:spPr bwMode="auto">
                <a:xfrm>
                  <a:off x="2208" y="2112"/>
                  <a:ext cx="144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68688" name="Oval 11"/>
                <p:cNvSpPr>
                  <a:spLocks noChangeArrowheads="1"/>
                </p:cNvSpPr>
                <p:nvPr/>
              </p:nvSpPr>
              <p:spPr bwMode="auto">
                <a:xfrm>
                  <a:off x="2688" y="2112"/>
                  <a:ext cx="144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68689" name="Oval 12"/>
                <p:cNvSpPr>
                  <a:spLocks noChangeArrowheads="1"/>
                </p:cNvSpPr>
                <p:nvPr/>
              </p:nvSpPr>
              <p:spPr bwMode="auto">
                <a:xfrm>
                  <a:off x="2064" y="2352"/>
                  <a:ext cx="144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68690" name="Oval 13"/>
                <p:cNvSpPr>
                  <a:spLocks noChangeArrowheads="1"/>
                </p:cNvSpPr>
                <p:nvPr/>
              </p:nvSpPr>
              <p:spPr bwMode="auto">
                <a:xfrm>
                  <a:off x="2352" y="2352"/>
                  <a:ext cx="144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68691" name="Oval 14"/>
                <p:cNvSpPr>
                  <a:spLocks noChangeArrowheads="1"/>
                </p:cNvSpPr>
                <p:nvPr/>
              </p:nvSpPr>
              <p:spPr bwMode="auto">
                <a:xfrm>
                  <a:off x="2544" y="2352"/>
                  <a:ext cx="144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68692" name="Oval 15"/>
                <p:cNvSpPr>
                  <a:spLocks noChangeArrowheads="1"/>
                </p:cNvSpPr>
                <p:nvPr/>
              </p:nvSpPr>
              <p:spPr bwMode="auto">
                <a:xfrm>
                  <a:off x="2880" y="2352"/>
                  <a:ext cx="144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68693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256" y="1968"/>
                  <a:ext cx="24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94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160" y="2160"/>
                  <a:ext cx="9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95" name="Line 20"/>
                <p:cNvSpPr>
                  <a:spLocks noChangeShapeType="1"/>
                </p:cNvSpPr>
                <p:nvPr/>
              </p:nvSpPr>
              <p:spPr bwMode="auto">
                <a:xfrm>
                  <a:off x="2256" y="2160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96" name="Line 21"/>
                <p:cNvSpPr>
                  <a:spLocks noChangeShapeType="1"/>
                </p:cNvSpPr>
                <p:nvPr/>
              </p:nvSpPr>
              <p:spPr bwMode="auto">
                <a:xfrm>
                  <a:off x="2544" y="1968"/>
                  <a:ext cx="24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97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2592" y="2160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98" name="Line 23"/>
                <p:cNvSpPr>
                  <a:spLocks noChangeShapeType="1"/>
                </p:cNvSpPr>
                <p:nvPr/>
              </p:nvSpPr>
              <p:spPr bwMode="auto">
                <a:xfrm>
                  <a:off x="2784" y="2160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8679" name="Text Box 59"/>
              <p:cNvSpPr txBox="1">
                <a:spLocks noChangeArrowheads="1"/>
              </p:cNvSpPr>
              <p:nvPr/>
            </p:nvSpPr>
            <p:spPr bwMode="auto">
              <a:xfrm>
                <a:off x="3590" y="1706"/>
                <a:ext cx="1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8680" name="Text Box 60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1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68681" name="Text Box 61"/>
              <p:cNvSpPr txBox="1">
                <a:spLocks noChangeArrowheads="1"/>
              </p:cNvSpPr>
              <p:nvPr/>
            </p:nvSpPr>
            <p:spPr bwMode="auto">
              <a:xfrm>
                <a:off x="3878" y="1946"/>
                <a:ext cx="1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68682" name="Text Box 62"/>
              <p:cNvSpPr txBox="1">
                <a:spLocks noChangeArrowheads="1"/>
              </p:cNvSpPr>
              <p:nvPr/>
            </p:nvSpPr>
            <p:spPr bwMode="auto">
              <a:xfrm>
                <a:off x="3072" y="2448"/>
                <a:ext cx="1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68683" name="Text Box 63"/>
              <p:cNvSpPr txBox="1">
                <a:spLocks noChangeArrowheads="1"/>
              </p:cNvSpPr>
              <p:nvPr/>
            </p:nvSpPr>
            <p:spPr bwMode="auto">
              <a:xfrm>
                <a:off x="3360" y="2448"/>
                <a:ext cx="1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68684" name="Text Box 64"/>
              <p:cNvSpPr txBox="1">
                <a:spLocks noChangeArrowheads="1"/>
              </p:cNvSpPr>
              <p:nvPr/>
            </p:nvSpPr>
            <p:spPr bwMode="auto">
              <a:xfrm>
                <a:off x="3542" y="2426"/>
                <a:ext cx="1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68685" name="Text Box 65"/>
              <p:cNvSpPr txBox="1">
                <a:spLocks noChangeArrowheads="1"/>
              </p:cNvSpPr>
              <p:nvPr/>
            </p:nvSpPr>
            <p:spPr bwMode="auto">
              <a:xfrm>
                <a:off x="3888" y="2448"/>
                <a:ext cx="1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7</a:t>
                </a:r>
              </a:p>
            </p:txBody>
          </p:sp>
        </p:grpSp>
      </p:grpSp>
      <p:grpSp>
        <p:nvGrpSpPr>
          <p:cNvPr id="6" name="Group 84"/>
          <p:cNvGrpSpPr>
            <a:grpSpLocks/>
          </p:cNvGrpSpPr>
          <p:nvPr/>
        </p:nvGrpSpPr>
        <p:grpSpPr bwMode="auto">
          <a:xfrm>
            <a:off x="1320800" y="3962400"/>
            <a:ext cx="3678238" cy="1893888"/>
            <a:chOff x="1238" y="2640"/>
            <a:chExt cx="1738" cy="1193"/>
          </a:xfrm>
        </p:grpSpPr>
        <p:grpSp>
          <p:nvGrpSpPr>
            <p:cNvPr id="7" name="Group 58"/>
            <p:cNvGrpSpPr>
              <a:grpSpLocks/>
            </p:cNvGrpSpPr>
            <p:nvPr/>
          </p:nvGrpSpPr>
          <p:grpSpPr bwMode="auto">
            <a:xfrm>
              <a:off x="1296" y="2784"/>
              <a:ext cx="1680" cy="816"/>
              <a:chOff x="3216" y="1872"/>
              <a:chExt cx="1680" cy="816"/>
            </a:xfrm>
          </p:grpSpPr>
          <p:sp>
            <p:nvSpPr>
              <p:cNvPr id="68644" name="Oval 24"/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144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645" name="Oval 25"/>
              <p:cNvSpPr>
                <a:spLocks noChangeArrowheads="1"/>
              </p:cNvSpPr>
              <p:nvPr/>
            </p:nvSpPr>
            <p:spPr bwMode="auto">
              <a:xfrm>
                <a:off x="3600" y="2112"/>
                <a:ext cx="144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646" name="Oval 26"/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144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647" name="Oval 27"/>
              <p:cNvSpPr>
                <a:spLocks noChangeArrowheads="1"/>
              </p:cNvSpPr>
              <p:nvPr/>
            </p:nvSpPr>
            <p:spPr bwMode="auto">
              <a:xfrm>
                <a:off x="3456" y="2352"/>
                <a:ext cx="144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648" name="Oval 28"/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144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649" name="Oval 29"/>
              <p:cNvSpPr>
                <a:spLocks noChangeArrowheads="1"/>
              </p:cNvSpPr>
              <p:nvPr/>
            </p:nvSpPr>
            <p:spPr bwMode="auto">
              <a:xfrm>
                <a:off x="4560" y="2352"/>
                <a:ext cx="144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650" name="Oval 30"/>
              <p:cNvSpPr>
                <a:spLocks noChangeArrowheads="1"/>
              </p:cNvSpPr>
              <p:nvPr/>
            </p:nvSpPr>
            <p:spPr bwMode="auto">
              <a:xfrm>
                <a:off x="4080" y="2352"/>
                <a:ext cx="144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651" name="Line 31"/>
              <p:cNvSpPr>
                <a:spLocks noChangeShapeType="1"/>
              </p:cNvSpPr>
              <p:nvPr/>
            </p:nvSpPr>
            <p:spPr bwMode="auto">
              <a:xfrm flipH="1">
                <a:off x="3552" y="216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2" name="Line 32"/>
              <p:cNvSpPr>
                <a:spLocks noChangeShapeType="1"/>
              </p:cNvSpPr>
              <p:nvPr/>
            </p:nvSpPr>
            <p:spPr bwMode="auto">
              <a:xfrm>
                <a:off x="3648" y="2160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3" name="Oval 33"/>
              <p:cNvSpPr>
                <a:spLocks noChangeArrowheads="1"/>
              </p:cNvSpPr>
              <p:nvPr/>
            </p:nvSpPr>
            <p:spPr bwMode="auto">
              <a:xfrm>
                <a:off x="4752" y="2592"/>
                <a:ext cx="144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654" name="Oval 34"/>
              <p:cNvSpPr>
                <a:spLocks noChangeArrowheads="1"/>
              </p:cNvSpPr>
              <p:nvPr/>
            </p:nvSpPr>
            <p:spPr bwMode="auto">
              <a:xfrm>
                <a:off x="4512" y="2592"/>
                <a:ext cx="144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655" name="Oval 35"/>
              <p:cNvSpPr>
                <a:spLocks noChangeArrowheads="1"/>
              </p:cNvSpPr>
              <p:nvPr/>
            </p:nvSpPr>
            <p:spPr bwMode="auto">
              <a:xfrm>
                <a:off x="4272" y="2592"/>
                <a:ext cx="144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656" name="Oval 36"/>
              <p:cNvSpPr>
                <a:spLocks noChangeArrowheads="1"/>
              </p:cNvSpPr>
              <p:nvPr/>
            </p:nvSpPr>
            <p:spPr bwMode="auto">
              <a:xfrm>
                <a:off x="4032" y="2592"/>
                <a:ext cx="144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657" name="Oval 37"/>
              <p:cNvSpPr>
                <a:spLocks noChangeArrowheads="1"/>
              </p:cNvSpPr>
              <p:nvPr/>
            </p:nvSpPr>
            <p:spPr bwMode="auto">
              <a:xfrm>
                <a:off x="3840" y="2592"/>
                <a:ext cx="144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658" name="Oval 38"/>
              <p:cNvSpPr>
                <a:spLocks noChangeArrowheads="1"/>
              </p:cNvSpPr>
              <p:nvPr/>
            </p:nvSpPr>
            <p:spPr bwMode="auto">
              <a:xfrm>
                <a:off x="3648" y="2592"/>
                <a:ext cx="144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659" name="Oval 39"/>
              <p:cNvSpPr>
                <a:spLocks noChangeArrowheads="1"/>
              </p:cNvSpPr>
              <p:nvPr/>
            </p:nvSpPr>
            <p:spPr bwMode="auto">
              <a:xfrm>
                <a:off x="3456" y="2592"/>
                <a:ext cx="144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660" name="Oval 40"/>
              <p:cNvSpPr>
                <a:spLocks noChangeArrowheads="1"/>
              </p:cNvSpPr>
              <p:nvPr/>
            </p:nvSpPr>
            <p:spPr bwMode="auto">
              <a:xfrm>
                <a:off x="3216" y="2592"/>
                <a:ext cx="144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661" name="Line 41"/>
              <p:cNvSpPr>
                <a:spLocks noChangeShapeType="1"/>
              </p:cNvSpPr>
              <p:nvPr/>
            </p:nvSpPr>
            <p:spPr bwMode="auto">
              <a:xfrm flipH="1">
                <a:off x="3312" y="2400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62" name="Line 42"/>
              <p:cNvSpPr>
                <a:spLocks noChangeShapeType="1"/>
              </p:cNvSpPr>
              <p:nvPr/>
            </p:nvSpPr>
            <p:spPr bwMode="auto">
              <a:xfrm>
                <a:off x="3504" y="240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63" name="Line 43"/>
              <p:cNvSpPr>
                <a:spLocks noChangeShapeType="1"/>
              </p:cNvSpPr>
              <p:nvPr/>
            </p:nvSpPr>
            <p:spPr bwMode="auto">
              <a:xfrm flipH="1">
                <a:off x="3696" y="240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64" name="Line 44"/>
              <p:cNvSpPr>
                <a:spLocks noChangeShapeType="1"/>
              </p:cNvSpPr>
              <p:nvPr/>
            </p:nvSpPr>
            <p:spPr bwMode="auto">
              <a:xfrm>
                <a:off x="3792" y="240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65" name="Line 45"/>
              <p:cNvSpPr>
                <a:spLocks noChangeShapeType="1"/>
              </p:cNvSpPr>
              <p:nvPr/>
            </p:nvSpPr>
            <p:spPr bwMode="auto">
              <a:xfrm flipH="1">
                <a:off x="3696" y="192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66" name="Line 46"/>
              <p:cNvSpPr>
                <a:spLocks noChangeShapeType="1"/>
              </p:cNvSpPr>
              <p:nvPr/>
            </p:nvSpPr>
            <p:spPr bwMode="auto">
              <a:xfrm>
                <a:off x="4080" y="192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67" name="Line 47"/>
              <p:cNvSpPr>
                <a:spLocks noChangeShapeType="1"/>
              </p:cNvSpPr>
              <p:nvPr/>
            </p:nvSpPr>
            <p:spPr bwMode="auto">
              <a:xfrm flipH="1">
                <a:off x="4176" y="216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68" name="Line 48"/>
              <p:cNvSpPr>
                <a:spLocks noChangeShapeType="1"/>
              </p:cNvSpPr>
              <p:nvPr/>
            </p:nvSpPr>
            <p:spPr bwMode="auto">
              <a:xfrm>
                <a:off x="4416" y="2160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69" name="Line 49"/>
              <p:cNvSpPr>
                <a:spLocks noChangeShapeType="1"/>
              </p:cNvSpPr>
              <p:nvPr/>
            </p:nvSpPr>
            <p:spPr bwMode="auto">
              <a:xfrm flipH="1">
                <a:off x="4128" y="2400"/>
                <a:ext cx="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70" name="Line 50"/>
              <p:cNvSpPr>
                <a:spLocks noChangeShapeType="1"/>
              </p:cNvSpPr>
              <p:nvPr/>
            </p:nvSpPr>
            <p:spPr bwMode="auto">
              <a:xfrm>
                <a:off x="4176" y="2400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71" name="Line 51"/>
              <p:cNvSpPr>
                <a:spLocks noChangeShapeType="1"/>
              </p:cNvSpPr>
              <p:nvPr/>
            </p:nvSpPr>
            <p:spPr bwMode="auto">
              <a:xfrm flipH="1">
                <a:off x="4560" y="240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72" name="Line 52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629" name="Text Box 66"/>
            <p:cNvSpPr txBox="1">
              <a:spLocks noChangeArrowheads="1"/>
            </p:cNvSpPr>
            <p:nvPr/>
          </p:nvSpPr>
          <p:spPr bwMode="auto">
            <a:xfrm>
              <a:off x="2160" y="2640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1</a:t>
              </a:r>
            </a:p>
          </p:txBody>
        </p:sp>
        <p:sp>
          <p:nvSpPr>
            <p:cNvPr id="68630" name="Text Box 67"/>
            <p:cNvSpPr txBox="1">
              <a:spLocks noChangeArrowheads="1"/>
            </p:cNvSpPr>
            <p:nvPr/>
          </p:nvSpPr>
          <p:spPr bwMode="auto">
            <a:xfrm>
              <a:off x="1526" y="2858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2</a:t>
              </a:r>
            </a:p>
          </p:txBody>
        </p:sp>
        <p:sp>
          <p:nvSpPr>
            <p:cNvPr id="68631" name="Text Box 68"/>
            <p:cNvSpPr txBox="1">
              <a:spLocks noChangeArrowheads="1"/>
            </p:cNvSpPr>
            <p:nvPr/>
          </p:nvSpPr>
          <p:spPr bwMode="auto">
            <a:xfrm>
              <a:off x="2486" y="2858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3</a:t>
              </a:r>
            </a:p>
          </p:txBody>
        </p:sp>
        <p:sp>
          <p:nvSpPr>
            <p:cNvPr id="68632" name="Text Box 69"/>
            <p:cNvSpPr txBox="1">
              <a:spLocks noChangeArrowheads="1"/>
            </p:cNvSpPr>
            <p:nvPr/>
          </p:nvSpPr>
          <p:spPr bwMode="auto">
            <a:xfrm>
              <a:off x="1334" y="3146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4</a:t>
              </a:r>
            </a:p>
          </p:txBody>
        </p:sp>
        <p:sp>
          <p:nvSpPr>
            <p:cNvPr id="68633" name="Text Box 70"/>
            <p:cNvSpPr txBox="1">
              <a:spLocks noChangeArrowheads="1"/>
            </p:cNvSpPr>
            <p:nvPr/>
          </p:nvSpPr>
          <p:spPr bwMode="auto">
            <a:xfrm>
              <a:off x="1814" y="3050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5</a:t>
              </a:r>
            </a:p>
          </p:txBody>
        </p:sp>
        <p:sp>
          <p:nvSpPr>
            <p:cNvPr id="68634" name="Text Box 71"/>
            <p:cNvSpPr txBox="1">
              <a:spLocks noChangeArrowheads="1"/>
            </p:cNvSpPr>
            <p:nvPr/>
          </p:nvSpPr>
          <p:spPr bwMode="auto">
            <a:xfrm>
              <a:off x="2054" y="3050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6</a:t>
              </a:r>
            </a:p>
          </p:txBody>
        </p:sp>
        <p:sp>
          <p:nvSpPr>
            <p:cNvPr id="68635" name="Text Box 72"/>
            <p:cNvSpPr txBox="1">
              <a:spLocks noChangeArrowheads="1"/>
            </p:cNvSpPr>
            <p:nvPr/>
          </p:nvSpPr>
          <p:spPr bwMode="auto">
            <a:xfrm>
              <a:off x="2726" y="3098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7</a:t>
              </a:r>
            </a:p>
          </p:txBody>
        </p:sp>
        <p:sp>
          <p:nvSpPr>
            <p:cNvPr id="68636" name="Text Box 73"/>
            <p:cNvSpPr txBox="1">
              <a:spLocks noChangeArrowheads="1"/>
            </p:cNvSpPr>
            <p:nvPr/>
          </p:nvSpPr>
          <p:spPr bwMode="auto">
            <a:xfrm>
              <a:off x="1238" y="3530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8</a:t>
              </a:r>
            </a:p>
          </p:txBody>
        </p:sp>
        <p:sp>
          <p:nvSpPr>
            <p:cNvPr id="68637" name="Text Box 74"/>
            <p:cNvSpPr txBox="1">
              <a:spLocks noChangeArrowheads="1"/>
            </p:cNvSpPr>
            <p:nvPr/>
          </p:nvSpPr>
          <p:spPr bwMode="auto">
            <a:xfrm>
              <a:off x="1478" y="3530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9</a:t>
              </a:r>
            </a:p>
          </p:txBody>
        </p:sp>
        <p:sp>
          <p:nvSpPr>
            <p:cNvPr id="68638" name="Text Box 75"/>
            <p:cNvSpPr txBox="1">
              <a:spLocks noChangeArrowheads="1"/>
            </p:cNvSpPr>
            <p:nvPr/>
          </p:nvSpPr>
          <p:spPr bwMode="auto">
            <a:xfrm>
              <a:off x="1622" y="3530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10</a:t>
              </a:r>
            </a:p>
          </p:txBody>
        </p:sp>
        <p:sp>
          <p:nvSpPr>
            <p:cNvPr id="68639" name="Text Box 76"/>
            <p:cNvSpPr txBox="1">
              <a:spLocks noChangeArrowheads="1"/>
            </p:cNvSpPr>
            <p:nvPr/>
          </p:nvSpPr>
          <p:spPr bwMode="auto">
            <a:xfrm>
              <a:off x="1872" y="3504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11</a:t>
              </a:r>
            </a:p>
          </p:txBody>
        </p:sp>
        <p:sp>
          <p:nvSpPr>
            <p:cNvPr id="68640" name="Text Box 77"/>
            <p:cNvSpPr txBox="1">
              <a:spLocks noChangeArrowheads="1"/>
            </p:cNvSpPr>
            <p:nvPr/>
          </p:nvSpPr>
          <p:spPr bwMode="auto">
            <a:xfrm>
              <a:off x="2064" y="3600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12</a:t>
              </a:r>
            </a:p>
          </p:txBody>
        </p:sp>
        <p:sp>
          <p:nvSpPr>
            <p:cNvPr id="68641" name="Text Box 78"/>
            <p:cNvSpPr txBox="1">
              <a:spLocks noChangeArrowheads="1"/>
            </p:cNvSpPr>
            <p:nvPr/>
          </p:nvSpPr>
          <p:spPr bwMode="auto">
            <a:xfrm>
              <a:off x="2246" y="3530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13</a:t>
              </a:r>
            </a:p>
          </p:txBody>
        </p:sp>
        <p:sp>
          <p:nvSpPr>
            <p:cNvPr id="68642" name="Text Box 79"/>
            <p:cNvSpPr txBox="1">
              <a:spLocks noChangeArrowheads="1"/>
            </p:cNvSpPr>
            <p:nvPr/>
          </p:nvSpPr>
          <p:spPr bwMode="auto">
            <a:xfrm>
              <a:off x="2486" y="3530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14</a:t>
              </a:r>
            </a:p>
          </p:txBody>
        </p:sp>
        <p:sp>
          <p:nvSpPr>
            <p:cNvPr id="68643" name="Text Box 80"/>
            <p:cNvSpPr txBox="1">
              <a:spLocks noChangeArrowheads="1"/>
            </p:cNvSpPr>
            <p:nvPr/>
          </p:nvSpPr>
          <p:spPr bwMode="auto">
            <a:xfrm>
              <a:off x="2774" y="3530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15</a:t>
              </a:r>
            </a:p>
          </p:txBody>
        </p:sp>
      </p:grpSp>
      <p:sp>
        <p:nvSpPr>
          <p:cNvPr id="68616" name="Rectangle 82"/>
          <p:cNvSpPr>
            <a:spLocks noChangeArrowheads="1"/>
          </p:cNvSpPr>
          <p:nvPr/>
        </p:nvSpPr>
        <p:spPr bwMode="auto">
          <a:xfrm>
            <a:off x="5791200" y="4191000"/>
            <a:ext cx="5080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/>
            <a:r>
              <a:rPr lang="en-US">
                <a:latin typeface="Calibri" pitchFamily="34" charset="0"/>
              </a:rPr>
              <a:t>Relationships between labels</a:t>
            </a:r>
          </a:p>
          <a:p>
            <a:pPr algn="just"/>
            <a:r>
              <a:rPr lang="en-US">
                <a:latin typeface="Calibri" pitchFamily="34" charset="0"/>
              </a:rPr>
              <a:t>of children and parent:</a:t>
            </a:r>
          </a:p>
          <a:p>
            <a:pPr algn="just"/>
            <a:endParaRPr lang="en-US">
              <a:latin typeface="Calibri" pitchFamily="34" charset="0"/>
            </a:endParaRPr>
          </a:p>
          <a:p>
            <a:pPr algn="just"/>
            <a:endParaRPr lang="en-US">
              <a:latin typeface="Calibri" pitchFamily="34" charset="0"/>
            </a:endParaRPr>
          </a:p>
          <a:p>
            <a:pPr algn="just"/>
            <a:endParaRPr lang="en-US">
              <a:latin typeface="Calibri" pitchFamily="34" charset="0"/>
            </a:endParaRPr>
          </a:p>
        </p:txBody>
      </p:sp>
      <p:sp>
        <p:nvSpPr>
          <p:cNvPr id="68617" name="Oval 86"/>
          <p:cNvSpPr>
            <a:spLocks noChangeArrowheads="1"/>
          </p:cNvSpPr>
          <p:nvPr/>
        </p:nvSpPr>
        <p:spPr bwMode="auto">
          <a:xfrm>
            <a:off x="8047038" y="52578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8618" name="Oval 87"/>
          <p:cNvSpPr>
            <a:spLocks noChangeArrowheads="1"/>
          </p:cNvSpPr>
          <p:nvPr/>
        </p:nvSpPr>
        <p:spPr bwMode="auto">
          <a:xfrm>
            <a:off x="7742238" y="55626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8619" name="Oval 88"/>
          <p:cNvSpPr>
            <a:spLocks noChangeArrowheads="1"/>
          </p:cNvSpPr>
          <p:nvPr/>
        </p:nvSpPr>
        <p:spPr bwMode="auto">
          <a:xfrm>
            <a:off x="8351838" y="55626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8620" name="Line 89"/>
          <p:cNvSpPr>
            <a:spLocks noChangeShapeType="1"/>
          </p:cNvSpPr>
          <p:nvPr/>
        </p:nvSpPr>
        <p:spPr bwMode="auto">
          <a:xfrm flipH="1">
            <a:off x="7945438" y="5334000"/>
            <a:ext cx="203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Line 90"/>
          <p:cNvSpPr>
            <a:spLocks noChangeShapeType="1"/>
          </p:cNvSpPr>
          <p:nvPr/>
        </p:nvSpPr>
        <p:spPr bwMode="auto">
          <a:xfrm>
            <a:off x="8148638" y="5334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Text Box 91"/>
          <p:cNvSpPr txBox="1">
            <a:spLocks noChangeArrowheads="1"/>
          </p:cNvSpPr>
          <p:nvPr/>
        </p:nvSpPr>
        <p:spPr bwMode="auto">
          <a:xfrm>
            <a:off x="7259638" y="5375275"/>
            <a:ext cx="355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2i</a:t>
            </a:r>
          </a:p>
        </p:txBody>
      </p:sp>
      <p:sp>
        <p:nvSpPr>
          <p:cNvPr id="68623" name="Text Box 92"/>
          <p:cNvSpPr txBox="1">
            <a:spLocks noChangeArrowheads="1"/>
          </p:cNvSpPr>
          <p:nvPr/>
        </p:nvSpPr>
        <p:spPr bwMode="auto">
          <a:xfrm>
            <a:off x="8636000" y="5334000"/>
            <a:ext cx="587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2i+1</a:t>
            </a:r>
          </a:p>
        </p:txBody>
      </p:sp>
      <p:sp>
        <p:nvSpPr>
          <p:cNvPr id="68624" name="Text Box 93"/>
          <p:cNvSpPr txBox="1">
            <a:spLocks noChangeArrowheads="1"/>
          </p:cNvSpPr>
          <p:nvPr/>
        </p:nvSpPr>
        <p:spPr bwMode="auto">
          <a:xfrm>
            <a:off x="7848600" y="4918075"/>
            <a:ext cx="238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i</a:t>
            </a:r>
          </a:p>
        </p:txBody>
      </p:sp>
      <p:sp>
        <p:nvSpPr>
          <p:cNvPr id="68625" name="Line 94"/>
          <p:cNvSpPr>
            <a:spLocks noChangeShapeType="1"/>
          </p:cNvSpPr>
          <p:nvPr/>
        </p:nvSpPr>
        <p:spPr bwMode="auto">
          <a:xfrm flipH="1">
            <a:off x="6807200" y="4953000"/>
            <a:ext cx="1117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Line 95"/>
          <p:cNvSpPr>
            <a:spLocks noChangeShapeType="1"/>
          </p:cNvSpPr>
          <p:nvPr/>
        </p:nvSpPr>
        <p:spPr bwMode="auto">
          <a:xfrm>
            <a:off x="7924800" y="4953000"/>
            <a:ext cx="284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96"/>
          <p:cNvSpPr>
            <a:spLocks noChangeShapeType="1"/>
          </p:cNvSpPr>
          <p:nvPr/>
        </p:nvSpPr>
        <p:spPr bwMode="auto">
          <a:xfrm>
            <a:off x="6807200" y="5943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D143A9-E516-4FF7-AA17-49ED8CEDEE26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363200" cy="914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/>
              <a:t>Other Kinds of Binary Trees</a:t>
            </a:r>
            <a:br>
              <a:rPr lang="en-US" sz="4000" b="1"/>
            </a:br>
            <a:r>
              <a:rPr lang="en-US" sz="4000" b="1"/>
              <a:t>(Almost Complete Binary trees)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495800"/>
          </a:xfrm>
        </p:spPr>
        <p:txBody>
          <a:bodyPr/>
          <a:lstStyle/>
          <a:p>
            <a:r>
              <a:rPr lang="en-US" b="1" smtClean="0"/>
              <a:t>Almost Complete </a:t>
            </a:r>
            <a:r>
              <a:rPr lang="en-US" b="1" u="sng" smtClean="0"/>
              <a:t>Binary Tree</a:t>
            </a:r>
            <a:r>
              <a:rPr lang="en-US" smtClean="0"/>
              <a:t>: An almost complete binary tree of n nodes, for any arbitrary nonnegative integer n, is the binary tree made up of the first n nodes of a canonically labeled full binary</a:t>
            </a:r>
          </a:p>
        </p:txBody>
      </p:sp>
      <p:sp>
        <p:nvSpPr>
          <p:cNvPr id="69638" name="Oval 54"/>
          <p:cNvSpPr>
            <a:spLocks noChangeArrowheads="1"/>
          </p:cNvSpPr>
          <p:nvPr/>
        </p:nvSpPr>
        <p:spPr bwMode="auto">
          <a:xfrm>
            <a:off x="1625600" y="45720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39" name="Text Box 55"/>
          <p:cNvSpPr txBox="1">
            <a:spLocks noChangeArrowheads="1"/>
          </p:cNvSpPr>
          <p:nvPr/>
        </p:nvSpPr>
        <p:spPr bwMode="auto">
          <a:xfrm>
            <a:off x="1808163" y="43084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69640" name="Text Box 56"/>
          <p:cNvSpPr txBox="1">
            <a:spLocks noChangeArrowheads="1"/>
          </p:cNvSpPr>
          <p:nvPr/>
        </p:nvSpPr>
        <p:spPr bwMode="auto">
          <a:xfrm>
            <a:off x="4267200" y="41910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69641" name="Oval 58"/>
          <p:cNvSpPr>
            <a:spLocks noChangeArrowheads="1"/>
          </p:cNvSpPr>
          <p:nvPr/>
        </p:nvSpPr>
        <p:spPr bwMode="auto">
          <a:xfrm>
            <a:off x="4084638" y="4530725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42" name="Oval 59"/>
          <p:cNvSpPr>
            <a:spLocks noChangeArrowheads="1"/>
          </p:cNvSpPr>
          <p:nvPr/>
        </p:nvSpPr>
        <p:spPr bwMode="auto">
          <a:xfrm>
            <a:off x="3779838" y="4835525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43" name="Oval 60"/>
          <p:cNvSpPr>
            <a:spLocks noChangeArrowheads="1"/>
          </p:cNvSpPr>
          <p:nvPr/>
        </p:nvSpPr>
        <p:spPr bwMode="auto">
          <a:xfrm>
            <a:off x="4389438" y="4835525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44" name="Line 61"/>
          <p:cNvSpPr>
            <a:spLocks noChangeShapeType="1"/>
          </p:cNvSpPr>
          <p:nvPr/>
        </p:nvSpPr>
        <p:spPr bwMode="auto">
          <a:xfrm flipH="1">
            <a:off x="3983038" y="4606925"/>
            <a:ext cx="203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Line 62"/>
          <p:cNvSpPr>
            <a:spLocks noChangeShapeType="1"/>
          </p:cNvSpPr>
          <p:nvPr/>
        </p:nvSpPr>
        <p:spPr bwMode="auto">
          <a:xfrm>
            <a:off x="4186238" y="460692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Text Box 63"/>
          <p:cNvSpPr txBox="1">
            <a:spLocks noChangeArrowheads="1"/>
          </p:cNvSpPr>
          <p:nvPr/>
        </p:nvSpPr>
        <p:spPr bwMode="auto">
          <a:xfrm>
            <a:off x="3352800" y="46482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2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219200" y="5334000"/>
            <a:ext cx="2032000" cy="838200"/>
            <a:chOff x="2064" y="1920"/>
            <a:chExt cx="960" cy="528"/>
          </a:xfrm>
        </p:grpSpPr>
        <p:sp>
          <p:nvSpPr>
            <p:cNvPr id="69702" name="Oval 67"/>
            <p:cNvSpPr>
              <a:spLocks noChangeArrowheads="1"/>
            </p:cNvSpPr>
            <p:nvPr/>
          </p:nvSpPr>
          <p:spPr bwMode="auto">
            <a:xfrm>
              <a:off x="2448" y="1920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703" name="Oval 68"/>
            <p:cNvSpPr>
              <a:spLocks noChangeArrowheads="1"/>
            </p:cNvSpPr>
            <p:nvPr/>
          </p:nvSpPr>
          <p:spPr bwMode="auto">
            <a:xfrm>
              <a:off x="2208" y="2112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704" name="Oval 69"/>
            <p:cNvSpPr>
              <a:spLocks noChangeArrowheads="1"/>
            </p:cNvSpPr>
            <p:nvPr/>
          </p:nvSpPr>
          <p:spPr bwMode="auto">
            <a:xfrm>
              <a:off x="2688" y="2112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705" name="Oval 70"/>
            <p:cNvSpPr>
              <a:spLocks noChangeArrowheads="1"/>
            </p:cNvSpPr>
            <p:nvPr/>
          </p:nvSpPr>
          <p:spPr bwMode="auto">
            <a:xfrm>
              <a:off x="2064" y="2352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706" name="Oval 71"/>
            <p:cNvSpPr>
              <a:spLocks noChangeArrowheads="1"/>
            </p:cNvSpPr>
            <p:nvPr/>
          </p:nvSpPr>
          <p:spPr bwMode="auto">
            <a:xfrm>
              <a:off x="2352" y="2352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707" name="Oval 72"/>
            <p:cNvSpPr>
              <a:spLocks noChangeArrowheads="1"/>
            </p:cNvSpPr>
            <p:nvPr/>
          </p:nvSpPr>
          <p:spPr bwMode="auto">
            <a:xfrm>
              <a:off x="2544" y="2352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708" name="Oval 73"/>
            <p:cNvSpPr>
              <a:spLocks noChangeArrowheads="1"/>
            </p:cNvSpPr>
            <p:nvPr/>
          </p:nvSpPr>
          <p:spPr bwMode="auto">
            <a:xfrm>
              <a:off x="2880" y="2352"/>
              <a:ext cx="14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9709" name="Line 74"/>
            <p:cNvSpPr>
              <a:spLocks noChangeShapeType="1"/>
            </p:cNvSpPr>
            <p:nvPr/>
          </p:nvSpPr>
          <p:spPr bwMode="auto">
            <a:xfrm flipH="1">
              <a:off x="2256" y="196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0" name="Line 75"/>
            <p:cNvSpPr>
              <a:spLocks noChangeShapeType="1"/>
            </p:cNvSpPr>
            <p:nvPr/>
          </p:nvSpPr>
          <p:spPr bwMode="auto">
            <a:xfrm flipH="1">
              <a:off x="2160" y="216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1" name="Line 76"/>
            <p:cNvSpPr>
              <a:spLocks noChangeShapeType="1"/>
            </p:cNvSpPr>
            <p:nvPr/>
          </p:nvSpPr>
          <p:spPr bwMode="auto">
            <a:xfrm>
              <a:off x="2256" y="21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2" name="Line 77"/>
            <p:cNvSpPr>
              <a:spLocks noChangeShapeType="1"/>
            </p:cNvSpPr>
            <p:nvPr/>
          </p:nvSpPr>
          <p:spPr bwMode="auto">
            <a:xfrm>
              <a:off x="2544" y="196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3" name="Line 78"/>
            <p:cNvSpPr>
              <a:spLocks noChangeShapeType="1"/>
            </p:cNvSpPr>
            <p:nvPr/>
          </p:nvSpPr>
          <p:spPr bwMode="auto">
            <a:xfrm flipH="1">
              <a:off x="2592" y="21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4" name="Line 79"/>
            <p:cNvSpPr>
              <a:spLocks noChangeShapeType="1"/>
            </p:cNvSpPr>
            <p:nvPr/>
          </p:nvSpPr>
          <p:spPr bwMode="auto">
            <a:xfrm>
              <a:off x="2784" y="21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48" name="Text Box 80"/>
          <p:cNvSpPr txBox="1">
            <a:spLocks noChangeArrowheads="1"/>
          </p:cNvSpPr>
          <p:nvPr/>
        </p:nvSpPr>
        <p:spPr bwMode="auto">
          <a:xfrm>
            <a:off x="2235200" y="50292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69649" name="Text Box 81"/>
          <p:cNvSpPr txBox="1">
            <a:spLocks noChangeArrowheads="1"/>
          </p:cNvSpPr>
          <p:nvPr/>
        </p:nvSpPr>
        <p:spPr bwMode="auto">
          <a:xfrm>
            <a:off x="1016000" y="54864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69650" name="Text Box 82"/>
          <p:cNvSpPr txBox="1">
            <a:spLocks noChangeArrowheads="1"/>
          </p:cNvSpPr>
          <p:nvPr/>
        </p:nvSpPr>
        <p:spPr bwMode="auto">
          <a:xfrm>
            <a:off x="2844800" y="54864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sp>
        <p:nvSpPr>
          <p:cNvPr id="69651" name="Text Box 83"/>
          <p:cNvSpPr txBox="1">
            <a:spLocks noChangeArrowheads="1"/>
          </p:cNvSpPr>
          <p:nvPr/>
        </p:nvSpPr>
        <p:spPr bwMode="auto">
          <a:xfrm>
            <a:off x="1117600" y="60960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4</a:t>
            </a:r>
          </a:p>
        </p:txBody>
      </p:sp>
      <p:sp>
        <p:nvSpPr>
          <p:cNvPr id="69652" name="Text Box 84"/>
          <p:cNvSpPr txBox="1">
            <a:spLocks noChangeArrowheads="1"/>
          </p:cNvSpPr>
          <p:nvPr/>
        </p:nvSpPr>
        <p:spPr bwMode="auto">
          <a:xfrm>
            <a:off x="1727200" y="60960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5</a:t>
            </a:r>
          </a:p>
        </p:txBody>
      </p:sp>
      <p:sp>
        <p:nvSpPr>
          <p:cNvPr id="69653" name="Text Box 85"/>
          <p:cNvSpPr txBox="1">
            <a:spLocks noChangeArrowheads="1"/>
          </p:cNvSpPr>
          <p:nvPr/>
        </p:nvSpPr>
        <p:spPr bwMode="auto">
          <a:xfrm>
            <a:off x="2112963" y="60610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6</a:t>
            </a:r>
          </a:p>
        </p:txBody>
      </p:sp>
      <p:sp>
        <p:nvSpPr>
          <p:cNvPr id="69654" name="Text Box 86"/>
          <p:cNvSpPr txBox="1">
            <a:spLocks noChangeArrowheads="1"/>
          </p:cNvSpPr>
          <p:nvPr/>
        </p:nvSpPr>
        <p:spPr bwMode="auto">
          <a:xfrm>
            <a:off x="2844800" y="60960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7</a:t>
            </a:r>
          </a:p>
        </p:txBody>
      </p:sp>
      <p:sp>
        <p:nvSpPr>
          <p:cNvPr id="69655" name="Text Box 87"/>
          <p:cNvSpPr txBox="1">
            <a:spLocks noChangeArrowheads="1"/>
          </p:cNvSpPr>
          <p:nvPr/>
        </p:nvSpPr>
        <p:spPr bwMode="auto">
          <a:xfrm>
            <a:off x="3048000" y="41148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69656" name="Oval 88"/>
          <p:cNvSpPr>
            <a:spLocks noChangeArrowheads="1"/>
          </p:cNvSpPr>
          <p:nvPr/>
        </p:nvSpPr>
        <p:spPr bwMode="auto">
          <a:xfrm>
            <a:off x="2865438" y="4454525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57" name="Oval 89"/>
          <p:cNvSpPr>
            <a:spLocks noChangeArrowheads="1"/>
          </p:cNvSpPr>
          <p:nvPr/>
        </p:nvSpPr>
        <p:spPr bwMode="auto">
          <a:xfrm>
            <a:off x="2560638" y="4759325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58" name="Line 91"/>
          <p:cNvSpPr>
            <a:spLocks noChangeShapeType="1"/>
          </p:cNvSpPr>
          <p:nvPr/>
        </p:nvSpPr>
        <p:spPr bwMode="auto">
          <a:xfrm flipH="1">
            <a:off x="2763838" y="4530725"/>
            <a:ext cx="203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Text Box 93"/>
          <p:cNvSpPr txBox="1">
            <a:spLocks noChangeArrowheads="1"/>
          </p:cNvSpPr>
          <p:nvPr/>
        </p:nvSpPr>
        <p:spPr bwMode="auto">
          <a:xfrm>
            <a:off x="2133600" y="45720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69660" name="Oval 96"/>
          <p:cNvSpPr>
            <a:spLocks noChangeArrowheads="1"/>
          </p:cNvSpPr>
          <p:nvPr/>
        </p:nvSpPr>
        <p:spPr bwMode="auto">
          <a:xfrm>
            <a:off x="10160000" y="41910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61" name="Oval 97"/>
          <p:cNvSpPr>
            <a:spLocks noChangeArrowheads="1"/>
          </p:cNvSpPr>
          <p:nvPr/>
        </p:nvSpPr>
        <p:spPr bwMode="auto">
          <a:xfrm>
            <a:off x="9652000" y="44958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62" name="Oval 98"/>
          <p:cNvSpPr>
            <a:spLocks noChangeArrowheads="1"/>
          </p:cNvSpPr>
          <p:nvPr/>
        </p:nvSpPr>
        <p:spPr bwMode="auto">
          <a:xfrm>
            <a:off x="10668000" y="44958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63" name="Oval 99"/>
          <p:cNvSpPr>
            <a:spLocks noChangeArrowheads="1"/>
          </p:cNvSpPr>
          <p:nvPr/>
        </p:nvSpPr>
        <p:spPr bwMode="auto">
          <a:xfrm>
            <a:off x="9347200" y="48768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64" name="Oval 100"/>
          <p:cNvSpPr>
            <a:spLocks noChangeArrowheads="1"/>
          </p:cNvSpPr>
          <p:nvPr/>
        </p:nvSpPr>
        <p:spPr bwMode="auto">
          <a:xfrm>
            <a:off x="9956800" y="48768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65" name="Oval 101"/>
          <p:cNvSpPr>
            <a:spLocks noChangeArrowheads="1"/>
          </p:cNvSpPr>
          <p:nvPr/>
        </p:nvSpPr>
        <p:spPr bwMode="auto">
          <a:xfrm>
            <a:off x="10363200" y="48768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66" name="Line 103"/>
          <p:cNvSpPr>
            <a:spLocks noChangeShapeType="1"/>
          </p:cNvSpPr>
          <p:nvPr/>
        </p:nvSpPr>
        <p:spPr bwMode="auto">
          <a:xfrm flipH="1">
            <a:off x="9753600" y="4267200"/>
            <a:ext cx="508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Line 104"/>
          <p:cNvSpPr>
            <a:spLocks noChangeShapeType="1"/>
          </p:cNvSpPr>
          <p:nvPr/>
        </p:nvSpPr>
        <p:spPr bwMode="auto">
          <a:xfrm flipH="1">
            <a:off x="9550400" y="4572000"/>
            <a:ext cx="20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Line 105"/>
          <p:cNvSpPr>
            <a:spLocks noChangeShapeType="1"/>
          </p:cNvSpPr>
          <p:nvPr/>
        </p:nvSpPr>
        <p:spPr bwMode="auto">
          <a:xfrm>
            <a:off x="9753600" y="4572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Line 106"/>
          <p:cNvSpPr>
            <a:spLocks noChangeShapeType="1"/>
          </p:cNvSpPr>
          <p:nvPr/>
        </p:nvSpPr>
        <p:spPr bwMode="auto">
          <a:xfrm>
            <a:off x="10363200" y="4267200"/>
            <a:ext cx="508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0" name="Line 107"/>
          <p:cNvSpPr>
            <a:spLocks noChangeShapeType="1"/>
          </p:cNvSpPr>
          <p:nvPr/>
        </p:nvSpPr>
        <p:spPr bwMode="auto">
          <a:xfrm flipH="1">
            <a:off x="10464800" y="4572000"/>
            <a:ext cx="40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1" name="Text Box 109"/>
          <p:cNvSpPr txBox="1">
            <a:spLocks noChangeArrowheads="1"/>
          </p:cNvSpPr>
          <p:nvPr/>
        </p:nvSpPr>
        <p:spPr bwMode="auto">
          <a:xfrm>
            <a:off x="10363200" y="38862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69672" name="Text Box 110"/>
          <p:cNvSpPr txBox="1">
            <a:spLocks noChangeArrowheads="1"/>
          </p:cNvSpPr>
          <p:nvPr/>
        </p:nvSpPr>
        <p:spPr bwMode="auto">
          <a:xfrm>
            <a:off x="9144000" y="43434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69673" name="Text Box 111"/>
          <p:cNvSpPr txBox="1">
            <a:spLocks noChangeArrowheads="1"/>
          </p:cNvSpPr>
          <p:nvPr/>
        </p:nvSpPr>
        <p:spPr bwMode="auto">
          <a:xfrm>
            <a:off x="10972800" y="43434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sp>
        <p:nvSpPr>
          <p:cNvPr id="69674" name="Text Box 112"/>
          <p:cNvSpPr txBox="1">
            <a:spLocks noChangeArrowheads="1"/>
          </p:cNvSpPr>
          <p:nvPr/>
        </p:nvSpPr>
        <p:spPr bwMode="auto">
          <a:xfrm>
            <a:off x="9245600" y="49530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4</a:t>
            </a:r>
          </a:p>
        </p:txBody>
      </p:sp>
      <p:sp>
        <p:nvSpPr>
          <p:cNvPr id="69675" name="Text Box 113"/>
          <p:cNvSpPr txBox="1">
            <a:spLocks noChangeArrowheads="1"/>
          </p:cNvSpPr>
          <p:nvPr/>
        </p:nvSpPr>
        <p:spPr bwMode="auto">
          <a:xfrm>
            <a:off x="9855200" y="49530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5</a:t>
            </a:r>
          </a:p>
        </p:txBody>
      </p:sp>
      <p:sp>
        <p:nvSpPr>
          <p:cNvPr id="69676" name="Text Box 114"/>
          <p:cNvSpPr txBox="1">
            <a:spLocks noChangeArrowheads="1"/>
          </p:cNvSpPr>
          <p:nvPr/>
        </p:nvSpPr>
        <p:spPr bwMode="auto">
          <a:xfrm>
            <a:off x="10240963" y="49180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6</a:t>
            </a:r>
          </a:p>
        </p:txBody>
      </p:sp>
      <p:sp>
        <p:nvSpPr>
          <p:cNvPr id="69677" name="Oval 116"/>
          <p:cNvSpPr>
            <a:spLocks noChangeArrowheads="1"/>
          </p:cNvSpPr>
          <p:nvPr/>
        </p:nvSpPr>
        <p:spPr bwMode="auto">
          <a:xfrm>
            <a:off x="6197600" y="43434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78" name="Oval 117"/>
          <p:cNvSpPr>
            <a:spLocks noChangeArrowheads="1"/>
          </p:cNvSpPr>
          <p:nvPr/>
        </p:nvSpPr>
        <p:spPr bwMode="auto">
          <a:xfrm>
            <a:off x="5689600" y="46482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79" name="Oval 118"/>
          <p:cNvSpPr>
            <a:spLocks noChangeArrowheads="1"/>
          </p:cNvSpPr>
          <p:nvPr/>
        </p:nvSpPr>
        <p:spPr bwMode="auto">
          <a:xfrm>
            <a:off x="6705600" y="46482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80" name="Oval 119"/>
          <p:cNvSpPr>
            <a:spLocks noChangeArrowheads="1"/>
          </p:cNvSpPr>
          <p:nvPr/>
        </p:nvSpPr>
        <p:spPr bwMode="auto">
          <a:xfrm>
            <a:off x="5384800" y="50292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81" name="Line 122"/>
          <p:cNvSpPr>
            <a:spLocks noChangeShapeType="1"/>
          </p:cNvSpPr>
          <p:nvPr/>
        </p:nvSpPr>
        <p:spPr bwMode="auto">
          <a:xfrm flipH="1">
            <a:off x="5791200" y="4419600"/>
            <a:ext cx="508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82" name="Line 123"/>
          <p:cNvSpPr>
            <a:spLocks noChangeShapeType="1"/>
          </p:cNvSpPr>
          <p:nvPr/>
        </p:nvSpPr>
        <p:spPr bwMode="auto">
          <a:xfrm flipH="1">
            <a:off x="5588000" y="4724400"/>
            <a:ext cx="20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83" name="Line 125"/>
          <p:cNvSpPr>
            <a:spLocks noChangeShapeType="1"/>
          </p:cNvSpPr>
          <p:nvPr/>
        </p:nvSpPr>
        <p:spPr bwMode="auto">
          <a:xfrm>
            <a:off x="6400800" y="4419600"/>
            <a:ext cx="508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84" name="Text Box 127"/>
          <p:cNvSpPr txBox="1">
            <a:spLocks noChangeArrowheads="1"/>
          </p:cNvSpPr>
          <p:nvPr/>
        </p:nvSpPr>
        <p:spPr bwMode="auto">
          <a:xfrm>
            <a:off x="6400800" y="40386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69685" name="Text Box 128"/>
          <p:cNvSpPr txBox="1">
            <a:spLocks noChangeArrowheads="1"/>
          </p:cNvSpPr>
          <p:nvPr/>
        </p:nvSpPr>
        <p:spPr bwMode="auto">
          <a:xfrm>
            <a:off x="5181600" y="44958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69686" name="Text Box 129"/>
          <p:cNvSpPr txBox="1">
            <a:spLocks noChangeArrowheads="1"/>
          </p:cNvSpPr>
          <p:nvPr/>
        </p:nvSpPr>
        <p:spPr bwMode="auto">
          <a:xfrm>
            <a:off x="7010400" y="44958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sp>
        <p:nvSpPr>
          <p:cNvPr id="69687" name="Text Box 130"/>
          <p:cNvSpPr txBox="1">
            <a:spLocks noChangeArrowheads="1"/>
          </p:cNvSpPr>
          <p:nvPr/>
        </p:nvSpPr>
        <p:spPr bwMode="auto">
          <a:xfrm>
            <a:off x="5283200" y="51054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4</a:t>
            </a:r>
          </a:p>
        </p:txBody>
      </p:sp>
      <p:sp>
        <p:nvSpPr>
          <p:cNvPr id="69688" name="Oval 133"/>
          <p:cNvSpPr>
            <a:spLocks noChangeArrowheads="1"/>
          </p:cNvSpPr>
          <p:nvPr/>
        </p:nvSpPr>
        <p:spPr bwMode="auto">
          <a:xfrm>
            <a:off x="7823200" y="49530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89" name="Oval 134"/>
          <p:cNvSpPr>
            <a:spLocks noChangeArrowheads="1"/>
          </p:cNvSpPr>
          <p:nvPr/>
        </p:nvSpPr>
        <p:spPr bwMode="auto">
          <a:xfrm>
            <a:off x="7315200" y="52578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90" name="Oval 135"/>
          <p:cNvSpPr>
            <a:spLocks noChangeArrowheads="1"/>
          </p:cNvSpPr>
          <p:nvPr/>
        </p:nvSpPr>
        <p:spPr bwMode="auto">
          <a:xfrm>
            <a:off x="8331200" y="52578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91" name="Oval 136"/>
          <p:cNvSpPr>
            <a:spLocks noChangeArrowheads="1"/>
          </p:cNvSpPr>
          <p:nvPr/>
        </p:nvSpPr>
        <p:spPr bwMode="auto">
          <a:xfrm>
            <a:off x="7010400" y="56388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92" name="Oval 137"/>
          <p:cNvSpPr>
            <a:spLocks noChangeArrowheads="1"/>
          </p:cNvSpPr>
          <p:nvPr/>
        </p:nvSpPr>
        <p:spPr bwMode="auto">
          <a:xfrm>
            <a:off x="7620000" y="56388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693" name="Line 139"/>
          <p:cNvSpPr>
            <a:spLocks noChangeShapeType="1"/>
          </p:cNvSpPr>
          <p:nvPr/>
        </p:nvSpPr>
        <p:spPr bwMode="auto">
          <a:xfrm flipH="1">
            <a:off x="7416800" y="5029200"/>
            <a:ext cx="508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94" name="Line 140"/>
          <p:cNvSpPr>
            <a:spLocks noChangeShapeType="1"/>
          </p:cNvSpPr>
          <p:nvPr/>
        </p:nvSpPr>
        <p:spPr bwMode="auto">
          <a:xfrm flipH="1">
            <a:off x="7213600" y="5334000"/>
            <a:ext cx="20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95" name="Line 141"/>
          <p:cNvSpPr>
            <a:spLocks noChangeShapeType="1"/>
          </p:cNvSpPr>
          <p:nvPr/>
        </p:nvSpPr>
        <p:spPr bwMode="auto">
          <a:xfrm>
            <a:off x="7416800" y="5334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96" name="Line 142"/>
          <p:cNvSpPr>
            <a:spLocks noChangeShapeType="1"/>
          </p:cNvSpPr>
          <p:nvPr/>
        </p:nvSpPr>
        <p:spPr bwMode="auto">
          <a:xfrm>
            <a:off x="8026400" y="5029200"/>
            <a:ext cx="508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97" name="Text Box 144"/>
          <p:cNvSpPr txBox="1">
            <a:spLocks noChangeArrowheads="1"/>
          </p:cNvSpPr>
          <p:nvPr/>
        </p:nvSpPr>
        <p:spPr bwMode="auto">
          <a:xfrm>
            <a:off x="8026400" y="46482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69698" name="Text Box 145"/>
          <p:cNvSpPr txBox="1">
            <a:spLocks noChangeArrowheads="1"/>
          </p:cNvSpPr>
          <p:nvPr/>
        </p:nvSpPr>
        <p:spPr bwMode="auto">
          <a:xfrm>
            <a:off x="6807200" y="51054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69699" name="Text Box 146"/>
          <p:cNvSpPr txBox="1">
            <a:spLocks noChangeArrowheads="1"/>
          </p:cNvSpPr>
          <p:nvPr/>
        </p:nvSpPr>
        <p:spPr bwMode="auto">
          <a:xfrm>
            <a:off x="8636000" y="51054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sp>
        <p:nvSpPr>
          <p:cNvPr id="69700" name="Text Box 147"/>
          <p:cNvSpPr txBox="1">
            <a:spLocks noChangeArrowheads="1"/>
          </p:cNvSpPr>
          <p:nvPr/>
        </p:nvSpPr>
        <p:spPr bwMode="auto">
          <a:xfrm>
            <a:off x="6908800" y="57150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4</a:t>
            </a:r>
          </a:p>
        </p:txBody>
      </p:sp>
      <p:sp>
        <p:nvSpPr>
          <p:cNvPr id="69701" name="Text Box 148"/>
          <p:cNvSpPr txBox="1">
            <a:spLocks noChangeArrowheads="1"/>
          </p:cNvSpPr>
          <p:nvPr/>
        </p:nvSpPr>
        <p:spPr bwMode="auto">
          <a:xfrm>
            <a:off x="7518400" y="57150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016000" y="2133600"/>
            <a:ext cx="109728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200" dirty="0" err="1">
                <a:latin typeface="Cambria" pitchFamily="18" charset="0"/>
                <a:cs typeface="+mn-cs"/>
              </a:rPr>
              <a:t>Li`pschutz</a:t>
            </a:r>
            <a:r>
              <a:rPr lang="en-US" sz="2200" dirty="0">
                <a:latin typeface="Cambria" pitchFamily="18" charset="0"/>
                <a:cs typeface="+mn-cs"/>
              </a:rPr>
              <a:t>, Seymour, “Data Structures”, </a:t>
            </a:r>
            <a:r>
              <a:rPr lang="en-US" sz="2200" dirty="0" err="1">
                <a:latin typeface="Cambria" pitchFamily="18" charset="0"/>
                <a:cs typeface="+mn-cs"/>
              </a:rPr>
              <a:t>Schaum's</a:t>
            </a:r>
            <a:r>
              <a:rPr lang="en-US" sz="2200" dirty="0">
                <a:latin typeface="Cambria" pitchFamily="18" charset="0"/>
                <a:cs typeface="+mn-cs"/>
              </a:rPr>
              <a:t> Outline Series, Tata McGraw Hill.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200" dirty="0">
                <a:latin typeface="Cambria" pitchFamily="18" charset="0"/>
                <a:cs typeface="+mn-cs"/>
              </a:rPr>
              <a:t>Data structure and algorithm by </a:t>
            </a:r>
            <a:r>
              <a:rPr lang="en-US" sz="2200" dirty="0" err="1">
                <a:latin typeface="Cambria" pitchFamily="18" charset="0"/>
                <a:cs typeface="+mn-cs"/>
              </a:rPr>
              <a:t>Narasimha</a:t>
            </a:r>
            <a:r>
              <a:rPr lang="en-US" sz="2200" dirty="0">
                <a:latin typeface="Cambria" pitchFamily="18" charset="0"/>
                <a:cs typeface="+mn-cs"/>
              </a:rPr>
              <a:t> </a:t>
            </a:r>
            <a:r>
              <a:rPr lang="en-US" sz="2200" dirty="0" err="1">
                <a:latin typeface="Cambria" pitchFamily="18" charset="0"/>
                <a:cs typeface="+mn-cs"/>
              </a:rPr>
              <a:t>Karumanchi</a:t>
            </a:r>
            <a:r>
              <a:rPr lang="en-US" sz="2200" dirty="0">
                <a:latin typeface="Cambria" pitchFamily="18" charset="0"/>
                <a:cs typeface="+mn-cs"/>
              </a:rPr>
              <a:t>.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200" dirty="0">
                <a:latin typeface="Cambria" pitchFamily="18" charset="0"/>
                <a:cs typeface="+mn-cs"/>
                <a:hlinkClick r:id="rId2"/>
              </a:rPr>
              <a:t>www.tutorialspoint.com</a:t>
            </a:r>
            <a:endParaRPr lang="en-US" sz="2200" dirty="0">
              <a:latin typeface="Cambria" pitchFamily="18" charset="0"/>
              <a:cs typeface="+mn-cs"/>
            </a:endParaRP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200" dirty="0">
                <a:latin typeface="Cambria" pitchFamily="18" charset="0"/>
                <a:cs typeface="+mn-cs"/>
                <a:hlinkClick r:id="rId3"/>
              </a:rPr>
              <a:t>www.geeksforgeeks.com</a:t>
            </a:r>
            <a:endParaRPr lang="en-US" sz="2200" dirty="0">
              <a:latin typeface="Cambria" pitchFamily="18" charset="0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>
              <a:latin typeface="Cambria" pitchFamily="18" charset="0"/>
              <a:cs typeface="+mn-cs"/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1422400" y="609600"/>
            <a:ext cx="10566400" cy="6858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/>
          <a:p>
            <a:pPr marL="342900" indent="-3429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TW" sz="4400" dirty="0">
                <a:latin typeface="Casper Bold"/>
                <a:cs typeface="+mj-cs"/>
              </a:rPr>
              <a:t>References</a:t>
            </a:r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DDAC38B-825B-49C8-A7A6-F24146436FD3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Goodrich, Michael T., Tamassia, Roberto, and Mount, David M., “Data Structures and Algorithms in C++”, Wiley Student Edition.</a:t>
            </a:r>
          </a:p>
          <a:p>
            <a:r>
              <a:rPr lang="en-US" smtClean="0"/>
              <a:t>Aho, Alfred V., Ullman, Jeffrey D., Hopcroft ,John E. “Data Structures and Algorithms”, Addison Wesley</a:t>
            </a:r>
          </a:p>
          <a:p>
            <a:r>
              <a:rPr lang="en-US" smtClean="0"/>
              <a:t>Lipschutz, Seymour, “Data Structures”, Schaum's Outline Series, Tata McGraw Hill.</a:t>
            </a:r>
          </a:p>
          <a:p>
            <a:r>
              <a:rPr lang="en-US" smtClean="0"/>
              <a:t>Gilberg/Forouzan,” Data Structure with C ,Cengage Learning.</a:t>
            </a:r>
          </a:p>
          <a:p>
            <a:r>
              <a:rPr lang="en-US" smtClean="0"/>
              <a:t>Augenstein,Moshe J , Tanenbaum, Aaron  M, “Data Structures using C and C++”, Prentice Hall of India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Autofit/>
          </a:bodyPr>
          <a:lstStyle/>
          <a:p>
            <a:pPr algn="l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TW" sz="4400" dirty="0" smtClean="0">
                <a:solidFill>
                  <a:schemeClr val="tx1"/>
                </a:solidFill>
                <a:latin typeface="Casper Bold"/>
                <a:cs typeface="+mj-cs"/>
              </a:rPr>
              <a:t>Books Recommended</a:t>
            </a:r>
            <a:endParaRPr lang="en-US" altLang="zh-TW" sz="4400" dirty="0">
              <a:solidFill>
                <a:schemeClr val="tx1"/>
              </a:solidFill>
              <a:latin typeface="Casper Bold"/>
              <a:cs typeface="+mj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12192000" cy="46863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alibri Light"/>
                <a:cs typeface="+mn-cs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10169525" y="0"/>
            <a:ext cx="663575" cy="6635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733425" y="6294438"/>
            <a:ext cx="558800" cy="55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390525" y="5129213"/>
            <a:ext cx="1728788" cy="17287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983" name="Title 1"/>
          <p:cNvSpPr txBox="1">
            <a:spLocks/>
          </p:cNvSpPr>
          <p:nvPr/>
        </p:nvSpPr>
        <p:spPr bwMode="auto">
          <a:xfrm>
            <a:off x="1485900" y="2249488"/>
            <a:ext cx="10725150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  <a:latin typeface="Casper"/>
                <a:cs typeface="Segoe UI" pitchFamily="34" charset="0"/>
              </a:rPr>
              <a:t>THANK YOU</a:t>
            </a:r>
          </a:p>
        </p:txBody>
      </p:sp>
      <p:sp>
        <p:nvSpPr>
          <p:cNvPr id="126984" name="Diamond 6"/>
          <p:cNvSpPr>
            <a:spLocks/>
          </p:cNvSpPr>
          <p:nvPr/>
        </p:nvSpPr>
        <p:spPr bwMode="auto">
          <a:xfrm>
            <a:off x="2641600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01 w 2430463"/>
              <a:gd name="T3" fmla="*/ 3225800 h 3225800"/>
              <a:gd name="T4" fmla="*/ 0 w 2430463"/>
              <a:gd name="T5" fmla="*/ 1612900 h 3225800"/>
              <a:gd name="T6" fmla="*/ 1612901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26985" name="Diamond 6"/>
          <p:cNvSpPr>
            <a:spLocks/>
          </p:cNvSpPr>
          <p:nvPr/>
        </p:nvSpPr>
        <p:spPr bwMode="auto">
          <a:xfrm>
            <a:off x="2898775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01 w 2430463"/>
              <a:gd name="T3" fmla="*/ 3225800 h 3225800"/>
              <a:gd name="T4" fmla="*/ 0 w 2430463"/>
              <a:gd name="T5" fmla="*/ 1612900 h 3225800"/>
              <a:gd name="T6" fmla="*/ 1612901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26986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145D76-591F-4840-8A90-6D587AD06CE4}" type="slidenum">
              <a:rPr lang="en-US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Tree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1600" y="2133600"/>
            <a:ext cx="30480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6000" y="1752600"/>
            <a:ext cx="528320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838200"/>
            <a:ext cx="10566400" cy="457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900" dirty="0">
                <a:latin typeface="Casper Bold"/>
              </a:rPr>
              <a:t>Why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4900" dirty="0">
                <a:latin typeface="Casper Bold"/>
              </a:rPr>
              <a:t>Trees?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903514" y="1371600"/>
            <a:ext cx="10983686" cy="48768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None/>
            </a:pPr>
            <a:r>
              <a:rPr lang="en-US" sz="2400" b="1" dirty="0" smtClean="0"/>
              <a:t>1.</a:t>
            </a:r>
            <a:r>
              <a:rPr lang="en-US" sz="2400" dirty="0" smtClean="0"/>
              <a:t> One reason to use trees might be because you want to store information that naturally forms a hierarchy. For example, the </a:t>
            </a:r>
            <a:r>
              <a:rPr lang="en-US" sz="2400" b="1" dirty="0" smtClean="0"/>
              <a:t>file system </a:t>
            </a:r>
            <a:r>
              <a:rPr lang="en-US" sz="2400" dirty="0" smtClean="0"/>
              <a:t>on a computer:</a:t>
            </a:r>
          </a:p>
          <a:p>
            <a:pPr algn="just">
              <a:lnSpc>
                <a:spcPct val="150000"/>
              </a:lnSpc>
              <a:buFont typeface="Arial" pitchFamily="34" charset="0"/>
              <a:buNone/>
            </a:pPr>
            <a:r>
              <a:rPr lang="en-US" sz="2400" b="1" dirty="0" smtClean="0"/>
              <a:t>2.</a:t>
            </a:r>
            <a:r>
              <a:rPr lang="en-US" sz="2400" dirty="0" smtClean="0"/>
              <a:t> Trees (with some ordering e.g., BST) provide moderate access/search (quicker than Linked List and slower than arrays).</a:t>
            </a:r>
          </a:p>
          <a:p>
            <a:pPr algn="just">
              <a:lnSpc>
                <a:spcPct val="150000"/>
              </a:lnSpc>
              <a:buFont typeface="Arial" pitchFamily="34" charset="0"/>
              <a:buNone/>
            </a:pPr>
            <a:r>
              <a:rPr lang="en-US" sz="2400" b="1" dirty="0" smtClean="0"/>
              <a:t>3.</a:t>
            </a:r>
            <a:r>
              <a:rPr lang="en-US" sz="2400" dirty="0" smtClean="0"/>
              <a:t> Trees provide moderate insertion/deletion (quicker than Arrays and slower than Unordered Linked Lists).</a:t>
            </a:r>
          </a:p>
          <a:p>
            <a:pPr algn="just">
              <a:lnSpc>
                <a:spcPct val="150000"/>
              </a:lnSpc>
              <a:buFont typeface="Arial" pitchFamily="34" charset="0"/>
              <a:buNone/>
            </a:pPr>
            <a:r>
              <a:rPr lang="en-US" sz="2400" b="1" dirty="0" smtClean="0"/>
              <a:t>4.</a:t>
            </a:r>
            <a:r>
              <a:rPr lang="en-US" sz="2400" dirty="0" smtClean="0"/>
              <a:t> Like Linked Lists and unlike Arrays, Trees don’t have an upper limit on number of nodes as nodes are linked using pointers.</a:t>
            </a:r>
          </a:p>
          <a:p>
            <a:pPr algn="just"/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089113-B047-4A67-9199-CECBCD6ECE5C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Tree levels</a:t>
            </a:r>
          </a:p>
        </p:txBody>
      </p:sp>
      <p:pic>
        <p:nvPicPr>
          <p:cNvPr id="389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7600" y="2057400"/>
            <a:ext cx="5689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400" y="2124075"/>
            <a:ext cx="54991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TextBox 9"/>
          <p:cNvSpPr txBox="1">
            <a:spLocks noChangeArrowheads="1"/>
          </p:cNvSpPr>
          <p:nvPr/>
        </p:nvSpPr>
        <p:spPr bwMode="auto">
          <a:xfrm>
            <a:off x="3556000" y="1447800"/>
            <a:ext cx="589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Two different approaches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Tree levels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8313" y="1524000"/>
            <a:ext cx="913288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b="1" i="1" smtClean="0"/>
              <a:t>path</a:t>
            </a:r>
            <a:r>
              <a:rPr lang="en-US" smtClean="0"/>
              <a:t> from node n</a:t>
            </a:r>
            <a:r>
              <a:rPr lang="en-US" baseline="-25000" smtClean="0"/>
              <a:t>1</a:t>
            </a:r>
            <a:r>
              <a:rPr lang="en-US" smtClean="0"/>
              <a:t> to n</a:t>
            </a:r>
            <a:r>
              <a:rPr lang="en-US" baseline="-25000" smtClean="0"/>
              <a:t>k</a:t>
            </a:r>
            <a:r>
              <a:rPr lang="en-US" smtClean="0"/>
              <a:t> is defined as a sequence of nodes n</a:t>
            </a:r>
            <a:r>
              <a:rPr lang="en-US" baseline="-25000" smtClean="0"/>
              <a:t>1</a:t>
            </a:r>
            <a:r>
              <a:rPr lang="en-US" smtClean="0"/>
              <a:t>, n</a:t>
            </a:r>
            <a:r>
              <a:rPr lang="en-US" baseline="-25000" smtClean="0"/>
              <a:t>2</a:t>
            </a:r>
            <a:r>
              <a:rPr lang="en-US" smtClean="0"/>
              <a:t>, …….., n</a:t>
            </a:r>
            <a:r>
              <a:rPr lang="en-US" baseline="-25000" smtClean="0"/>
              <a:t>k</a:t>
            </a:r>
          </a:p>
          <a:p>
            <a:r>
              <a:rPr lang="en-US" smtClean="0"/>
              <a:t>The </a:t>
            </a:r>
            <a:r>
              <a:rPr lang="en-US" b="1" i="1" smtClean="0"/>
              <a:t>length</a:t>
            </a:r>
            <a:r>
              <a:rPr lang="en-US" smtClean="0"/>
              <a:t> of this path is the number of edges on the path</a:t>
            </a:r>
          </a:p>
          <a:p>
            <a:r>
              <a:rPr lang="en-US" smtClean="0"/>
              <a:t>There is a path of length zero from every node to itself</a:t>
            </a:r>
          </a:p>
          <a:p>
            <a:r>
              <a:rPr lang="en-US" smtClean="0"/>
              <a:t>There is exactly one path from the root to each node in a tree</a:t>
            </a:r>
          </a:p>
        </p:txBody>
      </p:sp>
      <p:sp>
        <p:nvSpPr>
          <p:cNvPr id="40964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7413" y="2320925"/>
            <a:ext cx="5283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82725"/>
            <a:ext cx="5181600" cy="4694238"/>
          </a:xfrm>
        </p:spPr>
        <p:txBody>
          <a:bodyPr/>
          <a:lstStyle/>
          <a:p>
            <a:endParaRPr lang="en-US" b="1" i="1" smtClean="0"/>
          </a:p>
          <a:p>
            <a:r>
              <a:rPr lang="en-US" b="1" i="1" smtClean="0"/>
              <a:t>Height</a:t>
            </a:r>
            <a:r>
              <a:rPr lang="en-US" smtClean="0"/>
              <a:t> of a node is the length of a longest path from this node to a leaf</a:t>
            </a:r>
          </a:p>
          <a:p>
            <a:r>
              <a:rPr lang="en-US" smtClean="0"/>
              <a:t>All leaves are at height zero</a:t>
            </a:r>
          </a:p>
          <a:p>
            <a:r>
              <a:rPr lang="en-US" smtClean="0"/>
              <a:t>Height of a tree is the height of its root (maximum level)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4288" y="2368550"/>
            <a:ext cx="5283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955</TotalTime>
  <Words>1463</Words>
  <Application>Microsoft Office PowerPoint</Application>
  <PresentationFormat>Custom</PresentationFormat>
  <Paragraphs>427</Paragraphs>
  <Slides>39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1_Office Theme</vt:lpstr>
      <vt:lpstr>Contents Slide Master</vt:lpstr>
      <vt:lpstr>CorelDRAW</vt:lpstr>
      <vt:lpstr>Slide 1</vt:lpstr>
      <vt:lpstr> </vt:lpstr>
      <vt:lpstr>Tree</vt:lpstr>
      <vt:lpstr>Tree</vt:lpstr>
      <vt:lpstr>Why Trees?</vt:lpstr>
      <vt:lpstr>Tree levels</vt:lpstr>
      <vt:lpstr>Tree levels</vt:lpstr>
      <vt:lpstr>Tree</vt:lpstr>
      <vt:lpstr>Tree</vt:lpstr>
      <vt:lpstr>Tree</vt:lpstr>
      <vt:lpstr>Binary Trees</vt:lpstr>
      <vt:lpstr>Terminology</vt:lpstr>
      <vt:lpstr>Some Terminology (cont’d) </vt:lpstr>
      <vt:lpstr>Example</vt:lpstr>
      <vt:lpstr>Binary Tree</vt:lpstr>
      <vt:lpstr>  Binary Tree</vt:lpstr>
      <vt:lpstr>Full Binary Tree</vt:lpstr>
      <vt:lpstr>Complete Binary Tree</vt:lpstr>
      <vt:lpstr>Tree Traversals</vt:lpstr>
      <vt:lpstr>Tree Traversals Pre-Order(NLR)</vt:lpstr>
      <vt:lpstr>Tree Traversals In-Order(LNR)</vt:lpstr>
      <vt:lpstr>Tree Traversals Post-Order(LRN)</vt:lpstr>
      <vt:lpstr>Slide 23</vt:lpstr>
      <vt:lpstr>Slide 24</vt:lpstr>
      <vt:lpstr>Slide 25</vt:lpstr>
      <vt:lpstr>Cont’d</vt:lpstr>
      <vt:lpstr>Properties of Binary Trees</vt:lpstr>
      <vt:lpstr>Preoder, Inorder, Postorder</vt:lpstr>
      <vt:lpstr>Illustrations for Traversals</vt:lpstr>
      <vt:lpstr>Illustrations for Traversals (Contd.)</vt:lpstr>
      <vt:lpstr>Code for the Traversal Techniques</vt:lpstr>
      <vt:lpstr>Application of Traversal Sorting a BST</vt:lpstr>
      <vt:lpstr>Other Kinds of Binary Trees (Full Binary Trees)</vt:lpstr>
      <vt:lpstr>Examples of Non-Full Binary Trees</vt:lpstr>
      <vt:lpstr>Canonical Labeling of Full Binary Trees</vt:lpstr>
      <vt:lpstr>Other Kinds of Binary Trees (Almost Complete Binary trees)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Shreya Kalta</cp:lastModifiedBy>
  <cp:revision>91</cp:revision>
  <dcterms:created xsi:type="dcterms:W3CDTF">2019-01-09T10:33:58Z</dcterms:created>
  <dcterms:modified xsi:type="dcterms:W3CDTF">2023-06-14T12:49:43Z</dcterms:modified>
</cp:coreProperties>
</file>