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0"/>
  </p:notesMasterIdLst>
  <p:handoutMasterIdLst>
    <p:handoutMasterId r:id="rId31"/>
  </p:handoutMasterIdLst>
  <p:sldIdLst>
    <p:sldId id="385" r:id="rId3"/>
    <p:sldId id="500" r:id="rId4"/>
    <p:sldId id="501" r:id="rId5"/>
    <p:sldId id="502" r:id="rId6"/>
    <p:sldId id="503" r:id="rId7"/>
    <p:sldId id="504" r:id="rId8"/>
    <p:sldId id="505" r:id="rId9"/>
    <p:sldId id="506" r:id="rId10"/>
    <p:sldId id="436" r:id="rId11"/>
    <p:sldId id="437" r:id="rId12"/>
    <p:sldId id="438" r:id="rId13"/>
    <p:sldId id="439" r:id="rId14"/>
    <p:sldId id="440" r:id="rId15"/>
    <p:sldId id="441" r:id="rId16"/>
    <p:sldId id="442" r:id="rId17"/>
    <p:sldId id="443" r:id="rId18"/>
    <p:sldId id="444" r:id="rId19"/>
    <p:sldId id="445" r:id="rId20"/>
    <p:sldId id="446" r:id="rId21"/>
    <p:sldId id="447" r:id="rId22"/>
    <p:sldId id="448" r:id="rId23"/>
    <p:sldId id="449" r:id="rId24"/>
    <p:sldId id="450" r:id="rId25"/>
    <p:sldId id="451" r:id="rId26"/>
    <p:sldId id="497" r:id="rId27"/>
    <p:sldId id="498" r:id="rId28"/>
    <p:sldId id="4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8137"/>
    <a:srgbClr val="BC8F00"/>
    <a:srgbClr val="860000"/>
    <a:srgbClr val="00B0F0"/>
    <a:srgbClr val="1B3F5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6544" autoAdjust="0"/>
    <p:restoredTop sz="94660"/>
  </p:normalViewPr>
  <p:slideViewPr>
    <p:cSldViewPr snapToGrid="0">
      <p:cViewPr>
        <p:scale>
          <a:sx n="66" d="100"/>
          <a:sy n="66" d="100"/>
        </p:scale>
        <p:origin x="-1877" y="-5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E75BCC-52BF-479D-8785-ECCB0FF1F3F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7C2787-0792-4C49-8F31-59DE578A36B6}" type="slidenum">
              <a:rPr lang="en-US" altLang="zh-TW"/>
              <a:pPr fontAlgn="base">
                <a:spcBef>
                  <a:spcPct val="0"/>
                </a:spcBef>
                <a:spcAft>
                  <a:spcPct val="0"/>
                </a:spcAft>
              </a:pPr>
              <a:t>19</a:t>
            </a:fld>
            <a:endParaRPr lang="en-US" altLang="zh-TW"/>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4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DECC59-A0E1-40C2-B6CB-A1CF94BAACE7}" type="slidenum">
              <a:rPr lang="en-US"/>
              <a:pPr fontAlgn="base">
                <a:spcBef>
                  <a:spcPct val="0"/>
                </a:spcBef>
                <a:spcAft>
                  <a:spcPct val="0"/>
                </a:spcAft>
              </a:pPr>
              <a:t>20</a:t>
            </a:fld>
            <a:endParaRPr lang="en-US"/>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56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111C8F-9773-4E5A-ABEA-9FDAC9C8ED1D}" type="slidenum">
              <a:rPr lang="en-US"/>
              <a:pPr fontAlgn="base">
                <a:spcBef>
                  <a:spcPct val="0"/>
                </a:spcBef>
                <a:spcAft>
                  <a:spcPct val="0"/>
                </a:spcAft>
              </a:pPr>
              <a:t>21</a:t>
            </a:fld>
            <a:endParaRPr lang="en-US"/>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66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51F0CB-2D39-4B00-8C5F-600B53045EFD}" type="slidenum">
              <a:rPr lang="en-US"/>
              <a:pPr fontAlgn="base">
                <a:spcBef>
                  <a:spcPct val="0"/>
                </a:spcBef>
                <a:spcAft>
                  <a:spcPct val="0"/>
                </a:spcAft>
              </a:pPr>
              <a:t>22</a:t>
            </a:fld>
            <a:endParaRPr lang="en-US"/>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31"/>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D00A3A-64F0-4559-BB47-ACA38E09C9A9}" type="slidenum">
              <a:rPr lang="en-US"/>
              <a:pPr fontAlgn="base">
                <a:spcBef>
                  <a:spcPct val="0"/>
                </a:spcBef>
                <a:spcAft>
                  <a:spcPct val="0"/>
                </a:spcAft>
              </a:pPr>
              <a:t>23</a:t>
            </a:fld>
            <a:endParaRPr lang="en-US"/>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E3376F-58BE-42B5-A89E-FF87178A4C2A}" type="slidenum">
              <a:rPr lang="en-US" altLang="zh-TW"/>
              <a:pPr fontAlgn="base">
                <a:spcBef>
                  <a:spcPct val="0"/>
                </a:spcBef>
                <a:spcAft>
                  <a:spcPct val="0"/>
                </a:spcAft>
              </a:pPr>
              <a:t>9</a:t>
            </a:fld>
            <a:endParaRPr lang="en-US" altLang="zh-TW"/>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A920B2-F249-4656-BED6-576F74763C72}" type="slidenum">
              <a:rPr lang="en-US" altLang="zh-TW"/>
              <a:pPr fontAlgn="base">
                <a:spcBef>
                  <a:spcPct val="0"/>
                </a:spcBef>
                <a:spcAft>
                  <a:spcPct val="0"/>
                </a:spcAft>
              </a:pPr>
              <a:t>10</a:t>
            </a:fld>
            <a:endParaRPr lang="en-US" altLang="zh-TW"/>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71D3E7-86DE-4867-A11B-B2C6539214C1}" type="slidenum">
              <a:rPr lang="en-US" altLang="zh-TW"/>
              <a:pPr fontAlgn="base">
                <a:spcBef>
                  <a:spcPct val="0"/>
                </a:spcBef>
                <a:spcAft>
                  <a:spcPct val="0"/>
                </a:spcAft>
              </a:pPr>
              <a:t>11</a:t>
            </a:fld>
            <a:endParaRPr lang="en-US" altLang="zh-TW"/>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87015A-33B4-417D-8386-50A1DFA1CCDF}" type="slidenum">
              <a:rPr lang="en-US" altLang="zh-TW"/>
              <a:pPr fontAlgn="base">
                <a:spcBef>
                  <a:spcPct val="0"/>
                </a:spcBef>
                <a:spcAft>
                  <a:spcPct val="0"/>
                </a:spcAft>
              </a:pPr>
              <a:t>13</a:t>
            </a:fld>
            <a:endParaRPr lang="en-US" altLang="zh-TW"/>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91F64D-3688-4C8E-A1FE-22E7225301F0}" type="slidenum">
              <a:rPr lang="en-US" altLang="zh-TW"/>
              <a:pPr fontAlgn="base">
                <a:spcBef>
                  <a:spcPct val="0"/>
                </a:spcBef>
                <a:spcAft>
                  <a:spcPct val="0"/>
                </a:spcAft>
              </a:pPr>
              <a:t>14</a:t>
            </a:fld>
            <a:endParaRPr lang="en-US" altLang="zh-TW"/>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E3FC93-62E5-4B8D-948B-02DEFE2C17FC}" type="slidenum">
              <a:rPr lang="en-US" altLang="zh-TW"/>
              <a:pPr fontAlgn="base">
                <a:spcBef>
                  <a:spcPct val="0"/>
                </a:spcBef>
                <a:spcAft>
                  <a:spcPct val="0"/>
                </a:spcAft>
              </a:pPr>
              <a:t>15</a:t>
            </a:fld>
            <a:endParaRPr lang="en-US" altLang="zh-TW"/>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EE20B2-2836-4EB3-9185-5F13F377AEBF}" type="slidenum">
              <a:rPr lang="en-US" altLang="zh-TW"/>
              <a:pPr fontAlgn="base">
                <a:spcBef>
                  <a:spcPct val="0"/>
                </a:spcBef>
                <a:spcAft>
                  <a:spcPct val="0"/>
                </a:spcAft>
              </a:pPr>
              <a:t>16</a:t>
            </a:fld>
            <a:endParaRPr lang="en-US" altLang="zh-TW"/>
          </a:p>
        </p:txBody>
      </p:sp>
      <p:sp>
        <p:nvSpPr>
          <p:cNvPr id="152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DC2C03-5CF1-4B49-B06B-D4E6F36971A7}" type="slidenum">
              <a:rPr lang="en-US" altLang="zh-TW"/>
              <a:pPr fontAlgn="base">
                <a:spcBef>
                  <a:spcPct val="0"/>
                </a:spcBef>
                <a:spcAft>
                  <a:spcPct val="0"/>
                </a:spcAft>
              </a:pPr>
              <a:t>18</a:t>
            </a:fld>
            <a:endParaRPr lang="en-US" altLang="zh-TW"/>
          </a:p>
        </p:txBody>
      </p:sp>
      <p:sp>
        <p:nvSpPr>
          <p:cNvPr id="153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C0FE975D-B82C-4DE5-8545-B3DA12DEB69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6" r:id="rId13"/>
    <p:sldLayoutId id="2147483707" r:id="rId14"/>
    <p:sldLayoutId id="214748370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339447"/>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8"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 xmlns:p14="http://schemas.microsoft.com/office/powerpoint/2010/main" val="689304721"/>
              </p:ext>
            </p:extLst>
          </p:nvPr>
        </p:nvGraphicFramePr>
        <p:xfrm>
          <a:off x="76788" y="3121722"/>
          <a:ext cx="3303056" cy="3148059"/>
        </p:xfrm>
        <a:graphic>
          <a:graphicData uri="http://schemas.openxmlformats.org/presentationml/2006/ole">
            <p:oleObj spid="_x0000_s236548" name="CorelDRAW" r:id="rId4"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3"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6" y="2025527"/>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 xmlns:a14="http://schemas.microsoft.com/office/drawing/2010/main">
                  <a14:imgLayer r:embed="rId7">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0" y="0"/>
            <a:ext cx="3859753" cy="1538254"/>
          </a:xfrm>
          <a:prstGeom prst="rect">
            <a:avLst/>
          </a:prstGeom>
        </p:spPr>
      </p:pic>
      <p:sp>
        <p:nvSpPr>
          <p:cNvPr id="43" name="Right Triangle 42"/>
          <p:cNvSpPr/>
          <p:nvPr/>
        </p:nvSpPr>
        <p:spPr>
          <a:xfrm rot="10800000" flipV="1">
            <a:off x="9829798" y="5334001"/>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2"/>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2"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2" y="6014158"/>
            <a:ext cx="6432043"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TREES </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841501" y="1498600"/>
            <a:ext cx="9063319" cy="63617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defRPr/>
            </a:pPr>
            <a:r>
              <a:rPr lang="en-US" sz="3200" b="1" dirty="0" smtClean="0">
                <a:latin typeface="Arial Black" panose="020B0A04020102020204" pitchFamily="34" charset="0"/>
                <a:ea typeface="Karla" pitchFamily="2" charset="0"/>
                <a:cs typeface="Karla" pitchFamily="2" charset="0"/>
              </a:rPr>
              <a:t>UNIVERSITY INSTITUTE OF ENGINEERING</a:t>
            </a:r>
          </a:p>
          <a:p>
            <a:pPr algn="ctr" defTabSz="622300">
              <a:lnSpc>
                <a:spcPct val="90000"/>
              </a:lnSpc>
              <a:spcBef>
                <a:spcPct val="0"/>
              </a:spcBef>
              <a:spcAft>
                <a:spcPct val="35000"/>
              </a:spcAft>
              <a:defRPr/>
            </a:pPr>
            <a:r>
              <a:rPr lang="en-US" sz="3200" b="1" dirty="0" smtClean="0">
                <a:latin typeface="Arial Black" panose="020B0A04020102020204" pitchFamily="34" charset="0"/>
                <a:ea typeface="Karla" pitchFamily="2" charset="0"/>
                <a:cs typeface="Karla" pitchFamily="2" charset="0"/>
              </a:rPr>
              <a:t>DEPARTMENT OF  COMPUTER SCIENCE AND  ENGG.</a:t>
            </a:r>
            <a:br>
              <a:rPr lang="en-US" sz="3200" b="1" dirty="0" smtClean="0">
                <a:latin typeface="Arial Black" panose="020B0A04020102020204" pitchFamily="34" charset="0"/>
                <a:ea typeface="Karla" pitchFamily="2" charset="0"/>
                <a:cs typeface="Karla" pitchFamily="2" charset="0"/>
              </a:rPr>
            </a:b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DATA </a:t>
            </a:r>
            <a:r>
              <a:rPr lang="en-US" sz="2800" smtClean="0">
                <a:latin typeface="Times New Roman" panose="02020603050405020304" pitchFamily="18" charset="0"/>
                <a:ea typeface="Calibri" panose="020F0502020204030204" pitchFamily="34" charset="0"/>
                <a:cs typeface="Times New Roman" panose="02020603050405020304" pitchFamily="18" charset="0"/>
              </a:rPr>
              <a:t>STRUCTURES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4" name="Slide Number Placeholder 13"/>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solidFill>
            <a:schemeClr val="bg1"/>
          </a:solidFill>
        </p:spPr>
        <p:txBody>
          <a:bodyPr anchor="b"/>
          <a:lstStyle/>
          <a:p>
            <a:pPr>
              <a:lnSpc>
                <a:spcPct val="80000"/>
              </a:lnSpc>
            </a:pPr>
            <a:r>
              <a:rPr lang="en-US" altLang="zh-TW" sz="2800" smtClean="0">
                <a:latin typeface="Casper Bold"/>
              </a:rPr>
              <a:t>Binary Search Trees</a:t>
            </a:r>
          </a:p>
        </p:txBody>
      </p:sp>
      <p:sp>
        <p:nvSpPr>
          <p:cNvPr id="75779" name="Rectangle 3"/>
          <p:cNvSpPr>
            <a:spLocks noGrp="1" noChangeArrowheads="1"/>
          </p:cNvSpPr>
          <p:nvPr>
            <p:ph type="body" idx="1"/>
          </p:nvPr>
        </p:nvSpPr>
        <p:spPr/>
        <p:txBody>
          <a:bodyPr/>
          <a:lstStyle/>
          <a:p>
            <a:pPr>
              <a:buFont typeface="Monotype Sorts" pitchFamily="2" charset="2"/>
              <a:buNone/>
            </a:pPr>
            <a:r>
              <a:rPr lang="en-US" altLang="zh-TW" smtClean="0">
                <a:cs typeface="Times New Roman" pitchFamily="18" charset="0"/>
              </a:rPr>
              <a:t> </a:t>
            </a:r>
          </a:p>
          <a:p>
            <a:pPr lvl="1"/>
            <a:endParaRPr lang="en-US" altLang="zh-TW" smtClean="0">
              <a:cs typeface="Times New Roman" pitchFamily="18" charset="0"/>
            </a:endParaRPr>
          </a:p>
          <a:p>
            <a:pPr lvl="1"/>
            <a:endParaRPr lang="en-US" altLang="zh-TW" smtClean="0">
              <a:cs typeface="Times New Roman" pitchFamily="18" charset="0"/>
            </a:endParaRPr>
          </a:p>
          <a:p>
            <a:pPr lvl="1"/>
            <a:endParaRPr lang="en-US" altLang="zh-TW" smtClean="0">
              <a:cs typeface="Times New Roman" pitchFamily="18" charset="0"/>
            </a:endParaRPr>
          </a:p>
          <a:p>
            <a:pPr lvl="1"/>
            <a:endParaRPr lang="en-US" altLang="zh-TW" smtClean="0">
              <a:cs typeface="Times New Roman" pitchFamily="18" charset="0"/>
            </a:endParaRPr>
          </a:p>
          <a:p>
            <a:pPr lvl="1"/>
            <a:endParaRPr lang="en-US" altLang="zh-TW" smtClean="0">
              <a:cs typeface="Times New Roman" pitchFamily="18" charset="0"/>
            </a:endParaRPr>
          </a:p>
          <a:p>
            <a:endParaRPr lang="en-US" altLang="zh-TW" sz="2400" smtClean="0">
              <a:cs typeface="Times New Roman" pitchFamily="18" charset="0"/>
            </a:endParaRPr>
          </a:p>
          <a:p>
            <a:endParaRPr lang="en-US" altLang="zh-TW" sz="2400" smtClean="0">
              <a:cs typeface="Times New Roman" pitchFamily="18" charset="0"/>
            </a:endParaRPr>
          </a:p>
        </p:txBody>
      </p:sp>
      <p:pic>
        <p:nvPicPr>
          <p:cNvPr id="75780" name="Picture 4" descr="fig4_15"/>
          <p:cNvPicPr>
            <a:picLocks noChangeAspect="1" noChangeArrowheads="1"/>
          </p:cNvPicPr>
          <p:nvPr/>
        </p:nvPicPr>
        <p:blipFill>
          <a:blip r:embed="rId3" cstate="print">
            <a:lum bright="-20000" contrast="60000"/>
          </a:blip>
          <a:srcRect b="7988"/>
          <a:stretch>
            <a:fillRect/>
          </a:stretch>
        </p:blipFill>
        <p:spPr bwMode="auto">
          <a:xfrm>
            <a:off x="1320800" y="1752600"/>
            <a:ext cx="9448800" cy="2743200"/>
          </a:xfrm>
          <a:prstGeom prst="rect">
            <a:avLst/>
          </a:prstGeom>
          <a:noFill/>
          <a:ln w="9525">
            <a:noFill/>
            <a:miter lim="800000"/>
            <a:headEnd/>
            <a:tailEnd/>
          </a:ln>
        </p:spPr>
      </p:pic>
      <p:sp>
        <p:nvSpPr>
          <p:cNvPr id="75781" name="Text Box 5"/>
          <p:cNvSpPr txBox="1">
            <a:spLocks noChangeArrowheads="1"/>
          </p:cNvSpPr>
          <p:nvPr/>
        </p:nvSpPr>
        <p:spPr bwMode="auto">
          <a:xfrm>
            <a:off x="1524000" y="4648200"/>
            <a:ext cx="2066925" cy="369888"/>
          </a:xfrm>
          <a:prstGeom prst="rect">
            <a:avLst/>
          </a:prstGeom>
          <a:noFill/>
          <a:ln w="31750">
            <a:noFill/>
            <a:miter lim="800000"/>
            <a:headEnd type="none" w="sm" len="sm"/>
            <a:tailEnd type="none" w="sm" len="sm"/>
          </a:ln>
        </p:spPr>
        <p:txBody>
          <a:bodyPr wrap="none">
            <a:spAutoFit/>
          </a:bodyPr>
          <a:lstStyle/>
          <a:p>
            <a:pPr>
              <a:buFont typeface="Monotype Sorts" pitchFamily="2" charset="2"/>
              <a:buNone/>
            </a:pPr>
            <a:r>
              <a:rPr lang="en-US" altLang="zh-TW">
                <a:latin typeface="Calibri" pitchFamily="34" charset="0"/>
              </a:rPr>
              <a:t>A binary search tree</a:t>
            </a:r>
          </a:p>
        </p:txBody>
      </p:sp>
      <p:sp>
        <p:nvSpPr>
          <p:cNvPr id="75782" name="Text Box 6"/>
          <p:cNvSpPr txBox="1">
            <a:spLocks noChangeArrowheads="1"/>
          </p:cNvSpPr>
          <p:nvPr/>
        </p:nvSpPr>
        <p:spPr bwMode="auto">
          <a:xfrm>
            <a:off x="6807200" y="4724400"/>
            <a:ext cx="2444750" cy="369888"/>
          </a:xfrm>
          <a:prstGeom prst="rect">
            <a:avLst/>
          </a:prstGeom>
          <a:noFill/>
          <a:ln w="31750">
            <a:noFill/>
            <a:miter lim="800000"/>
            <a:headEnd type="none" w="sm" len="sm"/>
            <a:tailEnd type="none" w="sm" len="sm"/>
          </a:ln>
        </p:spPr>
        <p:txBody>
          <a:bodyPr wrap="none">
            <a:spAutoFit/>
          </a:bodyPr>
          <a:lstStyle/>
          <a:p>
            <a:pPr>
              <a:buFont typeface="Monotype Sorts" pitchFamily="2" charset="2"/>
              <a:buNone/>
            </a:pPr>
            <a:r>
              <a:rPr lang="en-US" altLang="zh-TW">
                <a:latin typeface="Calibri" pitchFamily="34" charset="0"/>
              </a:rPr>
              <a:t>Not a binary search tree</a:t>
            </a:r>
          </a:p>
        </p:txBody>
      </p:sp>
      <p:sp>
        <p:nvSpPr>
          <p:cNvPr id="75783" name="Oval 7"/>
          <p:cNvSpPr>
            <a:spLocks noChangeArrowheads="1"/>
          </p:cNvSpPr>
          <p:nvPr/>
        </p:nvSpPr>
        <p:spPr bwMode="auto">
          <a:xfrm>
            <a:off x="9347200" y="4038600"/>
            <a:ext cx="508000" cy="381000"/>
          </a:xfrm>
          <a:prstGeom prst="ellipse">
            <a:avLst/>
          </a:prstGeom>
          <a:noFill/>
          <a:ln w="31750">
            <a:solidFill>
              <a:srgbClr val="FF0000"/>
            </a:solidFill>
            <a:round/>
            <a:headEnd type="none" w="sm" len="sm"/>
            <a:tailEnd type="none" w="sm" len="sm"/>
          </a:ln>
        </p:spPr>
        <p:txBody>
          <a:bodyPr wrap="none" anchor="ctr"/>
          <a:lstStyle/>
          <a:p>
            <a:endParaRPr lang="en-US">
              <a:latin typeface="Calibri" pitchFamily="34" charset="0"/>
            </a:endParaRPr>
          </a:p>
        </p:txBody>
      </p:sp>
      <p:sp>
        <p:nvSpPr>
          <p:cNvPr id="8" name="Slide Number Placeholder 7"/>
          <p:cNvSpPr>
            <a:spLocks noGrp="1"/>
          </p:cNvSpPr>
          <p:nvPr>
            <p:ph type="sldNum" sz="quarter" idx="12"/>
          </p:nvPr>
        </p:nvSpPr>
        <p:spPr/>
        <p:txBody>
          <a:bodyPr/>
          <a:lstStyle/>
          <a:p>
            <a:pPr>
              <a:defRPr/>
            </a:pPr>
            <a:fld id="{EC38947F-09FA-4106-A348-48B1A2289D70}"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solidFill>
            <a:schemeClr val="bg1"/>
          </a:solidFill>
        </p:spPr>
        <p:txBody>
          <a:bodyPr anchor="b"/>
          <a:lstStyle/>
          <a:p>
            <a:pPr>
              <a:lnSpc>
                <a:spcPct val="80000"/>
              </a:lnSpc>
            </a:pPr>
            <a:r>
              <a:rPr lang="en-US" altLang="zh-TW" sz="2800" smtClean="0">
                <a:latin typeface="Casper Bold"/>
              </a:rPr>
              <a:t>Binary Search Trees</a:t>
            </a:r>
          </a:p>
        </p:txBody>
      </p:sp>
      <p:sp>
        <p:nvSpPr>
          <p:cNvPr id="292867" name="Rectangle 3"/>
          <p:cNvSpPr>
            <a:spLocks noGrp="1" noChangeArrowheads="1"/>
          </p:cNvSpPr>
          <p:nvPr>
            <p:ph type="body" idx="1"/>
          </p:nvPr>
        </p:nvSpPr>
        <p:spPr/>
        <p:txBody>
          <a:bodyPr rtlCol="0">
            <a:normAutofit fontScale="92500" lnSpcReduction="20000"/>
          </a:bodyPr>
          <a:lstStyle/>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endParaRPr lang="en-US" altLang="zh-TW" dirty="0">
              <a:cs typeface="Times New Roman" pitchFamily="18" charset="0"/>
            </a:endParaRPr>
          </a:p>
          <a:p>
            <a:pPr fontAlgn="auto">
              <a:spcAft>
                <a:spcPts val="0"/>
              </a:spcAft>
              <a:defRPr/>
            </a:pPr>
            <a:r>
              <a:rPr lang="en-US" altLang="zh-TW" dirty="0">
                <a:cs typeface="Times New Roman" pitchFamily="18" charset="0"/>
              </a:rPr>
              <a:t>Average depth of a node is O(log N)</a:t>
            </a:r>
          </a:p>
          <a:p>
            <a:pPr fontAlgn="auto">
              <a:spcAft>
                <a:spcPts val="0"/>
              </a:spcAft>
              <a:defRPr/>
            </a:pPr>
            <a:r>
              <a:rPr lang="en-US" altLang="zh-TW" dirty="0">
                <a:cs typeface="Times New Roman" pitchFamily="18" charset="0"/>
              </a:rPr>
              <a:t>Maximum depth of a node is O(N)</a:t>
            </a:r>
          </a:p>
          <a:p>
            <a:pPr fontAlgn="auto">
              <a:spcAft>
                <a:spcPts val="0"/>
              </a:spcAft>
              <a:defRPr/>
            </a:pPr>
            <a:endParaRPr lang="en-US" altLang="zh-TW" dirty="0">
              <a:cs typeface="Times New Roman" pitchFamily="18" charset="0"/>
            </a:endParaRPr>
          </a:p>
        </p:txBody>
      </p:sp>
      <p:graphicFrame>
        <p:nvGraphicFramePr>
          <p:cNvPr id="3074" name="Object 4"/>
          <p:cNvGraphicFramePr>
            <a:graphicFrameLocks noGrp="1" noChangeAspect="1"/>
          </p:cNvGraphicFramePr>
          <p:nvPr>
            <p:ph sz="half" idx="4294967295"/>
          </p:nvPr>
        </p:nvGraphicFramePr>
        <p:xfrm>
          <a:off x="1930400" y="1600200"/>
          <a:ext cx="7010400" cy="3351213"/>
        </p:xfrm>
        <a:graphic>
          <a:graphicData uri="http://schemas.openxmlformats.org/presentationml/2006/ole">
            <p:oleObj spid="_x0000_s414722" name="Bitmap Image" r:id="rId4" imgW="3809524" imgH="2429214" progId="PBrush">
              <p:embed/>
            </p:oleObj>
          </a:graphicData>
        </a:graphic>
      </p:graphicFrame>
      <p:sp>
        <p:nvSpPr>
          <p:cNvPr id="3077" name="Text Box 6"/>
          <p:cNvSpPr txBox="1">
            <a:spLocks noChangeArrowheads="1"/>
          </p:cNvSpPr>
          <p:nvPr/>
        </p:nvSpPr>
        <p:spPr bwMode="auto">
          <a:xfrm>
            <a:off x="1930400" y="1660525"/>
            <a:ext cx="4400550" cy="369888"/>
          </a:xfrm>
          <a:prstGeom prst="rect">
            <a:avLst/>
          </a:prstGeom>
          <a:noFill/>
          <a:ln w="31750">
            <a:noFill/>
            <a:miter lim="800000"/>
            <a:headEnd type="none" w="sm" len="sm"/>
            <a:tailEnd type="none" w="sm" len="sm"/>
          </a:ln>
        </p:spPr>
        <p:txBody>
          <a:bodyPr wrap="none">
            <a:spAutoFit/>
          </a:bodyPr>
          <a:lstStyle/>
          <a:p>
            <a:pPr>
              <a:buFont typeface="Monotype Sorts" pitchFamily="2" charset="2"/>
              <a:buNone/>
            </a:pPr>
            <a:r>
              <a:rPr lang="en-US" altLang="zh-TW">
                <a:latin typeface="Calibri" pitchFamily="34" charset="0"/>
              </a:rPr>
              <a:t>The same set of keys may have different BSTs</a:t>
            </a:r>
          </a:p>
        </p:txBody>
      </p:sp>
      <p:sp>
        <p:nvSpPr>
          <p:cNvPr id="6" name="Slide Number Placeholder 5"/>
          <p:cNvSpPr>
            <a:spLocks noGrp="1"/>
          </p:cNvSpPr>
          <p:nvPr>
            <p:ph type="sldNum" sz="quarter" idx="12"/>
          </p:nvPr>
        </p:nvSpPr>
        <p:spPr/>
        <p:txBody>
          <a:bodyPr/>
          <a:lstStyle/>
          <a:p>
            <a:pPr>
              <a:defRPr/>
            </a:pPr>
            <a:fld id="{A1B48756-B91A-4732-9D5E-40782F2E8296}"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33E49AB-253C-43EC-9D77-06C7CCF7B901}" type="slidenum">
              <a:rPr lang="en-US"/>
              <a:pPr>
                <a:defRPr/>
              </a:pPr>
              <a:t>12</a:t>
            </a:fld>
            <a:endParaRPr lang="en-US"/>
          </a:p>
        </p:txBody>
      </p:sp>
      <p:sp>
        <p:nvSpPr>
          <p:cNvPr id="3" name="Content Placeholder 2"/>
          <p:cNvSpPr txBox="1">
            <a:spLocks/>
          </p:cNvSpPr>
          <p:nvPr/>
        </p:nvSpPr>
        <p:spPr>
          <a:xfrm>
            <a:off x="659757" y="990600"/>
            <a:ext cx="11227443" cy="5317603"/>
          </a:xfrm>
          <a:prstGeom prst="rect">
            <a:avLst/>
          </a:prstGeom>
        </p:spPr>
        <p:txBody>
          <a:bodyPr>
            <a:normAutofit fontScale="77500" lnSpcReduction="20000"/>
          </a:bodyPr>
          <a:lstStyle/>
          <a:p>
            <a:pPr marL="342900" indent="-342900" fontAlgn="auto">
              <a:spcBef>
                <a:spcPct val="20000"/>
              </a:spcBef>
              <a:spcAft>
                <a:spcPts val="0"/>
              </a:spcAft>
              <a:defRPr/>
            </a:pPr>
            <a:r>
              <a:rPr lang="en-US" sz="1600" b="1" dirty="0">
                <a:latin typeface="Cambria" pitchFamily="18" charset="0"/>
                <a:cs typeface="+mn-cs"/>
              </a:rPr>
              <a:t>	</a:t>
            </a:r>
            <a:r>
              <a:rPr lang="en-US" sz="1600" b="1" dirty="0">
                <a:latin typeface="Times New Roman" pitchFamily="18" charset="0"/>
                <a:cs typeface="Times New Roman" pitchFamily="18" charset="0"/>
              </a:rPr>
              <a:t>FIND(INFO,LEFT,RIGHT,ROOT,ITEM,LOC,PAR) : A binary search  tree T is in memory and an ITEM of information is given. This procedure finds the location LOC of ITEM in T and also location PAR of the parent of ITEM. There are 3 special cases:</a:t>
            </a:r>
          </a:p>
          <a:p>
            <a:pPr marL="342900" indent="-342900" fontAlgn="auto">
              <a:spcBef>
                <a:spcPct val="20000"/>
              </a:spcBef>
              <a:spcAft>
                <a:spcPts val="0"/>
              </a:spcAft>
              <a:defRPr/>
            </a:pP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i</a:t>
            </a:r>
            <a:r>
              <a:rPr lang="en-US" sz="1600" b="1" dirty="0">
                <a:latin typeface="Times New Roman" pitchFamily="18" charset="0"/>
                <a:cs typeface="Times New Roman" pitchFamily="18" charset="0"/>
              </a:rPr>
              <a:t>)	LOC=NULL and PAR=NULL will indicate that the tree is empty..</a:t>
            </a:r>
          </a:p>
          <a:p>
            <a:pPr marL="342900" indent="-342900" fontAlgn="auto">
              <a:spcBef>
                <a:spcPct val="20000"/>
              </a:spcBef>
              <a:spcAft>
                <a:spcPts val="0"/>
              </a:spcAft>
              <a:defRPr/>
            </a:pPr>
            <a:r>
              <a:rPr lang="en-US" sz="1600" b="1" dirty="0">
                <a:latin typeface="Times New Roman" pitchFamily="18" charset="0"/>
                <a:cs typeface="Times New Roman" pitchFamily="18" charset="0"/>
              </a:rPr>
              <a:t>	(ii)	LOC≠NULL and PAR=NULL will indicate that the ITEM is the root of T.</a:t>
            </a:r>
          </a:p>
          <a:p>
            <a:pPr marL="342900" indent="-342900" fontAlgn="auto">
              <a:spcBef>
                <a:spcPct val="20000"/>
              </a:spcBef>
              <a:spcAft>
                <a:spcPts val="0"/>
              </a:spcAft>
              <a:defRPr/>
            </a:pPr>
            <a:r>
              <a:rPr lang="en-US" sz="1600" b="1" dirty="0">
                <a:latin typeface="Times New Roman" pitchFamily="18" charset="0"/>
                <a:cs typeface="Times New Roman" pitchFamily="18" charset="0"/>
              </a:rPr>
              <a:t>	(iii)	LOC=NULL and PAR≠NULL will indicate that ITEM is not in T and can be added to T as a child of the node N with location PAR.</a:t>
            </a:r>
          </a:p>
          <a:p>
            <a:pPr marL="342900" indent="-342900" fontAlgn="auto">
              <a:spcBef>
                <a:spcPct val="20000"/>
              </a:spcBef>
              <a:spcAft>
                <a:spcPts val="0"/>
              </a:spcAft>
              <a:buFont typeface="Arial" pitchFamily="34" charset="0"/>
              <a:buChar char="•"/>
              <a:defRPr/>
            </a:pPr>
            <a:endParaRPr lang="en-US" sz="1600" b="1" dirty="0">
              <a:latin typeface="Times New Roman" pitchFamily="18" charset="0"/>
              <a:cs typeface="Times New Roman" pitchFamily="18" charset="0"/>
            </a:endParaRPr>
          </a:p>
          <a:p>
            <a:pPr marL="342900" indent="-342900" fontAlgn="auto">
              <a:spcBef>
                <a:spcPct val="20000"/>
              </a:spcBef>
              <a:spcAft>
                <a:spcPts val="0"/>
              </a:spcAft>
              <a:buFontTx/>
              <a:buAutoNum type="arabicPeriod"/>
              <a:defRPr/>
            </a:pPr>
            <a:r>
              <a:rPr lang="en-US" sz="1600" b="1" dirty="0">
                <a:latin typeface="Times New Roman" pitchFamily="18" charset="0"/>
                <a:cs typeface="Times New Roman" pitchFamily="18" charset="0"/>
              </a:rPr>
              <a:t>[Tree empty?]</a:t>
            </a:r>
          </a:p>
          <a:p>
            <a:pPr marL="342900" indent="-342900" fontAlgn="auto">
              <a:spcBef>
                <a:spcPct val="20000"/>
              </a:spcBef>
              <a:spcAft>
                <a:spcPts val="0"/>
              </a:spcAft>
              <a:defRPr/>
            </a:pPr>
            <a:r>
              <a:rPr lang="en-US" sz="1600" b="1" dirty="0">
                <a:latin typeface="Times New Roman" pitchFamily="18" charset="0"/>
                <a:cs typeface="Times New Roman" pitchFamily="18" charset="0"/>
              </a:rPr>
              <a:t>	If ROOT=NULL, then, Set LOC=NULL and PAR=NULL and return.</a:t>
            </a:r>
          </a:p>
          <a:p>
            <a:pPr marL="342900" indent="-342900" fontAlgn="auto">
              <a:spcBef>
                <a:spcPct val="20000"/>
              </a:spcBef>
              <a:spcAft>
                <a:spcPts val="0"/>
              </a:spcAft>
              <a:buFontTx/>
              <a:buAutoNum type="arabicPeriod" startAt="2"/>
              <a:defRPr/>
            </a:pPr>
            <a:r>
              <a:rPr lang="en-US" sz="1600" b="1" dirty="0">
                <a:latin typeface="Times New Roman" pitchFamily="18" charset="0"/>
                <a:cs typeface="Times New Roman" pitchFamily="18" charset="0"/>
              </a:rPr>
              <a:t>[ITEM at root?]</a:t>
            </a:r>
          </a:p>
          <a:p>
            <a:pPr marL="342900" indent="-342900" fontAlgn="auto">
              <a:spcBef>
                <a:spcPct val="20000"/>
              </a:spcBef>
              <a:spcAft>
                <a:spcPts val="0"/>
              </a:spcAft>
              <a:defRPr/>
            </a:pPr>
            <a:r>
              <a:rPr lang="en-US" sz="1600" b="1" dirty="0">
                <a:latin typeface="Times New Roman" pitchFamily="18" charset="0"/>
                <a:cs typeface="Times New Roman" pitchFamily="18" charset="0"/>
              </a:rPr>
              <a:t>	If ITEM=INFO[ROOT], then: Set LOC=ROOT and PAR=NULL and return.</a:t>
            </a:r>
          </a:p>
          <a:p>
            <a:pPr marL="342900" indent="-342900" fontAlgn="auto">
              <a:spcBef>
                <a:spcPct val="20000"/>
              </a:spcBef>
              <a:spcAft>
                <a:spcPts val="0"/>
              </a:spcAft>
              <a:buFontTx/>
              <a:buAutoNum type="arabicPeriod" startAt="3"/>
              <a:defRPr/>
            </a:pPr>
            <a:r>
              <a:rPr lang="en-US" sz="1600" b="1" dirty="0">
                <a:latin typeface="Times New Roman" pitchFamily="18" charset="0"/>
                <a:cs typeface="Times New Roman" pitchFamily="18" charset="0"/>
              </a:rPr>
              <a:t>[Initialize pointers PTR and SAVE]</a:t>
            </a:r>
          </a:p>
          <a:p>
            <a:pPr marL="342900" indent="-342900" fontAlgn="auto">
              <a:spcBef>
                <a:spcPct val="20000"/>
              </a:spcBef>
              <a:spcAft>
                <a:spcPts val="0"/>
              </a:spcAft>
              <a:defRPr/>
            </a:pPr>
            <a:r>
              <a:rPr lang="en-US" sz="1600" b="1" dirty="0">
                <a:latin typeface="Times New Roman" pitchFamily="18" charset="0"/>
                <a:cs typeface="Times New Roman" pitchFamily="18" charset="0"/>
              </a:rPr>
              <a:t>	If ITEM&lt;INFO[ROOT], then:</a:t>
            </a:r>
          </a:p>
          <a:p>
            <a:pPr marL="342900" indent="-342900" fontAlgn="auto">
              <a:spcBef>
                <a:spcPct val="20000"/>
              </a:spcBef>
              <a:spcAft>
                <a:spcPts val="0"/>
              </a:spcAft>
              <a:defRPr/>
            </a:pPr>
            <a:r>
              <a:rPr lang="en-US" sz="1600" b="1" dirty="0">
                <a:latin typeface="Times New Roman" pitchFamily="18" charset="0"/>
                <a:cs typeface="Times New Roman" pitchFamily="18" charset="0"/>
              </a:rPr>
              <a:t>		Set PTR=LEFT[ROOT] and SAVE=ROOT</a:t>
            </a:r>
          </a:p>
          <a:p>
            <a:pPr marL="342900" indent="-342900" fontAlgn="auto">
              <a:spcBef>
                <a:spcPct val="20000"/>
              </a:spcBef>
              <a:spcAft>
                <a:spcPts val="0"/>
              </a:spcAft>
              <a:defRPr/>
            </a:pPr>
            <a:r>
              <a:rPr lang="en-US" sz="1600" b="1" dirty="0">
                <a:latin typeface="Times New Roman" pitchFamily="18" charset="0"/>
                <a:cs typeface="Times New Roman" pitchFamily="18" charset="0"/>
              </a:rPr>
              <a:t>	Else</a:t>
            </a:r>
          </a:p>
          <a:p>
            <a:pPr marL="342900" indent="-342900" fontAlgn="auto">
              <a:spcBef>
                <a:spcPct val="20000"/>
              </a:spcBef>
              <a:spcAft>
                <a:spcPts val="0"/>
              </a:spcAft>
              <a:defRPr/>
            </a:pPr>
            <a:r>
              <a:rPr lang="en-US" sz="1600" b="1" dirty="0">
                <a:latin typeface="Times New Roman" pitchFamily="18" charset="0"/>
                <a:cs typeface="Times New Roman" pitchFamily="18" charset="0"/>
              </a:rPr>
              <a:t>		Set PTR=RIGHT[ROOT] and SAVE=ROOT</a:t>
            </a:r>
          </a:p>
          <a:p>
            <a:pPr marL="342900" indent="-342900" fontAlgn="auto">
              <a:spcBef>
                <a:spcPct val="20000"/>
              </a:spcBef>
              <a:spcAft>
                <a:spcPts val="0"/>
              </a:spcAft>
              <a:defRPr/>
            </a:pPr>
            <a:r>
              <a:rPr lang="en-US" sz="1600" b="1" dirty="0">
                <a:latin typeface="Times New Roman" pitchFamily="18" charset="0"/>
                <a:cs typeface="Times New Roman" pitchFamily="18" charset="0"/>
              </a:rPr>
              <a:t>	[End of If structure]</a:t>
            </a:r>
          </a:p>
          <a:p>
            <a:pPr marL="342900" indent="-342900" fontAlgn="auto">
              <a:spcBef>
                <a:spcPct val="20000"/>
              </a:spcBef>
              <a:spcAft>
                <a:spcPts val="0"/>
              </a:spcAft>
              <a:buFontTx/>
              <a:buAutoNum type="arabicPeriod" startAt="4"/>
              <a:defRPr/>
            </a:pPr>
            <a:r>
              <a:rPr lang="en-US" sz="1600" b="1" dirty="0">
                <a:latin typeface="Times New Roman" pitchFamily="18" charset="0"/>
                <a:cs typeface="Times New Roman" pitchFamily="18" charset="0"/>
              </a:rPr>
              <a:t>Repeat steps 5 to 6 while PTR≠NULL:</a:t>
            </a:r>
          </a:p>
          <a:p>
            <a:pPr marL="342900" indent="-342900" fontAlgn="auto">
              <a:spcBef>
                <a:spcPct val="20000"/>
              </a:spcBef>
              <a:spcAft>
                <a:spcPts val="0"/>
              </a:spcAft>
              <a:buFontTx/>
              <a:buAutoNum type="arabicPeriod" startAt="4"/>
              <a:defRPr/>
            </a:pPr>
            <a:r>
              <a:rPr lang="en-US" sz="1600" b="1" dirty="0">
                <a:latin typeface="Times New Roman" pitchFamily="18" charset="0"/>
                <a:cs typeface="Times New Roman" pitchFamily="18" charset="0"/>
              </a:rPr>
              <a:t>[ITEM found?]</a:t>
            </a:r>
          </a:p>
          <a:p>
            <a:pPr marL="342900" indent="-342900" fontAlgn="auto">
              <a:spcBef>
                <a:spcPct val="20000"/>
              </a:spcBef>
              <a:spcAft>
                <a:spcPts val="0"/>
              </a:spcAft>
              <a:defRPr/>
            </a:pPr>
            <a:r>
              <a:rPr lang="en-US" sz="1600" b="1" dirty="0">
                <a:latin typeface="Times New Roman" pitchFamily="18" charset="0"/>
                <a:cs typeface="Times New Roman" pitchFamily="18" charset="0"/>
              </a:rPr>
              <a:t>	If ITEM=INFO[PTR], then: Set LOC=PTR and PAR=SAVE and return.</a:t>
            </a:r>
          </a:p>
          <a:p>
            <a:pPr marL="342900" indent="-342900" fontAlgn="auto">
              <a:spcBef>
                <a:spcPct val="20000"/>
              </a:spcBef>
              <a:spcAft>
                <a:spcPts val="0"/>
              </a:spcAft>
              <a:buFontTx/>
              <a:buAutoNum type="arabicPeriod" startAt="6"/>
              <a:defRPr/>
            </a:pPr>
            <a:r>
              <a:rPr lang="en-US" sz="1600" b="1" dirty="0">
                <a:latin typeface="Times New Roman" pitchFamily="18" charset="0"/>
                <a:cs typeface="Times New Roman" pitchFamily="18" charset="0"/>
              </a:rPr>
              <a:t>If ITEM&lt;INFO[PTR], then:</a:t>
            </a:r>
          </a:p>
          <a:p>
            <a:pPr marL="342900" indent="-342900" fontAlgn="auto">
              <a:spcBef>
                <a:spcPct val="20000"/>
              </a:spcBef>
              <a:spcAft>
                <a:spcPts val="0"/>
              </a:spcAft>
              <a:defRPr/>
            </a:pPr>
            <a:r>
              <a:rPr lang="en-US" sz="1600" b="1" dirty="0">
                <a:latin typeface="Times New Roman" pitchFamily="18" charset="0"/>
                <a:cs typeface="Times New Roman" pitchFamily="18" charset="0"/>
              </a:rPr>
              <a:t>		Set SAVE=PTR and PTR=LEFT[PTR]</a:t>
            </a:r>
          </a:p>
          <a:p>
            <a:pPr marL="342900" indent="-342900" fontAlgn="auto">
              <a:spcBef>
                <a:spcPct val="20000"/>
              </a:spcBef>
              <a:spcAft>
                <a:spcPts val="0"/>
              </a:spcAft>
              <a:defRPr/>
            </a:pPr>
            <a:r>
              <a:rPr lang="en-US" sz="1600" b="1" dirty="0">
                <a:latin typeface="Times New Roman" pitchFamily="18" charset="0"/>
                <a:cs typeface="Times New Roman" pitchFamily="18" charset="0"/>
              </a:rPr>
              <a:t>	Else</a:t>
            </a:r>
          </a:p>
          <a:p>
            <a:pPr marL="342900" indent="-342900" fontAlgn="auto">
              <a:spcBef>
                <a:spcPct val="20000"/>
              </a:spcBef>
              <a:spcAft>
                <a:spcPts val="0"/>
              </a:spcAft>
              <a:defRPr/>
            </a:pPr>
            <a:r>
              <a:rPr lang="en-US" sz="1600" b="1" dirty="0">
                <a:latin typeface="Times New Roman" pitchFamily="18" charset="0"/>
                <a:cs typeface="Times New Roman" pitchFamily="18" charset="0"/>
              </a:rPr>
              <a:t>		Set SAVE=PTR and PTR=RIGHT[PTR]</a:t>
            </a:r>
          </a:p>
          <a:p>
            <a:pPr marL="342900" indent="-342900" fontAlgn="auto">
              <a:spcBef>
                <a:spcPct val="20000"/>
              </a:spcBef>
              <a:spcAft>
                <a:spcPts val="0"/>
              </a:spcAft>
              <a:defRPr/>
            </a:pPr>
            <a:r>
              <a:rPr lang="en-US" sz="1600" b="1" dirty="0">
                <a:latin typeface="Times New Roman" pitchFamily="18" charset="0"/>
                <a:cs typeface="Times New Roman" pitchFamily="18" charset="0"/>
              </a:rPr>
              <a:t>	[End of If structure]</a:t>
            </a:r>
          </a:p>
          <a:p>
            <a:pPr marL="342900" indent="-342900" fontAlgn="auto">
              <a:spcBef>
                <a:spcPct val="20000"/>
              </a:spcBef>
              <a:spcAft>
                <a:spcPts val="0"/>
              </a:spcAft>
              <a:defRPr/>
            </a:pPr>
            <a:r>
              <a:rPr lang="en-US" sz="1600" b="1" dirty="0">
                <a:latin typeface="Times New Roman" pitchFamily="18" charset="0"/>
                <a:cs typeface="Times New Roman" pitchFamily="18" charset="0"/>
              </a:rPr>
              <a:t>	[End of step4 loop]</a:t>
            </a:r>
          </a:p>
          <a:p>
            <a:pPr marL="342900" indent="-342900" fontAlgn="auto">
              <a:spcBef>
                <a:spcPct val="20000"/>
              </a:spcBef>
              <a:spcAft>
                <a:spcPts val="0"/>
              </a:spcAft>
              <a:defRPr/>
            </a:pPr>
            <a:r>
              <a:rPr lang="en-US" sz="1600" b="1" dirty="0">
                <a:latin typeface="Cambria" pitchFamily="18" charset="0"/>
                <a:cs typeface="+mn-cs"/>
              </a:rPr>
              <a:t>7. [Search unsuccessful]  Set LOC=NULL and PAR=SAVE</a:t>
            </a:r>
          </a:p>
          <a:p>
            <a:pPr marL="342900" indent="-342900" fontAlgn="auto">
              <a:spcBef>
                <a:spcPct val="20000"/>
              </a:spcBef>
              <a:spcAft>
                <a:spcPts val="0"/>
              </a:spcAft>
              <a:defRPr/>
            </a:pPr>
            <a:r>
              <a:rPr lang="en-US" sz="1600" b="1" dirty="0">
                <a:latin typeface="Cambria" pitchFamily="18" charset="0"/>
                <a:cs typeface="+mn-cs"/>
              </a:rPr>
              <a:t>8. Exit</a:t>
            </a:r>
          </a:p>
          <a:p>
            <a:pPr marL="342900" indent="-342900" fontAlgn="auto">
              <a:spcBef>
                <a:spcPct val="20000"/>
              </a:spcBef>
              <a:spcAft>
                <a:spcPts val="0"/>
              </a:spcAft>
              <a:defRPr/>
            </a:pPr>
            <a:r>
              <a:rPr lang="en-US" sz="1600" b="1" dirty="0">
                <a:latin typeface="Cambria" pitchFamily="18" charset="0"/>
                <a:cs typeface="+mn-cs"/>
              </a:rPr>
              <a:t>		</a:t>
            </a:r>
            <a:endParaRPr lang="en-US" sz="1600" dirty="0">
              <a:latin typeface="Cambria" pitchFamily="18" charset="0"/>
              <a:cs typeface="+mn-cs"/>
            </a:endParaRPr>
          </a:p>
        </p:txBody>
      </p:sp>
      <p:sp>
        <p:nvSpPr>
          <p:cNvPr id="4" name="Title 1"/>
          <p:cNvSpPr txBox="1">
            <a:spLocks/>
          </p:cNvSpPr>
          <p:nvPr/>
        </p:nvSpPr>
        <p:spPr>
          <a:xfrm>
            <a:off x="1320800" y="381000"/>
            <a:ext cx="10566400" cy="533400"/>
          </a:xfrm>
          <a:prstGeom prst="rect">
            <a:avLst/>
          </a:prstGeom>
        </p:spPr>
        <p:txBody>
          <a:bodyPr/>
          <a:lstStyle/>
          <a:p>
            <a:pPr fontAlgn="auto">
              <a:lnSpc>
                <a:spcPct val="80000"/>
              </a:lnSpc>
              <a:spcAft>
                <a:spcPts val="0"/>
              </a:spcAft>
              <a:defRPr/>
            </a:pPr>
            <a:r>
              <a:rPr lang="en-US" altLang="zh-TW" sz="2800" dirty="0">
                <a:latin typeface="Casper Bold"/>
                <a:ea typeface="+mj-ea"/>
                <a:cs typeface="+mj-cs"/>
              </a:rPr>
              <a:t>Algorithm for searching in a BST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320800" y="609600"/>
            <a:ext cx="10566400" cy="685800"/>
          </a:xfrm>
        </p:spPr>
        <p:txBody>
          <a:bodyPr/>
          <a:lstStyle/>
          <a:p>
            <a:pPr>
              <a:lnSpc>
                <a:spcPct val="80000"/>
              </a:lnSpc>
            </a:pPr>
            <a:r>
              <a:rPr lang="en-US" altLang="zh-TW" sz="2800" smtClean="0">
                <a:latin typeface="Casper Bold"/>
              </a:rPr>
              <a:t>Searching BST</a:t>
            </a:r>
          </a:p>
        </p:txBody>
      </p:sp>
      <p:sp>
        <p:nvSpPr>
          <p:cNvPr id="4100" name="Rectangle 3"/>
          <p:cNvSpPr>
            <a:spLocks noGrp="1" noChangeArrowheads="1"/>
          </p:cNvSpPr>
          <p:nvPr>
            <p:ph type="body" idx="1"/>
          </p:nvPr>
        </p:nvSpPr>
        <p:spPr>
          <a:xfrm>
            <a:off x="914400" y="1219200"/>
            <a:ext cx="10464800" cy="5105400"/>
          </a:xfrm>
        </p:spPr>
        <p:txBody>
          <a:bodyPr/>
          <a:lstStyle/>
          <a:p>
            <a:r>
              <a:rPr lang="en-US" altLang="zh-TW" sz="2200" smtClean="0"/>
              <a:t>If we are searching for 15, then we are done.</a:t>
            </a:r>
          </a:p>
          <a:p>
            <a:r>
              <a:rPr lang="en-US" altLang="zh-TW" sz="2200" smtClean="0"/>
              <a:t>If we are searching for a key &lt; 15, then we should search in the left subtree.</a:t>
            </a:r>
          </a:p>
          <a:p>
            <a:r>
              <a:rPr lang="en-US" altLang="zh-TW" sz="2200" smtClean="0"/>
              <a:t>If we are searching for a key &gt; 15, then we should search in the right subtree.</a:t>
            </a:r>
          </a:p>
        </p:txBody>
      </p:sp>
      <p:graphicFrame>
        <p:nvGraphicFramePr>
          <p:cNvPr id="4098" name="Object 4"/>
          <p:cNvGraphicFramePr>
            <a:graphicFrameLocks noGrp="1" noChangeAspect="1"/>
          </p:cNvGraphicFramePr>
          <p:nvPr>
            <p:ph sz="half" idx="4294967295"/>
          </p:nvPr>
        </p:nvGraphicFramePr>
        <p:xfrm>
          <a:off x="3657600" y="3352800"/>
          <a:ext cx="3962400" cy="2619375"/>
        </p:xfrm>
        <a:graphic>
          <a:graphicData uri="http://schemas.openxmlformats.org/presentationml/2006/ole">
            <p:oleObj spid="_x0000_s415746" name="Bitmap Image" r:id="rId4" imgW="1609524" imgH="1419048" progId="PBrush">
              <p:embed/>
            </p:oleObj>
          </a:graphicData>
        </a:graphic>
      </p:graphicFrame>
      <p:sp>
        <p:nvSpPr>
          <p:cNvPr id="5" name="Slide Number Placeholder 4"/>
          <p:cNvSpPr>
            <a:spLocks noGrp="1"/>
          </p:cNvSpPr>
          <p:nvPr>
            <p:ph type="sldNum" sz="quarter" idx="12"/>
          </p:nvPr>
        </p:nvSpPr>
        <p:spPr/>
        <p:txBody>
          <a:bodyPr/>
          <a:lstStyle/>
          <a:p>
            <a:pPr>
              <a:defRPr/>
            </a:pPr>
            <a:fld id="{B263F8E7-72F7-4EF1-84A3-EA6400A8C1B9}"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6"/>
          <p:cNvGraphicFramePr>
            <a:graphicFrameLocks noChangeAspect="1"/>
          </p:cNvGraphicFramePr>
          <p:nvPr/>
        </p:nvGraphicFramePr>
        <p:xfrm>
          <a:off x="2540000" y="457200"/>
          <a:ext cx="7213600" cy="3927475"/>
        </p:xfrm>
        <a:graphic>
          <a:graphicData uri="http://schemas.openxmlformats.org/presentationml/2006/ole">
            <p:oleObj spid="_x0000_s416770" name="Bitmap Image" r:id="rId4" imgW="3780952" imgH="2905531" progId="PBrush">
              <p:embed/>
            </p:oleObj>
          </a:graphicData>
        </a:graphic>
      </p:graphicFrame>
      <p:graphicFrame>
        <p:nvGraphicFramePr>
          <p:cNvPr id="5123" name="Object 7"/>
          <p:cNvGraphicFramePr>
            <a:graphicFrameLocks noChangeAspect="1"/>
          </p:cNvGraphicFramePr>
          <p:nvPr/>
        </p:nvGraphicFramePr>
        <p:xfrm>
          <a:off x="2540000" y="4343400"/>
          <a:ext cx="7213600" cy="2413000"/>
        </p:xfrm>
        <a:graphic>
          <a:graphicData uri="http://schemas.openxmlformats.org/presentationml/2006/ole">
            <p:oleObj spid="_x0000_s416771" name="Bitmap Image" r:id="rId5" imgW="3696216" imgH="1647619" progId="PBrush">
              <p:embed/>
            </p:oleObj>
          </a:graphicData>
        </a:graphic>
      </p:graphicFrame>
      <p:sp>
        <p:nvSpPr>
          <p:cNvPr id="4" name="Slide Number Placeholder 3"/>
          <p:cNvSpPr>
            <a:spLocks noGrp="1"/>
          </p:cNvSpPr>
          <p:nvPr>
            <p:ph type="sldNum" sz="quarter" idx="12"/>
          </p:nvPr>
        </p:nvSpPr>
        <p:spPr/>
        <p:txBody>
          <a:bodyPr/>
          <a:lstStyle/>
          <a:p>
            <a:pPr>
              <a:defRPr/>
            </a:pPr>
            <a:fld id="{00336278-A827-46A2-8838-1C835E57529F}"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812800" y="0"/>
            <a:ext cx="10464800" cy="1143000"/>
          </a:xfrm>
        </p:spPr>
        <p:txBody>
          <a:bodyPr/>
          <a:lstStyle/>
          <a:p>
            <a:r>
              <a:rPr lang="en-US" altLang="zh-TW" smtClean="0">
                <a:latin typeface="Casper Bold"/>
              </a:rPr>
              <a:t>Inorder Traversal of BST</a:t>
            </a:r>
          </a:p>
        </p:txBody>
      </p:sp>
      <p:sp>
        <p:nvSpPr>
          <p:cNvPr id="6148" name="Rectangle 3"/>
          <p:cNvSpPr>
            <a:spLocks noGrp="1" noChangeArrowheads="1"/>
          </p:cNvSpPr>
          <p:nvPr>
            <p:ph type="body" idx="1"/>
          </p:nvPr>
        </p:nvSpPr>
        <p:spPr>
          <a:xfrm>
            <a:off x="914400" y="1295400"/>
            <a:ext cx="10464800" cy="4800600"/>
          </a:xfrm>
        </p:spPr>
        <p:txBody>
          <a:bodyPr/>
          <a:lstStyle/>
          <a:p>
            <a:r>
              <a:rPr lang="en-US" altLang="zh-TW" sz="2200" smtClean="0"/>
              <a:t>Inorder traversal of BST prints out all the keys in sorted order</a:t>
            </a:r>
          </a:p>
        </p:txBody>
      </p:sp>
      <p:graphicFrame>
        <p:nvGraphicFramePr>
          <p:cNvPr id="6146" name="Object 4"/>
          <p:cNvGraphicFramePr>
            <a:graphicFrameLocks noGrp="1" noChangeAspect="1"/>
          </p:cNvGraphicFramePr>
          <p:nvPr>
            <p:ph sz="half" idx="4294967295"/>
          </p:nvPr>
        </p:nvGraphicFramePr>
        <p:xfrm>
          <a:off x="3048000" y="1981200"/>
          <a:ext cx="5181600" cy="3873500"/>
        </p:xfrm>
        <a:graphic>
          <a:graphicData uri="http://schemas.openxmlformats.org/presentationml/2006/ole">
            <p:oleObj spid="_x0000_s417794" name="Bitmap Image" r:id="rId4" imgW="2619048" imgH="2610214" progId="PBrush">
              <p:embed/>
            </p:oleObj>
          </a:graphicData>
        </a:graphic>
      </p:graphicFrame>
      <p:sp>
        <p:nvSpPr>
          <p:cNvPr id="285702" name="Text Box 6"/>
          <p:cNvSpPr txBox="1">
            <a:spLocks noChangeArrowheads="1"/>
          </p:cNvSpPr>
          <p:nvPr/>
        </p:nvSpPr>
        <p:spPr bwMode="auto">
          <a:xfrm>
            <a:off x="5697538" y="5410200"/>
            <a:ext cx="3975100" cy="369888"/>
          </a:xfrm>
          <a:prstGeom prst="rect">
            <a:avLst/>
          </a:prstGeom>
          <a:noFill/>
          <a:ln w="31750">
            <a:noFill/>
            <a:miter lim="800000"/>
            <a:headEnd type="none" w="sm" len="sm"/>
            <a:tailEnd type="none" w="sm" len="sm"/>
          </a:ln>
        </p:spPr>
        <p:txBody>
          <a:bodyPr wrap="none">
            <a:spAutoFit/>
          </a:bodyPr>
          <a:lstStyle/>
          <a:p>
            <a:pPr>
              <a:buFont typeface="Monotype Sorts" pitchFamily="2" charset="2"/>
              <a:buNone/>
            </a:pPr>
            <a:r>
              <a:rPr lang="en-US" altLang="zh-TW">
                <a:solidFill>
                  <a:schemeClr val="folHlink"/>
                </a:solidFill>
                <a:latin typeface="Calibri" pitchFamily="34" charset="0"/>
              </a:rPr>
              <a:t>Inorder: 2, 3, 4, 6, 7, 9, 13, 15, 17, 18, 20</a:t>
            </a:r>
          </a:p>
        </p:txBody>
      </p:sp>
      <p:sp>
        <p:nvSpPr>
          <p:cNvPr id="6" name="Slide Number Placeholder 5"/>
          <p:cNvSpPr>
            <a:spLocks noGrp="1"/>
          </p:cNvSpPr>
          <p:nvPr>
            <p:ph type="sldNum" sz="quarter" idx="12"/>
          </p:nvPr>
        </p:nvSpPr>
        <p:spPr/>
        <p:txBody>
          <a:bodyPr/>
          <a:lstStyle/>
          <a:p>
            <a:pPr>
              <a:defRPr/>
            </a:pPr>
            <a:fld id="{2517CCDB-D2B7-48B6-927B-02EC772C580B}"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12800" y="-76200"/>
            <a:ext cx="10464800" cy="1371600"/>
          </a:xfrm>
        </p:spPr>
        <p:txBody>
          <a:bodyPr/>
          <a:lstStyle/>
          <a:p>
            <a:r>
              <a:rPr lang="en-US" altLang="zh-TW" smtClean="0">
                <a:latin typeface="Casper Bold"/>
              </a:rPr>
              <a:t>findMin/ findMax</a:t>
            </a:r>
          </a:p>
        </p:txBody>
      </p:sp>
      <p:sp>
        <p:nvSpPr>
          <p:cNvPr id="77827" name="Rectangle 3"/>
          <p:cNvSpPr>
            <a:spLocks noGrp="1" noChangeArrowheads="1"/>
          </p:cNvSpPr>
          <p:nvPr>
            <p:ph type="body" idx="1"/>
          </p:nvPr>
        </p:nvSpPr>
        <p:spPr>
          <a:xfrm>
            <a:off x="812800" y="1143000"/>
            <a:ext cx="10871200" cy="4800600"/>
          </a:xfrm>
        </p:spPr>
        <p:txBody>
          <a:bodyPr/>
          <a:lstStyle/>
          <a:p>
            <a:r>
              <a:rPr lang="en-US" altLang="zh-TW" sz="2200" smtClean="0"/>
              <a:t>Goal: return the node containing the smallest (largest) key in the tree</a:t>
            </a:r>
          </a:p>
          <a:p>
            <a:r>
              <a:rPr lang="en-US" altLang="zh-TW" sz="2200" smtClean="0"/>
              <a:t>Algorithm: Start at the root and go left (right) as long as there is a left (right) child. The stopping point is the smallest (largest) element</a:t>
            </a:r>
          </a:p>
          <a:p>
            <a:endParaRPr lang="en-US" altLang="zh-TW" sz="2200" smtClean="0"/>
          </a:p>
          <a:p>
            <a:endParaRPr lang="en-US" altLang="zh-TW" sz="2200" smtClean="0"/>
          </a:p>
          <a:p>
            <a:endParaRPr lang="en-US" altLang="zh-TW" sz="2200" smtClean="0"/>
          </a:p>
          <a:p>
            <a:endParaRPr lang="en-US" altLang="zh-TW" sz="2200" smtClean="0"/>
          </a:p>
          <a:p>
            <a:endParaRPr lang="en-US" altLang="zh-TW" sz="2200" smtClean="0"/>
          </a:p>
          <a:p>
            <a:endParaRPr lang="en-US" altLang="zh-TW" sz="2200" smtClean="0"/>
          </a:p>
          <a:p>
            <a:endParaRPr lang="en-US" altLang="zh-TW" sz="2200" smtClean="0"/>
          </a:p>
          <a:p>
            <a:r>
              <a:rPr lang="en-US" altLang="zh-TW" sz="2200" smtClean="0"/>
              <a:t>Time complexity = O(height of the tree)</a:t>
            </a:r>
          </a:p>
        </p:txBody>
      </p:sp>
      <p:sp>
        <p:nvSpPr>
          <p:cNvPr id="77828" name="Text Box 5"/>
          <p:cNvSpPr txBox="1">
            <a:spLocks noChangeArrowheads="1"/>
          </p:cNvSpPr>
          <p:nvPr/>
        </p:nvSpPr>
        <p:spPr bwMode="auto">
          <a:xfrm>
            <a:off x="1320800" y="2895600"/>
            <a:ext cx="10058400" cy="2308225"/>
          </a:xfrm>
          <a:prstGeom prst="rect">
            <a:avLst/>
          </a:prstGeom>
          <a:noFill/>
          <a:ln w="31750">
            <a:noFill/>
            <a:miter lim="800000"/>
            <a:headEnd type="none" w="sm" len="sm"/>
            <a:tailEnd type="none" w="sm" len="sm"/>
          </a:ln>
        </p:spPr>
        <p:txBody>
          <a:bodyPr>
            <a:spAutoFit/>
          </a:bodyPr>
          <a:lstStyle/>
          <a:p>
            <a:pPr>
              <a:buFont typeface="Monotype Sorts" pitchFamily="2" charset="2"/>
              <a:buNone/>
            </a:pPr>
            <a:r>
              <a:rPr lang="en-US">
                <a:latin typeface="Cambria" pitchFamily="18" charset="0"/>
              </a:rPr>
              <a:t>BinaryNode * BinarySearchTree::FindMin(BinaryNode *t) const</a:t>
            </a:r>
          </a:p>
          <a:p>
            <a:pPr>
              <a:buFont typeface="Monotype Sorts" pitchFamily="2" charset="2"/>
              <a:buNone/>
            </a:pPr>
            <a:r>
              <a:rPr lang="en-US">
                <a:latin typeface="Cambria" pitchFamily="18" charset="0"/>
              </a:rPr>
              <a:t>{</a:t>
            </a:r>
          </a:p>
          <a:p>
            <a:pPr>
              <a:buFont typeface="Monotype Sorts" pitchFamily="2" charset="2"/>
              <a:buNone/>
            </a:pPr>
            <a:r>
              <a:rPr lang="en-US">
                <a:latin typeface="Cambria" pitchFamily="18" charset="0"/>
              </a:rPr>
              <a:t>     if (t == NULL)</a:t>
            </a:r>
          </a:p>
          <a:p>
            <a:pPr>
              <a:buFont typeface="Monotype Sorts" pitchFamily="2" charset="2"/>
              <a:buNone/>
            </a:pPr>
            <a:r>
              <a:rPr lang="en-US">
                <a:latin typeface="Cambria" pitchFamily="18" charset="0"/>
              </a:rPr>
              <a:t>          return NULL;</a:t>
            </a:r>
          </a:p>
          <a:p>
            <a:pPr>
              <a:buFont typeface="Monotype Sorts" pitchFamily="2" charset="2"/>
              <a:buNone/>
            </a:pPr>
            <a:r>
              <a:rPr lang="en-US">
                <a:latin typeface="Cambria" pitchFamily="18" charset="0"/>
              </a:rPr>
              <a:t>     if (t-&gt;left == NULL)</a:t>
            </a:r>
          </a:p>
          <a:p>
            <a:pPr>
              <a:buFont typeface="Monotype Sorts" pitchFamily="2" charset="2"/>
              <a:buNone/>
            </a:pPr>
            <a:r>
              <a:rPr lang="en-US">
                <a:latin typeface="Cambria" pitchFamily="18" charset="0"/>
              </a:rPr>
              <a:t>          return t;</a:t>
            </a:r>
          </a:p>
          <a:p>
            <a:pPr>
              <a:buFont typeface="Monotype Sorts" pitchFamily="2" charset="2"/>
              <a:buNone/>
            </a:pPr>
            <a:r>
              <a:rPr lang="en-US">
                <a:latin typeface="Cambria" pitchFamily="18" charset="0"/>
              </a:rPr>
              <a:t>     return FindMin(t-&gt;left);</a:t>
            </a:r>
          </a:p>
          <a:p>
            <a:pPr>
              <a:buFont typeface="Monotype Sorts" pitchFamily="2" charset="2"/>
              <a:buNone/>
            </a:pPr>
            <a:r>
              <a:rPr lang="en-US">
                <a:latin typeface="Cambria" pitchFamily="18" charset="0"/>
              </a:rPr>
              <a:t>}</a:t>
            </a:r>
          </a:p>
        </p:txBody>
      </p:sp>
      <p:sp>
        <p:nvSpPr>
          <p:cNvPr id="5" name="Slide Number Placeholder 4"/>
          <p:cNvSpPr>
            <a:spLocks noGrp="1"/>
          </p:cNvSpPr>
          <p:nvPr>
            <p:ph type="sldNum" sz="quarter" idx="12"/>
          </p:nvPr>
        </p:nvSpPr>
        <p:spPr/>
        <p:txBody>
          <a:bodyPr/>
          <a:lstStyle/>
          <a:p>
            <a:pPr>
              <a:defRPr/>
            </a:pPr>
            <a:fld id="{2C88CE0E-46B4-4861-A815-BB3D490D5EE9}"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021A41E-7093-4208-A0F9-CA811244BA10}" type="slidenum">
              <a:rPr lang="en-US"/>
              <a:pPr>
                <a:defRPr/>
              </a:pPr>
              <a:t>17</a:t>
            </a:fld>
            <a:endParaRPr lang="en-US"/>
          </a:p>
        </p:txBody>
      </p:sp>
      <p:sp>
        <p:nvSpPr>
          <p:cNvPr id="78851" name="Content Placeholder 2"/>
          <p:cNvSpPr txBox="1">
            <a:spLocks/>
          </p:cNvSpPr>
          <p:nvPr/>
        </p:nvSpPr>
        <p:spPr bwMode="auto">
          <a:xfrm>
            <a:off x="1219200" y="838200"/>
            <a:ext cx="10668000" cy="6019800"/>
          </a:xfrm>
          <a:prstGeom prst="rect">
            <a:avLst/>
          </a:prstGeom>
          <a:noFill/>
          <a:ln w="9525">
            <a:noFill/>
            <a:miter lim="800000"/>
            <a:headEnd/>
            <a:tailEnd/>
          </a:ln>
        </p:spPr>
        <p:txBody>
          <a:bodyPr/>
          <a:lstStyle/>
          <a:p>
            <a:pPr algn="just"/>
            <a:r>
              <a:rPr lang="en-US" b="1">
                <a:latin typeface="Cambria" pitchFamily="18" charset="0"/>
              </a:rPr>
              <a:t>INSBST(INFO,LEFT,RIGHT,ROOT,AVAIL,ITEM,LOC) : A binary search  tree T is in memory and an ITEM of information is given. This procedure finds the location LOC of ITEM in T or adds ITEM as a new node in T at location LOC.</a:t>
            </a:r>
            <a:endParaRPr lang="en-US">
              <a:latin typeface="Cambria" pitchFamily="18" charset="0"/>
            </a:endParaRPr>
          </a:p>
          <a:p>
            <a:pPr algn="just"/>
            <a:r>
              <a:rPr lang="en-US">
                <a:latin typeface="Cambria" pitchFamily="18" charset="0"/>
              </a:rPr>
              <a:t>1. Call FIND(INFO,LEFT,RIGHT,ROOT,ITEM,LOC,PAR)</a:t>
            </a:r>
          </a:p>
          <a:p>
            <a:pPr algn="just"/>
            <a:r>
              <a:rPr lang="en-US">
                <a:latin typeface="Cambria" pitchFamily="18" charset="0"/>
              </a:rPr>
              <a:t>2. If LOC≠NULL, then: Exit.</a:t>
            </a:r>
          </a:p>
          <a:p>
            <a:pPr algn="just"/>
            <a:r>
              <a:rPr lang="en-US">
                <a:latin typeface="Cambria" pitchFamily="18" charset="0"/>
              </a:rPr>
              <a:t>3. [Copy ITEM into new node in AVAIL list.]</a:t>
            </a:r>
          </a:p>
          <a:p>
            <a:pPr algn="just"/>
            <a:r>
              <a:rPr lang="en-US">
                <a:latin typeface="Cambria" pitchFamily="18" charset="0"/>
              </a:rPr>
              <a:t>	(a)If AVAIL=NULL, then: Write: OVERFLOW &amp; Exit.</a:t>
            </a:r>
          </a:p>
          <a:p>
            <a:pPr algn="just"/>
            <a:r>
              <a:rPr lang="en-US">
                <a:latin typeface="Cambria" pitchFamily="18" charset="0"/>
              </a:rPr>
              <a:t>	(b)Set NEW=AVAIL, AVAIL=LEFT [AVAIL] &amp; INFO [NEW] =ITEM.</a:t>
            </a:r>
          </a:p>
          <a:p>
            <a:pPr algn="just"/>
            <a:r>
              <a:rPr lang="en-US">
                <a:latin typeface="Cambria" pitchFamily="18" charset="0"/>
              </a:rPr>
              <a:t>	(c)Set LOC=NEW, LEFT[NEW]=NULL &amp; RIGHT[NEW]=NULL</a:t>
            </a:r>
          </a:p>
          <a:p>
            <a:pPr algn="just"/>
            <a:r>
              <a:rPr lang="en-US">
                <a:latin typeface="Cambria" pitchFamily="18" charset="0"/>
              </a:rPr>
              <a:t>4. [Add ITEM to tree]</a:t>
            </a:r>
          </a:p>
          <a:p>
            <a:pPr algn="just"/>
            <a:r>
              <a:rPr lang="en-US">
                <a:latin typeface="Cambria" pitchFamily="18" charset="0"/>
              </a:rPr>
              <a:t>	If PAR=NULL, then:</a:t>
            </a:r>
          </a:p>
          <a:p>
            <a:pPr algn="just"/>
            <a:r>
              <a:rPr lang="en-US">
                <a:latin typeface="Cambria" pitchFamily="18" charset="0"/>
              </a:rPr>
              <a:t>		Set ROOT=NEW [Make it root]</a:t>
            </a:r>
          </a:p>
          <a:p>
            <a:pPr algn="just"/>
            <a:r>
              <a:rPr lang="en-US">
                <a:latin typeface="Cambria" pitchFamily="18" charset="0"/>
              </a:rPr>
              <a:t>	Else if ITEM&lt;INFO [PAR], Then:</a:t>
            </a:r>
          </a:p>
          <a:p>
            <a:pPr algn="just"/>
            <a:r>
              <a:rPr lang="en-US">
                <a:latin typeface="Cambria" pitchFamily="18" charset="0"/>
              </a:rPr>
              <a:t>		Set LEFT [PAR] =NEW</a:t>
            </a:r>
          </a:p>
          <a:p>
            <a:pPr algn="just"/>
            <a:r>
              <a:rPr lang="en-US">
                <a:latin typeface="Cambria" pitchFamily="18" charset="0"/>
              </a:rPr>
              <a:t>	Else</a:t>
            </a:r>
          </a:p>
          <a:p>
            <a:pPr algn="just"/>
            <a:r>
              <a:rPr lang="en-US">
                <a:latin typeface="Cambria" pitchFamily="18" charset="0"/>
              </a:rPr>
              <a:t>		Set RIGHT [PAR] =NEW</a:t>
            </a:r>
          </a:p>
          <a:p>
            <a:pPr algn="just"/>
            <a:r>
              <a:rPr lang="en-US">
                <a:latin typeface="Cambria" pitchFamily="18" charset="0"/>
              </a:rPr>
              <a:t>[End of if structure]</a:t>
            </a:r>
          </a:p>
          <a:p>
            <a:pPr algn="just"/>
            <a:r>
              <a:rPr lang="en-US">
                <a:latin typeface="Cambria" pitchFamily="18" charset="0"/>
              </a:rPr>
              <a:t>5. Exit</a:t>
            </a:r>
          </a:p>
          <a:p>
            <a:pPr algn="just"/>
            <a:r>
              <a:rPr lang="en-US" b="1">
                <a:latin typeface="Cambria" pitchFamily="18" charset="0"/>
              </a:rPr>
              <a:t>	</a:t>
            </a:r>
            <a:r>
              <a:rPr lang="en-US">
                <a:latin typeface="Cambria" pitchFamily="18" charset="0"/>
              </a:rPr>
              <a:t> </a:t>
            </a:r>
          </a:p>
          <a:p>
            <a:pPr algn="just"/>
            <a:r>
              <a:rPr lang="en-US">
                <a:latin typeface="Cambria" pitchFamily="18" charset="0"/>
              </a:rPr>
              <a:t> </a:t>
            </a:r>
          </a:p>
        </p:txBody>
      </p:sp>
      <p:sp>
        <p:nvSpPr>
          <p:cNvPr id="4" name="Title 1"/>
          <p:cNvSpPr txBox="1">
            <a:spLocks/>
          </p:cNvSpPr>
          <p:nvPr/>
        </p:nvSpPr>
        <p:spPr>
          <a:xfrm>
            <a:off x="1320800" y="304800"/>
            <a:ext cx="10566400" cy="609600"/>
          </a:xfrm>
          <a:prstGeom prst="rect">
            <a:avLst/>
          </a:prstGeom>
        </p:spPr>
        <p:txBody>
          <a:bodyPr/>
          <a:lstStyle/>
          <a:p>
            <a:pPr fontAlgn="auto">
              <a:lnSpc>
                <a:spcPct val="90000"/>
              </a:lnSpc>
              <a:spcAft>
                <a:spcPts val="0"/>
              </a:spcAft>
              <a:defRPr/>
            </a:pPr>
            <a:r>
              <a:rPr lang="en-US" altLang="zh-TW" sz="4400" dirty="0">
                <a:latin typeface="Casper Bold"/>
                <a:cs typeface="+mj-cs"/>
              </a:rPr>
              <a:t>Algorithm for inserting in a BST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812800" y="-76200"/>
            <a:ext cx="10464800" cy="1143000"/>
          </a:xfrm>
        </p:spPr>
        <p:txBody>
          <a:bodyPr/>
          <a:lstStyle/>
          <a:p>
            <a:r>
              <a:rPr lang="en-US" altLang="zh-TW" smtClean="0">
                <a:latin typeface="Casper Bold"/>
              </a:rPr>
              <a:t>Insertion</a:t>
            </a:r>
          </a:p>
        </p:txBody>
      </p:sp>
      <p:sp>
        <p:nvSpPr>
          <p:cNvPr id="214019" name="Rectangle 3"/>
          <p:cNvSpPr>
            <a:spLocks noGrp="1" noChangeArrowheads="1"/>
          </p:cNvSpPr>
          <p:nvPr>
            <p:ph type="body" idx="1"/>
          </p:nvPr>
        </p:nvSpPr>
        <p:spPr>
          <a:xfrm>
            <a:off x="1016000" y="1143000"/>
            <a:ext cx="10363200" cy="5029200"/>
          </a:xfrm>
        </p:spPr>
        <p:txBody>
          <a:bodyPr rtlCol="0">
            <a:normAutofit lnSpcReduction="10000"/>
          </a:bodyPr>
          <a:lstStyle/>
          <a:p>
            <a:pPr fontAlgn="auto">
              <a:spcAft>
                <a:spcPts val="0"/>
              </a:spcAft>
              <a:defRPr/>
            </a:pPr>
            <a:r>
              <a:rPr lang="en-US" altLang="zh-TW" sz="2200" dirty="0"/>
              <a:t>Proceed down the tree as you would with a find</a:t>
            </a:r>
          </a:p>
          <a:p>
            <a:pPr fontAlgn="auto">
              <a:spcAft>
                <a:spcPts val="0"/>
              </a:spcAft>
              <a:defRPr/>
            </a:pPr>
            <a:r>
              <a:rPr lang="en-US" altLang="zh-TW" sz="2200" dirty="0"/>
              <a:t>If X is found, do nothing (or update something)</a:t>
            </a:r>
          </a:p>
          <a:p>
            <a:pPr fontAlgn="auto">
              <a:spcAft>
                <a:spcPts val="0"/>
              </a:spcAft>
              <a:defRPr/>
            </a:pPr>
            <a:r>
              <a:rPr lang="en-US" altLang="zh-TW" sz="2200" dirty="0"/>
              <a:t>Otherwise, insert X at the last spot on the path traversed</a:t>
            </a:r>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endParaRPr lang="en-US" altLang="zh-TW" sz="2200" dirty="0"/>
          </a:p>
          <a:p>
            <a:pPr fontAlgn="auto">
              <a:spcAft>
                <a:spcPts val="0"/>
              </a:spcAft>
              <a:defRPr/>
            </a:pPr>
            <a:r>
              <a:rPr lang="en-US" altLang="zh-TW" sz="2200" dirty="0"/>
              <a:t>Time complexity = O(height of the tree)</a:t>
            </a:r>
          </a:p>
        </p:txBody>
      </p:sp>
      <p:graphicFrame>
        <p:nvGraphicFramePr>
          <p:cNvPr id="7170" name="Object 4"/>
          <p:cNvGraphicFramePr>
            <a:graphicFrameLocks noGrp="1" noChangeAspect="1"/>
          </p:cNvGraphicFramePr>
          <p:nvPr>
            <p:ph sz="half" idx="4294967295"/>
          </p:nvPr>
        </p:nvGraphicFramePr>
        <p:xfrm>
          <a:off x="3759200" y="2590800"/>
          <a:ext cx="4673600" cy="3059113"/>
        </p:xfrm>
        <a:graphic>
          <a:graphicData uri="http://schemas.openxmlformats.org/presentationml/2006/ole">
            <p:oleObj spid="_x0000_s418818" name="Bitmap Image" r:id="rId4" imgW="3076190" imgH="2685714" progId="PBrush">
              <p:embed/>
            </p:oleObj>
          </a:graphicData>
        </a:graphic>
      </p:graphicFrame>
      <p:sp>
        <p:nvSpPr>
          <p:cNvPr id="5" name="Slide Number Placeholder 4"/>
          <p:cNvSpPr>
            <a:spLocks noGrp="1"/>
          </p:cNvSpPr>
          <p:nvPr>
            <p:ph type="sldNum" sz="quarter" idx="12"/>
          </p:nvPr>
        </p:nvSpPr>
        <p:spPr/>
        <p:txBody>
          <a:bodyPr/>
          <a:lstStyle/>
          <a:p>
            <a:pPr>
              <a:defRPr/>
            </a:pPr>
            <a:fld id="{744E9269-D928-4564-AE40-1FCF9E6D7A9C}"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TW" smtClean="0">
                <a:latin typeface="Casper Bold"/>
              </a:rPr>
              <a:t>Deletion</a:t>
            </a:r>
          </a:p>
        </p:txBody>
      </p:sp>
      <p:sp>
        <p:nvSpPr>
          <p:cNvPr id="79875" name="Rectangle 3"/>
          <p:cNvSpPr>
            <a:spLocks noGrp="1" noChangeArrowheads="1"/>
          </p:cNvSpPr>
          <p:nvPr>
            <p:ph type="body" idx="1"/>
          </p:nvPr>
        </p:nvSpPr>
        <p:spPr/>
        <p:txBody>
          <a:bodyPr/>
          <a:lstStyle/>
          <a:p>
            <a:r>
              <a:rPr lang="en-US" altLang="zh-TW" sz="2200" smtClean="0"/>
              <a:t>When we delete a node, we need to consider how we take care of the children of the deleted node.</a:t>
            </a:r>
          </a:p>
          <a:p>
            <a:pPr lvl="1"/>
            <a:r>
              <a:rPr lang="en-US" altLang="zh-TW" sz="2200" smtClean="0"/>
              <a:t>This has to be done such that the property of the search tree is maintained.</a:t>
            </a:r>
          </a:p>
          <a:p>
            <a:endParaRPr lang="en-US" altLang="zh-TW" sz="2200" smtClean="0"/>
          </a:p>
        </p:txBody>
      </p:sp>
      <p:sp>
        <p:nvSpPr>
          <p:cNvPr id="4" name="Slide Number Placeholder 3"/>
          <p:cNvSpPr>
            <a:spLocks noGrp="1"/>
          </p:cNvSpPr>
          <p:nvPr>
            <p:ph type="sldNum" sz="quarter" idx="12"/>
          </p:nvPr>
        </p:nvSpPr>
        <p:spPr/>
        <p:txBody>
          <a:bodyPr/>
          <a:lstStyle/>
          <a:p>
            <a:pPr>
              <a:defRPr/>
            </a:pPr>
            <a:fld id="{1D3DEA91-761D-4C9A-9E46-EBE1F00EACFD}"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Threaded Binary Tree</a:t>
            </a:r>
            <a:br>
              <a:rPr lang="en-US" dirty="0" smtClean="0"/>
            </a:br>
            <a:endParaRPr lang="en-US" dirty="0"/>
          </a:p>
        </p:txBody>
      </p:sp>
      <p:sp>
        <p:nvSpPr>
          <p:cNvPr id="3" name="Content Placeholder 2"/>
          <p:cNvSpPr>
            <a:spLocks noGrp="1"/>
          </p:cNvSpPr>
          <p:nvPr>
            <p:ph idx="1"/>
          </p:nvPr>
        </p:nvSpPr>
        <p:spPr>
          <a:xfrm>
            <a:off x="791901" y="1200592"/>
            <a:ext cx="10515600" cy="4864542"/>
          </a:xfrm>
        </p:spPr>
        <p:txBody>
          <a:bodyPr>
            <a:normAutofit fontScale="85000" lnSpcReduction="20000"/>
          </a:bodyPr>
          <a:lstStyle/>
          <a:p>
            <a:pPr>
              <a:lnSpc>
                <a:spcPct val="150000"/>
              </a:lnSpc>
            </a:pPr>
            <a:r>
              <a:rPr lang="en-US" dirty="0" smtClean="0"/>
              <a:t>In the linked representation of binary trees, more than one half of the link fields contain NULL values which results in wastage of storage space. If a binary tree consists of </a:t>
            </a:r>
            <a:r>
              <a:rPr lang="en-US" b="1" dirty="0" smtClean="0"/>
              <a:t>n</a:t>
            </a:r>
            <a:r>
              <a:rPr lang="en-US" dirty="0" smtClean="0"/>
              <a:t> nodes then </a:t>
            </a:r>
            <a:r>
              <a:rPr lang="en-US" b="1" dirty="0" smtClean="0"/>
              <a:t>n+1</a:t>
            </a:r>
            <a:r>
              <a:rPr lang="en-US" dirty="0" smtClean="0"/>
              <a:t> link fields contain NULL values. </a:t>
            </a:r>
            <a:endParaRPr lang="en-US" dirty="0" smtClean="0"/>
          </a:p>
          <a:p>
            <a:pPr>
              <a:lnSpc>
                <a:spcPct val="150000"/>
              </a:lnSpc>
            </a:pPr>
            <a:r>
              <a:rPr lang="en-US" dirty="0" smtClean="0"/>
              <a:t>So </a:t>
            </a:r>
            <a:r>
              <a:rPr lang="en-US" dirty="0" smtClean="0"/>
              <a:t>in order to effectively manage the space, a method was devised by Perlis and Thornton in which the </a:t>
            </a:r>
            <a:r>
              <a:rPr lang="en-US" b="1" dirty="0" smtClean="0"/>
              <a:t>NULL links are replaced with special links known as threads</a:t>
            </a:r>
            <a:r>
              <a:rPr lang="en-US" dirty="0" smtClean="0"/>
              <a:t>. </a:t>
            </a:r>
            <a:endParaRPr lang="en-US" dirty="0" smtClean="0"/>
          </a:p>
          <a:p>
            <a:pPr>
              <a:lnSpc>
                <a:spcPct val="150000"/>
              </a:lnSpc>
            </a:pPr>
            <a:r>
              <a:rPr lang="en-US" dirty="0" smtClean="0"/>
              <a:t>Such </a:t>
            </a:r>
            <a:r>
              <a:rPr lang="en-US" dirty="0" smtClean="0"/>
              <a:t>binary trees with threads are known as </a:t>
            </a:r>
            <a:r>
              <a:rPr lang="en-US" b="1" dirty="0" smtClean="0"/>
              <a:t>threaded binary trees</a:t>
            </a:r>
            <a:r>
              <a:rPr lang="en-US" dirty="0" smtClean="0"/>
              <a:t>. Each node in a threaded binary tree either contains a link to its child node or thread to other nodes in the tree.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ea typeface="MS Mincho" pitchFamily="49" charset="-128"/>
              </a:rPr>
              <a:t>(1) Deleting a leaf</a:t>
            </a:r>
            <a:r>
              <a:rPr lang="en-US" smtClean="0"/>
              <a:t> </a:t>
            </a:r>
          </a:p>
        </p:txBody>
      </p:sp>
      <p:pic>
        <p:nvPicPr>
          <p:cNvPr id="80899" name="Picture 3" descr="P473"/>
          <p:cNvPicPr>
            <a:picLocks noChangeAspect="1" noChangeArrowheads="1"/>
          </p:cNvPicPr>
          <p:nvPr/>
        </p:nvPicPr>
        <p:blipFill>
          <a:blip r:embed="rId3" cstate="print">
            <a:lum bright="-18000"/>
          </a:blip>
          <a:srcRect/>
          <a:stretch>
            <a:fillRect/>
          </a:stretch>
        </p:blipFill>
        <p:spPr bwMode="auto">
          <a:xfrm>
            <a:off x="1320800" y="2209800"/>
            <a:ext cx="9571038"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625600" y="609600"/>
            <a:ext cx="9245600" cy="1143000"/>
          </a:xfrm>
        </p:spPr>
        <p:txBody>
          <a:bodyPr rtlCol="0">
            <a:normAutofit fontScale="90000"/>
          </a:bodyPr>
          <a:lstStyle/>
          <a:p>
            <a:pPr fontAlgn="auto">
              <a:spcAft>
                <a:spcPts val="0"/>
              </a:spcAft>
              <a:defRPr/>
            </a:pPr>
            <a:r>
              <a:rPr lang="en-US" smtClean="0">
                <a:cs typeface="Times New Roman" pitchFamily="18" charset="0"/>
              </a:rPr>
              <a:t>(2)  Deleting a node with</a:t>
            </a:r>
            <a:br>
              <a:rPr lang="en-US" smtClean="0">
                <a:cs typeface="Times New Roman" pitchFamily="18" charset="0"/>
              </a:rPr>
            </a:br>
            <a:r>
              <a:rPr lang="en-US" smtClean="0">
                <a:cs typeface="Times New Roman" pitchFamily="18" charset="0"/>
              </a:rPr>
              <a:t>	only one child</a:t>
            </a:r>
            <a:endParaRPr lang="en-US" smtClean="0">
              <a:latin typeface="Courier New" pitchFamily="49" charset="0"/>
              <a:cs typeface="Courier New" pitchFamily="49" charset="0"/>
            </a:endParaRPr>
          </a:p>
        </p:txBody>
      </p:sp>
      <p:pic>
        <p:nvPicPr>
          <p:cNvPr id="81923" name="Picture 3" descr="P474"/>
          <p:cNvPicPr>
            <a:picLocks noChangeAspect="1" noChangeArrowheads="1"/>
          </p:cNvPicPr>
          <p:nvPr/>
        </p:nvPicPr>
        <p:blipFill>
          <a:blip r:embed="rId3" cstate="print">
            <a:lum bright="-18000"/>
          </a:blip>
          <a:srcRect/>
          <a:stretch>
            <a:fillRect/>
          </a:stretch>
        </p:blipFill>
        <p:spPr bwMode="auto">
          <a:xfrm>
            <a:off x="1422400" y="2286000"/>
            <a:ext cx="9753600"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smtClean="0">
                <a:ea typeface="MS Mincho" pitchFamily="49" charset="-128"/>
              </a:rPr>
              <a:t>(3)  Deleting a node with two</a:t>
            </a:r>
            <a:br>
              <a:rPr lang="en-US" smtClean="0">
                <a:ea typeface="MS Mincho" pitchFamily="49" charset="-128"/>
              </a:rPr>
            </a:br>
            <a:r>
              <a:rPr lang="en-US" smtClean="0">
                <a:ea typeface="MS Mincho" pitchFamily="49" charset="-128"/>
              </a:rPr>
              <a:t>	children</a:t>
            </a:r>
          </a:p>
        </p:txBody>
      </p:sp>
      <p:pic>
        <p:nvPicPr>
          <p:cNvPr id="82947" name="Picture 1027" descr="P475"/>
          <p:cNvPicPr>
            <a:picLocks noChangeAspect="1" noChangeArrowheads="1"/>
          </p:cNvPicPr>
          <p:nvPr/>
        </p:nvPicPr>
        <p:blipFill>
          <a:blip r:embed="rId3" cstate="print">
            <a:lum bright="-18000"/>
          </a:blip>
          <a:srcRect/>
          <a:stretch>
            <a:fillRect/>
          </a:stretch>
        </p:blipFill>
        <p:spPr bwMode="auto">
          <a:xfrm>
            <a:off x="1422400" y="2133600"/>
            <a:ext cx="9659938" cy="4081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914400" y="2667000"/>
            <a:ext cx="10363200" cy="3429000"/>
          </a:xfrm>
        </p:spPr>
        <p:txBody>
          <a:bodyPr/>
          <a:lstStyle/>
          <a:p>
            <a:r>
              <a:rPr lang="en-US" smtClean="0">
                <a:cs typeface="Times New Roman" pitchFamily="18" charset="0"/>
              </a:rPr>
              <a:t>Find </a:t>
            </a:r>
            <a:r>
              <a:rPr lang="en-US" smtClean="0">
                <a:solidFill>
                  <a:srgbClr val="FF9900"/>
                </a:solidFill>
                <a:cs typeface="Times New Roman" pitchFamily="18" charset="0"/>
              </a:rPr>
              <a:t>predecessor </a:t>
            </a:r>
            <a:r>
              <a:rPr lang="en-US" smtClean="0">
                <a:cs typeface="Times New Roman" pitchFamily="18" charset="0"/>
              </a:rPr>
              <a:t>(i.e., rightmost node in the left subtree)</a:t>
            </a:r>
            <a:endParaRPr lang="en-US" smtClean="0">
              <a:latin typeface="Courier New" pitchFamily="49" charset="0"/>
              <a:cs typeface="Courier New" pitchFamily="49" charset="0"/>
            </a:endParaRPr>
          </a:p>
          <a:p>
            <a:r>
              <a:rPr lang="en-US" smtClean="0">
                <a:cs typeface="Times New Roman" pitchFamily="18" charset="0"/>
              </a:rPr>
              <a:t>Replace the data of the node to be deleted with predecessor's data</a:t>
            </a:r>
            <a:endParaRPr lang="en-US" smtClean="0">
              <a:latin typeface="Courier New" pitchFamily="49" charset="0"/>
              <a:cs typeface="Courier New" pitchFamily="49" charset="0"/>
            </a:endParaRPr>
          </a:p>
          <a:p>
            <a:r>
              <a:rPr lang="en-US" smtClean="0">
                <a:cs typeface="Times New Roman" pitchFamily="18" charset="0"/>
              </a:rPr>
              <a:t>Delete predecessor node</a:t>
            </a:r>
            <a:endParaRPr lang="en-US" smtClean="0"/>
          </a:p>
        </p:txBody>
      </p:sp>
      <p:sp>
        <p:nvSpPr>
          <p:cNvPr id="39939" name="Rectangle 4"/>
          <p:cNvSpPr>
            <a:spLocks noGrp="1" noChangeArrowheads="1"/>
          </p:cNvSpPr>
          <p:nvPr>
            <p:ph type="title"/>
          </p:nvPr>
        </p:nvSpPr>
        <p:spPr>
          <a:xfrm>
            <a:off x="812800" y="1066800"/>
            <a:ext cx="10058400" cy="1143000"/>
          </a:xfrm>
        </p:spPr>
        <p:txBody>
          <a:bodyPr rtlCol="0">
            <a:normAutofit fontScale="90000"/>
          </a:bodyPr>
          <a:lstStyle/>
          <a:p>
            <a:pPr fontAlgn="auto">
              <a:spcAft>
                <a:spcPts val="0"/>
              </a:spcAft>
              <a:defRPr/>
            </a:pPr>
            <a:r>
              <a:rPr lang="en-US" smtClean="0">
                <a:ea typeface="MS Mincho" pitchFamily="49" charset="-128"/>
              </a:rPr>
              <a:t>(3)  Deleting a node with two</a:t>
            </a:r>
            <a:br>
              <a:rPr lang="en-US" smtClean="0">
                <a:ea typeface="MS Mincho" pitchFamily="49" charset="-128"/>
              </a:rPr>
            </a:br>
            <a:r>
              <a:rPr lang="en-US" smtClean="0">
                <a:ea typeface="MS Mincho" pitchFamily="49" charset="-128"/>
              </a:rPr>
              <a:t>	children (cont.)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txBox="1">
            <a:spLocks noChangeArrowheads="1"/>
          </p:cNvSpPr>
          <p:nvPr/>
        </p:nvSpPr>
        <p:spPr>
          <a:xfrm>
            <a:off x="1255713" y="187325"/>
            <a:ext cx="10363200" cy="762000"/>
          </a:xfrm>
          <a:prstGeom prst="rect">
            <a:avLst/>
          </a:prstGeom>
        </p:spPr>
        <p:txBody>
          <a:bodyPr lIns="90488" tIns="44450" rIns="90488" bIns="44450">
            <a:normAutofit/>
          </a:bodyPr>
          <a:lstStyle/>
          <a:p>
            <a:pPr fontAlgn="auto">
              <a:lnSpc>
                <a:spcPct val="90000"/>
              </a:lnSpc>
              <a:spcAft>
                <a:spcPts val="0"/>
              </a:spcAft>
              <a:defRPr/>
            </a:pPr>
            <a:r>
              <a:rPr lang="en-US" altLang="zh-TW" sz="4400" dirty="0">
                <a:latin typeface="Casper Bold"/>
                <a:cs typeface="+mj-cs"/>
              </a:rPr>
              <a:t>Deleting in a Binary Search Tree</a:t>
            </a:r>
          </a:p>
        </p:txBody>
      </p:sp>
      <p:sp>
        <p:nvSpPr>
          <p:cNvPr id="41" name="Text Box 8"/>
          <p:cNvSpPr txBox="1">
            <a:spLocks noChangeArrowheads="1"/>
          </p:cNvSpPr>
          <p:nvPr/>
        </p:nvSpPr>
        <p:spPr bwMode="auto">
          <a:xfrm>
            <a:off x="623888" y="858838"/>
            <a:ext cx="10723562" cy="5632450"/>
          </a:xfrm>
          <a:prstGeom prst="rect">
            <a:avLst/>
          </a:prstGeom>
          <a:solidFill>
            <a:srgbClr val="FFFFDD"/>
          </a:solidFill>
          <a:ln w="9525">
            <a:solidFill>
              <a:schemeClr val="folHlink"/>
            </a:solidFill>
            <a:miter lim="800000"/>
            <a:headEnd/>
            <a:tailEnd/>
          </a:ln>
        </p:spPr>
        <p:txBody>
          <a:bodyPr>
            <a:spAutoFit/>
          </a:bodyPr>
          <a:lstStyle/>
          <a:p>
            <a:pPr fontAlgn="auto">
              <a:spcBef>
                <a:spcPct val="50000"/>
              </a:spcBef>
              <a:spcAft>
                <a:spcPts val="0"/>
              </a:spcAft>
              <a:buFont typeface="Wingdings" pitchFamily="2" charset="2"/>
              <a:buChar char="§"/>
              <a:defRPr/>
            </a:pPr>
            <a:r>
              <a:rPr lang="en-US" sz="1600" dirty="0">
                <a:latin typeface="+mn-lt"/>
                <a:cs typeface="+mn-cs"/>
              </a:rPr>
              <a:t>Algorithm:</a:t>
            </a:r>
          </a:p>
          <a:p>
            <a:pPr marL="342900" indent="-342900" fontAlgn="auto">
              <a:spcBef>
                <a:spcPct val="50000"/>
              </a:spcBef>
              <a:spcAft>
                <a:spcPts val="0"/>
              </a:spcAft>
              <a:buFontTx/>
              <a:buAutoNum type="arabicPeriod"/>
              <a:defRPr/>
            </a:pPr>
            <a:r>
              <a:rPr lang="en-US" sz="1600" dirty="0">
                <a:latin typeface="+mn-lt"/>
                <a:cs typeface="+mn-cs"/>
              </a:rPr>
              <a:t>If ROOT = NULL, then: Underflow and exit</a:t>
            </a:r>
          </a:p>
          <a:p>
            <a:pPr marL="342900" indent="-342900" fontAlgn="auto">
              <a:spcBef>
                <a:spcPct val="50000"/>
              </a:spcBef>
              <a:spcAft>
                <a:spcPts val="0"/>
              </a:spcAft>
              <a:buFontTx/>
              <a:buAutoNum type="arabicPeriod"/>
              <a:defRPr/>
            </a:pPr>
            <a:r>
              <a:rPr lang="en-US" sz="1600" dirty="0">
                <a:latin typeface="+mn-lt"/>
                <a:cs typeface="+mn-cs"/>
              </a:rPr>
              <a:t>If ROOT≠NULL , check:</a:t>
            </a:r>
          </a:p>
          <a:p>
            <a:pPr marL="342900" indent="-342900" fontAlgn="auto">
              <a:spcBef>
                <a:spcPct val="50000"/>
              </a:spcBef>
              <a:spcAft>
                <a:spcPts val="0"/>
              </a:spcAft>
              <a:defRPr/>
            </a:pPr>
            <a:r>
              <a:rPr lang="en-US" sz="1600" dirty="0">
                <a:latin typeface="+mn-lt"/>
                <a:cs typeface="+mn-cs"/>
              </a:rPr>
              <a:t>	If node to be deleted is a leaf node, then:</a:t>
            </a:r>
          </a:p>
          <a:p>
            <a:pPr marL="342900" indent="-342900" fontAlgn="auto">
              <a:spcBef>
                <a:spcPct val="50000"/>
              </a:spcBef>
              <a:spcAft>
                <a:spcPts val="0"/>
              </a:spcAft>
              <a:defRPr/>
            </a:pPr>
            <a:r>
              <a:rPr lang="en-US" sz="1600" dirty="0">
                <a:latin typeface="+mn-lt"/>
                <a:cs typeface="+mn-cs"/>
              </a:rPr>
              <a:t>		Directly delete leaf node.</a:t>
            </a:r>
          </a:p>
          <a:p>
            <a:pPr marL="342900" indent="-342900" fontAlgn="auto">
              <a:spcBef>
                <a:spcPct val="50000"/>
              </a:spcBef>
              <a:spcAft>
                <a:spcPts val="0"/>
              </a:spcAft>
              <a:defRPr/>
            </a:pPr>
            <a:r>
              <a:rPr lang="en-US" sz="1600" dirty="0">
                <a:latin typeface="+mn-lt"/>
                <a:cs typeface="+mn-cs"/>
              </a:rPr>
              <a:t>	else if  node to be deleted has no left </a:t>
            </a:r>
            <a:r>
              <a:rPr lang="en-US" sz="1600" dirty="0" err="1">
                <a:latin typeface="+mn-lt"/>
                <a:cs typeface="+mn-cs"/>
              </a:rPr>
              <a:t>subtree</a:t>
            </a:r>
            <a:r>
              <a:rPr lang="en-US" sz="1600" dirty="0">
                <a:latin typeface="+mn-lt"/>
                <a:cs typeface="+mn-cs"/>
              </a:rPr>
              <a:t>, then:</a:t>
            </a:r>
          </a:p>
          <a:p>
            <a:pPr marL="342900" indent="-342900" fontAlgn="auto">
              <a:spcBef>
                <a:spcPct val="50000"/>
              </a:spcBef>
              <a:spcAft>
                <a:spcPts val="0"/>
              </a:spcAft>
              <a:defRPr/>
            </a:pPr>
            <a:r>
              <a:rPr lang="en-US" sz="1600" dirty="0">
                <a:latin typeface="+mn-lt"/>
                <a:cs typeface="+mn-cs"/>
              </a:rPr>
              <a:t>		Right child will take place of the parent node deleted.</a:t>
            </a:r>
          </a:p>
          <a:p>
            <a:pPr marL="342900" indent="-342900" fontAlgn="auto">
              <a:spcBef>
                <a:spcPct val="50000"/>
              </a:spcBef>
              <a:spcAft>
                <a:spcPts val="0"/>
              </a:spcAft>
              <a:defRPr/>
            </a:pPr>
            <a:r>
              <a:rPr lang="en-US" sz="1600" dirty="0">
                <a:latin typeface="+mn-lt"/>
                <a:cs typeface="+mn-cs"/>
              </a:rPr>
              <a:t>	else if  node to be deleted has no right </a:t>
            </a:r>
            <a:r>
              <a:rPr lang="en-US" sz="1600" dirty="0" err="1">
                <a:latin typeface="+mn-lt"/>
                <a:cs typeface="+mn-cs"/>
              </a:rPr>
              <a:t>subtree</a:t>
            </a:r>
            <a:r>
              <a:rPr lang="en-US" sz="1600" dirty="0">
                <a:latin typeface="+mn-lt"/>
                <a:cs typeface="+mn-cs"/>
              </a:rPr>
              <a:t>, then:</a:t>
            </a:r>
          </a:p>
          <a:p>
            <a:pPr marL="342900" indent="-342900" fontAlgn="auto">
              <a:spcBef>
                <a:spcPct val="50000"/>
              </a:spcBef>
              <a:spcAft>
                <a:spcPts val="0"/>
              </a:spcAft>
              <a:defRPr/>
            </a:pPr>
            <a:r>
              <a:rPr lang="en-US" sz="1600" dirty="0">
                <a:latin typeface="+mn-lt"/>
                <a:cs typeface="+mn-cs"/>
              </a:rPr>
              <a:t>		left child will take place of the parent node deleted.</a:t>
            </a:r>
          </a:p>
          <a:p>
            <a:pPr marL="342900" indent="-342900" fontAlgn="auto">
              <a:spcBef>
                <a:spcPct val="50000"/>
              </a:spcBef>
              <a:spcAft>
                <a:spcPts val="0"/>
              </a:spcAft>
              <a:defRPr/>
            </a:pPr>
            <a:r>
              <a:rPr lang="en-US" sz="1600" dirty="0">
                <a:latin typeface="+mn-lt"/>
                <a:cs typeface="+mn-cs"/>
              </a:rPr>
              <a:t>	else if node to be deleted has left and right </a:t>
            </a:r>
            <a:r>
              <a:rPr lang="en-US" sz="1600" dirty="0" err="1">
                <a:latin typeface="+mn-lt"/>
                <a:cs typeface="+mn-cs"/>
              </a:rPr>
              <a:t>subtrees</a:t>
            </a:r>
            <a:r>
              <a:rPr lang="en-US" sz="1600" dirty="0">
                <a:latin typeface="+mn-lt"/>
                <a:cs typeface="+mn-cs"/>
              </a:rPr>
              <a:t>, then:</a:t>
            </a:r>
          </a:p>
          <a:p>
            <a:pPr marL="342900" indent="-342900" fontAlgn="auto">
              <a:spcBef>
                <a:spcPct val="50000"/>
              </a:spcBef>
              <a:spcAft>
                <a:spcPts val="0"/>
              </a:spcAft>
              <a:defRPr/>
            </a:pPr>
            <a:r>
              <a:rPr lang="en-US" sz="1600" dirty="0">
                <a:latin typeface="+mn-lt"/>
                <a:cs typeface="+mn-cs"/>
              </a:rPr>
              <a:t>		either of the 2 methods can be implemented: </a:t>
            </a:r>
          </a:p>
          <a:p>
            <a:pPr marL="342900" indent="-342900" fontAlgn="auto">
              <a:spcBef>
                <a:spcPct val="50000"/>
              </a:spcBef>
              <a:spcAft>
                <a:spcPts val="0"/>
              </a:spcAft>
              <a:defRPr/>
            </a:pPr>
            <a:r>
              <a:rPr lang="en-US" sz="1600" dirty="0">
                <a:latin typeface="+mn-lt"/>
                <a:cs typeface="+mn-cs"/>
              </a:rPr>
              <a:t>			(a) Find highest valued element among the descendants of left child &amp; replace it 		with deleted node.</a:t>
            </a:r>
          </a:p>
          <a:p>
            <a:pPr marL="342900" indent="-342900" fontAlgn="auto">
              <a:spcBef>
                <a:spcPct val="50000"/>
              </a:spcBef>
              <a:spcAft>
                <a:spcPts val="0"/>
              </a:spcAft>
              <a:defRPr/>
            </a:pPr>
            <a:r>
              <a:rPr lang="en-US" sz="1600" dirty="0">
                <a:latin typeface="+mn-lt"/>
                <a:cs typeface="+mn-cs"/>
              </a:rPr>
              <a:t>			(b) Find lowest valued element among the descendants of right child and replace 		it with deleted node.</a:t>
            </a:r>
          </a:p>
          <a:p>
            <a:pPr marL="342900" indent="-342900" fontAlgn="auto">
              <a:spcBef>
                <a:spcPct val="50000"/>
              </a:spcBef>
              <a:spcAft>
                <a:spcPts val="0"/>
              </a:spcAft>
              <a:defRPr/>
            </a:pPr>
            <a:r>
              <a:rPr lang="en-US" sz="1600" dirty="0">
                <a:latin typeface="+mn-lt"/>
                <a:cs typeface="+mn-cs"/>
              </a:rPr>
              <a:t>3.    Exit</a:t>
            </a:r>
          </a:p>
        </p:txBody>
      </p:sp>
      <p:sp>
        <p:nvSpPr>
          <p:cNvPr id="4" name="Slide Number Placeholder 3"/>
          <p:cNvSpPr>
            <a:spLocks noGrp="1"/>
          </p:cNvSpPr>
          <p:nvPr>
            <p:ph type="sldNum" sz="quarter" idx="12"/>
          </p:nvPr>
        </p:nvSpPr>
        <p:spPr/>
        <p:txBody>
          <a:bodyPr/>
          <a:lstStyle/>
          <a:p>
            <a:pPr>
              <a:defRPr/>
            </a:pPr>
            <a:fld id="{7F321C03-95AE-4B1C-8831-6BBE50FE956C}"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Placeholder 14"/>
          <p:cNvSpPr>
            <a:spLocks noGrp="1"/>
          </p:cNvSpPr>
          <p:nvPr>
            <p:ph type="body" sz="quarter" idx="10"/>
          </p:nvPr>
        </p:nvSpPr>
        <p:spPr/>
        <p:txBody>
          <a:bodyPr/>
          <a:lstStyle/>
          <a:p>
            <a:endParaRPr lang="en-US" smtClean="0"/>
          </a:p>
        </p:txBody>
      </p:sp>
      <p:sp>
        <p:nvSpPr>
          <p:cNvPr id="16" name="Content Placeholder 2"/>
          <p:cNvSpPr txBox="1">
            <a:spLocks/>
          </p:cNvSpPr>
          <p:nvPr/>
        </p:nvSpPr>
        <p:spPr>
          <a:xfrm>
            <a:off x="1103086" y="1857828"/>
            <a:ext cx="10885714" cy="4390571"/>
          </a:xfrm>
          <a:prstGeom prst="rect">
            <a:avLst/>
          </a:prstGeom>
        </p:spPr>
        <p:txBody>
          <a:bodyPr>
            <a:normAutofit/>
          </a:bodyPr>
          <a:lstStyle/>
          <a:p>
            <a:pPr marL="457200" indent="-457200" fontAlgn="auto">
              <a:spcBef>
                <a:spcPct val="20000"/>
              </a:spcBef>
              <a:spcAft>
                <a:spcPts val="0"/>
              </a:spcAft>
              <a:buFont typeface="Arial" pitchFamily="34" charset="0"/>
              <a:buAutoNum type="arabicPeriod"/>
              <a:defRPr/>
            </a:pPr>
            <a:r>
              <a:rPr lang="en-US" sz="2200" dirty="0" err="1">
                <a:latin typeface="Cambria" pitchFamily="18" charset="0"/>
                <a:cs typeface="+mn-cs"/>
              </a:rPr>
              <a:t>Li`pschutz</a:t>
            </a:r>
            <a:r>
              <a:rPr lang="en-US" sz="2200" dirty="0">
                <a:latin typeface="Cambria" pitchFamily="18" charset="0"/>
                <a:cs typeface="+mn-cs"/>
              </a:rPr>
              <a:t>, Seymour, “Data Structures”, </a:t>
            </a:r>
            <a:r>
              <a:rPr lang="en-US" sz="2200" dirty="0" err="1">
                <a:latin typeface="Cambria" pitchFamily="18" charset="0"/>
                <a:cs typeface="+mn-cs"/>
              </a:rPr>
              <a:t>Schaum's</a:t>
            </a:r>
            <a:r>
              <a:rPr lang="en-US" sz="2200" dirty="0">
                <a:latin typeface="Cambria" pitchFamily="18" charset="0"/>
                <a:cs typeface="+mn-cs"/>
              </a:rPr>
              <a:t> Outline Series, Tata McGraw Hill.</a:t>
            </a: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rPr>
              <a:t>Data structure and algorithm by </a:t>
            </a:r>
            <a:r>
              <a:rPr lang="en-US" sz="2200" dirty="0" err="1">
                <a:latin typeface="Cambria" pitchFamily="18" charset="0"/>
                <a:cs typeface="+mn-cs"/>
              </a:rPr>
              <a:t>Narasimha</a:t>
            </a:r>
            <a:r>
              <a:rPr lang="en-US" sz="2200" dirty="0">
                <a:latin typeface="Cambria" pitchFamily="18" charset="0"/>
                <a:cs typeface="+mn-cs"/>
              </a:rPr>
              <a:t> </a:t>
            </a:r>
            <a:r>
              <a:rPr lang="en-US" sz="2200" dirty="0" err="1">
                <a:latin typeface="Cambria" pitchFamily="18" charset="0"/>
                <a:cs typeface="+mn-cs"/>
              </a:rPr>
              <a:t>Karumanchi</a:t>
            </a:r>
            <a:r>
              <a:rPr lang="en-US" sz="2200" dirty="0">
                <a:latin typeface="Cambria" pitchFamily="18" charset="0"/>
                <a:cs typeface="+mn-cs"/>
              </a:rPr>
              <a:t>.</a:t>
            </a: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hlinkClick r:id="rId2"/>
              </a:rPr>
              <a:t>www.tutorialspoint.com</a:t>
            </a:r>
            <a:endParaRPr lang="en-US" sz="2200" dirty="0">
              <a:latin typeface="Cambria" pitchFamily="18" charset="0"/>
              <a:cs typeface="+mn-cs"/>
            </a:endParaRPr>
          </a:p>
          <a:p>
            <a:pPr marL="457200" indent="-457200" fontAlgn="auto">
              <a:spcBef>
                <a:spcPct val="20000"/>
              </a:spcBef>
              <a:spcAft>
                <a:spcPts val="0"/>
              </a:spcAft>
              <a:buFont typeface="Arial" pitchFamily="34" charset="0"/>
              <a:buAutoNum type="arabicPeriod"/>
              <a:defRPr/>
            </a:pPr>
            <a:r>
              <a:rPr lang="en-US" sz="2200" dirty="0">
                <a:latin typeface="Cambria" pitchFamily="18" charset="0"/>
                <a:cs typeface="+mn-cs"/>
                <a:hlinkClick r:id="rId3"/>
              </a:rPr>
              <a:t>www.geeksforgeeks.com</a:t>
            </a:r>
            <a:endParaRPr lang="en-US" sz="2200" dirty="0">
              <a:latin typeface="Cambria" pitchFamily="18" charset="0"/>
              <a:cs typeface="+mn-cs"/>
            </a:endParaRPr>
          </a:p>
          <a:p>
            <a:pPr marL="342900" indent="-342900" fontAlgn="auto">
              <a:spcBef>
                <a:spcPct val="20000"/>
              </a:spcBef>
              <a:spcAft>
                <a:spcPts val="0"/>
              </a:spcAft>
              <a:buFont typeface="Arial" pitchFamily="34" charset="0"/>
              <a:buNone/>
              <a:defRPr/>
            </a:pPr>
            <a:endParaRPr lang="en-US" sz="2200" dirty="0">
              <a:latin typeface="Cambria" pitchFamily="18" charset="0"/>
              <a:cs typeface="+mn-cs"/>
            </a:endParaRPr>
          </a:p>
        </p:txBody>
      </p:sp>
      <p:sp>
        <p:nvSpPr>
          <p:cNvPr id="17" name="Text Placeholder 3"/>
          <p:cNvSpPr txBox="1">
            <a:spLocks/>
          </p:cNvSpPr>
          <p:nvPr/>
        </p:nvSpPr>
        <p:spPr>
          <a:xfrm>
            <a:off x="1422400" y="609600"/>
            <a:ext cx="10566400" cy="685800"/>
          </a:xfrm>
          <a:prstGeom prst="rect">
            <a:avLst/>
          </a:prstGeom>
          <a:solidFill>
            <a:schemeClr val="bg1"/>
          </a:solidFill>
        </p:spPr>
        <p:txBody>
          <a:bodyPr anchor="ctr"/>
          <a:lstStyle/>
          <a:p>
            <a:pPr marL="342900" indent="-342900" fontAlgn="auto">
              <a:lnSpc>
                <a:spcPct val="90000"/>
              </a:lnSpc>
              <a:spcAft>
                <a:spcPts val="0"/>
              </a:spcAft>
              <a:defRPr/>
            </a:pPr>
            <a:r>
              <a:rPr lang="en-US" altLang="zh-TW" sz="4400" dirty="0">
                <a:latin typeface="Casper Bold"/>
                <a:cs typeface="+mj-cs"/>
              </a:rPr>
              <a:t>References</a:t>
            </a:r>
          </a:p>
        </p:txBody>
      </p:sp>
      <p:sp>
        <p:nvSpPr>
          <p:cNvPr id="18" name="Slide Number Placeholder 1"/>
          <p:cNvSpPr txBox="1">
            <a:spLocks/>
          </p:cNvSpPr>
          <p:nvPr/>
        </p:nvSpPr>
        <p:spPr>
          <a:xfrm>
            <a:off x="9347200" y="6492875"/>
            <a:ext cx="2844800" cy="365125"/>
          </a:xfrm>
          <a:prstGeom prst="rect">
            <a:avLst/>
          </a:prstGeom>
        </p:spPr>
        <p:txBody>
          <a:bodyPr anchor="ctr"/>
          <a:lstStyle/>
          <a:p>
            <a:pPr algn="r" fontAlgn="auto">
              <a:spcBef>
                <a:spcPts val="0"/>
              </a:spcBef>
              <a:spcAft>
                <a:spcPts val="0"/>
              </a:spcAft>
              <a:defRPr/>
            </a:pPr>
            <a:fld id="{3DDAC38B-825B-49C8-A7A6-F24146436FD3}" type="slidenum">
              <a:rPr lang="en-US" sz="1200">
                <a:solidFill>
                  <a:schemeClr val="tx1">
                    <a:tint val="75000"/>
                  </a:schemeClr>
                </a:solidFill>
                <a:latin typeface="+mn-lt"/>
                <a:cs typeface="+mn-cs"/>
              </a:rPr>
              <a:pPr algn="r" fontAlgn="auto">
                <a:spcBef>
                  <a:spcPts val="0"/>
                </a:spcBef>
                <a:spcAft>
                  <a:spcPts val="0"/>
                </a:spcAft>
                <a:defRPr/>
              </a:pPr>
              <a:t>25</a:t>
            </a:fld>
            <a:endParaRPr lang="en-US" sz="1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1"/>
          <p:cNvSpPr>
            <a:spLocks noGrp="1"/>
          </p:cNvSpPr>
          <p:nvPr>
            <p:ph sz="half" idx="1"/>
          </p:nvPr>
        </p:nvSpPr>
        <p:spPr/>
        <p:txBody>
          <a:bodyPr/>
          <a:lstStyle/>
          <a:p>
            <a:r>
              <a:rPr lang="en-US" smtClean="0"/>
              <a:t>Goodrich, Michael T., Tamassia, Roberto, and Mount, David M., “Data Structures and Algorithms in C++”, Wiley Student Edition.</a:t>
            </a:r>
          </a:p>
          <a:p>
            <a:r>
              <a:rPr lang="en-US" smtClean="0"/>
              <a:t>Aho, Alfred V., Ullman, Jeffrey D., Hopcroft ,John E. “Data Structures and Algorithms”, Addison Wesley</a:t>
            </a:r>
          </a:p>
          <a:p>
            <a:r>
              <a:rPr lang="en-US" smtClean="0"/>
              <a:t>Lipschutz, Seymour, “Data Structures”, Schaum's Outline Series, Tata McGraw Hill.</a:t>
            </a:r>
          </a:p>
          <a:p>
            <a:r>
              <a:rPr lang="en-US" smtClean="0"/>
              <a:t>Gilberg/Forouzan,” Data Structure with C ,Cengage Learning.</a:t>
            </a:r>
          </a:p>
          <a:p>
            <a:r>
              <a:rPr lang="en-US" smtClean="0"/>
              <a:t>Augenstein,Moshe J , Tanenbaum, Aaron  M, “Data Structures using C and C++”, Prentice Hall of India</a:t>
            </a:r>
          </a:p>
        </p:txBody>
      </p:sp>
      <p:sp>
        <p:nvSpPr>
          <p:cNvPr id="3" name="Text Placeholder 2"/>
          <p:cNvSpPr>
            <a:spLocks noGrp="1"/>
          </p:cNvSpPr>
          <p:nvPr>
            <p:ph type="body" sz="quarter" idx="10"/>
          </p:nvPr>
        </p:nvSpPr>
        <p:spPr/>
        <p:txBody>
          <a:bodyPr rtlCol="0">
            <a:noAutofit/>
          </a:bodyPr>
          <a:lstStyle/>
          <a:p>
            <a:pPr algn="l" fontAlgn="auto">
              <a:spcBef>
                <a:spcPct val="0"/>
              </a:spcBef>
              <a:spcAft>
                <a:spcPts val="0"/>
              </a:spcAft>
              <a:defRPr/>
            </a:pPr>
            <a:r>
              <a:rPr lang="en-US" altLang="zh-TW" sz="4400" dirty="0" smtClean="0">
                <a:solidFill>
                  <a:schemeClr val="tx1"/>
                </a:solidFill>
                <a:latin typeface="Casper Bold"/>
                <a:cs typeface="+mj-cs"/>
              </a:rPr>
              <a:t>Books Recommended</a:t>
            </a:r>
            <a:endParaRPr lang="en-US" altLang="zh-TW" sz="4400" dirty="0">
              <a:solidFill>
                <a:schemeClr val="tx1"/>
              </a:solidFill>
              <a:latin typeface="Casper Bold"/>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0" y="0"/>
            <a:ext cx="12192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10169525" y="0"/>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733425" y="6294438"/>
            <a:ext cx="5588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390525" y="5129213"/>
            <a:ext cx="1728788"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6983" name="Title 1"/>
          <p:cNvSpPr txBox="1">
            <a:spLocks/>
          </p:cNvSpPr>
          <p:nvPr/>
        </p:nvSpPr>
        <p:spPr bwMode="auto">
          <a:xfrm>
            <a:off x="1485900" y="2249488"/>
            <a:ext cx="10725150" cy="1230312"/>
          </a:xfrm>
          <a:prstGeom prst="rect">
            <a:avLst/>
          </a:prstGeom>
          <a:noFill/>
          <a:ln w="9525">
            <a:noFill/>
            <a:miter lim="800000"/>
            <a:headEnd/>
            <a:tailEnd/>
          </a:ln>
        </p:spPr>
        <p:txBody>
          <a:bodyPr lIns="0" tIns="0" rIns="0" bIns="0" anchor="ctr">
            <a:spAutoFit/>
          </a:bodyPr>
          <a:lstStyle/>
          <a:p>
            <a:pPr algn="ctr"/>
            <a:r>
              <a:rPr lang="en-US" sz="8000">
                <a:solidFill>
                  <a:srgbClr val="FFFFFF"/>
                </a:solidFill>
                <a:latin typeface="Casper"/>
                <a:cs typeface="Segoe UI" pitchFamily="34" charset="0"/>
              </a:rPr>
              <a:t>THANK YOU</a:t>
            </a:r>
          </a:p>
        </p:txBody>
      </p:sp>
      <p:sp>
        <p:nvSpPr>
          <p:cNvPr id="126984" name="Diamond 6"/>
          <p:cNvSpPr>
            <a:spLocks/>
          </p:cNvSpPr>
          <p:nvPr/>
        </p:nvSpPr>
        <p:spPr bwMode="auto">
          <a:xfrm>
            <a:off x="2641600" y="1214438"/>
            <a:ext cx="2430463" cy="3225800"/>
          </a:xfrm>
          <a:custGeom>
            <a:avLst/>
            <a:gdLst>
              <a:gd name="T0" fmla="*/ 2430463 w 2430463"/>
              <a:gd name="T1" fmla="*/ 2413000 h 3225800"/>
              <a:gd name="T2" fmla="*/ 1612901 w 2430463"/>
              <a:gd name="T3" fmla="*/ 3225800 h 3225800"/>
              <a:gd name="T4" fmla="*/ 0 w 2430463"/>
              <a:gd name="T5" fmla="*/ 1612900 h 3225800"/>
              <a:gd name="T6" fmla="*/ 1612901 w 2430463"/>
              <a:gd name="T7" fmla="*/ 0 h 3225800"/>
              <a:gd name="T8" fmla="*/ 2430463 w 2430463"/>
              <a:gd name="T9" fmla="*/ 817563 h 322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headEnd/>
            <a:tailEnd/>
          </a:ln>
        </p:spPr>
        <p:txBody>
          <a:bodyPr anchor="ctr"/>
          <a:lstStyle/>
          <a:p>
            <a:endParaRPr lang="en-US"/>
          </a:p>
        </p:txBody>
      </p:sp>
      <p:sp>
        <p:nvSpPr>
          <p:cNvPr id="126985" name="Diamond 6"/>
          <p:cNvSpPr>
            <a:spLocks/>
          </p:cNvSpPr>
          <p:nvPr/>
        </p:nvSpPr>
        <p:spPr bwMode="auto">
          <a:xfrm>
            <a:off x="2898775" y="1214438"/>
            <a:ext cx="2430463" cy="3225800"/>
          </a:xfrm>
          <a:custGeom>
            <a:avLst/>
            <a:gdLst>
              <a:gd name="T0" fmla="*/ 2430463 w 2430463"/>
              <a:gd name="T1" fmla="*/ 2413000 h 3225800"/>
              <a:gd name="T2" fmla="*/ 1612901 w 2430463"/>
              <a:gd name="T3" fmla="*/ 3225800 h 3225800"/>
              <a:gd name="T4" fmla="*/ 0 w 2430463"/>
              <a:gd name="T5" fmla="*/ 1612900 h 3225800"/>
              <a:gd name="T6" fmla="*/ 1612901 w 2430463"/>
              <a:gd name="T7" fmla="*/ 0 h 3225800"/>
              <a:gd name="T8" fmla="*/ 2430463 w 2430463"/>
              <a:gd name="T9" fmla="*/ 817563 h 322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rgbClr val="FFFFFF"/>
            </a:solidFill>
            <a:prstDash val="solid"/>
            <a:miter lim="800000"/>
            <a:headEnd/>
            <a:tailEnd/>
          </a:ln>
        </p:spPr>
        <p:txBody>
          <a:bodyPr anchor="ctr"/>
          <a:lstStyle/>
          <a:p>
            <a:endParaRPr lang="en-US"/>
          </a:p>
        </p:txBody>
      </p:sp>
      <p:sp>
        <p:nvSpPr>
          <p:cNvPr id="126986" name="Slide Number Placeholder 1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145D76-591F-4840-8A90-6D587AD06CE4}" type="slidenum">
              <a:rPr lang="en-US">
                <a:solidFill>
                  <a:srgbClr val="898989"/>
                </a:solidFill>
              </a:rPr>
              <a:pPr fontAlgn="base">
                <a:spcBef>
                  <a:spcPct val="0"/>
                </a:spcBef>
                <a:spcAft>
                  <a:spcPct val="0"/>
                </a:spcAft>
              </a:pPr>
              <a:t>27</a:t>
            </a:fld>
            <a:endParaRPr 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79586" name="Picture 2"/>
          <p:cNvPicPr>
            <a:picLocks noGrp="1" noChangeAspect="1" noChangeArrowheads="1"/>
          </p:cNvPicPr>
          <p:nvPr>
            <p:ph idx="1"/>
          </p:nvPr>
        </p:nvPicPr>
        <p:blipFill>
          <a:blip r:embed="rId2" cstate="print"/>
          <a:srcRect/>
          <a:stretch>
            <a:fillRect/>
          </a:stretch>
        </p:blipFill>
        <p:spPr bwMode="auto">
          <a:xfrm>
            <a:off x="1389580" y="319314"/>
            <a:ext cx="9299058" cy="545737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Threaded Binary Tree</a:t>
            </a:r>
            <a:br>
              <a:rPr lang="en-US" dirty="0" smtClean="0"/>
            </a:br>
            <a:endParaRPr lang="en-US" dirty="0"/>
          </a:p>
        </p:txBody>
      </p:sp>
      <p:sp>
        <p:nvSpPr>
          <p:cNvPr id="3" name="Content Placeholder 2"/>
          <p:cNvSpPr>
            <a:spLocks noGrp="1"/>
          </p:cNvSpPr>
          <p:nvPr>
            <p:ph idx="1"/>
          </p:nvPr>
        </p:nvSpPr>
        <p:spPr/>
        <p:txBody>
          <a:bodyPr/>
          <a:lstStyle/>
          <a:p>
            <a:r>
              <a:rPr lang="en-US" dirty="0" smtClean="0"/>
              <a:t>One-way threaded Binary Tree</a:t>
            </a:r>
          </a:p>
          <a:p>
            <a:r>
              <a:rPr lang="en-US" dirty="0" smtClean="0"/>
              <a:t>Two-way threaded Binary Tree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One-way threaded Binary trees</a:t>
            </a:r>
            <a:endParaRPr lang="en-US" dirty="0"/>
          </a:p>
        </p:txBody>
      </p:sp>
      <p:sp>
        <p:nvSpPr>
          <p:cNvPr id="3" name="Content Placeholder 2"/>
          <p:cNvSpPr>
            <a:spLocks noGrp="1"/>
          </p:cNvSpPr>
          <p:nvPr>
            <p:ph idx="1"/>
          </p:nvPr>
        </p:nvSpPr>
        <p:spPr>
          <a:xfrm>
            <a:off x="838200" y="1466809"/>
            <a:ext cx="10515600" cy="4818243"/>
          </a:xfrm>
        </p:spPr>
        <p:txBody>
          <a:bodyPr>
            <a:normAutofit fontScale="77500" lnSpcReduction="20000"/>
          </a:bodyPr>
          <a:lstStyle/>
          <a:p>
            <a:pPr algn="just">
              <a:lnSpc>
                <a:spcPct val="120000"/>
              </a:lnSpc>
            </a:pPr>
            <a:r>
              <a:rPr lang="en-US" dirty="0" smtClean="0"/>
              <a:t>In one-way threaded binary trees, a thread will appear either in the right or left link field of a node. </a:t>
            </a:r>
            <a:endParaRPr lang="en-US" dirty="0" smtClean="0"/>
          </a:p>
          <a:p>
            <a:pPr algn="just">
              <a:lnSpc>
                <a:spcPct val="120000"/>
              </a:lnSpc>
            </a:pPr>
            <a:r>
              <a:rPr lang="en-US" dirty="0" smtClean="0"/>
              <a:t>If </a:t>
            </a:r>
            <a:r>
              <a:rPr lang="en-US" dirty="0" smtClean="0"/>
              <a:t>it appears in the right link field of a node then it will point to the next node that will appear on performing in order traversal. Such trees are called </a:t>
            </a:r>
            <a:r>
              <a:rPr lang="en-US" b="1" dirty="0" smtClean="0"/>
              <a:t>Right threaded binary trees</a:t>
            </a:r>
            <a:r>
              <a:rPr lang="en-US" dirty="0" smtClean="0"/>
              <a:t>. </a:t>
            </a:r>
            <a:endParaRPr lang="en-US" dirty="0" smtClean="0"/>
          </a:p>
          <a:p>
            <a:pPr algn="just">
              <a:lnSpc>
                <a:spcPct val="120000"/>
              </a:lnSpc>
            </a:pPr>
            <a:r>
              <a:rPr lang="en-US" dirty="0" smtClean="0"/>
              <a:t>If </a:t>
            </a:r>
            <a:r>
              <a:rPr lang="en-US" dirty="0" smtClean="0"/>
              <a:t>thread appears in the left field of a node then it will point to the nodes </a:t>
            </a:r>
            <a:r>
              <a:rPr lang="en-US" dirty="0" smtClean="0"/>
              <a:t>in order </a:t>
            </a:r>
            <a:r>
              <a:rPr lang="en-US" dirty="0" smtClean="0"/>
              <a:t>predecessor. Such trees are called </a:t>
            </a:r>
            <a:r>
              <a:rPr lang="en-US" b="1" dirty="0" smtClean="0"/>
              <a:t>Left threaded binary trees.</a:t>
            </a:r>
            <a:r>
              <a:rPr lang="en-US" dirty="0" smtClean="0"/>
              <a:t> </a:t>
            </a:r>
            <a:endParaRPr lang="en-US" dirty="0" smtClean="0"/>
          </a:p>
          <a:p>
            <a:pPr algn="just">
              <a:lnSpc>
                <a:spcPct val="120000"/>
              </a:lnSpc>
            </a:pPr>
            <a:r>
              <a:rPr lang="en-US" dirty="0" smtClean="0"/>
              <a:t>Left </a:t>
            </a:r>
            <a:r>
              <a:rPr lang="en-US" dirty="0" smtClean="0"/>
              <a:t>threaded binary trees are used less often as they don't yield the last advantages of right threaded binary trees. In one-way threaded binary trees, the right link field of last node and left link field of first node contains a NULL. In order to distinguish threads from normal links they are represented by dotted lines.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80610" name="Picture 2"/>
          <p:cNvPicPr>
            <a:picLocks noGrp="1" noChangeAspect="1" noChangeArrowheads="1"/>
          </p:cNvPicPr>
          <p:nvPr>
            <p:ph idx="1"/>
          </p:nvPr>
        </p:nvPicPr>
        <p:blipFill>
          <a:blip r:embed="rId2" cstate="print"/>
          <a:srcRect/>
          <a:stretch>
            <a:fillRect/>
          </a:stretch>
        </p:blipFill>
        <p:spPr bwMode="auto">
          <a:xfrm>
            <a:off x="720269" y="449943"/>
            <a:ext cx="11268531" cy="4258242"/>
          </a:xfrm>
          <a:prstGeom prst="rect">
            <a:avLst/>
          </a:prstGeom>
          <a:noFill/>
          <a:ln w="9525">
            <a:noFill/>
            <a:miter lim="800000"/>
            <a:headEnd/>
            <a:tailEnd/>
          </a:ln>
        </p:spPr>
      </p:pic>
      <p:sp>
        <p:nvSpPr>
          <p:cNvPr id="6" name="TextBox 5"/>
          <p:cNvSpPr txBox="1"/>
          <p:nvPr/>
        </p:nvSpPr>
        <p:spPr>
          <a:xfrm>
            <a:off x="1828800" y="5050972"/>
            <a:ext cx="8461828" cy="1477328"/>
          </a:xfrm>
          <a:prstGeom prst="rect">
            <a:avLst/>
          </a:prstGeom>
          <a:noFill/>
        </p:spPr>
        <p:txBody>
          <a:bodyPr wrap="square" rtlCol="0">
            <a:spAutoFit/>
          </a:bodyPr>
          <a:lstStyle/>
          <a:p>
            <a:r>
              <a:rPr lang="en-US" dirty="0" smtClean="0"/>
              <a:t>The above figure shows the </a:t>
            </a:r>
            <a:r>
              <a:rPr lang="en-US" dirty="0" err="1" smtClean="0"/>
              <a:t>inorder</a:t>
            </a:r>
            <a:r>
              <a:rPr lang="en-US" dirty="0" smtClean="0"/>
              <a:t> traversal of this binary tree yields D, B, E, A, C, F. When this tree is represented as a right threaded binary tree, the right link field of leaf node D which contains a NULL value is replaced with a thread that points to node B which is the </a:t>
            </a:r>
            <a:r>
              <a:rPr lang="en-US" dirty="0" err="1" smtClean="0"/>
              <a:t>inorder</a:t>
            </a:r>
            <a:r>
              <a:rPr lang="en-US" dirty="0" smtClean="0"/>
              <a:t> successor of a node D. In the same way other nodes containing values in the right link field will contain NULL value.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Two-way threaded Binary Trees</a:t>
            </a:r>
            <a:endParaRPr lang="en-US" dirty="0"/>
          </a:p>
        </p:txBody>
      </p:sp>
      <p:sp>
        <p:nvSpPr>
          <p:cNvPr id="3" name="Content Placeholder 2"/>
          <p:cNvSpPr>
            <a:spLocks noGrp="1"/>
          </p:cNvSpPr>
          <p:nvPr>
            <p:ph idx="1"/>
          </p:nvPr>
        </p:nvSpPr>
        <p:spPr/>
        <p:txBody>
          <a:bodyPr/>
          <a:lstStyle/>
          <a:p>
            <a:r>
              <a:rPr lang="en-US" dirty="0" smtClean="0"/>
              <a:t>In two-way threaded Binary trees, the right link field of a node containing NULL values is replaced by a thread that points to nodes </a:t>
            </a:r>
            <a:r>
              <a:rPr lang="en-US" dirty="0" err="1" smtClean="0"/>
              <a:t>inorder</a:t>
            </a:r>
            <a:r>
              <a:rPr lang="en-US" dirty="0" smtClean="0"/>
              <a:t> successor and left field of a node containing NULL values is replaced by a thread that points to nodes </a:t>
            </a:r>
            <a:r>
              <a:rPr lang="en-US" dirty="0" err="1" smtClean="0"/>
              <a:t>inorder</a:t>
            </a:r>
            <a:r>
              <a:rPr lang="en-US" dirty="0" smtClean="0"/>
              <a:t> predecessor.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8" y="5111296"/>
            <a:ext cx="10515600" cy="1325563"/>
          </a:xfrm>
        </p:spPr>
        <p:txBody>
          <a:bodyPr>
            <a:noAutofit/>
          </a:bodyPr>
          <a:lstStyle/>
          <a:p>
            <a:r>
              <a:rPr lang="en-US" sz="1800" dirty="0" smtClean="0">
                <a:latin typeface="Times New Roman" pitchFamily="18" charset="0"/>
                <a:cs typeface="Times New Roman" pitchFamily="18" charset="0"/>
              </a:rPr>
              <a:t>The above figure shows the </a:t>
            </a:r>
            <a:r>
              <a:rPr lang="en-US" sz="1800" dirty="0" err="1" smtClean="0">
                <a:latin typeface="Times New Roman" pitchFamily="18" charset="0"/>
                <a:cs typeface="Times New Roman" pitchFamily="18" charset="0"/>
              </a:rPr>
              <a:t>inorder</a:t>
            </a:r>
            <a:r>
              <a:rPr lang="en-US" sz="1800" dirty="0" smtClean="0">
                <a:latin typeface="Times New Roman" pitchFamily="18" charset="0"/>
                <a:cs typeface="Times New Roman" pitchFamily="18" charset="0"/>
              </a:rPr>
              <a:t> traversal of this binary tree yields D, B, E, G, A, C, F. If we consider the two-way threaded Binary tree, the node E whose left field contains NULL is replaced by a thread pointing to its </a:t>
            </a:r>
            <a:r>
              <a:rPr lang="en-US" sz="1800" dirty="0" err="1" smtClean="0">
                <a:latin typeface="Times New Roman" pitchFamily="18" charset="0"/>
                <a:cs typeface="Times New Roman" pitchFamily="18" charset="0"/>
              </a:rPr>
              <a:t>inorder</a:t>
            </a:r>
            <a:r>
              <a:rPr lang="en-US" sz="1800" dirty="0" smtClean="0">
                <a:latin typeface="Times New Roman" pitchFamily="18" charset="0"/>
                <a:cs typeface="Times New Roman" pitchFamily="18" charset="0"/>
              </a:rPr>
              <a:t> predecessor i.e. node B. Similarly, for node G whose right and left linked fields contain NULL values are replaced by threads such that right link field points to its </a:t>
            </a:r>
            <a:r>
              <a:rPr lang="en-US" sz="1800" dirty="0" err="1" smtClean="0">
                <a:latin typeface="Times New Roman" pitchFamily="18" charset="0"/>
                <a:cs typeface="Times New Roman" pitchFamily="18" charset="0"/>
              </a:rPr>
              <a:t>inorder</a:t>
            </a:r>
            <a:r>
              <a:rPr lang="en-US" sz="1800" dirty="0" smtClean="0">
                <a:latin typeface="Times New Roman" pitchFamily="18" charset="0"/>
                <a:cs typeface="Times New Roman" pitchFamily="18" charset="0"/>
              </a:rPr>
              <a:t> successor and left link field points to its </a:t>
            </a:r>
            <a:r>
              <a:rPr lang="en-US" sz="1800" dirty="0" err="1" smtClean="0">
                <a:latin typeface="Times New Roman" pitchFamily="18" charset="0"/>
                <a:cs typeface="Times New Roman" pitchFamily="18" charset="0"/>
              </a:rPr>
              <a:t>inorder</a:t>
            </a:r>
            <a:r>
              <a:rPr lang="en-US" sz="1800" dirty="0" smtClean="0">
                <a:latin typeface="Times New Roman" pitchFamily="18" charset="0"/>
                <a:cs typeface="Times New Roman" pitchFamily="18" charset="0"/>
              </a:rPr>
              <a:t> predecessor. In the same way, other nodes containing NULL values in their link fields are filled with threads.</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81634" name="Picture 2"/>
          <p:cNvPicPr>
            <a:picLocks noGrp="1" noChangeAspect="1" noChangeArrowheads="1"/>
          </p:cNvPicPr>
          <p:nvPr>
            <p:ph idx="1"/>
          </p:nvPr>
        </p:nvPicPr>
        <p:blipFill>
          <a:blip r:embed="rId2" cstate="print"/>
          <a:srcRect/>
          <a:stretch>
            <a:fillRect/>
          </a:stretch>
        </p:blipFill>
        <p:spPr bwMode="auto">
          <a:xfrm>
            <a:off x="1809749" y="543720"/>
            <a:ext cx="9293679" cy="43330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357313" y="484188"/>
            <a:ext cx="10566400" cy="838200"/>
          </a:xfrm>
          <a:solidFill>
            <a:schemeClr val="bg1"/>
          </a:solidFill>
        </p:spPr>
        <p:txBody>
          <a:bodyPr anchor="b"/>
          <a:lstStyle/>
          <a:p>
            <a:pPr>
              <a:lnSpc>
                <a:spcPct val="80000"/>
              </a:lnSpc>
            </a:pPr>
            <a:r>
              <a:rPr lang="en-US" altLang="zh-TW" sz="2800" smtClean="0">
                <a:latin typeface="Casper Bold"/>
              </a:rPr>
              <a:t>Binary Search Trees (BST)</a:t>
            </a:r>
          </a:p>
        </p:txBody>
      </p:sp>
      <p:sp>
        <p:nvSpPr>
          <p:cNvPr id="2052" name="Rectangle 3"/>
          <p:cNvSpPr>
            <a:spLocks noGrp="1" noChangeArrowheads="1"/>
          </p:cNvSpPr>
          <p:nvPr>
            <p:ph type="body" idx="1"/>
          </p:nvPr>
        </p:nvSpPr>
        <p:spPr>
          <a:xfrm>
            <a:off x="812800" y="1447800"/>
            <a:ext cx="10464800" cy="5029200"/>
          </a:xfrm>
        </p:spPr>
        <p:txBody>
          <a:bodyPr/>
          <a:lstStyle/>
          <a:p>
            <a:r>
              <a:rPr lang="en-US" altLang="zh-TW" sz="2200" smtClean="0"/>
              <a:t>A data structure for efficient searching, insertion and deletion</a:t>
            </a:r>
            <a:endParaRPr lang="en-US" altLang="zh-TW" sz="2200" smtClean="0">
              <a:cs typeface="Times New Roman" pitchFamily="18" charset="0"/>
            </a:endParaRPr>
          </a:p>
          <a:p>
            <a:r>
              <a:rPr lang="en-US" altLang="zh-TW" sz="2200" smtClean="0">
                <a:cs typeface="Times New Roman" pitchFamily="18" charset="0"/>
              </a:rPr>
              <a:t>Binary search tree property</a:t>
            </a:r>
          </a:p>
          <a:p>
            <a:pPr lvl="1"/>
            <a:r>
              <a:rPr lang="en-US" altLang="zh-TW" sz="2200" smtClean="0">
                <a:latin typeface="Cambria" pitchFamily="18" charset="0"/>
                <a:cs typeface="Times New Roman" pitchFamily="18" charset="0"/>
              </a:rPr>
              <a:t>For every node X</a:t>
            </a:r>
          </a:p>
          <a:p>
            <a:pPr lvl="1"/>
            <a:r>
              <a:rPr lang="en-US" altLang="zh-TW" sz="2200" smtClean="0">
                <a:latin typeface="Cambria" pitchFamily="18" charset="0"/>
                <a:cs typeface="Times New Roman" pitchFamily="18" charset="0"/>
              </a:rPr>
              <a:t>All the keys in its left </a:t>
            </a:r>
            <a:br>
              <a:rPr lang="en-US" altLang="zh-TW" sz="2200" smtClean="0">
                <a:latin typeface="Cambria" pitchFamily="18" charset="0"/>
                <a:cs typeface="Times New Roman" pitchFamily="18" charset="0"/>
              </a:rPr>
            </a:br>
            <a:r>
              <a:rPr lang="en-US" altLang="zh-TW" sz="2200" smtClean="0">
                <a:latin typeface="Cambria" pitchFamily="18" charset="0"/>
                <a:cs typeface="Times New Roman" pitchFamily="18" charset="0"/>
              </a:rPr>
              <a:t>subtree are smaller than </a:t>
            </a:r>
            <a:br>
              <a:rPr lang="en-US" altLang="zh-TW" sz="2200" smtClean="0">
                <a:latin typeface="Cambria" pitchFamily="18" charset="0"/>
                <a:cs typeface="Times New Roman" pitchFamily="18" charset="0"/>
              </a:rPr>
            </a:br>
            <a:r>
              <a:rPr lang="en-US" altLang="zh-TW" sz="2200" smtClean="0">
                <a:latin typeface="Cambria" pitchFamily="18" charset="0"/>
                <a:cs typeface="Times New Roman" pitchFamily="18" charset="0"/>
              </a:rPr>
              <a:t>the key value in X </a:t>
            </a:r>
          </a:p>
          <a:p>
            <a:pPr lvl="1"/>
            <a:r>
              <a:rPr lang="en-US" altLang="zh-TW" sz="2200" smtClean="0">
                <a:latin typeface="Cambria" pitchFamily="18" charset="0"/>
                <a:cs typeface="Times New Roman" pitchFamily="18" charset="0"/>
              </a:rPr>
              <a:t>All the keys in its right </a:t>
            </a:r>
            <a:br>
              <a:rPr lang="en-US" altLang="zh-TW" sz="2200" smtClean="0">
                <a:latin typeface="Cambria" pitchFamily="18" charset="0"/>
                <a:cs typeface="Times New Roman" pitchFamily="18" charset="0"/>
              </a:rPr>
            </a:br>
            <a:r>
              <a:rPr lang="en-US" altLang="zh-TW" sz="2200" smtClean="0">
                <a:latin typeface="Cambria" pitchFamily="18" charset="0"/>
                <a:cs typeface="Times New Roman" pitchFamily="18" charset="0"/>
              </a:rPr>
              <a:t>subtree are larger than the </a:t>
            </a:r>
            <a:br>
              <a:rPr lang="en-US" altLang="zh-TW" sz="2200" smtClean="0">
                <a:latin typeface="Cambria" pitchFamily="18" charset="0"/>
                <a:cs typeface="Times New Roman" pitchFamily="18" charset="0"/>
              </a:rPr>
            </a:br>
            <a:r>
              <a:rPr lang="en-US" altLang="zh-TW" sz="2200" smtClean="0">
                <a:latin typeface="Cambria" pitchFamily="18" charset="0"/>
                <a:cs typeface="Times New Roman" pitchFamily="18" charset="0"/>
              </a:rPr>
              <a:t>key value in X</a:t>
            </a:r>
          </a:p>
          <a:p>
            <a:endParaRPr lang="en-US" altLang="zh-TW" sz="2200" smtClean="0"/>
          </a:p>
        </p:txBody>
      </p:sp>
      <p:graphicFrame>
        <p:nvGraphicFramePr>
          <p:cNvPr id="2050" name="Object 4"/>
          <p:cNvGraphicFramePr>
            <a:graphicFrameLocks noGrp="1" noChangeAspect="1"/>
          </p:cNvGraphicFramePr>
          <p:nvPr>
            <p:ph sz="half" idx="4294967295"/>
          </p:nvPr>
        </p:nvGraphicFramePr>
        <p:xfrm>
          <a:off x="6807200" y="3048000"/>
          <a:ext cx="5080000" cy="2854325"/>
        </p:xfrm>
        <a:graphic>
          <a:graphicData uri="http://schemas.openxmlformats.org/presentationml/2006/ole">
            <p:oleObj spid="_x0000_s413698" name="Bitmap Image" r:id="rId4" imgW="3304762" imgH="2476190" progId="PBrush">
              <p:embed/>
            </p:oleObj>
          </a:graphicData>
        </a:graphic>
      </p:graphicFrame>
      <p:sp>
        <p:nvSpPr>
          <p:cNvPr id="5" name="Slide Number Placeholder 4"/>
          <p:cNvSpPr>
            <a:spLocks noGrp="1"/>
          </p:cNvSpPr>
          <p:nvPr>
            <p:ph type="sldNum" sz="quarter" idx="12"/>
          </p:nvPr>
        </p:nvSpPr>
        <p:spPr/>
        <p:txBody>
          <a:bodyPr/>
          <a:lstStyle/>
          <a:p>
            <a:pPr>
              <a:defRPr/>
            </a:pPr>
            <a:fld id="{090C8E72-8604-4D61-A558-D0479470ADA7}" type="slidenum">
              <a:rPr lang="en-US"/>
              <a:pPr>
                <a:defRPr/>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957</TotalTime>
  <Words>997</Words>
  <Application>Microsoft Office PowerPoint</Application>
  <PresentationFormat>Custom</PresentationFormat>
  <Paragraphs>213</Paragraphs>
  <Slides>27</Slides>
  <Notes>14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27</vt:i4>
      </vt:variant>
    </vt:vector>
  </HeadingPairs>
  <TitlesOfParts>
    <vt:vector size="31" baseType="lpstr">
      <vt:lpstr>1_Office Theme</vt:lpstr>
      <vt:lpstr>Contents Slide Master</vt:lpstr>
      <vt:lpstr>CorelDRAW</vt:lpstr>
      <vt:lpstr>Bitmap Image</vt:lpstr>
      <vt:lpstr>Slide 1</vt:lpstr>
      <vt:lpstr>Threaded Binary Tree </vt:lpstr>
      <vt:lpstr>Slide 3</vt:lpstr>
      <vt:lpstr>Types of Threaded Binary Tree </vt:lpstr>
      <vt:lpstr>One-way threaded Binary trees</vt:lpstr>
      <vt:lpstr>Slide 6</vt:lpstr>
      <vt:lpstr>Two-way threaded Binary Trees</vt:lpstr>
      <vt:lpstr>The above figure shows the inorder traversal of this binary tree yields D, B, E, G, A, C, F. If we consider the two-way threaded Binary tree, the node E whose left field contains NULL is replaced by a thread pointing to its inorder predecessor i.e. node B. Similarly, for node G whose right and left linked fields contain NULL values are replaced by threads such that right link field points to its inorder successor and left link field points to its inorder predecessor. In the same way, other nodes containing NULL values in their link fields are filled with threads.</vt:lpstr>
      <vt:lpstr>Binary Search Trees (BST)</vt:lpstr>
      <vt:lpstr>Binary Search Trees</vt:lpstr>
      <vt:lpstr>Binary Search Trees</vt:lpstr>
      <vt:lpstr>Slide 12</vt:lpstr>
      <vt:lpstr>Searching BST</vt:lpstr>
      <vt:lpstr>Slide 14</vt:lpstr>
      <vt:lpstr>Inorder Traversal of BST</vt:lpstr>
      <vt:lpstr>findMin/ findMax</vt:lpstr>
      <vt:lpstr>Slide 17</vt:lpstr>
      <vt:lpstr>Insertion</vt:lpstr>
      <vt:lpstr>Deletion</vt:lpstr>
      <vt:lpstr>(1) Deleting a leaf </vt:lpstr>
      <vt:lpstr>(2)  Deleting a node with  only one child</vt:lpstr>
      <vt:lpstr>(3)  Deleting a node with two  children</vt:lpstr>
      <vt:lpstr>(3)  Deleting a node with two  children (cont.)</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Shreya Kalta</cp:lastModifiedBy>
  <cp:revision>92</cp:revision>
  <dcterms:created xsi:type="dcterms:W3CDTF">2019-01-09T10:33:58Z</dcterms:created>
  <dcterms:modified xsi:type="dcterms:W3CDTF">2023-06-14T12:49:49Z</dcterms:modified>
</cp:coreProperties>
</file>