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4" r:id="rId2"/>
    <p:sldId id="257" r:id="rId3"/>
    <p:sldId id="262" r:id="rId4"/>
    <p:sldId id="258" r:id="rId5"/>
    <p:sldId id="259" r:id="rId6"/>
    <p:sldId id="263" r:id="rId7"/>
    <p:sldId id="261" r:id="rId8"/>
    <p:sldId id="264" r:id="rId9"/>
    <p:sldId id="265" r:id="rId10"/>
    <p:sldId id="267" r:id="rId11"/>
    <p:sldId id="285" r:id="rId12"/>
    <p:sldId id="268" r:id="rId13"/>
    <p:sldId id="269" r:id="rId14"/>
    <p:sldId id="270" r:id="rId15"/>
    <p:sldId id="271" r:id="rId16"/>
    <p:sldId id="273" r:id="rId17"/>
    <p:sldId id="272" r:id="rId18"/>
    <p:sldId id="289" r:id="rId19"/>
    <p:sldId id="276" r:id="rId20"/>
    <p:sldId id="277" r:id="rId21"/>
    <p:sldId id="278" r:id="rId22"/>
    <p:sldId id="279" r:id="rId23"/>
    <p:sldId id="280" r:id="rId24"/>
    <p:sldId id="281" r:id="rId25"/>
    <p:sldId id="282" r:id="rId26"/>
    <p:sldId id="283" r:id="rId27"/>
    <p:sldId id="284" r:id="rId28"/>
    <p:sldId id="286"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46F7-6B83-49B3-8692-7EB2C2277844}" type="datetimeFigureOut">
              <a:rPr lang="en-IN" smtClean="0"/>
              <a:t>31-05-2023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2F170-4B10-4627-931C-D042B3BDEF78}" type="slidenum">
              <a:rPr lang="en-IN" smtClean="0"/>
              <a:t>‹#›</a:t>
            </a:fld>
            <a:endParaRPr lang="en-IN"/>
          </a:p>
        </p:txBody>
      </p:sp>
    </p:spTree>
    <p:extLst>
      <p:ext uri="{BB962C8B-B14F-4D97-AF65-F5344CB8AC3E}">
        <p14:creationId xmlns:p14="http://schemas.microsoft.com/office/powerpoint/2010/main" val="138340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4" name="Google Shape;31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762DFA-6CF7-4EA9-9EA8-A93B8CA971E6}"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2DFA-6CF7-4EA9-9EA8-A93B8CA971E6}"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2DFA-6CF7-4EA9-9EA8-A93B8CA971E6}"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wo Content">
  <p:cSld name="2_Two Content">
    <p:spTree>
      <p:nvGrpSpPr>
        <p:cNvPr id="1" name="Shape 14"/>
        <p:cNvGrpSpPr/>
        <p:nvPr/>
      </p:nvGrpSpPr>
      <p:grpSpPr>
        <a:xfrm>
          <a:off x="0" y="0"/>
          <a:ext cx="0" cy="0"/>
          <a:chOff x="0" y="0"/>
          <a:chExt cx="0" cy="0"/>
        </a:xfrm>
      </p:grpSpPr>
      <p:sp>
        <p:nvSpPr>
          <p:cNvPr id="15" name="Google Shape;15;p2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rmAutofit/>
          </a:bodyPr>
          <a:lstStyle>
            <a:lvl1pPr marL="457200" marR="0" lvl="0" indent="-228600" algn="ctr" rtl="0">
              <a:lnSpc>
                <a:spcPct val="100000"/>
              </a:lnSpc>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7715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2DFA-6CF7-4EA9-9EA8-A93B8CA971E6}"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2DFA-6CF7-4EA9-9EA8-A93B8CA971E6}"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762DFA-6CF7-4EA9-9EA8-A93B8CA971E6}"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762DFA-6CF7-4EA9-9EA8-A93B8CA971E6}"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762DFA-6CF7-4EA9-9EA8-A93B8CA971E6}"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62DFA-6CF7-4EA9-9EA8-A93B8CA971E6}"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62DFA-6CF7-4EA9-9EA8-A93B8CA971E6}"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62DFA-6CF7-4EA9-9EA8-A93B8CA971E6}"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F3B4-3833-4E4B-BF08-0170B1CB59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62DFA-6CF7-4EA9-9EA8-A93B8CA971E6}" type="datetimeFigureOut">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8F3B4-3833-4E4B-BF08-0170B1CB59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
          <p:cNvSpPr txBox="1"/>
          <p:nvPr/>
        </p:nvSpPr>
        <p:spPr>
          <a:xfrm>
            <a:off x="1043608" y="808856"/>
            <a:ext cx="7490792" cy="2667000"/>
          </a:xfrm>
          <a:prstGeom prst="rect">
            <a:avLst/>
          </a:prstGeom>
          <a:solidFill>
            <a:schemeClr val="lt1"/>
          </a:solidFill>
          <a:ln w="9525" cap="flat" cmpd="sng">
            <a:solidFill>
              <a:srgbClr val="494429"/>
            </a:solidFill>
            <a:prstDash val="solid"/>
            <a:round/>
            <a:headEnd type="none" w="sm" len="sm"/>
            <a:tailEnd type="none" w="sm" len="sm"/>
          </a:ln>
        </p:spPr>
        <p:txBody>
          <a:bodyPr spcFirstLastPara="1" wrap="square" lIns="91425" tIns="45700" rIns="91425" bIns="45700" anchor="ctr" anchorCtr="0">
            <a:normAutofit/>
          </a:bodyPr>
          <a:lstStyle/>
          <a:p>
            <a:pPr marL="342900" marR="0" lvl="0" indent="-342900" algn="ctr" defTabSz="914400" rtl="0" eaLnBrk="1" fontAlgn="auto" latinLnBrk="0" hangingPunct="1">
              <a:lnSpc>
                <a:spcPct val="100000"/>
              </a:lnSpc>
              <a:spcBef>
                <a:spcPts val="0"/>
              </a:spcBef>
              <a:spcAft>
                <a:spcPts val="0"/>
              </a:spcAft>
              <a:buClr>
                <a:srgbClr val="C00000"/>
              </a:buClr>
              <a:buSzPts val="6600"/>
              <a:buFont typeface="Arial"/>
              <a:buNone/>
              <a:tabLst/>
              <a:defRPr/>
            </a:pPr>
            <a:r>
              <a:rPr kumimoji="0" lang="en-US" sz="6600" b="1" i="0" u="none" strike="noStrike" kern="0" cap="none" spc="0" normalizeH="0" baseline="0" noProof="0" dirty="0">
                <a:ln>
                  <a:noFill/>
                </a:ln>
                <a:solidFill>
                  <a:srgbClr val="C00000"/>
                </a:solidFill>
                <a:effectLst/>
                <a:uLnTx/>
                <a:uFillTx/>
                <a:latin typeface="Calibri"/>
                <a:ea typeface="Calibri"/>
                <a:cs typeface="Calibri"/>
                <a:sym typeface="Calibri"/>
              </a:rPr>
              <a:t> Java Fundamentals</a:t>
            </a:r>
            <a:endParaRPr kumimoji="0" sz="6600" b="1" i="0" u="none" strike="noStrike" kern="0" cap="none" spc="0" normalizeH="0" baseline="0" noProof="0" dirty="0">
              <a:ln>
                <a:noFill/>
              </a:ln>
              <a:solidFill>
                <a:srgbClr val="C00000"/>
              </a:solidFill>
              <a:effectLst/>
              <a:uLnTx/>
              <a:uFillTx/>
              <a:latin typeface="Calibri"/>
              <a:ea typeface="Calibri"/>
              <a:cs typeface="Calibri"/>
              <a:sym typeface="Calibri"/>
            </a:endParaRPr>
          </a:p>
        </p:txBody>
      </p:sp>
      <p:sp>
        <p:nvSpPr>
          <p:cNvPr id="317" name="Google Shape;317;p1"/>
          <p:cNvSpPr txBox="1"/>
          <p:nvPr/>
        </p:nvSpPr>
        <p:spPr>
          <a:xfrm>
            <a:off x="1043608" y="3886200"/>
            <a:ext cx="7490792" cy="737463"/>
          </a:xfrm>
          <a:prstGeom prst="rect">
            <a:avLst/>
          </a:prstGeom>
          <a:solidFill>
            <a:schemeClr val="lt1"/>
          </a:solidFill>
          <a:ln w="9525" cap="flat" cmpd="sng">
            <a:solidFill>
              <a:srgbClr val="494429"/>
            </a:solidFill>
            <a:prstDash val="solid"/>
            <a:round/>
            <a:headEnd type="none" w="sm" len="sm"/>
            <a:tailEnd type="none" w="sm" len="sm"/>
          </a:ln>
        </p:spPr>
        <p:txBody>
          <a:bodyPr spcFirstLastPara="1" wrap="square" lIns="91425" tIns="45700" rIns="91425" bIns="45700" anchor="ctr" anchorCtr="0">
            <a:normAutofit fontScale="70000" lnSpcReduction="20000"/>
          </a:bodyPr>
          <a:lstStyle/>
          <a:p>
            <a:pPr marL="342900" marR="0" lvl="0" indent="-34290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7200" b="1">
                <a:solidFill>
                  <a:srgbClr val="C00000"/>
                </a:solidFill>
              </a:rPr>
              <a:t>Exception Handling in </a:t>
            </a:r>
            <a:r>
              <a:rPr lang="en-US" sz="7200" b="1" dirty="0">
                <a:solidFill>
                  <a:srgbClr val="C00000"/>
                </a:solidFill>
              </a:rPr>
              <a:t>Java</a:t>
            </a:r>
            <a:endParaRPr kumimoji="0" sz="3600" b="1" i="0" u="none" strike="noStrike" kern="0" cap="none" spc="0" normalizeH="0" baseline="0" noProof="0" dirty="0">
              <a:ln>
                <a:noFill/>
              </a:ln>
              <a:solidFill>
                <a:srgbClr val="C00000"/>
              </a:solidFill>
              <a:effectLst/>
              <a:uLnTx/>
              <a:uFillTx/>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b="1" dirty="0"/>
              <a:t>Exception Handling Mechanism</a:t>
            </a:r>
            <a:br>
              <a:rPr lang="en-US" b="1" dirty="0"/>
            </a:br>
            <a:endParaRPr lang="en-US" dirty="0"/>
          </a:p>
        </p:txBody>
      </p:sp>
      <p:sp>
        <p:nvSpPr>
          <p:cNvPr id="3" name="Content Placeholder 2"/>
          <p:cNvSpPr>
            <a:spLocks noGrp="1"/>
          </p:cNvSpPr>
          <p:nvPr>
            <p:ph idx="1"/>
          </p:nvPr>
        </p:nvSpPr>
        <p:spPr>
          <a:xfrm>
            <a:off x="228600" y="838200"/>
            <a:ext cx="8763000" cy="6019800"/>
          </a:xfrm>
        </p:spPr>
        <p:txBody>
          <a:bodyPr>
            <a:normAutofit/>
          </a:bodyPr>
          <a:lstStyle/>
          <a:p>
            <a:pPr algn="just">
              <a:buNone/>
            </a:pPr>
            <a:r>
              <a:rPr lang="en-US" sz="2800" dirty="0"/>
              <a:t>    In java, exception handling is done using five keywords,</a:t>
            </a:r>
          </a:p>
          <a:p>
            <a:pPr algn="just"/>
            <a:r>
              <a:rPr lang="en-US" sz="2800" b="1" dirty="0"/>
              <a:t>try</a:t>
            </a:r>
            <a:endParaRPr lang="en-US" sz="2800" dirty="0"/>
          </a:p>
          <a:p>
            <a:pPr algn="just"/>
            <a:r>
              <a:rPr lang="en-US" sz="2800" b="1" dirty="0"/>
              <a:t>catch</a:t>
            </a:r>
            <a:endParaRPr lang="en-US" sz="2800" dirty="0"/>
          </a:p>
          <a:p>
            <a:pPr algn="just"/>
            <a:r>
              <a:rPr lang="en-US" sz="2800" b="1" dirty="0"/>
              <a:t>throw</a:t>
            </a:r>
            <a:endParaRPr lang="en-US" sz="2800" dirty="0"/>
          </a:p>
          <a:p>
            <a:pPr algn="just"/>
            <a:r>
              <a:rPr lang="en-US" sz="2800" b="1" dirty="0"/>
              <a:t>throws</a:t>
            </a:r>
            <a:endParaRPr lang="en-US" sz="2800" dirty="0"/>
          </a:p>
          <a:p>
            <a:pPr algn="just"/>
            <a:r>
              <a:rPr lang="en-US" sz="2800" b="1" dirty="0"/>
              <a:t>finally</a:t>
            </a:r>
            <a:endParaRPr lang="en-US" sz="2800" dirty="0"/>
          </a:p>
          <a:p>
            <a:pPr algn="just">
              <a:buNone/>
            </a:pPr>
            <a:r>
              <a:rPr lang="en-US" sz="2800" dirty="0"/>
              <a:t>    Exception handling is done by transferring the execution of a program to an appropriate exception handler when exception occurs.</a:t>
            </a:r>
          </a:p>
          <a:p>
            <a:pPr algn="just"/>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dministrator\Desktop\47.png"/>
          <p:cNvPicPr>
            <a:picLocks noChangeAspect="1" noChangeArrowheads="1"/>
          </p:cNvPicPr>
          <p:nvPr/>
        </p:nvPicPr>
        <p:blipFill>
          <a:blip r:embed="rId2"/>
          <a:srcRect/>
          <a:stretch>
            <a:fillRect/>
          </a:stretch>
        </p:blipFill>
        <p:spPr bwMode="auto">
          <a:xfrm>
            <a:off x="0" y="685800"/>
            <a:ext cx="9074672" cy="5181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Using try and catch</a:t>
            </a:r>
          </a:p>
        </p:txBody>
      </p:sp>
      <p:sp>
        <p:nvSpPr>
          <p:cNvPr id="3" name="Content Placeholder 2"/>
          <p:cNvSpPr>
            <a:spLocks noGrp="1"/>
          </p:cNvSpPr>
          <p:nvPr>
            <p:ph idx="1"/>
          </p:nvPr>
        </p:nvSpPr>
        <p:spPr>
          <a:xfrm>
            <a:off x="0" y="1143000"/>
            <a:ext cx="9144000" cy="5410200"/>
          </a:xfrm>
        </p:spPr>
        <p:txBody>
          <a:bodyPr>
            <a:normAutofit/>
          </a:bodyPr>
          <a:lstStyle/>
          <a:p>
            <a:pPr algn="just"/>
            <a:r>
              <a:rPr lang="en-US" dirty="0"/>
              <a:t>Try is used to guard a block of code in which exception may occur. This block of code is called guarded region. </a:t>
            </a:r>
          </a:p>
          <a:p>
            <a:pPr algn="just"/>
            <a:r>
              <a:rPr lang="en-US" dirty="0"/>
              <a:t>A catch statement involves declaring the type of exception you are trying to catch. </a:t>
            </a:r>
          </a:p>
          <a:p>
            <a:pPr algn="just"/>
            <a:r>
              <a:rPr lang="en-US" dirty="0"/>
              <a:t>If an exception occurs in guarded code, the catch block that follows the try is checked, if the type of exception that occurred is listed in the catch block then the exception is handed over to the catch block which then handles 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ministrator\Desktop\1.png"/>
          <p:cNvPicPr>
            <a:picLocks noGrp="1" noChangeAspect="1" noChangeArrowheads="1"/>
          </p:cNvPicPr>
          <p:nvPr>
            <p:ph idx="1"/>
          </p:nvPr>
        </p:nvPicPr>
        <p:blipFill>
          <a:blip r:embed="rId2"/>
          <a:srcRect/>
          <a:stretch>
            <a:fillRect/>
          </a:stretch>
        </p:blipFill>
        <p:spPr bwMode="auto">
          <a:xfrm>
            <a:off x="0" y="-76200"/>
            <a:ext cx="9144000" cy="5867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5791200"/>
          </a:xfrm>
        </p:spPr>
        <p:txBody>
          <a:bodyPr>
            <a:normAutofit fontScale="92500"/>
          </a:bodyPr>
          <a:lstStyle/>
          <a:p>
            <a:pPr algn="just"/>
            <a:r>
              <a:rPr lang="en-US" dirty="0"/>
              <a:t>An exception will thrown by this program as we are trying to divide a number by zero inside </a:t>
            </a:r>
            <a:r>
              <a:rPr lang="en-US" b="1" dirty="0"/>
              <a:t>try</a:t>
            </a:r>
            <a:r>
              <a:rPr lang="en-US" dirty="0"/>
              <a:t> block. </a:t>
            </a:r>
          </a:p>
          <a:p>
            <a:pPr algn="just"/>
            <a:r>
              <a:rPr lang="en-US" dirty="0"/>
              <a:t>The program control is transferred outside </a:t>
            </a:r>
            <a:r>
              <a:rPr lang="en-US" b="1" dirty="0"/>
              <a:t>try</a:t>
            </a:r>
            <a:r>
              <a:rPr lang="en-US" dirty="0"/>
              <a:t> block. </a:t>
            </a:r>
          </a:p>
          <a:p>
            <a:pPr algn="just"/>
            <a:r>
              <a:rPr lang="en-US" dirty="0"/>
              <a:t>Thus the line "</a:t>
            </a:r>
            <a:r>
              <a:rPr lang="en-US" i="1" dirty="0"/>
              <a:t>This line will not be executed</a:t>
            </a:r>
            <a:r>
              <a:rPr lang="en-US" dirty="0"/>
              <a:t>" is never parsed by the compiler. </a:t>
            </a:r>
          </a:p>
          <a:p>
            <a:pPr algn="just"/>
            <a:r>
              <a:rPr lang="en-US" dirty="0"/>
              <a:t>The exception thrown is handled in </a:t>
            </a:r>
            <a:r>
              <a:rPr lang="en-US" b="1" dirty="0"/>
              <a:t>catch</a:t>
            </a:r>
            <a:r>
              <a:rPr lang="en-US" dirty="0"/>
              <a:t> block.</a:t>
            </a:r>
          </a:p>
          <a:p>
            <a:pPr algn="just"/>
            <a:r>
              <a:rPr lang="en-US" dirty="0"/>
              <a:t>Once the exception is handled, the program control is continue with the next line in the program i.e. after catch block. </a:t>
            </a:r>
          </a:p>
          <a:p>
            <a:pPr algn="just"/>
            <a:r>
              <a:rPr lang="en-US" dirty="0"/>
              <a:t>Thus the line "</a:t>
            </a:r>
            <a:r>
              <a:rPr lang="en-US" i="1" dirty="0"/>
              <a:t>After exception is handled</a:t>
            </a:r>
            <a:r>
              <a:rPr lang="en-US" dirty="0"/>
              <a:t>" is printed.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Multiple catch blocks</a:t>
            </a:r>
            <a:br>
              <a:rPr lang="en-US" b="1" dirty="0"/>
            </a:br>
            <a:endParaRPr lang="en-US" dirty="0"/>
          </a:p>
        </p:txBody>
      </p:sp>
      <p:sp>
        <p:nvSpPr>
          <p:cNvPr id="3" name="Content Placeholder 2"/>
          <p:cNvSpPr>
            <a:spLocks noGrp="1"/>
          </p:cNvSpPr>
          <p:nvPr>
            <p:ph idx="1"/>
          </p:nvPr>
        </p:nvSpPr>
        <p:spPr>
          <a:xfrm>
            <a:off x="152400" y="838200"/>
            <a:ext cx="8763000" cy="6019800"/>
          </a:xfrm>
        </p:spPr>
        <p:txBody>
          <a:bodyPr>
            <a:normAutofit lnSpcReduction="10000"/>
          </a:bodyPr>
          <a:lstStyle/>
          <a:p>
            <a:pPr algn="just"/>
            <a:r>
              <a:rPr lang="en-US" dirty="0"/>
              <a:t>A try block can be followed by multiple catch blocks. </a:t>
            </a:r>
          </a:p>
          <a:p>
            <a:pPr algn="just"/>
            <a:r>
              <a:rPr lang="en-US" dirty="0"/>
              <a:t>You can have any number of catch blocks after a single try block.</a:t>
            </a:r>
          </a:p>
          <a:p>
            <a:pPr algn="just"/>
            <a:r>
              <a:rPr lang="en-US" dirty="0"/>
              <a:t>If an exception occurs in the guarded code the exception is passed to the first catch block in the list. </a:t>
            </a:r>
          </a:p>
          <a:p>
            <a:pPr algn="just"/>
            <a:r>
              <a:rPr lang="en-US" dirty="0"/>
              <a:t>If the exception type of exception, matches with the first catch block it gets caught, if not the exception is passed down to the next catch block.</a:t>
            </a:r>
          </a:p>
          <a:p>
            <a:pPr algn="just"/>
            <a:r>
              <a:rPr lang="en-US" dirty="0"/>
              <a:t>This continue until the exception is caught or falls through all catches.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a:t>Nested try statement</a:t>
            </a:r>
            <a:br>
              <a:rPr lang="en-US" b="1" dirty="0"/>
            </a:br>
            <a:endParaRPr lang="en-US" dirty="0"/>
          </a:p>
        </p:txBody>
      </p:sp>
      <p:sp>
        <p:nvSpPr>
          <p:cNvPr id="3" name="Content Placeholder 2"/>
          <p:cNvSpPr>
            <a:spLocks noGrp="1"/>
          </p:cNvSpPr>
          <p:nvPr>
            <p:ph idx="1"/>
          </p:nvPr>
        </p:nvSpPr>
        <p:spPr>
          <a:xfrm>
            <a:off x="0" y="1066800"/>
            <a:ext cx="9144000" cy="5791200"/>
          </a:xfrm>
        </p:spPr>
        <p:txBody>
          <a:bodyPr/>
          <a:lstStyle/>
          <a:p>
            <a:pPr algn="just"/>
            <a:r>
              <a:rPr lang="en-US" b="1" dirty="0"/>
              <a:t>try</a:t>
            </a:r>
            <a:r>
              <a:rPr lang="en-US" dirty="0"/>
              <a:t> statement can be </a:t>
            </a:r>
            <a:r>
              <a:rPr lang="en-US" b="1" dirty="0"/>
              <a:t>nested</a:t>
            </a:r>
            <a:r>
              <a:rPr lang="en-US" dirty="0"/>
              <a:t> inside another block of </a:t>
            </a:r>
            <a:r>
              <a:rPr lang="en-US" b="1" dirty="0"/>
              <a:t>try</a:t>
            </a:r>
            <a:r>
              <a:rPr lang="en-US" dirty="0"/>
              <a:t>.</a:t>
            </a:r>
          </a:p>
          <a:p>
            <a:pPr algn="just"/>
            <a:r>
              <a:rPr lang="en-US" dirty="0"/>
              <a:t>Nested try block is used when a part of a block may cause one error while entire block may cause another error. </a:t>
            </a:r>
          </a:p>
          <a:p>
            <a:pPr algn="just"/>
            <a:r>
              <a:rPr lang="en-US" dirty="0"/>
              <a:t>In case if inner </a:t>
            </a:r>
            <a:r>
              <a:rPr lang="en-US" b="1" dirty="0"/>
              <a:t>try</a:t>
            </a:r>
            <a:r>
              <a:rPr lang="en-US" dirty="0"/>
              <a:t> block does not have a </a:t>
            </a:r>
            <a:r>
              <a:rPr lang="en-US" b="1" dirty="0"/>
              <a:t>catch</a:t>
            </a:r>
            <a:r>
              <a:rPr lang="en-US" dirty="0"/>
              <a:t> handler for a particular exception then the outer </a:t>
            </a:r>
            <a:r>
              <a:rPr lang="en-US" b="1" dirty="0"/>
              <a:t>try catch block</a:t>
            </a:r>
            <a:r>
              <a:rPr lang="en-US" dirty="0"/>
              <a:t> is checked for match.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istrator\Desktop\2.png"/>
          <p:cNvPicPr>
            <a:picLocks noChangeAspect="1" noChangeArrowheads="1"/>
          </p:cNvPicPr>
          <p:nvPr/>
        </p:nvPicPr>
        <p:blipFill>
          <a:blip r:embed="rId2"/>
          <a:srcRect/>
          <a:stretch>
            <a:fillRect/>
          </a:stretch>
        </p:blipFill>
        <p:spPr bwMode="auto">
          <a:xfrm>
            <a:off x="0" y="0"/>
            <a:ext cx="9148403" cy="5562600"/>
          </a:xfrm>
          <a:prstGeom prst="rect">
            <a:avLst/>
          </a:prstGeom>
          <a:noFill/>
        </p:spPr>
      </p:pic>
      <p:sp>
        <p:nvSpPr>
          <p:cNvPr id="6" name="Rectangle 5"/>
          <p:cNvSpPr/>
          <p:nvPr/>
        </p:nvSpPr>
        <p:spPr>
          <a:xfrm>
            <a:off x="0" y="5380672"/>
            <a:ext cx="9144000" cy="1631216"/>
          </a:xfrm>
          <a:prstGeom prst="rect">
            <a:avLst/>
          </a:prstGeom>
        </p:spPr>
        <p:txBody>
          <a:bodyPr wrap="square">
            <a:spAutoFit/>
          </a:bodyPr>
          <a:lstStyle/>
          <a:p>
            <a:pPr algn="just"/>
            <a:r>
              <a:rPr lang="en-US" sz="2000" b="1" dirty="0"/>
              <a:t>Although both </a:t>
            </a:r>
            <a:r>
              <a:rPr lang="en-US" sz="2000" b="1" dirty="0" err="1"/>
              <a:t>ArrayIndexOutOfBoundsException</a:t>
            </a:r>
            <a:r>
              <a:rPr lang="en-US" sz="2000" b="1" dirty="0"/>
              <a:t> and </a:t>
            </a:r>
            <a:r>
              <a:rPr lang="en-US" sz="2000" b="1" dirty="0" err="1"/>
              <a:t>ArithmeticException</a:t>
            </a:r>
            <a:r>
              <a:rPr lang="en-US" sz="2000" b="1" dirty="0"/>
              <a:t> </a:t>
            </a:r>
            <a:r>
              <a:rPr lang="en-US" sz="2000" b="1" dirty="0" err="1"/>
              <a:t>occured</a:t>
            </a:r>
            <a:r>
              <a:rPr lang="en-US" sz="2000" b="1" dirty="0"/>
              <a:t>, but since first catch is of Arithmetic Exception, It will be caught there and program control will be continued after the catch block.</a:t>
            </a:r>
          </a:p>
          <a:p>
            <a:pPr algn="just"/>
            <a:r>
              <a:rPr lang="en-US" sz="2000" b="1" dirty="0"/>
              <a:t>At a time, only one exception is processed and only one respective catch block is executed.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Untitled.png"/>
          <p:cNvPicPr>
            <a:picLocks noChangeAspect="1" noChangeArrowheads="1"/>
          </p:cNvPicPr>
          <p:nvPr/>
        </p:nvPicPr>
        <p:blipFill>
          <a:blip r:embed="rId2"/>
          <a:srcRect/>
          <a:stretch>
            <a:fillRect/>
          </a:stretch>
        </p:blipFill>
        <p:spPr bwMode="auto">
          <a:xfrm>
            <a:off x="0" y="457200"/>
            <a:ext cx="9144000" cy="562451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throw Keyword</a:t>
            </a:r>
            <a:br>
              <a:rPr lang="en-US" b="1"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throw keyword is used to throw an exception explicitly. </a:t>
            </a:r>
          </a:p>
          <a:p>
            <a:pPr algn="just"/>
            <a:r>
              <a:rPr lang="en-US" dirty="0"/>
              <a:t>Only object of </a:t>
            </a:r>
            <a:r>
              <a:rPr lang="en-US" dirty="0" err="1"/>
              <a:t>Throwable</a:t>
            </a:r>
            <a:r>
              <a:rPr lang="en-US" dirty="0"/>
              <a:t> class or its sub classes can be thrown. </a:t>
            </a:r>
          </a:p>
          <a:p>
            <a:pPr algn="just"/>
            <a:r>
              <a:rPr lang="en-US" dirty="0"/>
              <a:t>Program execution stops on encountering </a:t>
            </a:r>
            <a:r>
              <a:rPr lang="en-US" b="1" dirty="0"/>
              <a:t>throw</a:t>
            </a:r>
            <a:r>
              <a:rPr lang="en-US" dirty="0"/>
              <a:t> statement, and the closest catch statement is checked for matching type of exception.</a:t>
            </a:r>
          </a:p>
          <a:p>
            <a:pPr algn="just">
              <a:buNone/>
            </a:pPr>
            <a:r>
              <a:rPr lang="en-US" b="1" dirty="0"/>
              <a:t>Syntax :</a:t>
            </a:r>
            <a:endParaRPr lang="en-US" dirty="0"/>
          </a:p>
          <a:p>
            <a:pPr algn="just"/>
            <a:r>
              <a:rPr lang="en-US" dirty="0"/>
              <a:t>throw </a:t>
            </a:r>
            <a:r>
              <a:rPr lang="en-US" dirty="0" err="1"/>
              <a:t>ThrowableInstance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a:t>
            </a:r>
          </a:p>
        </p:txBody>
      </p:sp>
      <p:sp>
        <p:nvSpPr>
          <p:cNvPr id="3" name="Content Placeholder 2"/>
          <p:cNvSpPr>
            <a:spLocks noGrp="1"/>
          </p:cNvSpPr>
          <p:nvPr>
            <p:ph idx="1"/>
          </p:nvPr>
        </p:nvSpPr>
        <p:spPr>
          <a:xfrm>
            <a:off x="0" y="1295400"/>
            <a:ext cx="8915400" cy="5410200"/>
          </a:xfrm>
        </p:spPr>
        <p:txBody>
          <a:bodyPr/>
          <a:lstStyle/>
          <a:p>
            <a:pPr algn="just">
              <a:buNone/>
            </a:pPr>
            <a:r>
              <a:rPr lang="en-US" dirty="0"/>
              <a:t>    An exception is an unwanted or unexpected event, which occurs during the execution of a program i.e. at run time, that disrupts the normal flow of the program’s instructions.</a:t>
            </a:r>
          </a:p>
          <a:p>
            <a:pPr algn="ctr" fontAlgn="base">
              <a:buNone/>
            </a:pPr>
            <a:r>
              <a:rPr lang="en-US" b="1" dirty="0"/>
              <a:t>     </a:t>
            </a:r>
            <a:r>
              <a:rPr lang="en-US" b="1" u="sng" dirty="0"/>
              <a:t>Error </a:t>
            </a:r>
            <a:r>
              <a:rPr lang="en-US" b="1" u="sng" dirty="0" err="1"/>
              <a:t>vs</a:t>
            </a:r>
            <a:r>
              <a:rPr lang="en-US" b="1" u="sng" dirty="0"/>
              <a:t> Exception</a:t>
            </a:r>
            <a:endParaRPr lang="en-US" u="sng" dirty="0"/>
          </a:p>
          <a:p>
            <a:pPr fontAlgn="base">
              <a:buNone/>
            </a:pPr>
            <a:r>
              <a:rPr lang="en-US" b="1" dirty="0"/>
              <a:t>    Error: </a:t>
            </a:r>
            <a:r>
              <a:rPr lang="en-US" dirty="0"/>
              <a:t>An Error indicates serious problem that a reasonable application should not try to catch.</a:t>
            </a:r>
            <a:br>
              <a:rPr lang="en-US" dirty="0"/>
            </a:br>
            <a:r>
              <a:rPr lang="en-US" b="1" dirty="0"/>
              <a:t>Exception: </a:t>
            </a:r>
            <a:r>
              <a:rPr lang="en-US" dirty="0"/>
              <a:t>Exception indicates conditions that a reasonable application might try to catch.</a:t>
            </a:r>
          </a:p>
          <a:p>
            <a:pPr algn="just">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Creating Instance of </a:t>
            </a:r>
            <a:r>
              <a:rPr lang="en-US" b="1" dirty="0" err="1"/>
              <a:t>Throwable</a:t>
            </a:r>
            <a:r>
              <a:rPr lang="en-US" b="1" dirty="0"/>
              <a:t> class</a:t>
            </a:r>
            <a:br>
              <a:rPr lang="en-US" b="1" dirty="0"/>
            </a:br>
            <a:endParaRPr lang="en-US" dirty="0"/>
          </a:p>
        </p:txBody>
      </p:sp>
      <p:sp>
        <p:nvSpPr>
          <p:cNvPr id="3" name="Content Placeholder 2"/>
          <p:cNvSpPr>
            <a:spLocks noGrp="1"/>
          </p:cNvSpPr>
          <p:nvPr>
            <p:ph idx="1"/>
          </p:nvPr>
        </p:nvSpPr>
        <p:spPr/>
        <p:txBody>
          <a:bodyPr/>
          <a:lstStyle/>
          <a:p>
            <a:r>
              <a:rPr lang="en-US" dirty="0"/>
              <a:t>There are two possible ways to create an instance of class </a:t>
            </a:r>
            <a:r>
              <a:rPr lang="en-US" dirty="0" err="1"/>
              <a:t>Throwable</a:t>
            </a:r>
            <a:r>
              <a:rPr lang="en-US" dirty="0"/>
              <a:t>,</a:t>
            </a:r>
          </a:p>
          <a:p>
            <a:r>
              <a:rPr lang="en-US" dirty="0"/>
              <a:t>Using a parameter in catch block.</a:t>
            </a:r>
          </a:p>
          <a:p>
            <a:r>
              <a:rPr lang="en-US" dirty="0"/>
              <a:t>Creating instance with </a:t>
            </a:r>
            <a:r>
              <a:rPr lang="en-US" b="1" dirty="0"/>
              <a:t>new</a:t>
            </a:r>
            <a:r>
              <a:rPr lang="en-US" dirty="0"/>
              <a:t> operator. new </a:t>
            </a:r>
            <a:r>
              <a:rPr lang="en-US" dirty="0" err="1"/>
              <a:t>NullPointerException</a:t>
            </a:r>
            <a:r>
              <a:rPr lang="en-US" dirty="0"/>
              <a:t>("test");This constructs an instance of </a:t>
            </a:r>
            <a:r>
              <a:rPr lang="en-US" dirty="0" err="1"/>
              <a:t>NullPointerException</a:t>
            </a:r>
            <a:r>
              <a:rPr lang="en-US" dirty="0"/>
              <a:t> with name test.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dministrator\Desktop\3.png"/>
          <p:cNvPicPr>
            <a:picLocks noChangeAspect="1" noChangeArrowheads="1"/>
          </p:cNvPicPr>
          <p:nvPr/>
        </p:nvPicPr>
        <p:blipFill>
          <a:blip r:embed="rId2"/>
          <a:srcRect/>
          <a:stretch>
            <a:fillRect/>
          </a:stretch>
        </p:blipFill>
        <p:spPr bwMode="auto">
          <a:xfrm>
            <a:off x="0" y="0"/>
            <a:ext cx="9144000" cy="5560825"/>
          </a:xfrm>
          <a:prstGeom prst="rect">
            <a:avLst/>
          </a:prstGeom>
          <a:noFill/>
        </p:spPr>
      </p:pic>
      <p:sp>
        <p:nvSpPr>
          <p:cNvPr id="5" name="Rectangle 4"/>
          <p:cNvSpPr/>
          <p:nvPr/>
        </p:nvSpPr>
        <p:spPr>
          <a:xfrm>
            <a:off x="0" y="5380672"/>
            <a:ext cx="9144000" cy="1015663"/>
          </a:xfrm>
          <a:prstGeom prst="rect">
            <a:avLst/>
          </a:prstGeom>
        </p:spPr>
        <p:txBody>
          <a:bodyPr wrap="square">
            <a:spAutoFit/>
          </a:bodyPr>
          <a:lstStyle/>
          <a:p>
            <a:r>
              <a:rPr lang="en-US" sz="2000" b="1" dirty="0"/>
              <a:t>In this example the method throw an instance of </a:t>
            </a:r>
            <a:r>
              <a:rPr lang="en-US" sz="2000" b="1" dirty="0" err="1"/>
              <a:t>ArithmeticException</a:t>
            </a:r>
            <a:r>
              <a:rPr lang="en-US" sz="2000" b="1" dirty="0"/>
              <a:t>, which is successfully handled using the catch statement and thus, the program outputs "Exception caught".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throws Keyword</a:t>
            </a:r>
            <a:br>
              <a:rPr lang="en-US" b="1" dirty="0"/>
            </a:br>
            <a:endParaRPr lang="en-US" dirty="0"/>
          </a:p>
        </p:txBody>
      </p:sp>
      <p:sp>
        <p:nvSpPr>
          <p:cNvPr id="3" name="Content Placeholder 2"/>
          <p:cNvSpPr>
            <a:spLocks noGrp="1"/>
          </p:cNvSpPr>
          <p:nvPr>
            <p:ph idx="1"/>
          </p:nvPr>
        </p:nvSpPr>
        <p:spPr>
          <a:xfrm>
            <a:off x="152400" y="762000"/>
            <a:ext cx="8839200" cy="5867400"/>
          </a:xfrm>
        </p:spPr>
        <p:txBody>
          <a:bodyPr>
            <a:normAutofit lnSpcReduction="10000"/>
          </a:bodyPr>
          <a:lstStyle/>
          <a:p>
            <a:r>
              <a:rPr lang="en-US" dirty="0"/>
              <a:t>Any method that is capable of causing exceptions must list all the exceptions possible during its execution, so that anyone calling that method gets a prior knowledge about which exceptions are to be handled. A method can do so by using the </a:t>
            </a:r>
            <a:r>
              <a:rPr lang="en-US" b="1" dirty="0"/>
              <a:t>throws</a:t>
            </a:r>
            <a:r>
              <a:rPr lang="en-US" dirty="0"/>
              <a:t> keyword.</a:t>
            </a:r>
          </a:p>
          <a:p>
            <a:pPr>
              <a:buNone/>
            </a:pPr>
            <a:r>
              <a:rPr lang="en-US" b="1" dirty="0"/>
              <a:t>Syntax :</a:t>
            </a:r>
            <a:endParaRPr lang="en-US" dirty="0"/>
          </a:p>
          <a:p>
            <a:r>
              <a:rPr lang="en-US" dirty="0"/>
              <a:t>type </a:t>
            </a:r>
            <a:r>
              <a:rPr lang="en-US" dirty="0" err="1"/>
              <a:t>method_name</a:t>
            </a:r>
            <a:r>
              <a:rPr lang="en-US" dirty="0"/>
              <a:t>(</a:t>
            </a:r>
            <a:r>
              <a:rPr lang="en-US" dirty="0" err="1"/>
              <a:t>parameter_list</a:t>
            </a:r>
            <a:r>
              <a:rPr lang="en-US" dirty="0"/>
              <a:t>) throws </a:t>
            </a:r>
            <a:r>
              <a:rPr lang="en-US" dirty="0" err="1"/>
              <a:t>exception_list</a:t>
            </a:r>
            <a:r>
              <a:rPr lang="en-US" dirty="0"/>
              <a:t> </a:t>
            </a:r>
          </a:p>
          <a:p>
            <a:pPr>
              <a:buNone/>
            </a:pPr>
            <a:r>
              <a:rPr lang="en-US" dirty="0"/>
              <a:t>{</a:t>
            </a:r>
          </a:p>
          <a:p>
            <a:pPr>
              <a:buNone/>
            </a:pPr>
            <a:r>
              <a:rPr lang="en-US" dirty="0"/>
              <a:t> //definition of method </a:t>
            </a:r>
          </a:p>
          <a:p>
            <a:pPr>
              <a:buNone/>
            </a:pP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istrator\Desktop\4.png"/>
          <p:cNvPicPr>
            <a:picLocks noChangeAspect="1" noChangeArrowheads="1"/>
          </p:cNvPicPr>
          <p:nvPr/>
        </p:nvPicPr>
        <p:blipFill>
          <a:blip r:embed="rId2"/>
          <a:srcRect/>
          <a:stretch>
            <a:fillRect/>
          </a:stretch>
        </p:blipFill>
        <p:spPr bwMode="auto">
          <a:xfrm>
            <a:off x="0" y="304800"/>
            <a:ext cx="9144000" cy="5638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pic>
        <p:nvPicPr>
          <p:cNvPr id="10242" name="Picture 2" descr="C:\Users\Administrator\Desktop\5.png"/>
          <p:cNvPicPr>
            <a:picLocks noGrp="1" noChangeAspect="1" noChangeArrowheads="1"/>
          </p:cNvPicPr>
          <p:nvPr>
            <p:ph idx="1"/>
          </p:nvPr>
        </p:nvPicPr>
        <p:blipFill>
          <a:blip r:embed="rId2"/>
          <a:srcRect/>
          <a:stretch>
            <a:fillRect/>
          </a:stretch>
        </p:blipFill>
        <p:spPr bwMode="auto">
          <a:xfrm>
            <a:off x="381000" y="1600200"/>
            <a:ext cx="8532892" cy="4267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finally clause</a:t>
            </a:r>
            <a:br>
              <a:rPr lang="en-US" b="1" dirty="0"/>
            </a:br>
            <a:endParaRPr lang="en-US" dirty="0"/>
          </a:p>
        </p:txBody>
      </p:sp>
      <p:sp>
        <p:nvSpPr>
          <p:cNvPr id="3" name="Content Placeholder 2"/>
          <p:cNvSpPr>
            <a:spLocks noGrp="1"/>
          </p:cNvSpPr>
          <p:nvPr>
            <p:ph idx="1"/>
          </p:nvPr>
        </p:nvSpPr>
        <p:spPr>
          <a:xfrm>
            <a:off x="304800" y="762000"/>
            <a:ext cx="8610600" cy="6096000"/>
          </a:xfrm>
        </p:spPr>
        <p:txBody>
          <a:bodyPr/>
          <a:lstStyle/>
          <a:p>
            <a:r>
              <a:rPr lang="en-US" dirty="0"/>
              <a:t>A finally keyword is used to create a block of code that follows a try block. </a:t>
            </a:r>
          </a:p>
          <a:p>
            <a:r>
              <a:rPr lang="en-US" dirty="0"/>
              <a:t>A finally block of code is always executed whether an exception has occurred or not. </a:t>
            </a:r>
          </a:p>
          <a:p>
            <a:r>
              <a:rPr lang="en-US" dirty="0"/>
              <a:t>Using a finally block, it lets you run any cleanup type statements that you want to execute, no matter what happens in the protected code. </a:t>
            </a:r>
          </a:p>
          <a:p>
            <a:r>
              <a:rPr lang="en-US" dirty="0"/>
              <a:t>A finally block appears at the end of catch block.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Administrator\Desktop\45.png"/>
          <p:cNvPicPr>
            <a:picLocks noGrp="1" noChangeAspect="1" noChangeArrowheads="1"/>
          </p:cNvPicPr>
          <p:nvPr>
            <p:ph idx="1"/>
          </p:nvPr>
        </p:nvPicPr>
        <p:blipFill>
          <a:blip r:embed="rId2"/>
          <a:srcRect/>
          <a:stretch>
            <a:fillRect/>
          </a:stretch>
        </p:blipFill>
        <p:spPr bwMode="auto">
          <a:xfrm>
            <a:off x="990600" y="685800"/>
            <a:ext cx="7162800" cy="5980199"/>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Administrator\Desktop\46.png"/>
          <p:cNvPicPr>
            <a:picLocks noChangeAspect="1" noChangeArrowheads="1"/>
          </p:cNvPicPr>
          <p:nvPr/>
        </p:nvPicPr>
        <p:blipFill>
          <a:blip r:embed="rId2"/>
          <a:srcRect/>
          <a:stretch>
            <a:fillRect/>
          </a:stretch>
        </p:blipFill>
        <p:spPr bwMode="auto">
          <a:xfrm>
            <a:off x="0" y="0"/>
            <a:ext cx="9144000" cy="5486400"/>
          </a:xfrm>
          <a:prstGeom prst="rect">
            <a:avLst/>
          </a:prstGeom>
          <a:noFill/>
        </p:spPr>
      </p:pic>
      <p:sp>
        <p:nvSpPr>
          <p:cNvPr id="5" name="Rectangle 4"/>
          <p:cNvSpPr/>
          <p:nvPr/>
        </p:nvSpPr>
        <p:spPr>
          <a:xfrm>
            <a:off x="152400" y="5791200"/>
            <a:ext cx="8686800" cy="769441"/>
          </a:xfrm>
          <a:prstGeom prst="rect">
            <a:avLst/>
          </a:prstGeom>
        </p:spPr>
        <p:txBody>
          <a:bodyPr wrap="square">
            <a:spAutoFit/>
          </a:bodyPr>
          <a:lstStyle/>
          <a:p>
            <a:pPr algn="just"/>
            <a:r>
              <a:rPr lang="en-US" sz="2200" b="1" dirty="0"/>
              <a:t>Thus even if exception is thrown by the program, which is not handled by catch block, still finally block will get executed.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defined Exception subclass</a:t>
            </a:r>
            <a:br>
              <a:rPr lang="en-US" b="1" dirty="0"/>
            </a:br>
            <a:endParaRPr lang="en-US" dirty="0"/>
          </a:p>
        </p:txBody>
      </p:sp>
      <p:sp>
        <p:nvSpPr>
          <p:cNvPr id="3" name="Content Placeholder 2"/>
          <p:cNvSpPr>
            <a:spLocks noGrp="1"/>
          </p:cNvSpPr>
          <p:nvPr>
            <p:ph idx="1"/>
          </p:nvPr>
        </p:nvSpPr>
        <p:spPr/>
        <p:txBody>
          <a:bodyPr/>
          <a:lstStyle/>
          <a:p>
            <a:pPr algn="just"/>
            <a:r>
              <a:rPr lang="en-US" dirty="0"/>
              <a:t>Create own exception sub class simply by extending java </a:t>
            </a:r>
            <a:r>
              <a:rPr lang="en-US" b="1" dirty="0"/>
              <a:t>Exception</a:t>
            </a:r>
            <a:r>
              <a:rPr lang="en-US" dirty="0"/>
              <a:t> class.</a:t>
            </a:r>
          </a:p>
          <a:p>
            <a:pPr algn="just"/>
            <a:r>
              <a:rPr lang="en-US" dirty="0"/>
              <a:t>Define a constructor for Exception sub class (not compulsory) and you can override the </a:t>
            </a:r>
            <a:r>
              <a:rPr lang="en-US" b="1" dirty="0" err="1"/>
              <a:t>toString</a:t>
            </a:r>
            <a:r>
              <a:rPr lang="en-US" b="1" dirty="0"/>
              <a:t>()</a:t>
            </a:r>
            <a:r>
              <a:rPr lang="en-US" dirty="0"/>
              <a:t> function to display customized message on catch.</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dministrator\Desktop\48.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Exception</a:t>
            </a:r>
          </a:p>
        </p:txBody>
      </p:sp>
      <p:sp>
        <p:nvSpPr>
          <p:cNvPr id="3" name="Content Placeholder 2"/>
          <p:cNvSpPr>
            <a:spLocks noGrp="1"/>
          </p:cNvSpPr>
          <p:nvPr>
            <p:ph idx="1"/>
          </p:nvPr>
        </p:nvSpPr>
        <p:spPr>
          <a:xfrm>
            <a:off x="304800" y="1066800"/>
            <a:ext cx="8610600" cy="5562600"/>
          </a:xfrm>
        </p:spPr>
        <p:txBody>
          <a:bodyPr/>
          <a:lstStyle/>
          <a:p>
            <a:pPr algn="just">
              <a:buNone/>
            </a:pPr>
            <a:r>
              <a:rPr lang="en-US" dirty="0"/>
              <a:t>   A Java Exception is an object that describes the exception that occurs in a program. When an exceptional events occurs in java, an exception is said to be thrown. The code that's responsible for doing something about the exception is called an </a:t>
            </a:r>
            <a:r>
              <a:rPr lang="en-US" b="1" dirty="0"/>
              <a:t>exception handler</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a:t>Exception Handling</a:t>
            </a:r>
          </a:p>
        </p:txBody>
      </p:sp>
      <p:sp>
        <p:nvSpPr>
          <p:cNvPr id="3" name="Content Placeholder 2"/>
          <p:cNvSpPr>
            <a:spLocks noGrp="1"/>
          </p:cNvSpPr>
          <p:nvPr>
            <p:ph idx="1"/>
          </p:nvPr>
        </p:nvSpPr>
        <p:spPr>
          <a:xfrm>
            <a:off x="228600" y="914400"/>
            <a:ext cx="8686800" cy="5943600"/>
          </a:xfrm>
        </p:spPr>
        <p:txBody>
          <a:bodyPr/>
          <a:lstStyle/>
          <a:p>
            <a:pPr algn="just"/>
            <a:r>
              <a:rPr lang="en-US" dirty="0"/>
              <a:t>The </a:t>
            </a:r>
            <a:r>
              <a:rPr lang="en-US" b="1" dirty="0"/>
              <a:t>Exception Handling in Java</a:t>
            </a:r>
            <a:r>
              <a:rPr lang="en-US" dirty="0"/>
              <a:t> is one of the powerful mechanism to handle the runtime errors so that normal flow of the application can be maintained.</a:t>
            </a:r>
          </a:p>
          <a:p>
            <a:pPr algn="just">
              <a:buNone/>
            </a:pPr>
            <a:r>
              <a:rPr lang="en-US" b="1" dirty="0"/>
              <a:t>Advantage of Exception Handling</a:t>
            </a:r>
          </a:p>
          <a:p>
            <a:pPr algn="just"/>
            <a:r>
              <a:rPr lang="en-US" dirty="0"/>
              <a:t>The core advantage of exception handling is </a:t>
            </a:r>
            <a:r>
              <a:rPr lang="en-US" b="1" dirty="0"/>
              <a:t>to maintain the normal flow of the application</a:t>
            </a:r>
            <a:r>
              <a:rPr lang="en-US" dirty="0"/>
              <a:t>. An exception normally disrupts the normal flow of the application that is why exception handling is used.</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705600"/>
          </a:xfrm>
        </p:spPr>
        <p:txBody>
          <a:bodyPr>
            <a:normAutofit fontScale="85000" lnSpcReduction="20000"/>
          </a:bodyPr>
          <a:lstStyle/>
          <a:p>
            <a:pPr>
              <a:buNone/>
            </a:pPr>
            <a:r>
              <a:rPr lang="en-US" dirty="0"/>
              <a:t>statement 1;  </a:t>
            </a:r>
          </a:p>
          <a:p>
            <a:pPr>
              <a:buNone/>
            </a:pPr>
            <a:r>
              <a:rPr lang="en-US" dirty="0"/>
              <a:t>statement 2;  </a:t>
            </a:r>
          </a:p>
          <a:p>
            <a:pPr>
              <a:buNone/>
            </a:pPr>
            <a:r>
              <a:rPr lang="en-US" dirty="0"/>
              <a:t>statement 3;  </a:t>
            </a:r>
          </a:p>
          <a:p>
            <a:pPr>
              <a:buNone/>
            </a:pPr>
            <a:r>
              <a:rPr lang="en-US" dirty="0"/>
              <a:t>statement 4;  </a:t>
            </a:r>
          </a:p>
          <a:p>
            <a:pPr>
              <a:buNone/>
            </a:pPr>
            <a:r>
              <a:rPr lang="en-US" dirty="0"/>
              <a:t>statement 5;//exception occurs  </a:t>
            </a:r>
          </a:p>
          <a:p>
            <a:pPr>
              <a:buNone/>
            </a:pPr>
            <a:r>
              <a:rPr lang="en-US" dirty="0"/>
              <a:t>statement 6;  </a:t>
            </a:r>
          </a:p>
          <a:p>
            <a:pPr>
              <a:buNone/>
            </a:pPr>
            <a:r>
              <a:rPr lang="en-US" dirty="0"/>
              <a:t>statement 7;  </a:t>
            </a:r>
          </a:p>
          <a:p>
            <a:pPr>
              <a:buNone/>
            </a:pPr>
            <a:r>
              <a:rPr lang="en-US" dirty="0"/>
              <a:t>statement 8;  </a:t>
            </a:r>
          </a:p>
          <a:p>
            <a:pPr>
              <a:buNone/>
            </a:pPr>
            <a:r>
              <a:rPr lang="en-US" dirty="0"/>
              <a:t>statement 9;  </a:t>
            </a:r>
          </a:p>
          <a:p>
            <a:pPr>
              <a:buNone/>
            </a:pPr>
            <a:r>
              <a:rPr lang="en-US" dirty="0"/>
              <a:t>statement 10;  </a:t>
            </a:r>
          </a:p>
          <a:p>
            <a:pPr algn="just">
              <a:buNone/>
            </a:pPr>
            <a:r>
              <a:rPr lang="en-US" dirty="0"/>
              <a:t>     Suppose there are 10 statements in your program and there occurs an exception at statement 5, the rest of the code will not be executed i.e. statement 6 to 10 will not be executed. If we perform exception handling, the rest of the statement will be executed. That is why we use exception handling in Java.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fontScale="90000"/>
          </a:bodyPr>
          <a:lstStyle/>
          <a:p>
            <a:r>
              <a:rPr lang="en-US" b="1" dirty="0"/>
              <a:t>Exception class Hierarchy</a:t>
            </a:r>
            <a:br>
              <a:rPr lang="en-US" b="1" dirty="0"/>
            </a:br>
            <a:br>
              <a:rPr lang="en-US" dirty="0"/>
            </a:br>
            <a:endParaRPr lang="en-US" dirty="0"/>
          </a:p>
        </p:txBody>
      </p:sp>
      <p:sp>
        <p:nvSpPr>
          <p:cNvPr id="3" name="Content Placeholder 2"/>
          <p:cNvSpPr>
            <a:spLocks noGrp="1"/>
          </p:cNvSpPr>
          <p:nvPr>
            <p:ph idx="1"/>
          </p:nvPr>
        </p:nvSpPr>
        <p:spPr>
          <a:xfrm>
            <a:off x="304800" y="762000"/>
            <a:ext cx="8686800" cy="6096000"/>
          </a:xfrm>
        </p:spPr>
        <p:txBody>
          <a:bodyPr/>
          <a:lstStyle/>
          <a:p>
            <a:pPr algn="just">
              <a:buNone/>
            </a:pPr>
            <a:r>
              <a:rPr lang="en-US" dirty="0"/>
              <a:t>    All exception types are subclasses of class </a:t>
            </a:r>
            <a:r>
              <a:rPr lang="en-US" b="1" dirty="0" err="1"/>
              <a:t>Throwable</a:t>
            </a:r>
            <a:r>
              <a:rPr lang="en-US" dirty="0"/>
              <a:t>, which is at the top of exception class hierarchy.</a:t>
            </a:r>
          </a:p>
          <a:p>
            <a:endParaRPr lang="en-US" dirty="0"/>
          </a:p>
          <a:p>
            <a:endParaRPr lang="en-US" dirty="0"/>
          </a:p>
          <a:p>
            <a:endParaRPr lang="en-US" dirty="0"/>
          </a:p>
        </p:txBody>
      </p:sp>
      <p:pic>
        <p:nvPicPr>
          <p:cNvPr id="6" name="Picture 2" descr="C:\Users\Administrator\Desktop\1.png"/>
          <p:cNvPicPr>
            <a:picLocks noChangeAspect="1" noChangeArrowheads="1"/>
          </p:cNvPicPr>
          <p:nvPr/>
        </p:nvPicPr>
        <p:blipFill>
          <a:blip r:embed="rId2"/>
          <a:srcRect/>
          <a:stretch>
            <a:fillRect/>
          </a:stretch>
        </p:blipFill>
        <p:spPr bwMode="auto">
          <a:xfrm>
            <a:off x="914400" y="2362200"/>
            <a:ext cx="7543800" cy="42672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istrator\Desktop\Exception-in-java1.png"/>
          <p:cNvPicPr>
            <a:picLocks noGrp="1" noChangeAspect="1" noChangeArrowheads="1"/>
          </p:cNvPicPr>
          <p:nvPr>
            <p:ph idx="1"/>
          </p:nvPr>
        </p:nvPicPr>
        <p:blipFill>
          <a:blip r:embed="rId2"/>
          <a:srcRect/>
          <a:stretch>
            <a:fillRect/>
          </a:stretch>
        </p:blipFill>
        <p:spPr bwMode="auto">
          <a:xfrm>
            <a:off x="228600" y="304800"/>
            <a:ext cx="8610600" cy="625065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808038"/>
          </a:xfrm>
        </p:spPr>
        <p:txBody>
          <a:bodyPr>
            <a:normAutofit fontScale="90000"/>
          </a:bodyPr>
          <a:lstStyle/>
          <a:p>
            <a:r>
              <a:rPr lang="en-US" b="1" dirty="0"/>
              <a:t>Exception are categorized into 3 category</a:t>
            </a:r>
            <a:br>
              <a:rPr lang="en-US" b="1" dirty="0"/>
            </a:br>
            <a:endParaRPr lang="en-US" dirty="0"/>
          </a:p>
        </p:txBody>
      </p:sp>
      <p:sp>
        <p:nvSpPr>
          <p:cNvPr id="3" name="Content Placeholder 2"/>
          <p:cNvSpPr>
            <a:spLocks noGrp="1"/>
          </p:cNvSpPr>
          <p:nvPr>
            <p:ph idx="1"/>
          </p:nvPr>
        </p:nvSpPr>
        <p:spPr>
          <a:xfrm>
            <a:off x="152400" y="1295400"/>
            <a:ext cx="8763000" cy="5791200"/>
          </a:xfrm>
        </p:spPr>
        <p:txBody>
          <a:bodyPr>
            <a:normAutofit fontScale="70000" lnSpcReduction="20000"/>
          </a:bodyPr>
          <a:lstStyle/>
          <a:p>
            <a:pPr algn="just">
              <a:buNone/>
            </a:pPr>
            <a:r>
              <a:rPr lang="en-US" b="1" dirty="0"/>
              <a:t>1. Checked Exception</a:t>
            </a:r>
            <a:endParaRPr lang="en-US" dirty="0"/>
          </a:p>
          <a:p>
            <a:pPr algn="just">
              <a:buNone/>
            </a:pPr>
            <a:r>
              <a:rPr lang="en-US" dirty="0"/>
              <a:t>     The exception that can be predicted by the programmer at the compile time. </a:t>
            </a:r>
          </a:p>
          <a:p>
            <a:pPr algn="just">
              <a:buNone/>
            </a:pPr>
            <a:r>
              <a:rPr lang="en-US" b="1" dirty="0"/>
              <a:t>    Example</a:t>
            </a:r>
            <a:r>
              <a:rPr lang="en-US" i="1" dirty="0"/>
              <a:t>:</a:t>
            </a:r>
            <a:r>
              <a:rPr lang="en-US" dirty="0"/>
              <a:t> File that need to be opened is not found. These type of exceptions must be checked at compile time.</a:t>
            </a:r>
          </a:p>
          <a:p>
            <a:pPr algn="just">
              <a:buNone/>
            </a:pPr>
            <a:endParaRPr lang="en-US" dirty="0"/>
          </a:p>
          <a:p>
            <a:pPr algn="just">
              <a:buNone/>
            </a:pPr>
            <a:r>
              <a:rPr lang="en-US" b="1" dirty="0"/>
              <a:t>2. Unchecked Exception</a:t>
            </a:r>
            <a:endParaRPr lang="en-US" dirty="0"/>
          </a:p>
          <a:p>
            <a:pPr algn="just">
              <a:buNone/>
            </a:pPr>
            <a:r>
              <a:rPr lang="en-US" dirty="0"/>
              <a:t>     Unchecked exceptions are the class that extends </a:t>
            </a:r>
            <a:r>
              <a:rPr lang="en-US" dirty="0" err="1"/>
              <a:t>RuntimeException</a:t>
            </a:r>
            <a:r>
              <a:rPr lang="en-US" dirty="0"/>
              <a:t>. Unchecked exception are ignored at compile time.</a:t>
            </a:r>
          </a:p>
          <a:p>
            <a:pPr algn="just">
              <a:buNone/>
            </a:pPr>
            <a:r>
              <a:rPr lang="en-US" dirty="0"/>
              <a:t>     </a:t>
            </a:r>
            <a:r>
              <a:rPr lang="en-US" i="1" dirty="0"/>
              <a:t>Example :</a:t>
            </a:r>
            <a:r>
              <a:rPr lang="en-US" dirty="0"/>
              <a:t> </a:t>
            </a:r>
            <a:r>
              <a:rPr lang="en-US" dirty="0" err="1"/>
              <a:t>ArithmeticException</a:t>
            </a:r>
            <a:r>
              <a:rPr lang="en-US" dirty="0"/>
              <a:t>, </a:t>
            </a:r>
            <a:r>
              <a:rPr lang="en-US" dirty="0" err="1"/>
              <a:t>NullPointerException</a:t>
            </a:r>
            <a:r>
              <a:rPr lang="en-US" dirty="0"/>
              <a:t>, Array Index out of Bound exception. Unchecked exceptions are checked at runtime.</a:t>
            </a:r>
          </a:p>
          <a:p>
            <a:pPr algn="just">
              <a:buNone/>
            </a:pPr>
            <a:endParaRPr lang="en-US" dirty="0"/>
          </a:p>
          <a:p>
            <a:pPr algn="just">
              <a:buNone/>
            </a:pPr>
            <a:r>
              <a:rPr lang="en-US" b="1" dirty="0"/>
              <a:t>3. Error</a:t>
            </a:r>
            <a:endParaRPr lang="en-US" dirty="0"/>
          </a:p>
          <a:p>
            <a:pPr algn="just">
              <a:buNone/>
            </a:pPr>
            <a:r>
              <a:rPr lang="en-US" dirty="0"/>
              <a:t>     Errors are typically ignored in code because you can rarely do anything about an error. </a:t>
            </a:r>
          </a:p>
          <a:p>
            <a:pPr algn="just">
              <a:buNone/>
            </a:pPr>
            <a:r>
              <a:rPr lang="en-US" i="1" dirty="0"/>
              <a:t>     Example :</a:t>
            </a:r>
            <a:r>
              <a:rPr lang="en-US" dirty="0"/>
              <a:t>if stack overflow occurs, an error will arise. This type of error cannot be handled in the code.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Uncaught Exceptions</a:t>
            </a:r>
            <a:br>
              <a:rPr lang="en-US" b="1" dirty="0"/>
            </a:br>
            <a:endParaRPr lang="en-US" dirty="0"/>
          </a:p>
        </p:txBody>
      </p:sp>
      <p:pic>
        <p:nvPicPr>
          <p:cNvPr id="4098" name="Picture 2" descr="C:\Users\Administrator\Desktop\Untitled.png"/>
          <p:cNvPicPr>
            <a:picLocks noGrp="1" noChangeAspect="1" noChangeArrowheads="1"/>
          </p:cNvPicPr>
          <p:nvPr>
            <p:ph idx="1"/>
          </p:nvPr>
        </p:nvPicPr>
        <p:blipFill>
          <a:blip r:embed="rId2"/>
          <a:srcRect/>
          <a:stretch>
            <a:fillRect/>
          </a:stretch>
        </p:blipFill>
        <p:spPr bwMode="auto">
          <a:xfrm>
            <a:off x="-117" y="838200"/>
            <a:ext cx="9147487" cy="4572000"/>
          </a:xfrm>
          <a:prstGeom prst="rect">
            <a:avLst/>
          </a:prstGeom>
          <a:noFill/>
        </p:spPr>
      </p:pic>
      <p:sp>
        <p:nvSpPr>
          <p:cNvPr id="5" name="Rectangle 4"/>
          <p:cNvSpPr/>
          <p:nvPr/>
        </p:nvSpPr>
        <p:spPr>
          <a:xfrm>
            <a:off x="0" y="5105400"/>
            <a:ext cx="9144000" cy="1785104"/>
          </a:xfrm>
          <a:prstGeom prst="rect">
            <a:avLst/>
          </a:prstGeom>
        </p:spPr>
        <p:txBody>
          <a:bodyPr wrap="square">
            <a:spAutoFit/>
          </a:bodyPr>
          <a:lstStyle/>
          <a:p>
            <a:pPr algn="just"/>
            <a:r>
              <a:rPr lang="en-US" sz="2200" b="1" dirty="0"/>
              <a:t>This will lead to an exception at runtime, hence the Java run-time system will construct an exception and then throw it. As we don't have any mechanism for handling exception in the above program, hence the default handler will handle the exception and will print the details of the exception on the terminal.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1295</Words>
  <Application>Microsoft Office PowerPoint</Application>
  <PresentationFormat>On-screen Show (4:3)</PresentationFormat>
  <Paragraphs>99</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vt:lpstr>
      <vt:lpstr>Office Theme</vt:lpstr>
      <vt:lpstr>PowerPoint Presentation</vt:lpstr>
      <vt:lpstr>Exception</vt:lpstr>
      <vt:lpstr>Exception</vt:lpstr>
      <vt:lpstr>Exception Handling</vt:lpstr>
      <vt:lpstr>PowerPoint Presentation</vt:lpstr>
      <vt:lpstr>Exception class Hierarchy  </vt:lpstr>
      <vt:lpstr>PowerPoint Presentation</vt:lpstr>
      <vt:lpstr>Exception are categorized into 3 category </vt:lpstr>
      <vt:lpstr>Uncaught Exceptions </vt:lpstr>
      <vt:lpstr>Exception Handling Mechanism </vt:lpstr>
      <vt:lpstr>PowerPoint Presentation</vt:lpstr>
      <vt:lpstr>Using try and catch</vt:lpstr>
      <vt:lpstr>PowerPoint Presentation</vt:lpstr>
      <vt:lpstr>PowerPoint Presentation</vt:lpstr>
      <vt:lpstr>Multiple catch blocks </vt:lpstr>
      <vt:lpstr>Nested try statement </vt:lpstr>
      <vt:lpstr>PowerPoint Presentation</vt:lpstr>
      <vt:lpstr>PowerPoint Presentation</vt:lpstr>
      <vt:lpstr>throw Keyword </vt:lpstr>
      <vt:lpstr>Creating Instance of Throwable class </vt:lpstr>
      <vt:lpstr>PowerPoint Presentation</vt:lpstr>
      <vt:lpstr>throws Keyword </vt:lpstr>
      <vt:lpstr>PowerPoint Presentation</vt:lpstr>
      <vt:lpstr>Difference</vt:lpstr>
      <vt:lpstr>finally clause </vt:lpstr>
      <vt:lpstr>PowerPoint Presentation</vt:lpstr>
      <vt:lpstr>PowerPoint Presentation</vt:lpstr>
      <vt:lpstr>User defined Exception subclass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dc:creator>
  <cp:lastModifiedBy>Dakshita Bhandari</cp:lastModifiedBy>
  <cp:revision>26</cp:revision>
  <dcterms:created xsi:type="dcterms:W3CDTF">2018-10-08T15:05:03Z</dcterms:created>
  <dcterms:modified xsi:type="dcterms:W3CDTF">2023-05-31T06:07:35Z</dcterms:modified>
</cp:coreProperties>
</file>