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90" r:id="rId3"/>
    <p:sldId id="284" r:id="rId4"/>
    <p:sldId id="283" r:id="rId5"/>
    <p:sldId id="299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00" r:id="rId15"/>
    <p:sldId id="285" r:id="rId16"/>
    <p:sldId id="276" r:id="rId17"/>
    <p:sldId id="286" r:id="rId18"/>
    <p:sldId id="277" r:id="rId19"/>
    <p:sldId id="30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49b/ch49B_3.html" TargetMode="External"/><Relationship Id="rId2" Type="http://schemas.openxmlformats.org/officeDocument/2006/relationships/hyperlink" Target="http://www.cplusplus.com/reference/string/str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cplusplus/cpp_strings.htm" TargetMode="External"/><Relationship Id="rId5" Type="http://schemas.openxmlformats.org/officeDocument/2006/relationships/hyperlink" Target="https://processing.org/reference/String.html" TargetMode="External"/><Relationship Id="rId4" Type="http://schemas.openxmlformats.org/officeDocument/2006/relationships/hyperlink" Target="https://stackoverflow.com/questions/22088974/c-passing-string-references-into-functio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848600" cy="2209800"/>
          </a:xfrm>
        </p:spPr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>Day </a:t>
            </a:r>
            <a:r>
              <a:rPr lang="en-US" sz="4000" dirty="0" smtClean="0"/>
              <a:t>1</a:t>
            </a:r>
            <a:r>
              <a:rPr lang="en-US" sz="36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sz="36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6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STRINGS 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21527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String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>
            <a:normAutofit fontScale="92500" lnSpcReduction="10000"/>
          </a:bodyPr>
          <a:lstStyle/>
          <a:p>
            <a:pPr algn="just" fontAlgn="base"/>
            <a:r>
              <a:rPr lang="en-US" sz="2600" b="1" dirty="0" smtClean="0">
                <a:latin typeface="Calibri" pitchFamily="34" charset="0"/>
              </a:rPr>
              <a:t>string class is part of C++ library it has lot of benefits over C style strings. C++ string class is powerful because all memory management , Null termination and other things are handled automatically, programmer need not to take care of these things . </a:t>
            </a:r>
          </a:p>
          <a:p>
            <a:pPr algn="just" fontAlgn="base"/>
            <a:endParaRPr lang="en-US" sz="2600" b="1" dirty="0" smtClean="0">
              <a:latin typeface="Calibri" pitchFamily="34" charset="0"/>
            </a:endParaRPr>
          </a:p>
          <a:p>
            <a:pPr algn="just" fontAlgn="base"/>
            <a:r>
              <a:rPr lang="en-US" sz="2600" b="1" dirty="0" smtClean="0">
                <a:latin typeface="Calibri" pitchFamily="34" charset="0"/>
              </a:rPr>
              <a:t>Unlike  C style string length of the C++ string can be changed at runtime because of dynamic allocation of memory similar to vectors.</a:t>
            </a:r>
          </a:p>
          <a:p>
            <a:pPr algn="just" fontAlgn="base">
              <a:buNone/>
            </a:pPr>
            <a:r>
              <a:rPr lang="en-US" sz="2600" b="1" dirty="0" smtClean="0">
                <a:latin typeface="Calibri" pitchFamily="34" charset="0"/>
              </a:rPr>
              <a:t> </a:t>
            </a:r>
          </a:p>
          <a:p>
            <a:pPr algn="just" fontAlgn="base"/>
            <a:r>
              <a:rPr lang="en-US" sz="2600" b="1" dirty="0" smtClean="0">
                <a:latin typeface="Calibri" pitchFamily="34" charset="0"/>
              </a:rPr>
              <a:t>As string class is a container class, we can iterate over all its characters using an </a:t>
            </a:r>
            <a:r>
              <a:rPr lang="en-US" sz="2600" b="1" dirty="0" err="1" smtClean="0">
                <a:latin typeface="Calibri" pitchFamily="34" charset="0"/>
              </a:rPr>
              <a:t>iterator</a:t>
            </a:r>
            <a:r>
              <a:rPr lang="en-US" sz="2600" b="1" dirty="0" smtClean="0">
                <a:latin typeface="Calibri" pitchFamily="34" charset="0"/>
              </a:rPr>
              <a:t> similar to other containers like vector and maps . C++ string class has a lot of functions to handle string easily. Most useful of them are demonstrated in below code.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latin typeface="Calibri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US" sz="3100" b="1" dirty="0" smtClean="0">
                <a:latin typeface="Calibri" pitchFamily="34" charset="0"/>
              </a:rPr>
              <a:t>   </a:t>
            </a:r>
            <a:r>
              <a:rPr lang="en-US" sz="3800" b="1" dirty="0" err="1" smtClean="0">
                <a:latin typeface="Calibri" pitchFamily="34" charset="0"/>
              </a:rPr>
              <a:t>int</a:t>
            </a:r>
            <a:r>
              <a:rPr lang="en-US" sz="3800" b="1" dirty="0" smtClean="0">
                <a:latin typeface="Calibri" pitchFamily="34" charset="0"/>
              </a:rPr>
              <a:t> main() </a:t>
            </a:r>
          </a:p>
          <a:p>
            <a:pPr fontAlgn="base"/>
            <a:r>
              <a:rPr lang="en-US" sz="3800" b="1" dirty="0" smtClean="0">
                <a:latin typeface="Calibri" pitchFamily="34" charset="0"/>
              </a:rPr>
              <a:t>{ </a:t>
            </a:r>
          </a:p>
          <a:p>
            <a:pPr fontAlgn="base"/>
            <a:r>
              <a:rPr lang="en-US" sz="3800" b="1" dirty="0" smtClean="0">
                <a:latin typeface="Calibri" pitchFamily="34" charset="0"/>
              </a:rPr>
              <a:t>    // various constructor of string class </a:t>
            </a:r>
          </a:p>
          <a:p>
            <a:pPr fontAlgn="base"/>
            <a:r>
              <a:rPr lang="en-US" sz="3800" b="1" dirty="0" smtClean="0">
                <a:latin typeface="Calibri" pitchFamily="34" charset="0"/>
              </a:rPr>
              <a:t>   // initialization by raw string </a:t>
            </a:r>
          </a:p>
          <a:p>
            <a:pPr fontAlgn="base"/>
            <a:r>
              <a:rPr lang="en-US" sz="3800" b="1" dirty="0" smtClean="0">
                <a:latin typeface="Calibri" pitchFamily="34" charset="0"/>
              </a:rPr>
              <a:t>    string str1(“Hello "); </a:t>
            </a:r>
          </a:p>
          <a:p>
            <a:pPr fontAlgn="base"/>
            <a:r>
              <a:rPr lang="en-US" sz="3800" b="1" dirty="0" smtClean="0">
                <a:latin typeface="Calibri" pitchFamily="34" charset="0"/>
              </a:rPr>
              <a:t>  // initialization by another string </a:t>
            </a:r>
          </a:p>
          <a:p>
            <a:pPr fontAlgn="base"/>
            <a:r>
              <a:rPr lang="en-US" sz="3800" b="1" dirty="0" smtClean="0">
                <a:latin typeface="Calibri" pitchFamily="34" charset="0"/>
              </a:rPr>
              <a:t>    string str2(str1); </a:t>
            </a:r>
          </a:p>
          <a:p>
            <a:pPr fontAlgn="base"/>
            <a:r>
              <a:rPr lang="en-US" sz="3800" b="1" dirty="0" smtClean="0">
                <a:latin typeface="Calibri" pitchFamily="34" charset="0"/>
              </a:rPr>
              <a:t>  </a:t>
            </a:r>
          </a:p>
          <a:p>
            <a:pPr fontAlgn="base"/>
            <a:r>
              <a:rPr lang="en-US" sz="3800" b="1" dirty="0" smtClean="0">
                <a:latin typeface="Calibri" pitchFamily="34" charset="0"/>
              </a:rPr>
              <a:t>    // initialization by character with number of occurrence </a:t>
            </a:r>
          </a:p>
          <a:p>
            <a:pPr fontAlgn="base"/>
            <a:r>
              <a:rPr lang="en-US" sz="3800" b="1" dirty="0" smtClean="0">
                <a:latin typeface="Calibri" pitchFamily="34" charset="0"/>
              </a:rPr>
              <a:t>    string str3(5, ‘*'); </a:t>
            </a:r>
          </a:p>
          <a:p>
            <a:pPr fontAlgn="base"/>
            <a:r>
              <a:rPr lang="en-US" sz="3800" b="1" dirty="0" smtClean="0">
                <a:latin typeface="Calibri" pitchFamily="34" charset="0"/>
              </a:rPr>
              <a:t>  </a:t>
            </a:r>
          </a:p>
          <a:p>
            <a:pPr fontAlgn="base"/>
            <a:r>
              <a:rPr lang="en-US" sz="3800" b="1" dirty="0" smtClean="0">
                <a:latin typeface="Calibri" pitchFamily="34" charset="0"/>
              </a:rPr>
              <a:t>    // initialization by part of another string </a:t>
            </a:r>
          </a:p>
          <a:p>
            <a:pPr fontAlgn="base"/>
            <a:r>
              <a:rPr lang="en-US" sz="3800" b="1" dirty="0" smtClean="0">
                <a:latin typeface="Calibri" pitchFamily="34" charset="0"/>
              </a:rPr>
              <a:t>    string str4(str1, 0, 4); </a:t>
            </a:r>
          </a:p>
          <a:p>
            <a:pPr>
              <a:buNone/>
            </a:pPr>
            <a:endParaRPr lang="en-US" b="1" dirty="0" smtClean="0">
              <a:latin typeface="Calibri" pitchFamily="34" charset="0"/>
            </a:endParaRP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en-US" dirty="0" err="1" smtClean="0"/>
              <a:t>Contunue</a:t>
            </a:r>
            <a:r>
              <a:rPr lang="en-US" dirty="0" smtClean="0"/>
              <a:t> 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    </a:t>
            </a:r>
            <a:r>
              <a:rPr lang="en-US" b="1" dirty="0" smtClean="0">
                <a:latin typeface="Calibri" pitchFamily="34" charset="0"/>
              </a:rPr>
              <a:t>string str5(str2.begin(), str2.begin() + 3);  </a:t>
            </a:r>
          </a:p>
          <a:p>
            <a:pPr fontAlgn="base"/>
            <a:r>
              <a:rPr lang="en-US" b="1" dirty="0" smtClean="0">
                <a:latin typeface="Calibri" pitchFamily="34" charset="0"/>
              </a:rPr>
              <a:t>    </a:t>
            </a:r>
            <a:r>
              <a:rPr lang="en-US" b="1" dirty="0" err="1" smtClean="0">
                <a:latin typeface="Calibri" pitchFamily="34" charset="0"/>
              </a:rPr>
              <a:t>cout</a:t>
            </a:r>
            <a:r>
              <a:rPr lang="en-US" b="1" dirty="0" smtClean="0">
                <a:latin typeface="Calibri" pitchFamily="34" charset="0"/>
              </a:rPr>
              <a:t> &lt;&lt; str1 &lt;&lt; </a:t>
            </a:r>
            <a:r>
              <a:rPr lang="en-US" b="1" dirty="0" err="1" smtClean="0">
                <a:latin typeface="Calibri" pitchFamily="34" charset="0"/>
              </a:rPr>
              <a:t>endl</a:t>
            </a:r>
            <a:r>
              <a:rPr lang="en-US" b="1" dirty="0" smtClean="0">
                <a:latin typeface="Calibri" pitchFamily="34" charset="0"/>
              </a:rPr>
              <a:t>; </a:t>
            </a:r>
          </a:p>
          <a:p>
            <a:pPr fontAlgn="base"/>
            <a:r>
              <a:rPr lang="en-US" b="1" dirty="0" smtClean="0">
                <a:latin typeface="Calibri" pitchFamily="34" charset="0"/>
              </a:rPr>
              <a:t>    </a:t>
            </a:r>
            <a:r>
              <a:rPr lang="en-US" b="1" dirty="0" err="1" smtClean="0">
                <a:latin typeface="Calibri" pitchFamily="34" charset="0"/>
              </a:rPr>
              <a:t>cout</a:t>
            </a:r>
            <a:r>
              <a:rPr lang="en-US" b="1" dirty="0" smtClean="0">
                <a:latin typeface="Calibri" pitchFamily="34" charset="0"/>
              </a:rPr>
              <a:t> &lt;&lt; str2 &lt;&lt; </a:t>
            </a:r>
            <a:r>
              <a:rPr lang="en-US" b="1" dirty="0" err="1" smtClean="0">
                <a:latin typeface="Calibri" pitchFamily="34" charset="0"/>
              </a:rPr>
              <a:t>endl</a:t>
            </a:r>
            <a:r>
              <a:rPr lang="en-US" b="1" dirty="0" smtClean="0">
                <a:latin typeface="Calibri" pitchFamily="34" charset="0"/>
              </a:rPr>
              <a:t>; </a:t>
            </a:r>
          </a:p>
          <a:p>
            <a:pPr fontAlgn="base"/>
            <a:r>
              <a:rPr lang="en-US" b="1" dirty="0" smtClean="0">
                <a:latin typeface="Calibri" pitchFamily="34" charset="0"/>
              </a:rPr>
              <a:t>    </a:t>
            </a:r>
            <a:r>
              <a:rPr lang="en-US" b="1" dirty="0" err="1" smtClean="0">
                <a:latin typeface="Calibri" pitchFamily="34" charset="0"/>
              </a:rPr>
              <a:t>cout</a:t>
            </a:r>
            <a:r>
              <a:rPr lang="en-US" b="1" dirty="0" smtClean="0">
                <a:latin typeface="Calibri" pitchFamily="34" charset="0"/>
              </a:rPr>
              <a:t> &lt;&lt; str3 &lt;&lt; </a:t>
            </a:r>
            <a:r>
              <a:rPr lang="en-US" b="1" dirty="0" err="1" smtClean="0">
                <a:latin typeface="Calibri" pitchFamily="34" charset="0"/>
              </a:rPr>
              <a:t>endl</a:t>
            </a:r>
            <a:r>
              <a:rPr lang="en-US" b="1" dirty="0" smtClean="0">
                <a:latin typeface="Calibri" pitchFamily="34" charset="0"/>
              </a:rPr>
              <a:t>; </a:t>
            </a:r>
          </a:p>
          <a:p>
            <a:pPr fontAlgn="base"/>
            <a:r>
              <a:rPr lang="en-US" b="1" dirty="0" smtClean="0">
                <a:latin typeface="Calibri" pitchFamily="34" charset="0"/>
              </a:rPr>
              <a:t>    </a:t>
            </a:r>
            <a:r>
              <a:rPr lang="en-US" b="1" dirty="0" err="1" smtClean="0">
                <a:latin typeface="Calibri" pitchFamily="34" charset="0"/>
              </a:rPr>
              <a:t>cout</a:t>
            </a:r>
            <a:r>
              <a:rPr lang="en-US" b="1" dirty="0" smtClean="0">
                <a:latin typeface="Calibri" pitchFamily="34" charset="0"/>
              </a:rPr>
              <a:t> &lt;&lt; str4 &lt;&lt; </a:t>
            </a:r>
            <a:r>
              <a:rPr lang="en-US" b="1" dirty="0" err="1" smtClean="0">
                <a:latin typeface="Calibri" pitchFamily="34" charset="0"/>
              </a:rPr>
              <a:t>endl</a:t>
            </a:r>
            <a:r>
              <a:rPr lang="en-US" b="1" dirty="0" smtClean="0">
                <a:latin typeface="Calibri" pitchFamily="34" charset="0"/>
              </a:rPr>
              <a:t>; </a:t>
            </a:r>
          </a:p>
          <a:p>
            <a:pPr fontAlgn="base"/>
            <a:r>
              <a:rPr lang="en-US" b="1" dirty="0" smtClean="0">
                <a:latin typeface="Calibri" pitchFamily="34" charset="0"/>
              </a:rPr>
              <a:t>    </a:t>
            </a:r>
            <a:r>
              <a:rPr lang="en-US" b="1" dirty="0" err="1" smtClean="0">
                <a:latin typeface="Calibri" pitchFamily="34" charset="0"/>
              </a:rPr>
              <a:t>cout</a:t>
            </a:r>
            <a:r>
              <a:rPr lang="en-US" b="1" dirty="0" smtClean="0">
                <a:latin typeface="Calibri" pitchFamily="34" charset="0"/>
              </a:rPr>
              <a:t> &lt;&lt; str5 &lt;&lt; </a:t>
            </a:r>
            <a:r>
              <a:rPr lang="en-US" b="1" dirty="0" err="1" smtClean="0">
                <a:latin typeface="Calibri" pitchFamily="34" charset="0"/>
              </a:rPr>
              <a:t>endl</a:t>
            </a:r>
            <a:r>
              <a:rPr lang="en-US" b="1" dirty="0" smtClean="0">
                <a:latin typeface="Calibri" pitchFamily="34" charset="0"/>
              </a:rPr>
              <a:t>; </a:t>
            </a:r>
          </a:p>
          <a:p>
            <a:pPr fontAlgn="base"/>
            <a:r>
              <a:rPr lang="en-US" b="1" dirty="0" smtClean="0">
                <a:latin typeface="Calibri" pitchFamily="34" charset="0"/>
              </a:rPr>
              <a:t>   //  assignment operator </a:t>
            </a:r>
          </a:p>
          <a:p>
            <a:pPr fontAlgn="base"/>
            <a:r>
              <a:rPr lang="en-US" b="1" dirty="0" smtClean="0">
                <a:latin typeface="Calibri" pitchFamily="34" charset="0"/>
              </a:rPr>
              <a:t>    string str6 = str4; </a:t>
            </a:r>
          </a:p>
          <a:p>
            <a:pPr fontAlgn="base"/>
            <a:r>
              <a:rPr lang="en-US" b="1" dirty="0" smtClean="0">
                <a:latin typeface="Calibri" pitchFamily="34" charset="0"/>
              </a:rPr>
              <a:t>   // clear function deletes all character from string </a:t>
            </a:r>
          </a:p>
          <a:p>
            <a:pPr fontAlgn="base"/>
            <a:r>
              <a:rPr lang="en-US" b="1" dirty="0" smtClean="0">
                <a:latin typeface="Calibri" pitchFamily="34" charset="0"/>
              </a:rPr>
              <a:t>    str4.clear(); </a:t>
            </a:r>
          </a:p>
          <a:p>
            <a:pPr fontAlgn="base"/>
            <a:r>
              <a:rPr lang="en-US" b="1" dirty="0" smtClean="0">
                <a:latin typeface="Calibri" pitchFamily="34" charset="0"/>
              </a:rPr>
              <a:t>    //  both size() and length() return length of string and </a:t>
            </a:r>
          </a:p>
          <a:p>
            <a:pPr fontAlgn="base"/>
            <a:r>
              <a:rPr lang="en-US" b="1" dirty="0" smtClean="0">
                <a:latin typeface="Calibri" pitchFamily="34" charset="0"/>
              </a:rPr>
              <a:t>    //  they work as synonyms </a:t>
            </a:r>
          </a:p>
          <a:p>
            <a:pPr fontAlgn="base"/>
            <a:r>
              <a:rPr lang="en-US" b="1" dirty="0" smtClean="0">
                <a:latin typeface="Calibri" pitchFamily="34" charset="0"/>
              </a:rPr>
              <a:t>    </a:t>
            </a:r>
            <a:r>
              <a:rPr lang="en-US" b="1" dirty="0" err="1" smtClean="0">
                <a:latin typeface="Calibri" pitchFamily="34" charset="0"/>
              </a:rPr>
              <a:t>int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len</a:t>
            </a:r>
            <a:r>
              <a:rPr lang="en-US" b="1" dirty="0" smtClean="0">
                <a:latin typeface="Calibri" pitchFamily="34" charset="0"/>
              </a:rPr>
              <a:t> = str6.length();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534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Continue 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10200"/>
          </a:xfrm>
        </p:spPr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US" dirty="0" smtClean="0"/>
              <a:t> </a:t>
            </a:r>
            <a:r>
              <a:rPr lang="en-US" sz="4200" b="1" dirty="0" err="1" smtClean="0">
                <a:latin typeface="Calibri" pitchFamily="34" charset="0"/>
              </a:rPr>
              <a:t>cout</a:t>
            </a:r>
            <a:r>
              <a:rPr lang="en-US" sz="4200" b="1" dirty="0" smtClean="0">
                <a:latin typeface="Calibri" pitchFamily="34" charset="0"/>
              </a:rPr>
              <a:t> &lt;&lt; "Length of string is : " &lt;&lt; </a:t>
            </a:r>
            <a:r>
              <a:rPr lang="en-US" sz="4200" b="1" dirty="0" err="1" smtClean="0">
                <a:latin typeface="Calibri" pitchFamily="34" charset="0"/>
              </a:rPr>
              <a:t>len</a:t>
            </a:r>
            <a:r>
              <a:rPr lang="en-US" sz="4200" b="1" dirty="0" smtClean="0">
                <a:latin typeface="Calibri" pitchFamily="34" charset="0"/>
              </a:rPr>
              <a:t> &lt;&lt; </a:t>
            </a:r>
            <a:r>
              <a:rPr lang="en-US" sz="4200" b="1" dirty="0" err="1" smtClean="0">
                <a:latin typeface="Calibri" pitchFamily="34" charset="0"/>
              </a:rPr>
              <a:t>endl</a:t>
            </a:r>
            <a:r>
              <a:rPr lang="en-US" sz="4200" b="1" dirty="0" smtClean="0">
                <a:latin typeface="Calibri" pitchFamily="34" charset="0"/>
              </a:rPr>
              <a:t>; </a:t>
            </a:r>
          </a:p>
          <a:p>
            <a:pPr fontAlgn="base">
              <a:buNone/>
            </a:pPr>
            <a:r>
              <a:rPr lang="en-US" sz="4200" b="1" dirty="0" smtClean="0">
                <a:latin typeface="Calibri" pitchFamily="34" charset="0"/>
              </a:rPr>
              <a:t> char </a:t>
            </a:r>
            <a:r>
              <a:rPr lang="en-US" sz="4200" b="1" dirty="0" err="1" smtClean="0">
                <a:latin typeface="Calibri" pitchFamily="34" charset="0"/>
              </a:rPr>
              <a:t>ch</a:t>
            </a:r>
            <a:r>
              <a:rPr lang="en-US" sz="4200" b="1" dirty="0" smtClean="0">
                <a:latin typeface="Calibri" pitchFamily="34" charset="0"/>
              </a:rPr>
              <a:t> = str6.at(2); //  Same as "</a:t>
            </a:r>
            <a:r>
              <a:rPr lang="en-US" sz="4200" b="1" dirty="0" err="1" smtClean="0">
                <a:latin typeface="Calibri" pitchFamily="34" charset="0"/>
              </a:rPr>
              <a:t>ch</a:t>
            </a:r>
            <a:r>
              <a:rPr lang="en-US" sz="4200" b="1" dirty="0" smtClean="0">
                <a:latin typeface="Calibri" pitchFamily="34" charset="0"/>
              </a:rPr>
              <a:t> = str6[2];" </a:t>
            </a:r>
          </a:p>
          <a:p>
            <a:pPr fontAlgn="base">
              <a:buNone/>
            </a:pPr>
            <a:r>
              <a:rPr lang="en-US" sz="4200" b="1" dirty="0" smtClean="0">
                <a:latin typeface="Calibri" pitchFamily="34" charset="0"/>
              </a:rPr>
              <a:t> </a:t>
            </a:r>
            <a:r>
              <a:rPr lang="en-US" sz="4200" b="1" dirty="0" err="1" smtClean="0">
                <a:latin typeface="Calibri" pitchFamily="34" charset="0"/>
              </a:rPr>
              <a:t>cout</a:t>
            </a:r>
            <a:r>
              <a:rPr lang="en-US" sz="4200" b="1" dirty="0" smtClean="0">
                <a:latin typeface="Calibri" pitchFamily="34" charset="0"/>
              </a:rPr>
              <a:t> &lt;&lt; "third character of string is : " &lt;&lt; </a:t>
            </a:r>
            <a:r>
              <a:rPr lang="en-US" sz="4200" b="1" dirty="0" err="1" smtClean="0">
                <a:latin typeface="Calibri" pitchFamily="34" charset="0"/>
              </a:rPr>
              <a:t>ch</a:t>
            </a:r>
            <a:r>
              <a:rPr lang="en-US" sz="4200" b="1" dirty="0" smtClean="0">
                <a:latin typeface="Calibri" pitchFamily="34" charset="0"/>
              </a:rPr>
              <a:t> &lt;&lt; </a:t>
            </a:r>
            <a:r>
              <a:rPr lang="en-US" sz="4200" b="1" dirty="0" err="1" smtClean="0">
                <a:latin typeface="Calibri" pitchFamily="34" charset="0"/>
              </a:rPr>
              <a:t>endl</a:t>
            </a:r>
            <a:r>
              <a:rPr lang="en-US" sz="4200" b="1" dirty="0" smtClean="0">
                <a:latin typeface="Calibri" pitchFamily="34" charset="0"/>
              </a:rPr>
              <a:t>; </a:t>
            </a:r>
          </a:p>
          <a:p>
            <a:pPr fontAlgn="base">
              <a:buNone/>
            </a:pPr>
            <a:r>
              <a:rPr lang="en-US" sz="4200" b="1" dirty="0" smtClean="0">
                <a:latin typeface="Calibri" pitchFamily="34" charset="0"/>
              </a:rPr>
              <a:t>  </a:t>
            </a:r>
          </a:p>
          <a:p>
            <a:pPr fontAlgn="base">
              <a:buNone/>
            </a:pPr>
            <a:r>
              <a:rPr lang="en-US" sz="4200" b="1" dirty="0" smtClean="0">
                <a:latin typeface="Calibri" pitchFamily="34" charset="0"/>
              </a:rPr>
              <a:t> char f = str6.front();  // Same as "</a:t>
            </a:r>
            <a:r>
              <a:rPr lang="en-US" sz="4200" b="1" dirty="0" err="1" smtClean="0">
                <a:latin typeface="Calibri" pitchFamily="34" charset="0"/>
              </a:rPr>
              <a:t>ch_f</a:t>
            </a:r>
            <a:r>
              <a:rPr lang="en-US" sz="4200" b="1" dirty="0" smtClean="0">
                <a:latin typeface="Calibri" pitchFamily="34" charset="0"/>
              </a:rPr>
              <a:t> = str6[0];" </a:t>
            </a:r>
          </a:p>
          <a:p>
            <a:pPr fontAlgn="base">
              <a:buNone/>
            </a:pPr>
            <a:r>
              <a:rPr lang="en-US" sz="4200" b="1" dirty="0" smtClean="0">
                <a:latin typeface="Calibri" pitchFamily="34" charset="0"/>
              </a:rPr>
              <a:t> char l = str6.back();   // Same as below </a:t>
            </a:r>
          </a:p>
          <a:p>
            <a:pPr fontAlgn="base">
              <a:buNone/>
            </a:pPr>
            <a:r>
              <a:rPr lang="en-US" sz="4200" b="1" dirty="0" smtClean="0">
                <a:latin typeface="Calibri" pitchFamily="34" charset="0"/>
              </a:rPr>
              <a:t> </a:t>
            </a:r>
          </a:p>
          <a:p>
            <a:pPr fontAlgn="base">
              <a:buNone/>
            </a:pPr>
            <a:r>
              <a:rPr lang="en-US" sz="4200" b="1" dirty="0" err="1" smtClean="0">
                <a:latin typeface="Calibri" pitchFamily="34" charset="0"/>
              </a:rPr>
              <a:t>cout</a:t>
            </a:r>
            <a:r>
              <a:rPr lang="en-US" sz="4200" b="1" dirty="0" smtClean="0">
                <a:latin typeface="Calibri" pitchFamily="34" charset="0"/>
              </a:rPr>
              <a:t> &lt;&lt; "First char is : " &lt;&lt; f &lt;&lt; ", Last char : " &lt;&lt; l&lt;&lt; </a:t>
            </a:r>
            <a:r>
              <a:rPr lang="en-US" sz="4200" b="1" dirty="0" err="1" smtClean="0">
                <a:latin typeface="Calibri" pitchFamily="34" charset="0"/>
              </a:rPr>
              <a:t>endl</a:t>
            </a:r>
            <a:r>
              <a:rPr lang="en-US" sz="4200" b="1" dirty="0" smtClean="0">
                <a:latin typeface="Calibri" pitchFamily="34" charset="0"/>
              </a:rPr>
              <a:t>; </a:t>
            </a:r>
          </a:p>
          <a:p>
            <a:pPr fontAlgn="base">
              <a:buNone/>
            </a:pPr>
            <a:endParaRPr lang="en-US" sz="4200" b="1" dirty="0" smtClean="0">
              <a:latin typeface="Calibri" pitchFamily="34" charset="0"/>
            </a:endParaRPr>
          </a:p>
          <a:p>
            <a:pPr fontAlgn="base">
              <a:buNone/>
            </a:pPr>
            <a:r>
              <a:rPr lang="en-US" sz="4200" b="1" dirty="0" smtClean="0">
                <a:latin typeface="Calibri" pitchFamily="34" charset="0"/>
              </a:rPr>
              <a:t>// </a:t>
            </a:r>
            <a:r>
              <a:rPr lang="en-US" sz="4200" b="1" dirty="0" err="1" smtClean="0">
                <a:latin typeface="Calibri" pitchFamily="34" charset="0"/>
              </a:rPr>
              <a:t>c_str</a:t>
            </a:r>
            <a:r>
              <a:rPr lang="en-US" sz="4200" b="1" dirty="0" smtClean="0">
                <a:latin typeface="Calibri" pitchFamily="34" charset="0"/>
              </a:rPr>
              <a:t> returns null terminated char array version of string </a:t>
            </a:r>
          </a:p>
          <a:p>
            <a:pPr fontAlgn="base"/>
            <a:endParaRPr lang="en-US" sz="4200" b="1" dirty="0" smtClean="0">
              <a:latin typeface="Calibri" pitchFamily="34" charset="0"/>
            </a:endParaRP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 Continue 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562600"/>
          </a:xfrm>
        </p:spPr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US" dirty="0" smtClean="0"/>
              <a:t>   </a:t>
            </a:r>
          </a:p>
          <a:p>
            <a:pPr fontAlgn="base">
              <a:buNone/>
            </a:pPr>
            <a:r>
              <a:rPr lang="en-US" sz="2600" b="1" dirty="0" smtClean="0">
                <a:latin typeface="Calibri" pitchFamily="34" charset="0"/>
              </a:rPr>
              <a:t>   </a:t>
            </a:r>
            <a:r>
              <a:rPr lang="en-US" sz="2800" b="1" dirty="0" smtClean="0">
                <a:latin typeface="Calibri" pitchFamily="34" charset="0"/>
              </a:rPr>
              <a:t>const char* </a:t>
            </a:r>
            <a:r>
              <a:rPr lang="en-US" sz="2800" b="1" dirty="0" err="1" smtClean="0">
                <a:latin typeface="Calibri" pitchFamily="34" charset="0"/>
              </a:rPr>
              <a:t>charstr</a:t>
            </a:r>
            <a:r>
              <a:rPr lang="en-US" sz="2800" b="1" dirty="0" smtClean="0">
                <a:latin typeface="Calibri" pitchFamily="34" charset="0"/>
              </a:rPr>
              <a:t> = str6.c_str(); </a:t>
            </a:r>
          </a:p>
          <a:p>
            <a:pPr fontAlgn="base">
              <a:buNone/>
            </a:pPr>
            <a:r>
              <a:rPr lang="en-US" sz="2800" b="1" dirty="0" smtClean="0">
                <a:latin typeface="Calibri" pitchFamily="34" charset="0"/>
              </a:rPr>
              <a:t>   </a:t>
            </a:r>
            <a:r>
              <a:rPr lang="en-US" sz="2800" b="1" dirty="0" err="1" smtClean="0">
                <a:latin typeface="Calibri" pitchFamily="34" charset="0"/>
              </a:rPr>
              <a:t>printf</a:t>
            </a:r>
            <a:r>
              <a:rPr lang="en-US" sz="2800" b="1" dirty="0" smtClean="0">
                <a:latin typeface="Calibri" pitchFamily="34" charset="0"/>
              </a:rPr>
              <a:t>("%s\n", </a:t>
            </a:r>
            <a:r>
              <a:rPr lang="en-US" sz="2800" b="1" dirty="0" err="1" smtClean="0">
                <a:latin typeface="Calibri" pitchFamily="34" charset="0"/>
              </a:rPr>
              <a:t>charstr</a:t>
            </a:r>
            <a:r>
              <a:rPr lang="en-US" sz="2800" b="1" dirty="0" smtClean="0">
                <a:latin typeface="Calibri" pitchFamily="34" charset="0"/>
              </a:rPr>
              <a:t>); </a:t>
            </a:r>
          </a:p>
          <a:p>
            <a:pPr fontAlgn="base">
              <a:buNone/>
            </a:pPr>
            <a:r>
              <a:rPr lang="en-US" sz="2800" b="1" dirty="0" smtClean="0">
                <a:latin typeface="Calibri" pitchFamily="34" charset="0"/>
              </a:rPr>
              <a:t>   str6.append(" </a:t>
            </a:r>
            <a:r>
              <a:rPr lang="en-US" sz="2800" b="1" dirty="0" err="1" smtClean="0">
                <a:latin typeface="Calibri" pitchFamily="34" charset="0"/>
              </a:rPr>
              <a:t>Rohan</a:t>
            </a:r>
            <a:r>
              <a:rPr lang="en-US" sz="2800" b="1" dirty="0" smtClean="0">
                <a:latin typeface="Calibri" pitchFamily="34" charset="0"/>
              </a:rPr>
              <a:t>"); </a:t>
            </a:r>
          </a:p>
          <a:p>
            <a:pPr fontAlgn="base">
              <a:buNone/>
            </a:pPr>
            <a:r>
              <a:rPr lang="en-US" sz="2800" b="1" dirty="0" smtClean="0">
                <a:latin typeface="Calibri" pitchFamily="34" charset="0"/>
              </a:rPr>
              <a:t>   //  same as str6 += " </a:t>
            </a:r>
            <a:r>
              <a:rPr lang="en-US" sz="2800" b="1" dirty="0" err="1" smtClean="0">
                <a:latin typeface="Calibri" pitchFamily="34" charset="0"/>
              </a:rPr>
              <a:t>Rohan</a:t>
            </a:r>
            <a:r>
              <a:rPr lang="en-US" sz="2800" b="1" dirty="0" smtClean="0">
                <a:latin typeface="Calibri" pitchFamily="34" charset="0"/>
              </a:rPr>
              <a:t>" </a:t>
            </a:r>
          </a:p>
          <a:p>
            <a:pPr fontAlgn="base">
              <a:buNone/>
            </a:pPr>
            <a:r>
              <a:rPr lang="en-US" sz="2800" b="1" dirty="0" smtClean="0">
                <a:latin typeface="Calibri" pitchFamily="34" charset="0"/>
              </a:rPr>
              <a:t>   str4.append(str6, 0, 5);  // at 0th position 6 character </a:t>
            </a:r>
          </a:p>
          <a:p>
            <a:pPr fontAlgn="base">
              <a:buNone/>
            </a:pPr>
            <a:r>
              <a:rPr lang="en-US" sz="2800" b="1" dirty="0" smtClean="0">
                <a:latin typeface="Calibri" pitchFamily="34" charset="0"/>
              </a:rPr>
              <a:t>   </a:t>
            </a:r>
            <a:r>
              <a:rPr lang="en-US" sz="2800" b="1" dirty="0" err="1" smtClean="0">
                <a:latin typeface="Calibri" pitchFamily="34" charset="0"/>
              </a:rPr>
              <a:t>cout</a:t>
            </a:r>
            <a:r>
              <a:rPr lang="en-US" sz="2800" b="1" dirty="0" smtClean="0">
                <a:latin typeface="Calibri" pitchFamily="34" charset="0"/>
              </a:rPr>
              <a:t> &lt;&lt; str6 &lt;&lt; </a:t>
            </a:r>
            <a:r>
              <a:rPr lang="en-US" sz="2800" b="1" dirty="0" err="1" smtClean="0">
                <a:latin typeface="Calibri" pitchFamily="34" charset="0"/>
              </a:rPr>
              <a:t>endl</a:t>
            </a:r>
            <a:r>
              <a:rPr lang="en-US" sz="2800" b="1" dirty="0" smtClean="0">
                <a:latin typeface="Calibri" pitchFamily="34" charset="0"/>
              </a:rPr>
              <a:t>; </a:t>
            </a:r>
          </a:p>
          <a:p>
            <a:pPr fontAlgn="base">
              <a:buNone/>
            </a:pPr>
            <a:r>
              <a:rPr lang="en-US" sz="2800" b="1" dirty="0" smtClean="0">
                <a:latin typeface="Calibri" pitchFamily="34" charset="0"/>
              </a:rPr>
              <a:t>   </a:t>
            </a:r>
            <a:r>
              <a:rPr lang="en-US" sz="2800" b="1" dirty="0" err="1" smtClean="0">
                <a:latin typeface="Calibri" pitchFamily="34" charset="0"/>
              </a:rPr>
              <a:t>cout</a:t>
            </a:r>
            <a:r>
              <a:rPr lang="en-US" sz="2800" b="1" dirty="0" smtClean="0">
                <a:latin typeface="Calibri" pitchFamily="34" charset="0"/>
              </a:rPr>
              <a:t> &lt;&lt; str4 &lt;&lt; </a:t>
            </a:r>
            <a:r>
              <a:rPr lang="en-US" sz="2800" b="1" dirty="0" err="1" smtClean="0">
                <a:latin typeface="Calibri" pitchFamily="34" charset="0"/>
              </a:rPr>
              <a:t>endl</a:t>
            </a:r>
            <a:r>
              <a:rPr lang="en-US" sz="2800" b="1" dirty="0" smtClean="0">
                <a:latin typeface="Calibri" pitchFamily="34" charset="0"/>
              </a:rPr>
              <a:t>; </a:t>
            </a:r>
          </a:p>
          <a:p>
            <a:pPr fontAlgn="base">
              <a:buNone/>
            </a:pPr>
            <a:r>
              <a:rPr lang="en-US" sz="2800" b="1" dirty="0" smtClean="0">
                <a:latin typeface="Calibri" pitchFamily="34" charset="0"/>
              </a:rPr>
              <a:t>   //  find returns index where pattern is found. </a:t>
            </a:r>
          </a:p>
          <a:p>
            <a:pPr fontAlgn="base">
              <a:buNone/>
            </a:pPr>
            <a:r>
              <a:rPr lang="en-US" sz="2800" b="1" dirty="0" smtClean="0">
                <a:latin typeface="Calibri" pitchFamily="34" charset="0"/>
              </a:rPr>
              <a:t>   if (str6.find(str4) != string::</a:t>
            </a:r>
            <a:r>
              <a:rPr lang="en-US" sz="2800" b="1" dirty="0" err="1" smtClean="0">
                <a:latin typeface="Calibri" pitchFamily="34" charset="0"/>
              </a:rPr>
              <a:t>npos</a:t>
            </a:r>
            <a:r>
              <a:rPr lang="en-US" sz="2800" b="1" dirty="0" smtClean="0">
                <a:latin typeface="Calibri" pitchFamily="34" charset="0"/>
              </a:rPr>
              <a:t>) </a:t>
            </a:r>
          </a:p>
          <a:p>
            <a:pPr fontAlgn="base">
              <a:buNone/>
            </a:pPr>
            <a:r>
              <a:rPr lang="en-US" sz="2800" b="1" dirty="0" smtClean="0">
                <a:latin typeface="Calibri" pitchFamily="34" charset="0"/>
              </a:rPr>
              <a:t>   </a:t>
            </a:r>
            <a:r>
              <a:rPr lang="en-US" sz="2800" b="1" dirty="0" err="1" smtClean="0">
                <a:latin typeface="Calibri" pitchFamily="34" charset="0"/>
              </a:rPr>
              <a:t>cout</a:t>
            </a:r>
            <a:r>
              <a:rPr lang="en-US" sz="2800" b="1" dirty="0" smtClean="0">
                <a:latin typeface="Calibri" pitchFamily="34" charset="0"/>
              </a:rPr>
              <a:t> &lt;&lt; "str4 found in str6 at " &lt;&lt; str6.find(str4) &lt;&lt;  </a:t>
            </a:r>
            <a:r>
              <a:rPr lang="en-US" sz="2800" b="1" dirty="0" err="1" smtClean="0">
                <a:latin typeface="Calibri" pitchFamily="34" charset="0"/>
              </a:rPr>
              <a:t>endl</a:t>
            </a:r>
            <a:r>
              <a:rPr lang="en-US" sz="2800" b="1" dirty="0" smtClean="0">
                <a:latin typeface="Calibri" pitchFamily="34" charset="0"/>
              </a:rPr>
              <a:t>; </a:t>
            </a:r>
          </a:p>
          <a:p>
            <a:pPr fontAlgn="base">
              <a:buNone/>
            </a:pPr>
            <a:r>
              <a:rPr lang="en-US" sz="2800" b="1" dirty="0" smtClean="0">
                <a:latin typeface="Calibri" pitchFamily="34" charset="0"/>
              </a:rPr>
              <a:t>   else</a:t>
            </a:r>
          </a:p>
          <a:p>
            <a:pPr fontAlgn="base">
              <a:buNone/>
            </a:pPr>
            <a:r>
              <a:rPr lang="en-US" sz="2800" b="1" dirty="0" smtClean="0">
                <a:latin typeface="Calibri" pitchFamily="34" charset="0"/>
              </a:rPr>
              <a:t>   </a:t>
            </a:r>
            <a:r>
              <a:rPr lang="en-US" sz="2800" b="1" dirty="0" err="1" smtClean="0">
                <a:latin typeface="Calibri" pitchFamily="34" charset="0"/>
              </a:rPr>
              <a:t>cout</a:t>
            </a:r>
            <a:r>
              <a:rPr lang="en-US" sz="2800" b="1" dirty="0" smtClean="0">
                <a:latin typeface="Calibri" pitchFamily="34" charset="0"/>
              </a:rPr>
              <a:t> &lt;&lt; "str4 not found in str6" &lt;&lt; </a:t>
            </a:r>
            <a:r>
              <a:rPr lang="en-US" sz="2800" b="1" dirty="0" err="1" smtClean="0">
                <a:latin typeface="Calibri" pitchFamily="34" charset="0"/>
              </a:rPr>
              <a:t>endl</a:t>
            </a:r>
            <a:r>
              <a:rPr lang="en-US" sz="2800" b="1" dirty="0" smtClean="0">
                <a:latin typeface="Calibri" pitchFamily="34" charset="0"/>
              </a:rPr>
              <a:t>; 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Continue ….</a:t>
            </a:r>
            <a:r>
              <a:rPr lang="en-US" sz="4400" b="1" dirty="0" smtClean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fontScale="47500" lnSpcReduction="20000"/>
          </a:bodyPr>
          <a:lstStyle/>
          <a:p>
            <a:pPr fontAlgn="base">
              <a:buNone/>
            </a:pPr>
            <a:r>
              <a:rPr lang="en-US" b="1" dirty="0" smtClean="0">
                <a:latin typeface="Calibri" pitchFamily="34" charset="0"/>
              </a:rPr>
              <a:t> </a:t>
            </a:r>
          </a:p>
          <a:p>
            <a:pPr fontAlgn="base">
              <a:buNone/>
            </a:pP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sz="5400" b="1" dirty="0" err="1" smtClean="0">
                <a:latin typeface="Calibri" pitchFamily="34" charset="0"/>
              </a:rPr>
              <a:t>cout</a:t>
            </a:r>
            <a:r>
              <a:rPr lang="en-US" sz="5400" b="1" dirty="0" smtClean="0">
                <a:latin typeface="Calibri" pitchFamily="34" charset="0"/>
              </a:rPr>
              <a:t> &lt;&lt; str6.substr(7, 3) &lt;&lt; </a:t>
            </a:r>
            <a:r>
              <a:rPr lang="en-US" sz="5400" b="1" dirty="0" err="1" smtClean="0">
                <a:latin typeface="Calibri" pitchFamily="34" charset="0"/>
              </a:rPr>
              <a:t>endl</a:t>
            </a:r>
            <a:r>
              <a:rPr lang="en-US" sz="5400" b="1" dirty="0" smtClean="0">
                <a:latin typeface="Calibri" pitchFamily="34" charset="0"/>
              </a:rPr>
              <a:t>; </a:t>
            </a:r>
          </a:p>
          <a:p>
            <a:pPr fontAlgn="base">
              <a:buNone/>
            </a:pPr>
            <a:r>
              <a:rPr lang="en-US" sz="5800" b="1" dirty="0" smtClean="0">
                <a:latin typeface="Calibri" pitchFamily="34" charset="0"/>
              </a:rPr>
              <a:t>//  if second argument is not passed, string till end is </a:t>
            </a:r>
          </a:p>
          <a:p>
            <a:pPr fontAlgn="base">
              <a:buNone/>
            </a:pPr>
            <a:r>
              <a:rPr lang="en-US" sz="5800" b="1" dirty="0" err="1" smtClean="0">
                <a:latin typeface="Calibri" pitchFamily="34" charset="0"/>
              </a:rPr>
              <a:t>cout</a:t>
            </a:r>
            <a:r>
              <a:rPr lang="en-US" sz="5800" b="1" dirty="0" smtClean="0">
                <a:latin typeface="Calibri" pitchFamily="34" charset="0"/>
              </a:rPr>
              <a:t> &lt;&lt; str6.substr(7) &lt;&lt; </a:t>
            </a:r>
            <a:r>
              <a:rPr lang="en-US" sz="5800" b="1" dirty="0" err="1" smtClean="0">
                <a:latin typeface="Calibri" pitchFamily="34" charset="0"/>
              </a:rPr>
              <a:t>endl</a:t>
            </a:r>
            <a:r>
              <a:rPr lang="en-US" sz="5800" b="1" dirty="0" smtClean="0">
                <a:latin typeface="Calibri" pitchFamily="34" charset="0"/>
              </a:rPr>
              <a:t>; </a:t>
            </a:r>
          </a:p>
          <a:p>
            <a:pPr fontAlgn="base">
              <a:buNone/>
            </a:pPr>
            <a:r>
              <a:rPr lang="en-US" sz="5800" b="1" dirty="0" smtClean="0">
                <a:latin typeface="Calibri" pitchFamily="34" charset="0"/>
              </a:rPr>
              <a:t>// erase(a, b) deletes b characters at index a </a:t>
            </a:r>
          </a:p>
          <a:p>
            <a:pPr fontAlgn="base">
              <a:buNone/>
            </a:pPr>
            <a:r>
              <a:rPr lang="en-US" sz="5800" b="1" dirty="0" smtClean="0">
                <a:latin typeface="Calibri" pitchFamily="34" charset="0"/>
              </a:rPr>
              <a:t>str6.erase(7, 4); </a:t>
            </a:r>
          </a:p>
          <a:p>
            <a:pPr fontAlgn="base">
              <a:buNone/>
            </a:pPr>
            <a:r>
              <a:rPr lang="en-US" sz="5800" b="1" dirty="0" err="1" smtClean="0">
                <a:latin typeface="Calibri" pitchFamily="34" charset="0"/>
              </a:rPr>
              <a:t>cout</a:t>
            </a:r>
            <a:r>
              <a:rPr lang="en-US" sz="5800" b="1" dirty="0" smtClean="0">
                <a:latin typeface="Calibri" pitchFamily="34" charset="0"/>
              </a:rPr>
              <a:t> &lt;&lt; str6 &lt;&lt; </a:t>
            </a:r>
            <a:r>
              <a:rPr lang="en-US" sz="5800" b="1" dirty="0" err="1" smtClean="0">
                <a:latin typeface="Calibri" pitchFamily="34" charset="0"/>
              </a:rPr>
              <a:t>endl</a:t>
            </a:r>
            <a:r>
              <a:rPr lang="en-US" sz="5800" b="1" dirty="0" smtClean="0">
                <a:latin typeface="Calibri" pitchFamily="34" charset="0"/>
              </a:rPr>
              <a:t>; </a:t>
            </a:r>
          </a:p>
          <a:p>
            <a:pPr fontAlgn="base">
              <a:buNone/>
            </a:pPr>
            <a:r>
              <a:rPr lang="en-US" sz="5800" b="1" dirty="0" smtClean="0">
                <a:latin typeface="Calibri" pitchFamily="34" charset="0"/>
              </a:rPr>
              <a:t>//  </a:t>
            </a:r>
            <a:r>
              <a:rPr lang="en-US" sz="5800" b="1" dirty="0" err="1" smtClean="0">
                <a:latin typeface="Calibri" pitchFamily="34" charset="0"/>
              </a:rPr>
              <a:t>iterator</a:t>
            </a:r>
            <a:r>
              <a:rPr lang="en-US" sz="5800" b="1" dirty="0" smtClean="0">
                <a:latin typeface="Calibri" pitchFamily="34" charset="0"/>
              </a:rPr>
              <a:t> version of erase </a:t>
            </a:r>
          </a:p>
          <a:p>
            <a:pPr fontAlgn="base">
              <a:buNone/>
            </a:pPr>
            <a:r>
              <a:rPr lang="en-US" sz="5800" b="1" dirty="0" smtClean="0">
                <a:latin typeface="Calibri" pitchFamily="34" charset="0"/>
              </a:rPr>
              <a:t>str6.erase(str6.begin() + 5, str6.end() - 3); </a:t>
            </a:r>
          </a:p>
          <a:p>
            <a:pPr fontAlgn="base">
              <a:buNone/>
            </a:pPr>
            <a:r>
              <a:rPr lang="en-US" sz="5800" b="1" dirty="0" err="1" smtClean="0">
                <a:latin typeface="Calibri" pitchFamily="34" charset="0"/>
              </a:rPr>
              <a:t>cout</a:t>
            </a:r>
            <a:r>
              <a:rPr lang="en-US" sz="5800" b="1" dirty="0" smtClean="0">
                <a:latin typeface="Calibri" pitchFamily="34" charset="0"/>
              </a:rPr>
              <a:t> &lt;&lt; str6 &lt;&lt; </a:t>
            </a:r>
            <a:r>
              <a:rPr lang="en-US" sz="5800" b="1" dirty="0" err="1" smtClean="0">
                <a:latin typeface="Calibri" pitchFamily="34" charset="0"/>
              </a:rPr>
              <a:t>endl</a:t>
            </a:r>
            <a:r>
              <a:rPr lang="en-US" sz="5800" b="1" dirty="0" smtClean="0">
                <a:latin typeface="Calibri" pitchFamily="34" charset="0"/>
              </a:rPr>
              <a:t>; </a:t>
            </a:r>
          </a:p>
          <a:p>
            <a:pPr fontAlgn="base">
              <a:buNone/>
            </a:pPr>
            <a:r>
              <a:rPr lang="en-US" sz="5800" b="1" dirty="0" smtClean="0">
                <a:latin typeface="Calibri" pitchFamily="34" charset="0"/>
              </a:rPr>
              <a:t>return 0; </a:t>
            </a:r>
          </a:p>
          <a:p>
            <a:pPr fontAlgn="base">
              <a:buNone/>
            </a:pPr>
            <a:r>
              <a:rPr lang="en-US" sz="5800" b="1" dirty="0" smtClean="0">
                <a:latin typeface="Calibri" pitchFamily="34" charset="0"/>
              </a:rPr>
              <a:t>}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latin typeface="Calibri" pitchFamily="34" charset="0"/>
            </a:endParaRPr>
          </a:p>
          <a:p>
            <a:pPr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155691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Output ….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dirty="0" smtClean="0">
                <a:latin typeface="Calibri" pitchFamily="34" charset="0"/>
              </a:rPr>
              <a:t>Hello</a:t>
            </a:r>
          </a:p>
          <a:p>
            <a:r>
              <a:rPr lang="en-US" sz="9600" b="1" dirty="0" smtClean="0">
                <a:latin typeface="Calibri" pitchFamily="34" charset="0"/>
              </a:rPr>
              <a:t>Hello </a:t>
            </a:r>
          </a:p>
          <a:p>
            <a:r>
              <a:rPr lang="en-US" sz="9600" b="1" dirty="0" smtClean="0">
                <a:latin typeface="Calibri" pitchFamily="34" charset="0"/>
              </a:rPr>
              <a:t>***** </a:t>
            </a:r>
          </a:p>
          <a:p>
            <a:r>
              <a:rPr lang="en-US" sz="9600" b="1" dirty="0" smtClean="0">
                <a:latin typeface="Calibri" pitchFamily="34" charset="0"/>
              </a:rPr>
              <a:t>Hello  Hel</a:t>
            </a:r>
          </a:p>
          <a:p>
            <a:r>
              <a:rPr lang="en-US" sz="9600" b="1" dirty="0" smtClean="0">
                <a:latin typeface="Calibri" pitchFamily="34" charset="0"/>
              </a:rPr>
              <a:t>first Length of string is : 5</a:t>
            </a:r>
          </a:p>
          <a:p>
            <a:r>
              <a:rPr lang="en-US" sz="9600" b="1" dirty="0" smtClean="0">
                <a:latin typeface="Calibri" pitchFamily="34" charset="0"/>
              </a:rPr>
              <a:t>third character of string is : l</a:t>
            </a:r>
          </a:p>
          <a:p>
            <a:r>
              <a:rPr lang="en-US" sz="9600" b="1" dirty="0" smtClean="0">
                <a:latin typeface="Calibri" pitchFamily="34" charset="0"/>
              </a:rPr>
              <a:t>First char is : H, Last char is : o </a:t>
            </a:r>
          </a:p>
          <a:p>
            <a:r>
              <a:rPr lang="en-US" sz="9600" b="1" dirty="0" smtClean="0">
                <a:latin typeface="Calibri" pitchFamily="34" charset="0"/>
              </a:rPr>
              <a:t>Hello</a:t>
            </a:r>
          </a:p>
          <a:p>
            <a:r>
              <a:rPr lang="en-US" sz="9600" b="1" dirty="0" smtClean="0">
                <a:latin typeface="Calibri" pitchFamily="34" charset="0"/>
              </a:rPr>
              <a:t>Hello </a:t>
            </a:r>
            <a:r>
              <a:rPr lang="en-US" sz="9600" b="1" dirty="0" err="1" smtClean="0">
                <a:latin typeface="Calibri" pitchFamily="34" charset="0"/>
              </a:rPr>
              <a:t>Rohan</a:t>
            </a:r>
            <a:r>
              <a:rPr lang="en-US" sz="9600" b="1" dirty="0" smtClean="0">
                <a:latin typeface="Calibri" pitchFamily="34" charset="0"/>
              </a:rPr>
              <a:t> </a:t>
            </a:r>
          </a:p>
          <a:p>
            <a:r>
              <a:rPr lang="en-US" sz="9600" b="1" dirty="0" smtClean="0">
                <a:latin typeface="Calibri" pitchFamily="34" charset="0"/>
              </a:rPr>
              <a:t>Hello</a:t>
            </a:r>
          </a:p>
          <a:p>
            <a:r>
              <a:rPr lang="en-US" sz="9600" b="1" dirty="0" smtClean="0">
                <a:latin typeface="Calibri" pitchFamily="34" charset="0"/>
              </a:rPr>
              <a:t>str4 found in str6 at 0 pos </a:t>
            </a:r>
          </a:p>
          <a:p>
            <a:r>
              <a:rPr lang="en-US" sz="9600" b="1" dirty="0" err="1" smtClean="0">
                <a:latin typeface="Calibri" pitchFamily="34" charset="0"/>
              </a:rPr>
              <a:t>Roh</a:t>
            </a:r>
            <a:endParaRPr lang="en-US" sz="9600" b="1" dirty="0" smtClean="0">
              <a:latin typeface="Calibri" pitchFamily="34" charset="0"/>
            </a:endParaRPr>
          </a:p>
          <a:p>
            <a:r>
              <a:rPr lang="en-US" sz="9600" b="1" dirty="0" err="1" smtClean="0">
                <a:latin typeface="Calibri" pitchFamily="34" charset="0"/>
              </a:rPr>
              <a:t>Rohan</a:t>
            </a:r>
            <a:r>
              <a:rPr lang="en-US" sz="9600" b="1" dirty="0" smtClean="0">
                <a:latin typeface="Calibri" pitchFamily="34" charset="0"/>
              </a:rPr>
              <a:t> </a:t>
            </a:r>
          </a:p>
          <a:p>
            <a:r>
              <a:rPr lang="en-US" sz="9600" b="1" dirty="0" smtClean="0">
                <a:latin typeface="Calibri" pitchFamily="34" charset="0"/>
              </a:rPr>
              <a:t>string </a:t>
            </a:r>
            <a:r>
              <a:rPr lang="en-US" sz="9600" b="1" dirty="0" err="1" smtClean="0">
                <a:latin typeface="Calibri" pitchFamily="34" charset="0"/>
              </a:rPr>
              <a:t>han</a:t>
            </a:r>
            <a:endParaRPr lang="en-US" sz="9600" b="1" dirty="0" smtClean="0">
              <a:latin typeface="Calibri" pitchFamily="34" charset="0"/>
            </a:endParaRPr>
          </a:p>
          <a:p>
            <a:r>
              <a:rPr lang="en-US" sz="9600" b="1" dirty="0" err="1" smtClean="0">
                <a:latin typeface="Calibri" pitchFamily="34" charset="0"/>
              </a:rPr>
              <a:t>Hehan</a:t>
            </a:r>
            <a:r>
              <a:rPr lang="en-US" sz="9600" b="1" dirty="0" smtClean="0">
                <a:latin typeface="Calibri" pitchFamily="34" charset="0"/>
              </a:rPr>
              <a:t> 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1810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458200" cy="838200"/>
          </a:xfrm>
        </p:spPr>
        <p:txBody>
          <a:bodyPr/>
          <a:lstStyle/>
          <a:p>
            <a:r>
              <a:rPr lang="en-US" dirty="0" smtClean="0"/>
              <a:t>Vector Strings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334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STL Container Vector can be used to dynamically allocate array of strings .</a:t>
            </a:r>
          </a:p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main() </a:t>
            </a:r>
          </a:p>
          <a:p>
            <a:pPr marL="0" indent="0">
              <a:buNone/>
            </a:pPr>
            <a:r>
              <a:rPr lang="en-US" b="1" dirty="0" smtClean="0"/>
              <a:t>{</a:t>
            </a:r>
          </a:p>
          <a:p>
            <a:pPr marL="0" indent="0">
              <a:buNone/>
            </a:pPr>
            <a:r>
              <a:rPr lang="en-US" b="1" dirty="0" smtClean="0"/>
              <a:t>vector&lt;string&gt; Month;  // Array of strings</a:t>
            </a:r>
          </a:p>
          <a:p>
            <a:pPr marL="0" indent="0">
              <a:buNone/>
            </a:pPr>
            <a:r>
              <a:rPr lang="en-US" b="1" dirty="0" smtClean="0"/>
              <a:t>// Initialize vector with strings using </a:t>
            </a:r>
            <a:r>
              <a:rPr lang="en-US" b="1" dirty="0" err="1" smtClean="0"/>
              <a:t>push_back</a:t>
            </a:r>
            <a:r>
              <a:rPr lang="en-US" b="1" dirty="0" smtClean="0"/>
              <a:t>  command </a:t>
            </a:r>
          </a:p>
          <a:p>
            <a:pPr marL="0" indent="0">
              <a:buNone/>
            </a:pPr>
            <a:r>
              <a:rPr lang="en-US" b="1" dirty="0" err="1" smtClean="0"/>
              <a:t>Month.push_back</a:t>
            </a:r>
            <a:r>
              <a:rPr lang="en-US" b="1" dirty="0" smtClean="0"/>
              <a:t>(“March"); </a:t>
            </a:r>
          </a:p>
          <a:p>
            <a:pPr marL="0" indent="0">
              <a:buNone/>
            </a:pPr>
            <a:r>
              <a:rPr lang="en-US" b="1" dirty="0" err="1" smtClean="0"/>
              <a:t>Month.push_back</a:t>
            </a:r>
            <a:r>
              <a:rPr lang="en-US" b="1" dirty="0" smtClean="0"/>
              <a:t>(“April"); </a:t>
            </a:r>
          </a:p>
          <a:p>
            <a:pPr marL="0" indent="0">
              <a:buNone/>
            </a:pPr>
            <a:r>
              <a:rPr lang="en-US" b="1" dirty="0" err="1" smtClean="0"/>
              <a:t>Month.push_back</a:t>
            </a:r>
            <a:r>
              <a:rPr lang="en-US" b="1" dirty="0" smtClean="0"/>
              <a:t>(“May"); </a:t>
            </a:r>
          </a:p>
          <a:p>
            <a:pPr marL="0" indent="0">
              <a:buNone/>
            </a:pPr>
            <a:r>
              <a:rPr lang="en-US" b="1" dirty="0" err="1" smtClean="0"/>
              <a:t>Month.push_back</a:t>
            </a:r>
            <a:r>
              <a:rPr lang="en-US" b="1" dirty="0" smtClean="0"/>
              <a:t>(“June");  // Print Strings stored in Vector </a:t>
            </a:r>
          </a:p>
          <a:p>
            <a:pPr marL="0" indent="0">
              <a:buNone/>
            </a:pPr>
            <a:r>
              <a:rPr lang="en-US" b="1" dirty="0" smtClean="0"/>
              <a:t>for 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= 0; </a:t>
            </a:r>
            <a:r>
              <a:rPr lang="en-US" b="1" dirty="0" err="1" smtClean="0"/>
              <a:t>i</a:t>
            </a:r>
            <a:r>
              <a:rPr lang="en-US" b="1" dirty="0" smtClean="0"/>
              <a:t> &lt; </a:t>
            </a:r>
            <a:r>
              <a:rPr lang="en-US" b="1" dirty="0" err="1" smtClean="0"/>
              <a:t>Month.size</a:t>
            </a:r>
            <a:r>
              <a:rPr lang="en-US" b="1" dirty="0" smtClean="0"/>
              <a:t>(); </a:t>
            </a:r>
            <a:r>
              <a:rPr lang="en-US" b="1" dirty="0" err="1" smtClean="0"/>
              <a:t>i</a:t>
            </a:r>
            <a:r>
              <a:rPr lang="en-US" b="1" dirty="0" smtClean="0"/>
              <a:t>++) </a:t>
            </a:r>
          </a:p>
          <a:p>
            <a:pPr marL="0" indent="0">
              <a:buNone/>
            </a:pPr>
            <a:r>
              <a:rPr lang="en-US" b="1" dirty="0" err="1" smtClean="0"/>
              <a:t>cout</a:t>
            </a:r>
            <a:r>
              <a:rPr lang="en-US" b="1" dirty="0" smtClean="0"/>
              <a:t> &lt;&lt; Month[</a:t>
            </a:r>
            <a:r>
              <a:rPr lang="en-US" b="1" dirty="0" err="1" smtClean="0"/>
              <a:t>i</a:t>
            </a:r>
            <a:r>
              <a:rPr lang="en-US" b="1" dirty="0" smtClean="0"/>
              <a:t>] &lt;&lt; "\n"; </a:t>
            </a:r>
          </a:p>
          <a:p>
            <a:pPr marL="0" indent="0">
              <a:buNone/>
            </a:pPr>
            <a:r>
              <a:rPr lang="en-US" b="1" dirty="0" smtClean="0"/>
              <a:t>} </a:t>
            </a:r>
          </a:p>
          <a:p>
            <a:pPr marL="0" indent="0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8692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String Class - Memory Utilization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334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2000" dirty="0" smtClean="0"/>
              <a:t>  </a:t>
            </a:r>
            <a:r>
              <a:rPr lang="en-US" sz="5100" b="1" dirty="0" smtClean="0">
                <a:latin typeface="Calibri" pitchFamily="34" charset="0"/>
              </a:rPr>
              <a:t>// Use of capacity (), resize() ,</a:t>
            </a:r>
            <a:r>
              <a:rPr lang="en-US" sz="5100" b="1" dirty="0" err="1" smtClean="0">
                <a:latin typeface="Calibri" pitchFamily="34" charset="0"/>
              </a:rPr>
              <a:t>shrink_to_fit</a:t>
            </a:r>
            <a:r>
              <a:rPr lang="en-US" sz="5100" b="1" dirty="0" smtClean="0">
                <a:latin typeface="Calibri" pitchFamily="34" charset="0"/>
              </a:rPr>
              <a:t>()</a:t>
            </a:r>
          </a:p>
          <a:p>
            <a:pPr fontAlgn="base"/>
            <a:r>
              <a:rPr lang="en-US" sz="5100" b="1" dirty="0" err="1" smtClean="0">
                <a:latin typeface="Calibri" pitchFamily="34" charset="0"/>
              </a:rPr>
              <a:t>int</a:t>
            </a:r>
            <a:r>
              <a:rPr lang="en-US" sz="5100" b="1" dirty="0" smtClean="0">
                <a:latin typeface="Calibri" pitchFamily="34" charset="0"/>
              </a:rPr>
              <a:t> main() </a:t>
            </a:r>
          </a:p>
          <a:p>
            <a:pPr fontAlgn="base"/>
            <a:r>
              <a:rPr lang="en-US" sz="5100" b="1" dirty="0" smtClean="0">
                <a:latin typeface="Calibri" pitchFamily="34" charset="0"/>
              </a:rPr>
              <a:t>{ </a:t>
            </a:r>
          </a:p>
          <a:p>
            <a:pPr fontAlgn="base"/>
            <a:r>
              <a:rPr lang="en-US" sz="5100" b="1" dirty="0" smtClean="0">
                <a:latin typeface="Calibri" pitchFamily="34" charset="0"/>
              </a:rPr>
              <a:t>    // Initializing string </a:t>
            </a:r>
          </a:p>
          <a:p>
            <a:pPr fontAlgn="base"/>
            <a:r>
              <a:rPr lang="en-US" sz="5100" b="1" dirty="0" smtClean="0">
                <a:latin typeface="Calibri" pitchFamily="34" charset="0"/>
              </a:rPr>
              <a:t>    string </a:t>
            </a:r>
            <a:r>
              <a:rPr lang="en-US" sz="5100" b="1" dirty="0" err="1" smtClean="0">
                <a:latin typeface="Calibri" pitchFamily="34" charset="0"/>
              </a:rPr>
              <a:t>str</a:t>
            </a:r>
            <a:r>
              <a:rPr lang="en-US" sz="5100" b="1" dirty="0" smtClean="0">
                <a:latin typeface="Calibri" pitchFamily="34" charset="0"/>
              </a:rPr>
              <a:t> = “</a:t>
            </a:r>
            <a:r>
              <a:rPr lang="en-US" sz="5100" b="1" dirty="0" err="1" smtClean="0">
                <a:latin typeface="Calibri" pitchFamily="34" charset="0"/>
              </a:rPr>
              <a:t>chandigarh</a:t>
            </a:r>
            <a:r>
              <a:rPr lang="en-US" sz="5100" b="1" dirty="0" smtClean="0">
                <a:latin typeface="Calibri" pitchFamily="34" charset="0"/>
              </a:rPr>
              <a:t> University";  //size=21</a:t>
            </a:r>
          </a:p>
          <a:p>
            <a:pPr fontAlgn="base"/>
            <a:r>
              <a:rPr lang="en-US" sz="5100" b="1" dirty="0" smtClean="0">
                <a:latin typeface="Calibri" pitchFamily="34" charset="0"/>
              </a:rPr>
              <a:t>    </a:t>
            </a:r>
            <a:r>
              <a:rPr lang="en-US" sz="5100" b="1" dirty="0" err="1" smtClean="0">
                <a:latin typeface="Calibri" pitchFamily="34" charset="0"/>
              </a:rPr>
              <a:t>cout</a:t>
            </a:r>
            <a:r>
              <a:rPr lang="en-US" sz="5100" b="1" dirty="0" smtClean="0">
                <a:latin typeface="Calibri" pitchFamily="34" charset="0"/>
              </a:rPr>
              <a:t>&lt;&lt;</a:t>
            </a:r>
            <a:r>
              <a:rPr lang="en-US" sz="5100" b="1" dirty="0" err="1" smtClean="0">
                <a:latin typeface="Calibri" pitchFamily="34" charset="0"/>
              </a:rPr>
              <a:t>str</a:t>
            </a:r>
            <a:r>
              <a:rPr lang="en-US" sz="5100" b="1" dirty="0" smtClean="0">
                <a:latin typeface="Calibri" pitchFamily="34" charset="0"/>
              </a:rPr>
              <a:t>;                                               //</a:t>
            </a:r>
            <a:r>
              <a:rPr lang="en-US" sz="5100" b="1" dirty="0" err="1" smtClean="0">
                <a:latin typeface="Calibri" pitchFamily="34" charset="0"/>
              </a:rPr>
              <a:t>chandigarh</a:t>
            </a:r>
            <a:r>
              <a:rPr lang="en-US" sz="5100" b="1" dirty="0" smtClean="0">
                <a:latin typeface="Calibri" pitchFamily="34" charset="0"/>
              </a:rPr>
              <a:t> University</a:t>
            </a:r>
          </a:p>
          <a:p>
            <a:pPr fontAlgn="base"/>
            <a:r>
              <a:rPr lang="en-US" sz="5100" b="1" dirty="0" smtClean="0">
                <a:latin typeface="Calibri" pitchFamily="34" charset="0"/>
              </a:rPr>
              <a:t>    </a:t>
            </a:r>
            <a:r>
              <a:rPr lang="en-US" sz="5100" b="1" dirty="0" err="1" smtClean="0">
                <a:latin typeface="Calibri" pitchFamily="34" charset="0"/>
              </a:rPr>
              <a:t>str.resize</a:t>
            </a:r>
            <a:r>
              <a:rPr lang="en-US" sz="5100" b="1" dirty="0" smtClean="0">
                <a:latin typeface="Calibri" pitchFamily="34" charset="0"/>
              </a:rPr>
              <a:t>(10);                                       //set size to 10</a:t>
            </a:r>
          </a:p>
          <a:p>
            <a:pPr fontAlgn="base"/>
            <a:r>
              <a:rPr lang="en-US" sz="5100" b="1" dirty="0" smtClean="0">
                <a:latin typeface="Calibri" pitchFamily="34" charset="0"/>
              </a:rPr>
              <a:t>    </a:t>
            </a:r>
            <a:r>
              <a:rPr lang="en-US" sz="5100" b="1" dirty="0" err="1" smtClean="0">
                <a:latin typeface="Calibri" pitchFamily="34" charset="0"/>
              </a:rPr>
              <a:t>cout</a:t>
            </a:r>
            <a:r>
              <a:rPr lang="en-US" sz="5100" b="1" dirty="0" smtClean="0">
                <a:latin typeface="Calibri" pitchFamily="34" charset="0"/>
              </a:rPr>
              <a:t>&lt;&lt;</a:t>
            </a:r>
            <a:r>
              <a:rPr lang="en-US" sz="5100" b="1" dirty="0" err="1" smtClean="0">
                <a:latin typeface="Calibri" pitchFamily="34" charset="0"/>
              </a:rPr>
              <a:t>str</a:t>
            </a:r>
            <a:r>
              <a:rPr lang="en-US" sz="5100" b="1" dirty="0" smtClean="0">
                <a:latin typeface="Calibri" pitchFamily="34" charset="0"/>
              </a:rPr>
              <a:t>;                                            //</a:t>
            </a:r>
            <a:r>
              <a:rPr lang="en-US" sz="5100" b="1" dirty="0" err="1" smtClean="0">
                <a:latin typeface="Calibri" pitchFamily="34" charset="0"/>
              </a:rPr>
              <a:t>chandigarh</a:t>
            </a:r>
            <a:endParaRPr lang="en-US" sz="5100" b="1" dirty="0" smtClean="0">
              <a:latin typeface="Calibri" pitchFamily="34" charset="0"/>
            </a:endParaRPr>
          </a:p>
          <a:p>
            <a:pPr fontAlgn="base"/>
            <a:r>
              <a:rPr lang="en-US" sz="5100" b="1" dirty="0" smtClean="0">
                <a:latin typeface="Calibri" pitchFamily="34" charset="0"/>
              </a:rPr>
              <a:t>    </a:t>
            </a:r>
            <a:r>
              <a:rPr lang="en-US" sz="5100" b="1" dirty="0" err="1" smtClean="0">
                <a:latin typeface="Calibri" pitchFamily="34" charset="0"/>
              </a:rPr>
              <a:t>cout</a:t>
            </a:r>
            <a:r>
              <a:rPr lang="en-US" sz="5100" b="1" dirty="0" smtClean="0">
                <a:latin typeface="Calibri" pitchFamily="34" charset="0"/>
              </a:rPr>
              <a:t>&lt;&lt;</a:t>
            </a:r>
            <a:r>
              <a:rPr lang="en-US" sz="5100" b="1" dirty="0" err="1" smtClean="0">
                <a:latin typeface="Calibri" pitchFamily="34" charset="0"/>
              </a:rPr>
              <a:t>str.capacity</a:t>
            </a:r>
            <a:r>
              <a:rPr lang="en-US" sz="5100" b="1" dirty="0" smtClean="0">
                <a:latin typeface="Calibri" pitchFamily="34" charset="0"/>
              </a:rPr>
              <a:t>();                       //capacity=21 chars  </a:t>
            </a:r>
          </a:p>
          <a:p>
            <a:pPr fontAlgn="base"/>
            <a:r>
              <a:rPr lang="en-US" sz="5100" b="1" dirty="0" smtClean="0">
                <a:latin typeface="Calibri" pitchFamily="34" charset="0"/>
              </a:rPr>
              <a:t>    </a:t>
            </a:r>
            <a:r>
              <a:rPr lang="en-US" sz="5100" b="1" dirty="0" err="1" smtClean="0">
                <a:latin typeface="Calibri" pitchFamily="34" charset="0"/>
              </a:rPr>
              <a:t>str.shrink_to_fit</a:t>
            </a:r>
            <a:r>
              <a:rPr lang="en-US" sz="5100" b="1" dirty="0" smtClean="0">
                <a:latin typeface="Calibri" pitchFamily="34" charset="0"/>
              </a:rPr>
              <a:t>();                          //set capacity=10 Save Space </a:t>
            </a:r>
          </a:p>
          <a:p>
            <a:pPr fontAlgn="base"/>
            <a:r>
              <a:rPr lang="en-US" sz="5100" b="1" dirty="0" smtClean="0">
                <a:latin typeface="Calibri" pitchFamily="34" charset="0"/>
              </a:rPr>
              <a:t>    </a:t>
            </a:r>
            <a:r>
              <a:rPr lang="en-US" sz="5100" b="1" dirty="0" err="1" smtClean="0">
                <a:latin typeface="Calibri" pitchFamily="34" charset="0"/>
              </a:rPr>
              <a:t>cout</a:t>
            </a:r>
            <a:r>
              <a:rPr lang="en-US" sz="5100" b="1" dirty="0" smtClean="0">
                <a:latin typeface="Calibri" pitchFamily="34" charset="0"/>
              </a:rPr>
              <a:t>&lt;&lt;</a:t>
            </a:r>
            <a:r>
              <a:rPr lang="en-US" sz="5100" b="1" dirty="0" err="1" smtClean="0">
                <a:latin typeface="Calibri" pitchFamily="34" charset="0"/>
              </a:rPr>
              <a:t>str.capacity</a:t>
            </a:r>
            <a:r>
              <a:rPr lang="en-US" sz="5100" b="1" dirty="0" smtClean="0">
                <a:latin typeface="Calibri" pitchFamily="34" charset="0"/>
              </a:rPr>
              <a:t>();                    // capacity=10</a:t>
            </a:r>
          </a:p>
          <a:p>
            <a:pPr fontAlgn="base"/>
            <a:r>
              <a:rPr lang="en-US" sz="5100" b="1" dirty="0" smtClean="0">
                <a:latin typeface="Calibri" pitchFamily="34" charset="0"/>
              </a:rPr>
              <a:t>  }  </a:t>
            </a:r>
          </a:p>
          <a:p>
            <a:pPr fontAlgn="base"/>
            <a:r>
              <a:rPr lang="en-US" dirty="0" smtClean="0"/>
              <a:t>  </a:t>
            </a:r>
          </a:p>
          <a:p>
            <a:pPr fontAlgn="base"/>
            <a:r>
              <a:rPr lang="en-US" dirty="0" smtClean="0"/>
              <a:t>   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9207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http://www.cplusplus.com/reference/string/string/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https://chortle.ccsu.edu/java5/notes/chap49b/ch49B_3.html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https://stackoverflow.com/questions/22088974/c-passing-string-references-into-functions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https://processing.org/reference/String.html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https://www.tutorialspoint.com/cplusplus/cpp_strings.htm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505200"/>
          </a:xfrm>
        </p:spPr>
        <p:txBody>
          <a:bodyPr/>
          <a:lstStyle/>
          <a:p>
            <a:r>
              <a:rPr lang="en-US" dirty="0" smtClean="0"/>
              <a:t>Strings</a:t>
            </a:r>
          </a:p>
          <a:p>
            <a:r>
              <a:rPr lang="en-US" dirty="0" smtClean="0"/>
              <a:t>String Functions</a:t>
            </a:r>
          </a:p>
          <a:p>
            <a:r>
              <a:rPr lang="en-US" dirty="0" smtClean="0"/>
              <a:t>Array Of Strings</a:t>
            </a:r>
          </a:p>
          <a:p>
            <a:r>
              <a:rPr lang="en-US" dirty="0" smtClean="0">
                <a:latin typeface="Calibri" pitchFamily="34" charset="0"/>
              </a:rPr>
              <a:t>String Class (C Vs C++ strings)</a:t>
            </a:r>
          </a:p>
          <a:p>
            <a:r>
              <a:rPr lang="en-US" dirty="0" smtClean="0"/>
              <a:t>Memory Utilization In Strings</a:t>
            </a:r>
          </a:p>
          <a:p>
            <a:r>
              <a:rPr lang="en-US" dirty="0" smtClean="0"/>
              <a:t>Example Programs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3949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String :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3340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b="1" dirty="0" smtClean="0">
                <a:latin typeface="Calibri" pitchFamily="34" charset="0"/>
              </a:rPr>
              <a:t>String is actually a one-dimensional array of characters which is terminated by a null character '\0'. </a:t>
            </a:r>
          </a:p>
          <a:p>
            <a:pPr algn="just">
              <a:buNone/>
            </a:pPr>
            <a:endParaRPr lang="en-US" b="1" dirty="0" smtClean="0">
              <a:latin typeface="Calibri" pitchFamily="34" charset="0"/>
            </a:endParaRPr>
          </a:p>
          <a:p>
            <a:pPr algn="just">
              <a:buNone/>
            </a:pPr>
            <a:r>
              <a:rPr lang="en-US" b="1" dirty="0" smtClean="0">
                <a:latin typeface="Calibri" pitchFamily="34" charset="0"/>
              </a:rPr>
              <a:t>   Declaration And  Initialization : </a:t>
            </a:r>
          </a:p>
          <a:p>
            <a:pPr algn="just">
              <a:buNone/>
            </a:pPr>
            <a:r>
              <a:rPr lang="en-US" b="1" dirty="0" smtClean="0">
                <a:latin typeface="Calibri" pitchFamily="34" charset="0"/>
              </a:rPr>
              <a:t>   char  </a:t>
            </a:r>
            <a:r>
              <a:rPr lang="en-US" b="1" dirty="0" err="1" smtClean="0">
                <a:latin typeface="Calibri" pitchFamily="34" charset="0"/>
              </a:rPr>
              <a:t>array_name</a:t>
            </a:r>
            <a:r>
              <a:rPr lang="en-US" b="1" dirty="0" smtClean="0">
                <a:latin typeface="Calibri" pitchFamily="34" charset="0"/>
              </a:rPr>
              <a:t>[size];         // where array name is valid </a:t>
            </a:r>
            <a:r>
              <a:rPr lang="en-US" b="1" dirty="0" err="1" smtClean="0">
                <a:latin typeface="Calibri" pitchFamily="34" charset="0"/>
              </a:rPr>
              <a:t>idenifier</a:t>
            </a:r>
            <a:endParaRPr lang="en-US" b="1" dirty="0" smtClean="0">
              <a:latin typeface="Calibri" pitchFamily="34" charset="0"/>
            </a:endParaRPr>
          </a:p>
          <a:p>
            <a:pPr algn="just">
              <a:buNone/>
            </a:pPr>
            <a:r>
              <a:rPr lang="en-US" b="1" dirty="0" smtClean="0">
                <a:latin typeface="Calibri" pitchFamily="34" charset="0"/>
              </a:rPr>
              <a:t>   </a:t>
            </a:r>
            <a:r>
              <a:rPr lang="en-US" b="1" dirty="0" err="1" smtClean="0">
                <a:latin typeface="Calibri" pitchFamily="34" charset="0"/>
              </a:rPr>
              <a:t>e.g</a:t>
            </a:r>
            <a:r>
              <a:rPr lang="en-US" b="1" dirty="0" smtClean="0">
                <a:latin typeface="Calibri" pitchFamily="34" charset="0"/>
              </a:rPr>
              <a:t> char s[10]= “Happy” or  {‘H’,’A’,’P’,’P’,’Y’,’\0’}</a:t>
            </a:r>
          </a:p>
          <a:p>
            <a:pPr>
              <a:buNone/>
            </a:pPr>
            <a:endParaRPr lang="en-US" b="1" dirty="0" smtClean="0">
              <a:latin typeface="Calibri" pitchFamily="34" charset="0"/>
            </a:endParaRPr>
          </a:p>
          <a:p>
            <a:pPr>
              <a:buNone/>
            </a:pPr>
            <a:r>
              <a:rPr lang="en-US" b="1" dirty="0" smtClean="0">
                <a:latin typeface="Calibri" pitchFamily="34" charset="0"/>
              </a:rPr>
              <a:t>   char s[]=“happy”              //during initialization size can be omitted </a:t>
            </a:r>
          </a:p>
          <a:p>
            <a:pPr>
              <a:buNone/>
            </a:pPr>
            <a:endParaRPr lang="en-US" b="1" dirty="0" smtClean="0">
              <a:latin typeface="Calibri" pitchFamily="34" charset="0"/>
            </a:endParaRPr>
          </a:p>
          <a:p>
            <a:pPr>
              <a:buNone/>
            </a:pPr>
            <a:r>
              <a:rPr lang="en-US" b="1" dirty="0" smtClean="0">
                <a:latin typeface="Calibri" pitchFamily="34" charset="0"/>
              </a:rPr>
              <a:t>   The terminating char will automatically inserted by compiler itself but  providing  extra  space  for  storage  of  ‘\0’   Char    is   the responsibility of programmer</a:t>
            </a: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5248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How to Read and Print Strings?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sz="3100" b="1" dirty="0" smtClean="0">
                <a:latin typeface="Calibri" pitchFamily="34" charset="0"/>
              </a:rPr>
              <a:t>#include &lt;</a:t>
            </a:r>
            <a:r>
              <a:rPr lang="en-US" sz="3100" b="1" dirty="0" err="1" smtClean="0">
                <a:latin typeface="Calibri" pitchFamily="34" charset="0"/>
              </a:rPr>
              <a:t>iostream</a:t>
            </a:r>
            <a:r>
              <a:rPr lang="en-US" sz="3100" b="1" dirty="0" smtClean="0">
                <a:latin typeface="Calibri" pitchFamily="34" charset="0"/>
              </a:rPr>
              <a:t>&gt; </a:t>
            </a:r>
          </a:p>
          <a:p>
            <a:pPr algn="just">
              <a:buNone/>
            </a:pPr>
            <a:r>
              <a:rPr lang="en-US" sz="3100" b="1" dirty="0" smtClean="0">
                <a:latin typeface="Calibri" pitchFamily="34" charset="0"/>
              </a:rPr>
              <a:t>using namespace std; </a:t>
            </a:r>
          </a:p>
          <a:p>
            <a:pPr algn="just">
              <a:buNone/>
            </a:pPr>
            <a:r>
              <a:rPr lang="en-US" sz="3100" b="1" dirty="0" err="1" smtClean="0">
                <a:latin typeface="Calibri" pitchFamily="34" charset="0"/>
              </a:rPr>
              <a:t>int</a:t>
            </a:r>
            <a:r>
              <a:rPr lang="en-US" sz="3100" b="1" dirty="0" smtClean="0">
                <a:latin typeface="Calibri" pitchFamily="34" charset="0"/>
              </a:rPr>
              <a:t> main () </a:t>
            </a:r>
          </a:p>
          <a:p>
            <a:pPr algn="just">
              <a:buNone/>
            </a:pPr>
            <a:r>
              <a:rPr lang="en-US" sz="3100" b="1" dirty="0" smtClean="0">
                <a:latin typeface="Calibri" pitchFamily="34" charset="0"/>
              </a:rPr>
              <a:t>{ </a:t>
            </a:r>
          </a:p>
          <a:p>
            <a:pPr algn="just">
              <a:buNone/>
            </a:pPr>
            <a:r>
              <a:rPr lang="en-US" sz="3100" b="1" dirty="0" smtClean="0">
                <a:latin typeface="Calibri" pitchFamily="34" charset="0"/>
              </a:rPr>
              <a:t> char </a:t>
            </a:r>
            <a:r>
              <a:rPr lang="en-US" sz="3100" b="1" dirty="0" err="1" smtClean="0">
                <a:latin typeface="Calibri" pitchFamily="34" charset="0"/>
              </a:rPr>
              <a:t>msg</a:t>
            </a:r>
            <a:r>
              <a:rPr lang="en-US" sz="3100" b="1" dirty="0" smtClean="0">
                <a:latin typeface="Calibri" pitchFamily="34" charset="0"/>
              </a:rPr>
              <a:t>[6] </a:t>
            </a:r>
          </a:p>
          <a:p>
            <a:pPr algn="just">
              <a:buNone/>
            </a:pPr>
            <a:r>
              <a:rPr lang="en-US" sz="3100" b="1" dirty="0" smtClean="0">
                <a:latin typeface="Calibri" pitchFamily="34" charset="0"/>
              </a:rPr>
              <a:t> </a:t>
            </a:r>
            <a:r>
              <a:rPr lang="en-US" sz="3100" b="1" dirty="0" err="1" smtClean="0">
                <a:latin typeface="Calibri" pitchFamily="34" charset="0"/>
              </a:rPr>
              <a:t>cin</a:t>
            </a:r>
            <a:r>
              <a:rPr lang="en-US" sz="3100" b="1" dirty="0" smtClean="0">
                <a:latin typeface="Calibri" pitchFamily="34" charset="0"/>
              </a:rPr>
              <a:t>&gt;&gt;</a:t>
            </a:r>
            <a:r>
              <a:rPr lang="en-US" sz="3100" b="1" dirty="0" err="1" smtClean="0">
                <a:latin typeface="Calibri" pitchFamily="34" charset="0"/>
              </a:rPr>
              <a:t>msg</a:t>
            </a:r>
            <a:r>
              <a:rPr lang="en-US" sz="3100" b="1" dirty="0" smtClean="0">
                <a:latin typeface="Calibri" pitchFamily="34" charset="0"/>
              </a:rPr>
              <a:t>;  or </a:t>
            </a:r>
            <a:r>
              <a:rPr lang="en-US" sz="3100" b="1" dirty="0" err="1" smtClean="0">
                <a:latin typeface="Calibri" pitchFamily="34" charset="0"/>
              </a:rPr>
              <a:t>cin.getline</a:t>
            </a:r>
            <a:r>
              <a:rPr lang="en-US" sz="3100" b="1" dirty="0" smtClean="0">
                <a:latin typeface="Calibri" pitchFamily="34" charset="0"/>
              </a:rPr>
              <a:t>(msg,6); </a:t>
            </a:r>
          </a:p>
          <a:p>
            <a:pPr algn="just">
              <a:buNone/>
            </a:pPr>
            <a:r>
              <a:rPr lang="en-US" sz="3100" b="1" dirty="0" smtClean="0">
                <a:latin typeface="Calibri" pitchFamily="34" charset="0"/>
              </a:rPr>
              <a:t> </a:t>
            </a:r>
            <a:r>
              <a:rPr lang="en-US" sz="3100" b="1" dirty="0" err="1" smtClean="0">
                <a:latin typeface="Calibri" pitchFamily="34" charset="0"/>
              </a:rPr>
              <a:t>cout</a:t>
            </a:r>
            <a:r>
              <a:rPr lang="en-US" sz="3100" b="1" dirty="0" smtClean="0">
                <a:latin typeface="Calibri" pitchFamily="34" charset="0"/>
              </a:rPr>
              <a:t> &lt;&lt; “ message: “&lt;&lt;</a:t>
            </a:r>
            <a:r>
              <a:rPr lang="en-US" sz="3100" b="1" dirty="0" err="1" smtClean="0">
                <a:latin typeface="Calibri" pitchFamily="34" charset="0"/>
              </a:rPr>
              <a:t>endl</a:t>
            </a:r>
            <a:r>
              <a:rPr lang="en-US" sz="3100" b="1" dirty="0" smtClean="0">
                <a:latin typeface="Calibri" pitchFamily="34" charset="0"/>
              </a:rPr>
              <a:t>; </a:t>
            </a:r>
          </a:p>
          <a:p>
            <a:pPr>
              <a:buNone/>
            </a:pPr>
            <a:r>
              <a:rPr lang="en-US" sz="3100" b="1" dirty="0" smtClean="0">
                <a:latin typeface="Calibri" pitchFamily="34" charset="0"/>
              </a:rPr>
              <a:t> </a:t>
            </a:r>
            <a:r>
              <a:rPr lang="en-US" sz="3100" b="1" dirty="0" err="1" smtClean="0">
                <a:latin typeface="Calibri" pitchFamily="34" charset="0"/>
              </a:rPr>
              <a:t>cout</a:t>
            </a:r>
            <a:r>
              <a:rPr lang="en-US" sz="3100" b="1" dirty="0" smtClean="0">
                <a:latin typeface="Calibri" pitchFamily="34" charset="0"/>
              </a:rPr>
              <a:t> &lt;&lt; </a:t>
            </a:r>
            <a:r>
              <a:rPr lang="en-US" sz="3100" b="1" dirty="0" err="1" smtClean="0">
                <a:latin typeface="Calibri" pitchFamily="34" charset="0"/>
              </a:rPr>
              <a:t>msg</a:t>
            </a:r>
            <a:r>
              <a:rPr lang="en-US" sz="3100" b="1" dirty="0" smtClean="0">
                <a:latin typeface="Calibri" pitchFamily="34" charset="0"/>
              </a:rPr>
              <a:t> &lt;&lt; </a:t>
            </a:r>
            <a:r>
              <a:rPr lang="en-US" sz="3100" b="1" dirty="0" err="1" smtClean="0">
                <a:latin typeface="Calibri" pitchFamily="34" charset="0"/>
              </a:rPr>
              <a:t>endl</a:t>
            </a:r>
            <a:r>
              <a:rPr lang="en-US" sz="3100" b="1" dirty="0" smtClean="0">
                <a:latin typeface="Calibri" pitchFamily="34" charset="0"/>
              </a:rPr>
              <a:t>; </a:t>
            </a:r>
          </a:p>
          <a:p>
            <a:pPr>
              <a:buNone/>
            </a:pPr>
            <a:r>
              <a:rPr lang="en-US" sz="3100" b="1" dirty="0" smtClean="0">
                <a:latin typeface="Calibri" pitchFamily="34" charset="0"/>
              </a:rPr>
              <a:t>  return 0;</a:t>
            </a:r>
          </a:p>
          <a:p>
            <a:pPr>
              <a:buNone/>
            </a:pPr>
            <a:r>
              <a:rPr lang="en-US" sz="3100" b="1" dirty="0" smtClean="0">
                <a:latin typeface="Calibri" pitchFamily="34" charset="0"/>
              </a:rPr>
              <a:t>  }</a:t>
            </a:r>
          </a:p>
          <a:p>
            <a:pPr>
              <a:buNone/>
            </a:pPr>
            <a:r>
              <a:rPr lang="en-US" sz="3100" b="1" dirty="0" smtClean="0">
                <a:latin typeface="Calibri" pitchFamily="34" charset="0"/>
              </a:rPr>
              <a:t> Output:</a:t>
            </a:r>
          </a:p>
          <a:p>
            <a:pPr>
              <a:buNone/>
            </a:pPr>
            <a:r>
              <a:rPr lang="en-US" sz="3100" b="1" dirty="0" smtClean="0">
                <a:latin typeface="Calibri" pitchFamily="34" charset="0"/>
              </a:rPr>
              <a:t> Hello friend</a:t>
            </a:r>
          </a:p>
          <a:p>
            <a:pPr>
              <a:buNone/>
            </a:pPr>
            <a:r>
              <a:rPr lang="en-US" sz="3100" b="1" dirty="0" smtClean="0">
                <a:latin typeface="Calibri" pitchFamily="34" charset="0"/>
              </a:rPr>
              <a:t> Message:</a:t>
            </a:r>
          </a:p>
          <a:p>
            <a:pPr>
              <a:buNone/>
            </a:pPr>
            <a:r>
              <a:rPr lang="en-US" sz="3100" b="1" dirty="0" smtClean="0">
                <a:latin typeface="Calibri" pitchFamily="34" charset="0"/>
              </a:rPr>
              <a:t> Hello friend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112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String Functions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86400"/>
          </a:xfrm>
        </p:spPr>
        <p:txBody>
          <a:bodyPr>
            <a:normAutofit fontScale="77500" lnSpcReduction="20000"/>
          </a:bodyPr>
          <a:lstStyle/>
          <a:p>
            <a:pPr fontAlgn="t"/>
            <a:r>
              <a:rPr lang="en-US" sz="3100" b="1" dirty="0" err="1" smtClean="0">
                <a:latin typeface="Calibri" pitchFamily="34" charset="0"/>
              </a:rPr>
              <a:t>strcpy</a:t>
            </a:r>
            <a:r>
              <a:rPr lang="en-US" sz="3100" b="1" dirty="0" smtClean="0">
                <a:latin typeface="Calibri" pitchFamily="34" charset="0"/>
              </a:rPr>
              <a:t>(s1, s2);    </a:t>
            </a:r>
            <a:endParaRPr lang="en-US" sz="3100" b="1" dirty="0" smtClean="0">
              <a:latin typeface="Calibri" pitchFamily="34" charset="0"/>
              <a:sym typeface="Wingdings" pitchFamily="2" charset="2"/>
            </a:endParaRPr>
          </a:p>
          <a:p>
            <a:pPr fontAlgn="t">
              <a:buNone/>
            </a:pPr>
            <a:r>
              <a:rPr lang="en-US" sz="3100" b="1" dirty="0" smtClean="0">
                <a:latin typeface="Calibri" pitchFamily="34" charset="0"/>
                <a:sym typeface="Wingdings" pitchFamily="2" charset="2"/>
              </a:rPr>
              <a:t>   </a:t>
            </a:r>
            <a:r>
              <a:rPr lang="en-US" sz="3100" b="1" dirty="0" smtClean="0">
                <a:latin typeface="Calibri" pitchFamily="34" charset="0"/>
              </a:rPr>
              <a:t>Copies string s2 into string s1.</a:t>
            </a:r>
          </a:p>
          <a:p>
            <a:pPr fontAlgn="t"/>
            <a:endParaRPr lang="en-US" sz="3100" b="1" dirty="0" smtClean="0">
              <a:latin typeface="Calibri" pitchFamily="34" charset="0"/>
            </a:endParaRPr>
          </a:p>
          <a:p>
            <a:pPr fontAlgn="t"/>
            <a:r>
              <a:rPr lang="en-US" sz="3100" b="1" dirty="0" err="1" smtClean="0">
                <a:latin typeface="Calibri" pitchFamily="34" charset="0"/>
              </a:rPr>
              <a:t>strcat</a:t>
            </a:r>
            <a:r>
              <a:rPr lang="en-US" sz="3100" b="1" dirty="0" smtClean="0">
                <a:latin typeface="Calibri" pitchFamily="34" charset="0"/>
              </a:rPr>
              <a:t>(s1, s2);     </a:t>
            </a:r>
            <a:endParaRPr lang="en-US" sz="3100" b="1" dirty="0" smtClean="0">
              <a:latin typeface="Calibri" pitchFamily="34" charset="0"/>
              <a:sym typeface="Wingdings" pitchFamily="2" charset="2"/>
            </a:endParaRPr>
          </a:p>
          <a:p>
            <a:pPr fontAlgn="t">
              <a:buNone/>
            </a:pPr>
            <a:r>
              <a:rPr lang="en-US" sz="3100" b="1" dirty="0" smtClean="0">
                <a:latin typeface="Calibri" pitchFamily="34" charset="0"/>
                <a:sym typeface="Wingdings" pitchFamily="2" charset="2"/>
              </a:rPr>
              <a:t>   </a:t>
            </a:r>
            <a:r>
              <a:rPr lang="en-US" sz="3100" b="1" dirty="0" smtClean="0">
                <a:latin typeface="Calibri" pitchFamily="34" charset="0"/>
              </a:rPr>
              <a:t>Concatenates string s2 onto the end of string s1.</a:t>
            </a:r>
          </a:p>
          <a:p>
            <a:pPr fontAlgn="t">
              <a:buNone/>
            </a:pPr>
            <a:endParaRPr lang="en-US" sz="3100" b="1" dirty="0" smtClean="0">
              <a:latin typeface="Calibri" pitchFamily="34" charset="0"/>
            </a:endParaRPr>
          </a:p>
          <a:p>
            <a:pPr fontAlgn="t"/>
            <a:r>
              <a:rPr lang="en-US" sz="3100" b="1" dirty="0" err="1" smtClean="0">
                <a:latin typeface="Calibri" pitchFamily="34" charset="0"/>
              </a:rPr>
              <a:t>strlen</a:t>
            </a:r>
            <a:r>
              <a:rPr lang="en-US" sz="3100" b="1" dirty="0" smtClean="0">
                <a:latin typeface="Calibri" pitchFamily="34" charset="0"/>
              </a:rPr>
              <a:t>(s1);           </a:t>
            </a:r>
            <a:endParaRPr lang="en-US" sz="3100" b="1" dirty="0" smtClean="0">
              <a:latin typeface="Calibri" pitchFamily="34" charset="0"/>
              <a:sym typeface="Wingdings" pitchFamily="2" charset="2"/>
            </a:endParaRPr>
          </a:p>
          <a:p>
            <a:pPr fontAlgn="t">
              <a:buNone/>
            </a:pPr>
            <a:r>
              <a:rPr lang="en-US" sz="3100" b="1" dirty="0" smtClean="0">
                <a:latin typeface="Calibri" pitchFamily="34" charset="0"/>
                <a:sym typeface="Wingdings" pitchFamily="2" charset="2"/>
              </a:rPr>
              <a:t>   </a:t>
            </a:r>
            <a:r>
              <a:rPr lang="en-US" sz="3100" b="1" dirty="0" smtClean="0">
                <a:latin typeface="Calibri" pitchFamily="34" charset="0"/>
              </a:rPr>
              <a:t>Returns the length of string s1.</a:t>
            </a:r>
          </a:p>
          <a:p>
            <a:pPr fontAlgn="t">
              <a:buNone/>
            </a:pPr>
            <a:endParaRPr lang="en-US" sz="3100" b="1" dirty="0" smtClean="0">
              <a:latin typeface="Calibri" pitchFamily="34" charset="0"/>
            </a:endParaRPr>
          </a:p>
          <a:p>
            <a:pPr fontAlgn="t"/>
            <a:r>
              <a:rPr lang="en-US" sz="3100" b="1" dirty="0" err="1" smtClean="0">
                <a:latin typeface="Calibri" pitchFamily="34" charset="0"/>
              </a:rPr>
              <a:t>strcmp</a:t>
            </a:r>
            <a:r>
              <a:rPr lang="en-US" sz="3100" b="1" dirty="0" smtClean="0">
                <a:latin typeface="Calibri" pitchFamily="34" charset="0"/>
              </a:rPr>
              <a:t>(s1, s2);</a:t>
            </a:r>
          </a:p>
          <a:p>
            <a:pPr fontAlgn="t">
              <a:buNone/>
            </a:pPr>
            <a:r>
              <a:rPr lang="en-US" sz="3100" b="1" dirty="0" smtClean="0">
                <a:latin typeface="Calibri" pitchFamily="34" charset="0"/>
              </a:rPr>
              <a:t>   Returns 0 if s1 and s2 are the same; less than 0 if s1&lt;s2;</a:t>
            </a:r>
          </a:p>
          <a:p>
            <a:pPr fontAlgn="t">
              <a:buNone/>
            </a:pPr>
            <a:r>
              <a:rPr lang="en-US" sz="3100" b="1" dirty="0" smtClean="0">
                <a:latin typeface="Calibri" pitchFamily="34" charset="0"/>
              </a:rPr>
              <a:t>   greater than 0 if s1&gt;s2.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6868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Continue 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915400" cy="5638800"/>
          </a:xfrm>
        </p:spPr>
        <p:txBody>
          <a:bodyPr>
            <a:noAutofit/>
          </a:bodyPr>
          <a:lstStyle/>
          <a:p>
            <a:pPr fontAlgn="t"/>
            <a:r>
              <a:rPr lang="en-US" b="1" dirty="0" err="1" smtClean="0">
                <a:latin typeface="Calibri" pitchFamily="34" charset="0"/>
              </a:rPr>
              <a:t>strchr</a:t>
            </a:r>
            <a:r>
              <a:rPr lang="en-US" b="1" dirty="0" smtClean="0">
                <a:latin typeface="Calibri" pitchFamily="34" charset="0"/>
              </a:rPr>
              <a:t>(s1, </a:t>
            </a:r>
            <a:r>
              <a:rPr lang="en-US" b="1" dirty="0" err="1" smtClean="0">
                <a:latin typeface="Calibri" pitchFamily="34" charset="0"/>
              </a:rPr>
              <a:t>ch</a:t>
            </a:r>
            <a:r>
              <a:rPr lang="en-US" b="1" dirty="0" smtClean="0">
                <a:latin typeface="Calibri" pitchFamily="34" charset="0"/>
              </a:rPr>
              <a:t>);</a:t>
            </a:r>
          </a:p>
          <a:p>
            <a:pPr fontAlgn="t">
              <a:buNone/>
            </a:pPr>
            <a:r>
              <a:rPr lang="en-US" b="1" dirty="0" smtClean="0">
                <a:latin typeface="Calibri" pitchFamily="34" charset="0"/>
              </a:rPr>
              <a:t>  Returns a pointer to the first occurrence of character </a:t>
            </a:r>
            <a:r>
              <a:rPr lang="en-US" b="1" dirty="0" err="1" smtClean="0">
                <a:latin typeface="Calibri" pitchFamily="34" charset="0"/>
              </a:rPr>
              <a:t>ch</a:t>
            </a:r>
            <a:r>
              <a:rPr lang="en-US" b="1" dirty="0" smtClean="0">
                <a:latin typeface="Calibri" pitchFamily="34" charset="0"/>
              </a:rPr>
              <a:t> in string s1.</a:t>
            </a:r>
          </a:p>
          <a:p>
            <a:pPr fontAlgn="t"/>
            <a:r>
              <a:rPr lang="en-US" b="1" dirty="0" err="1" smtClean="0">
                <a:latin typeface="Calibri" pitchFamily="34" charset="0"/>
              </a:rPr>
              <a:t>strstr</a:t>
            </a:r>
            <a:r>
              <a:rPr lang="en-US" b="1" dirty="0" smtClean="0">
                <a:latin typeface="Calibri" pitchFamily="34" charset="0"/>
              </a:rPr>
              <a:t>(s1, s2);</a:t>
            </a:r>
          </a:p>
          <a:p>
            <a:pPr fontAlgn="t">
              <a:buNone/>
            </a:pPr>
            <a:r>
              <a:rPr lang="en-US" b="1" dirty="0" smtClean="0">
                <a:latin typeface="Calibri" pitchFamily="34" charset="0"/>
              </a:rPr>
              <a:t>	Returns a pointer to the first occurrence of string s2 in string s1.</a:t>
            </a:r>
          </a:p>
          <a:p>
            <a:pPr fontAlgn="t">
              <a:buNone/>
            </a:pPr>
            <a:r>
              <a:rPr lang="en-US" b="1" dirty="0" smtClean="0">
                <a:latin typeface="Calibri" pitchFamily="34" charset="0"/>
              </a:rPr>
              <a:t>   Example :</a:t>
            </a:r>
          </a:p>
          <a:p>
            <a:pPr fontAlgn="t">
              <a:buNone/>
            </a:pPr>
            <a:r>
              <a:rPr lang="en-US" b="1" dirty="0" smtClean="0">
                <a:latin typeface="Calibri" pitchFamily="34" charset="0"/>
              </a:rPr>
              <a:t>   #include &lt;</a:t>
            </a:r>
            <a:r>
              <a:rPr lang="en-US" b="1" dirty="0" err="1" smtClean="0">
                <a:latin typeface="Calibri" pitchFamily="34" charset="0"/>
              </a:rPr>
              <a:t>iostream</a:t>
            </a:r>
            <a:r>
              <a:rPr lang="en-US" b="1" dirty="0" smtClean="0">
                <a:latin typeface="Calibri" pitchFamily="34" charset="0"/>
              </a:rPr>
              <a:t>&gt;</a:t>
            </a:r>
          </a:p>
          <a:p>
            <a:pPr fontAlgn="t">
              <a:buNone/>
            </a:pPr>
            <a:r>
              <a:rPr lang="en-US" b="1" dirty="0" smtClean="0">
                <a:latin typeface="Calibri" pitchFamily="34" charset="0"/>
              </a:rPr>
              <a:t>   #include &lt;</a:t>
            </a:r>
            <a:r>
              <a:rPr lang="en-US" b="1" dirty="0" err="1" smtClean="0">
                <a:latin typeface="Calibri" pitchFamily="34" charset="0"/>
              </a:rPr>
              <a:t>cstring</a:t>
            </a:r>
            <a:r>
              <a:rPr lang="en-US" b="1" dirty="0" smtClean="0">
                <a:latin typeface="Calibri" pitchFamily="34" charset="0"/>
              </a:rPr>
              <a:t>&gt; </a:t>
            </a:r>
          </a:p>
          <a:p>
            <a:pPr fontAlgn="t">
              <a:buNone/>
            </a:pPr>
            <a:r>
              <a:rPr lang="en-US" b="1" dirty="0" smtClean="0">
                <a:latin typeface="Calibri" pitchFamily="34" charset="0"/>
              </a:rPr>
              <a:t>   using namespace std; </a:t>
            </a:r>
          </a:p>
          <a:p>
            <a:pPr fontAlgn="t">
              <a:buNone/>
            </a:pPr>
            <a:r>
              <a:rPr lang="en-US" b="1" dirty="0" smtClean="0">
                <a:latin typeface="Calibri" pitchFamily="34" charset="0"/>
              </a:rPr>
              <a:t>   </a:t>
            </a:r>
            <a:r>
              <a:rPr lang="en-US" b="1" dirty="0" err="1" smtClean="0">
                <a:latin typeface="Calibri" pitchFamily="34" charset="0"/>
              </a:rPr>
              <a:t>int</a:t>
            </a:r>
            <a:r>
              <a:rPr lang="en-US" b="1" dirty="0" smtClean="0">
                <a:latin typeface="Calibri" pitchFamily="34" charset="0"/>
              </a:rPr>
              <a:t> main () </a:t>
            </a:r>
          </a:p>
          <a:p>
            <a:pPr fontAlgn="t">
              <a:buNone/>
            </a:pPr>
            <a:r>
              <a:rPr lang="en-US" b="1" dirty="0" smtClean="0">
                <a:latin typeface="Calibri" pitchFamily="34" charset="0"/>
              </a:rPr>
              <a:t>   { char s1[10] = “Chandigarh"; </a:t>
            </a:r>
          </a:p>
          <a:p>
            <a:pPr fontAlgn="t">
              <a:buNone/>
            </a:pPr>
            <a:r>
              <a:rPr lang="en-US" b="1" dirty="0" smtClean="0">
                <a:latin typeface="Calibri" pitchFamily="34" charset="0"/>
              </a:rPr>
              <a:t>     char s2[10] = “University"; </a:t>
            </a:r>
          </a:p>
          <a:p>
            <a:pPr fontAlgn="t">
              <a:buNone/>
            </a:pPr>
            <a:r>
              <a:rPr lang="en-US" b="1" dirty="0" smtClean="0">
                <a:latin typeface="Calibri" pitchFamily="34" charset="0"/>
              </a:rPr>
              <a:t>     char s3[10]; </a:t>
            </a:r>
          </a:p>
          <a:p>
            <a:pPr fontAlgn="t">
              <a:buNone/>
            </a:pPr>
            <a:r>
              <a:rPr lang="en-US" b="1" dirty="0" smtClean="0">
                <a:latin typeface="Calibri" pitchFamily="34" charset="0"/>
              </a:rPr>
              <a:t>     </a:t>
            </a:r>
            <a:r>
              <a:rPr lang="en-US" b="1" dirty="0" err="1" smtClean="0">
                <a:latin typeface="Calibri" pitchFamily="34" charset="0"/>
              </a:rPr>
              <a:t>int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len</a:t>
            </a:r>
            <a:r>
              <a:rPr lang="en-US" b="1" dirty="0" smtClean="0">
                <a:latin typeface="Calibri" pitchFamily="34" charset="0"/>
              </a:rPr>
              <a:t> ;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b="1" dirty="0" smtClean="0">
              <a:latin typeface="Calibri" pitchFamily="34" charset="0"/>
            </a:endParaRPr>
          </a:p>
          <a:p>
            <a:pPr>
              <a:buNone/>
            </a:pPr>
            <a:endParaRPr lang="en-US" b="1" dirty="0" smtClean="0">
              <a:latin typeface="Calibri" pitchFamily="34" charset="0"/>
            </a:endParaRPr>
          </a:p>
          <a:p>
            <a:endParaRPr lang="en-US" b="1" dirty="0" smtClean="0">
              <a:latin typeface="Calibri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Continue 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sz="2800" b="1" dirty="0" err="1" smtClean="0">
                <a:latin typeface="Calibri" pitchFamily="34" charset="0"/>
              </a:rPr>
              <a:t>strcpy</a:t>
            </a:r>
            <a:r>
              <a:rPr lang="en-US" sz="2800" b="1" dirty="0" smtClean="0">
                <a:latin typeface="Calibri" pitchFamily="34" charset="0"/>
              </a:rPr>
              <a:t>( s3, s1);</a:t>
            </a:r>
          </a:p>
          <a:p>
            <a:pPr>
              <a:buNone/>
            </a:pPr>
            <a:r>
              <a:rPr lang="en-US" sz="2800" b="1" dirty="0" smtClean="0">
                <a:latin typeface="Calibri" pitchFamily="34" charset="0"/>
              </a:rPr>
              <a:t> </a:t>
            </a:r>
            <a:r>
              <a:rPr lang="en-US" sz="2800" b="1" dirty="0" err="1" smtClean="0">
                <a:latin typeface="Calibri" pitchFamily="34" charset="0"/>
              </a:rPr>
              <a:t>cout</a:t>
            </a:r>
            <a:r>
              <a:rPr lang="en-US" sz="2800" b="1" dirty="0" smtClean="0">
                <a:latin typeface="Calibri" pitchFamily="34" charset="0"/>
              </a:rPr>
              <a:t> &lt;&lt; "</a:t>
            </a:r>
            <a:r>
              <a:rPr lang="en-US" sz="2800" b="1" dirty="0" err="1" smtClean="0">
                <a:latin typeface="Calibri" pitchFamily="34" charset="0"/>
              </a:rPr>
              <a:t>strcpy</a:t>
            </a:r>
            <a:r>
              <a:rPr lang="en-US" sz="2800" b="1" dirty="0" smtClean="0">
                <a:latin typeface="Calibri" pitchFamily="34" charset="0"/>
              </a:rPr>
              <a:t>( s3, s1) : " &lt;&lt; s3 &lt;&lt; </a:t>
            </a:r>
            <a:r>
              <a:rPr lang="en-US" sz="2800" b="1" dirty="0" err="1" smtClean="0">
                <a:latin typeface="Calibri" pitchFamily="34" charset="0"/>
              </a:rPr>
              <a:t>endl</a:t>
            </a:r>
            <a:r>
              <a:rPr lang="en-US" sz="2800" b="1" dirty="0" smtClean="0">
                <a:latin typeface="Calibri" pitchFamily="34" charset="0"/>
              </a:rPr>
              <a:t>; </a:t>
            </a:r>
          </a:p>
          <a:p>
            <a:pPr>
              <a:buNone/>
            </a:pPr>
            <a:r>
              <a:rPr lang="en-US" sz="2800" b="1" dirty="0" smtClean="0">
                <a:latin typeface="Calibri" pitchFamily="34" charset="0"/>
              </a:rPr>
              <a:t> // concatenates s1 and s2 </a:t>
            </a:r>
            <a:r>
              <a:rPr lang="en-US" sz="2800" b="1" dirty="0" err="1" smtClean="0">
                <a:latin typeface="Calibri" pitchFamily="34" charset="0"/>
              </a:rPr>
              <a:t>strcat</a:t>
            </a:r>
            <a:r>
              <a:rPr lang="en-US" sz="2800" b="1" dirty="0" smtClean="0">
                <a:latin typeface="Calibri" pitchFamily="34" charset="0"/>
              </a:rPr>
              <a:t>( s1, s2);</a:t>
            </a:r>
          </a:p>
          <a:p>
            <a:pPr>
              <a:buNone/>
            </a:pPr>
            <a:r>
              <a:rPr lang="en-US" sz="2800" b="1" dirty="0" smtClean="0">
                <a:latin typeface="Calibri" pitchFamily="34" charset="0"/>
              </a:rPr>
              <a:t> </a:t>
            </a:r>
            <a:r>
              <a:rPr lang="en-US" sz="2800" b="1" dirty="0" err="1" smtClean="0">
                <a:latin typeface="Calibri" pitchFamily="34" charset="0"/>
              </a:rPr>
              <a:t>cout</a:t>
            </a:r>
            <a:r>
              <a:rPr lang="en-US" sz="2800" b="1" dirty="0" smtClean="0">
                <a:latin typeface="Calibri" pitchFamily="34" charset="0"/>
              </a:rPr>
              <a:t> &lt;&lt; "</a:t>
            </a:r>
            <a:r>
              <a:rPr lang="en-US" sz="2800" b="1" dirty="0" err="1" smtClean="0">
                <a:latin typeface="Calibri" pitchFamily="34" charset="0"/>
              </a:rPr>
              <a:t>strcat</a:t>
            </a:r>
            <a:r>
              <a:rPr lang="en-US" sz="2800" b="1" dirty="0" smtClean="0">
                <a:latin typeface="Calibri" pitchFamily="34" charset="0"/>
              </a:rPr>
              <a:t>( s1, s2): " &lt;&lt; s1 &lt;&lt; </a:t>
            </a:r>
            <a:r>
              <a:rPr lang="en-US" sz="2800" b="1" dirty="0" err="1" smtClean="0">
                <a:latin typeface="Calibri" pitchFamily="34" charset="0"/>
              </a:rPr>
              <a:t>endl</a:t>
            </a:r>
            <a:r>
              <a:rPr lang="en-US" sz="2800" b="1" dirty="0" smtClean="0">
                <a:latin typeface="Calibri" pitchFamily="34" charset="0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latin typeface="Calibri" pitchFamily="34" charset="0"/>
              </a:rPr>
              <a:t> // total </a:t>
            </a:r>
            <a:r>
              <a:rPr lang="en-US" sz="2800" b="1" dirty="0" err="1" smtClean="0">
                <a:latin typeface="Calibri" pitchFamily="34" charset="0"/>
              </a:rPr>
              <a:t>lenghth</a:t>
            </a:r>
            <a:r>
              <a:rPr lang="en-US" sz="2800" b="1" dirty="0" smtClean="0">
                <a:latin typeface="Calibri" pitchFamily="34" charset="0"/>
              </a:rPr>
              <a:t> of s1 after concatenation </a:t>
            </a:r>
            <a:r>
              <a:rPr lang="en-US" sz="2800" b="1" dirty="0" err="1" smtClean="0">
                <a:latin typeface="Calibri" pitchFamily="34" charset="0"/>
              </a:rPr>
              <a:t>len</a:t>
            </a:r>
            <a:r>
              <a:rPr lang="en-US" sz="2800" b="1" dirty="0" smtClean="0">
                <a:latin typeface="Calibri" pitchFamily="34" charset="0"/>
              </a:rPr>
              <a:t> = </a:t>
            </a:r>
            <a:r>
              <a:rPr lang="en-US" sz="2800" b="1" dirty="0" err="1" smtClean="0">
                <a:latin typeface="Calibri" pitchFamily="34" charset="0"/>
              </a:rPr>
              <a:t>strlen</a:t>
            </a:r>
            <a:r>
              <a:rPr lang="en-US" sz="2800" b="1" dirty="0" smtClean="0">
                <a:latin typeface="Calibri" pitchFamily="34" charset="0"/>
              </a:rPr>
              <a:t>(s1); </a:t>
            </a:r>
          </a:p>
          <a:p>
            <a:pPr>
              <a:buNone/>
            </a:pPr>
            <a:r>
              <a:rPr lang="en-US" sz="2800" b="1" dirty="0" smtClean="0">
                <a:latin typeface="Calibri" pitchFamily="34" charset="0"/>
              </a:rPr>
              <a:t>  </a:t>
            </a:r>
            <a:r>
              <a:rPr lang="en-US" sz="2800" b="1" dirty="0" err="1" smtClean="0">
                <a:latin typeface="Calibri" pitchFamily="34" charset="0"/>
              </a:rPr>
              <a:t>cout</a:t>
            </a:r>
            <a:r>
              <a:rPr lang="en-US" sz="2800" b="1" dirty="0" smtClean="0">
                <a:latin typeface="Calibri" pitchFamily="34" charset="0"/>
              </a:rPr>
              <a:t> &lt;&lt; "</a:t>
            </a:r>
            <a:r>
              <a:rPr lang="en-US" sz="2800" b="1" dirty="0" err="1" smtClean="0">
                <a:latin typeface="Calibri" pitchFamily="34" charset="0"/>
              </a:rPr>
              <a:t>strlen</a:t>
            </a:r>
            <a:r>
              <a:rPr lang="en-US" sz="2800" b="1" dirty="0" smtClean="0">
                <a:latin typeface="Calibri" pitchFamily="34" charset="0"/>
              </a:rPr>
              <a:t>(s1) : " &lt;&lt; </a:t>
            </a:r>
            <a:r>
              <a:rPr lang="en-US" sz="2800" b="1" dirty="0" err="1" smtClean="0">
                <a:latin typeface="Calibri" pitchFamily="34" charset="0"/>
              </a:rPr>
              <a:t>len</a:t>
            </a:r>
            <a:r>
              <a:rPr lang="en-US" sz="2800" b="1" dirty="0" smtClean="0">
                <a:latin typeface="Calibri" pitchFamily="34" charset="0"/>
              </a:rPr>
              <a:t> &lt;&lt; </a:t>
            </a:r>
            <a:r>
              <a:rPr lang="en-US" sz="2800" b="1" dirty="0" err="1" smtClean="0">
                <a:latin typeface="Calibri" pitchFamily="34" charset="0"/>
              </a:rPr>
              <a:t>endl</a:t>
            </a:r>
            <a:r>
              <a:rPr lang="en-US" sz="2800" b="1" dirty="0" smtClean="0">
                <a:latin typeface="Calibri" pitchFamily="34" charset="0"/>
              </a:rPr>
              <a:t>; </a:t>
            </a:r>
          </a:p>
          <a:p>
            <a:pPr>
              <a:buNone/>
            </a:pPr>
            <a:r>
              <a:rPr lang="en-US" sz="2800" b="1" dirty="0" smtClean="0">
                <a:latin typeface="Calibri" pitchFamily="34" charset="0"/>
              </a:rPr>
              <a:t>  return 0; </a:t>
            </a:r>
          </a:p>
          <a:p>
            <a:pPr>
              <a:buNone/>
            </a:pPr>
            <a:r>
              <a:rPr lang="en-US" sz="2800" b="1" dirty="0" smtClean="0">
                <a:latin typeface="Calibri" pitchFamily="34" charset="0"/>
              </a:rPr>
              <a:t>  }</a:t>
            </a:r>
          </a:p>
          <a:p>
            <a:pPr>
              <a:buNone/>
            </a:pPr>
            <a:r>
              <a:rPr lang="en-US" sz="2800" b="1" dirty="0" smtClean="0">
                <a:latin typeface="Calibri" pitchFamily="34" charset="0"/>
              </a:rPr>
              <a:t> </a:t>
            </a:r>
          </a:p>
          <a:p>
            <a:pPr>
              <a:buNone/>
            </a:pPr>
            <a:r>
              <a:rPr lang="en-US" sz="2800" b="1" dirty="0" smtClean="0">
                <a:latin typeface="Calibri" pitchFamily="34" charset="0"/>
              </a:rPr>
              <a:t> Output: </a:t>
            </a:r>
          </a:p>
          <a:p>
            <a:pPr>
              <a:buNone/>
            </a:pPr>
            <a:r>
              <a:rPr lang="en-US" sz="2800" b="1" dirty="0" smtClean="0">
                <a:latin typeface="Calibri" pitchFamily="34" charset="0"/>
              </a:rPr>
              <a:t> </a:t>
            </a:r>
            <a:r>
              <a:rPr lang="en-US" sz="2800" b="1" dirty="0" err="1" smtClean="0">
                <a:latin typeface="Calibri" pitchFamily="34" charset="0"/>
              </a:rPr>
              <a:t>strcpy</a:t>
            </a:r>
            <a:r>
              <a:rPr lang="en-US" sz="2800" b="1" dirty="0" smtClean="0">
                <a:latin typeface="Calibri" pitchFamily="34" charset="0"/>
              </a:rPr>
              <a:t>( s3, s1) : Chandigarh</a:t>
            </a:r>
          </a:p>
          <a:p>
            <a:pPr>
              <a:buNone/>
            </a:pPr>
            <a:r>
              <a:rPr lang="en-US" sz="2800" b="1" dirty="0" smtClean="0">
                <a:latin typeface="Calibri" pitchFamily="34" charset="0"/>
              </a:rPr>
              <a:t> </a:t>
            </a:r>
            <a:r>
              <a:rPr lang="en-US" sz="2800" b="1" dirty="0" err="1" smtClean="0">
                <a:latin typeface="Calibri" pitchFamily="34" charset="0"/>
              </a:rPr>
              <a:t>strcat</a:t>
            </a:r>
            <a:r>
              <a:rPr lang="en-US" sz="2800" b="1" dirty="0" smtClean="0">
                <a:latin typeface="Calibri" pitchFamily="34" charset="0"/>
              </a:rPr>
              <a:t>( s1, s2):   </a:t>
            </a:r>
            <a:r>
              <a:rPr lang="en-US" sz="2800" b="1" dirty="0" err="1" smtClean="0">
                <a:latin typeface="Calibri" pitchFamily="34" charset="0"/>
              </a:rPr>
              <a:t>ChandigarhUniversity</a:t>
            </a:r>
            <a:endParaRPr lang="en-US" sz="2800" b="1" dirty="0" smtClean="0">
              <a:latin typeface="Calibri" pitchFamily="34" charset="0"/>
            </a:endParaRPr>
          </a:p>
          <a:p>
            <a:pPr>
              <a:buNone/>
            </a:pPr>
            <a:r>
              <a:rPr lang="en-US" sz="2800" b="1" dirty="0" smtClean="0">
                <a:latin typeface="Calibri" pitchFamily="34" charset="0"/>
              </a:rPr>
              <a:t> </a:t>
            </a:r>
            <a:r>
              <a:rPr lang="en-US" sz="2800" b="1" dirty="0" err="1" smtClean="0">
                <a:latin typeface="Calibri" pitchFamily="34" charset="0"/>
              </a:rPr>
              <a:t>strlen</a:t>
            </a:r>
            <a:r>
              <a:rPr lang="en-US" sz="2800" b="1" dirty="0" smtClean="0">
                <a:latin typeface="Calibri" pitchFamily="34" charset="0"/>
              </a:rPr>
              <a:t>(s1) : 10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Strings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Calibri" pitchFamily="34" charset="0"/>
              </a:rPr>
              <a:t>In order to store many strings like name of all students of the </a:t>
            </a:r>
          </a:p>
          <a:p>
            <a:pPr>
              <a:buNone/>
            </a:pPr>
            <a:r>
              <a:rPr lang="en-US" b="1" dirty="0" smtClean="0">
                <a:latin typeface="Calibri" pitchFamily="34" charset="0"/>
              </a:rPr>
              <a:t>class ,array of strings is required .</a:t>
            </a:r>
          </a:p>
          <a:p>
            <a:pPr>
              <a:buNone/>
            </a:pPr>
            <a:r>
              <a:rPr lang="en-US" b="1" dirty="0" smtClean="0">
                <a:latin typeface="Calibri" pitchFamily="34" charset="0"/>
              </a:rPr>
              <a:t>Syntax :</a:t>
            </a:r>
          </a:p>
          <a:p>
            <a:pPr>
              <a:buNone/>
            </a:pPr>
            <a:r>
              <a:rPr lang="en-US" b="1" dirty="0" smtClean="0">
                <a:latin typeface="Calibri" pitchFamily="34" charset="0"/>
              </a:rPr>
              <a:t> char </a:t>
            </a:r>
            <a:r>
              <a:rPr lang="en-US" b="1" dirty="0" err="1" smtClean="0">
                <a:latin typeface="Calibri" pitchFamily="34" charset="0"/>
              </a:rPr>
              <a:t>array_name</a:t>
            </a:r>
            <a:r>
              <a:rPr lang="en-US" b="1" dirty="0" smtClean="0">
                <a:latin typeface="Calibri" pitchFamily="34" charset="0"/>
              </a:rPr>
              <a:t>[n][size];</a:t>
            </a:r>
          </a:p>
          <a:p>
            <a:pPr>
              <a:buNone/>
            </a:pPr>
            <a:r>
              <a:rPr lang="en-US" b="1" dirty="0" smtClean="0">
                <a:latin typeface="Calibri" pitchFamily="34" charset="0"/>
              </a:rPr>
              <a:t> Here we can store  n strings  each of maximum length size </a:t>
            </a:r>
          </a:p>
          <a:p>
            <a:pPr>
              <a:buNone/>
            </a:pPr>
            <a:r>
              <a:rPr lang="en-US" b="1" dirty="0" smtClean="0">
                <a:latin typeface="Calibri" pitchFamily="34" charset="0"/>
              </a:rPr>
              <a:t> reading strings:</a:t>
            </a:r>
          </a:p>
          <a:p>
            <a:pPr>
              <a:buNone/>
            </a:pPr>
            <a:r>
              <a:rPr lang="en-US" b="1" dirty="0" smtClean="0">
                <a:latin typeface="Calibri" pitchFamily="34" charset="0"/>
              </a:rPr>
              <a:t> for(</a:t>
            </a:r>
            <a:r>
              <a:rPr lang="en-US" b="1" dirty="0" err="1" smtClean="0">
                <a:latin typeface="Calibri" pitchFamily="34" charset="0"/>
              </a:rPr>
              <a:t>int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i</a:t>
            </a:r>
            <a:r>
              <a:rPr lang="en-US" b="1" dirty="0" smtClean="0">
                <a:latin typeface="Calibri" pitchFamily="34" charset="0"/>
              </a:rPr>
              <a:t>=0;i&lt;</a:t>
            </a:r>
            <a:r>
              <a:rPr lang="en-US" b="1" dirty="0" err="1" smtClean="0">
                <a:latin typeface="Calibri" pitchFamily="34" charset="0"/>
              </a:rPr>
              <a:t>n;i</a:t>
            </a:r>
            <a:r>
              <a:rPr lang="en-US" b="1" dirty="0" smtClean="0">
                <a:latin typeface="Calibri" pitchFamily="34" charset="0"/>
              </a:rPr>
              <a:t>++)</a:t>
            </a:r>
          </a:p>
          <a:p>
            <a:pPr>
              <a:buNone/>
            </a:pPr>
            <a:r>
              <a:rPr lang="en-US" b="1" dirty="0" smtClean="0">
                <a:latin typeface="Calibri" pitchFamily="34" charset="0"/>
              </a:rPr>
              <a:t> {</a:t>
            </a:r>
          </a:p>
          <a:p>
            <a:pPr>
              <a:buNone/>
            </a:pPr>
            <a:r>
              <a:rPr lang="en-US" b="1" dirty="0" smtClean="0">
                <a:latin typeface="Calibri" pitchFamily="34" charset="0"/>
              </a:rPr>
              <a:t>    </a:t>
            </a:r>
            <a:r>
              <a:rPr lang="en-US" b="1" dirty="0" err="1" smtClean="0">
                <a:latin typeface="Calibri" pitchFamily="34" charset="0"/>
              </a:rPr>
              <a:t>cin</a:t>
            </a:r>
            <a:r>
              <a:rPr lang="en-US" b="1" dirty="0" smtClean="0">
                <a:latin typeface="Calibri" pitchFamily="34" charset="0"/>
              </a:rPr>
              <a:t>&gt;&gt;</a:t>
            </a:r>
            <a:r>
              <a:rPr lang="en-US" b="1" dirty="0" err="1" smtClean="0">
                <a:latin typeface="Calibri" pitchFamily="34" charset="0"/>
              </a:rPr>
              <a:t>array_name</a:t>
            </a:r>
            <a:r>
              <a:rPr lang="en-US" b="1" dirty="0" smtClean="0">
                <a:latin typeface="Calibri" pitchFamily="34" charset="0"/>
              </a:rPr>
              <a:t>[</a:t>
            </a:r>
            <a:r>
              <a:rPr lang="en-US" b="1" dirty="0" err="1" smtClean="0">
                <a:latin typeface="Calibri" pitchFamily="34" charset="0"/>
              </a:rPr>
              <a:t>i</a:t>
            </a:r>
            <a:r>
              <a:rPr lang="en-US" b="1" dirty="0" smtClean="0">
                <a:latin typeface="Calibri" pitchFamily="34" charset="0"/>
              </a:rPr>
              <a:t>];   // It will read  n strings </a:t>
            </a:r>
          </a:p>
          <a:p>
            <a:pPr>
              <a:buNone/>
            </a:pPr>
            <a:r>
              <a:rPr lang="en-US" b="1" dirty="0" smtClean="0">
                <a:latin typeface="Calibri" pitchFamily="34" charset="0"/>
              </a:rPr>
              <a:t> }</a:t>
            </a:r>
            <a:endParaRPr lang="en-US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Continue 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>
                <a:latin typeface="Calibri" pitchFamily="34" charset="0"/>
              </a:rPr>
              <a:t>We can also use pointers to take array of strings as :</a:t>
            </a:r>
          </a:p>
          <a:p>
            <a:pPr>
              <a:buNone/>
            </a:pPr>
            <a:r>
              <a:rPr lang="en-US" b="1" dirty="0" smtClean="0">
                <a:latin typeface="Calibri" pitchFamily="34" charset="0"/>
              </a:rPr>
              <a:t>     char *names[20];</a:t>
            </a:r>
          </a:p>
          <a:p>
            <a:pPr>
              <a:buNone/>
            </a:pPr>
            <a:r>
              <a:rPr lang="en-US" b="1" dirty="0" smtClean="0">
                <a:latin typeface="Calibri" pitchFamily="34" charset="0"/>
              </a:rPr>
              <a:t>     it can store </a:t>
            </a:r>
            <a:r>
              <a:rPr lang="en-US" b="1" dirty="0" err="1" smtClean="0">
                <a:latin typeface="Calibri" pitchFamily="34" charset="0"/>
              </a:rPr>
              <a:t>upto</a:t>
            </a:r>
            <a:r>
              <a:rPr lang="en-US" b="1" dirty="0" smtClean="0">
                <a:latin typeface="Calibri" pitchFamily="34" charset="0"/>
              </a:rPr>
              <a:t> 20 strings </a:t>
            </a:r>
          </a:p>
          <a:p>
            <a:pPr>
              <a:buNone/>
            </a:pPr>
            <a:r>
              <a:rPr lang="en-US" b="1" dirty="0" smtClean="0">
                <a:latin typeface="Calibri" pitchFamily="34" charset="0"/>
              </a:rPr>
              <a:t>     names[0]=“Harman”;</a:t>
            </a:r>
            <a:br>
              <a:rPr lang="en-US" b="1" dirty="0" smtClean="0">
                <a:latin typeface="Calibri" pitchFamily="34" charset="0"/>
              </a:rPr>
            </a:br>
            <a:r>
              <a:rPr lang="en-US" b="1" dirty="0" smtClean="0">
                <a:latin typeface="Calibri" pitchFamily="34" charset="0"/>
              </a:rPr>
              <a:t>  names[1]=“</a:t>
            </a:r>
            <a:r>
              <a:rPr lang="en-US" b="1" dirty="0" err="1" smtClean="0">
                <a:latin typeface="Calibri" pitchFamily="34" charset="0"/>
              </a:rPr>
              <a:t>Rohan</a:t>
            </a:r>
            <a:r>
              <a:rPr lang="en-US" b="1" dirty="0" smtClean="0">
                <a:latin typeface="Calibri" pitchFamily="34" charset="0"/>
              </a:rPr>
              <a:t>”; etc.  </a:t>
            </a:r>
          </a:p>
          <a:p>
            <a:pPr>
              <a:buNone/>
            </a:pPr>
            <a:r>
              <a:rPr lang="en-US" b="1" dirty="0" smtClean="0">
                <a:latin typeface="Calibri" pitchFamily="34" charset="0"/>
              </a:rPr>
              <a:t>     Practice Questions : </a:t>
            </a:r>
          </a:p>
          <a:p>
            <a:r>
              <a:rPr lang="en-US" b="1" dirty="0" smtClean="0">
                <a:latin typeface="Calibri" pitchFamily="34" charset="0"/>
              </a:rPr>
              <a:t>  Do the previous program through array  of pointers to strings .</a:t>
            </a:r>
          </a:p>
          <a:p>
            <a:pPr>
              <a:buNone/>
            </a:pPr>
            <a:endParaRPr lang="en-US" b="1" dirty="0" smtClean="0">
              <a:latin typeface="Calibri" pitchFamily="34" charset="0"/>
            </a:endParaRPr>
          </a:p>
          <a:p>
            <a:pPr algn="just"/>
            <a:r>
              <a:rPr lang="en-US" b="1" dirty="0" smtClean="0">
                <a:latin typeface="Calibri" pitchFamily="34" charset="0"/>
              </a:rPr>
              <a:t>  Store student names and marks in array of pointer to strings      </a:t>
            </a:r>
          </a:p>
          <a:p>
            <a:pPr algn="just">
              <a:buNone/>
            </a:pPr>
            <a:r>
              <a:rPr lang="en-US" b="1" dirty="0" smtClean="0">
                <a:latin typeface="Calibri" pitchFamily="34" charset="0"/>
              </a:rPr>
              <a:t>     and array of pointers to integers  respectively and then print  </a:t>
            </a:r>
          </a:p>
          <a:p>
            <a:pPr>
              <a:buNone/>
            </a:pPr>
            <a:r>
              <a:rPr lang="en-US" b="1" dirty="0" smtClean="0">
                <a:latin typeface="Calibri" pitchFamily="34" charset="0"/>
              </a:rPr>
              <a:t>     only those  names who secure  more than 80% marks .</a:t>
            </a:r>
            <a:endParaRPr lang="en-US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1515</TotalTime>
  <Words>743</Words>
  <Application>Microsoft Office PowerPoint</Application>
  <PresentationFormat>On-screen Show (4:3)</PresentationFormat>
  <Paragraphs>234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   Day 1 STRINGS  </vt:lpstr>
      <vt:lpstr>Topics covered</vt:lpstr>
      <vt:lpstr>String :   </vt:lpstr>
      <vt:lpstr>How to Read and Print Strings?</vt:lpstr>
      <vt:lpstr>String Functions :</vt:lpstr>
      <vt:lpstr>Continue ….</vt:lpstr>
      <vt:lpstr>Continue ….</vt:lpstr>
      <vt:lpstr>Array of Strings :</vt:lpstr>
      <vt:lpstr>  Continue ….</vt:lpstr>
      <vt:lpstr>String Class</vt:lpstr>
      <vt:lpstr>Example ….</vt:lpstr>
      <vt:lpstr>   Contunue …..</vt:lpstr>
      <vt:lpstr>Continue ….</vt:lpstr>
      <vt:lpstr> Continue ….</vt:lpstr>
      <vt:lpstr> Continue ….  </vt:lpstr>
      <vt:lpstr>  Output ….  </vt:lpstr>
      <vt:lpstr>Vector Strings :</vt:lpstr>
      <vt:lpstr> String Class - Memory Utilization  </vt:lpstr>
      <vt:lpstr>References: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PROCEDURES IN PL/SQL</dc:title>
  <dc:creator>Jagdeep singh</dc:creator>
  <cp:lastModifiedBy>Shreya Kalta</cp:lastModifiedBy>
  <cp:revision>88</cp:revision>
  <dcterms:created xsi:type="dcterms:W3CDTF">2006-08-16T00:00:00Z</dcterms:created>
  <dcterms:modified xsi:type="dcterms:W3CDTF">2023-06-04T17:34:28Z</dcterms:modified>
</cp:coreProperties>
</file>