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09"/>
  </p:notesMasterIdLst>
  <p:sldIdLst>
    <p:sldId id="383" r:id="rId2"/>
    <p:sldId id="384" r:id="rId3"/>
    <p:sldId id="385" r:id="rId4"/>
    <p:sldId id="386" r:id="rId5"/>
    <p:sldId id="387" r:id="rId6"/>
    <p:sldId id="388" r:id="rId7"/>
    <p:sldId id="389" r:id="rId8"/>
    <p:sldId id="390" r:id="rId9"/>
    <p:sldId id="279" r:id="rId10"/>
    <p:sldId id="391" r:id="rId11"/>
    <p:sldId id="348" r:id="rId12"/>
    <p:sldId id="349" r:id="rId13"/>
    <p:sldId id="350" r:id="rId14"/>
    <p:sldId id="351" r:id="rId15"/>
    <p:sldId id="352" r:id="rId16"/>
    <p:sldId id="353" r:id="rId17"/>
    <p:sldId id="354" r:id="rId18"/>
    <p:sldId id="263" r:id="rId19"/>
    <p:sldId id="355" r:id="rId20"/>
    <p:sldId id="356" r:id="rId21"/>
    <p:sldId id="357" r:id="rId22"/>
    <p:sldId id="358" r:id="rId23"/>
    <p:sldId id="359" r:id="rId24"/>
    <p:sldId id="256" r:id="rId25"/>
    <p:sldId id="296" r:id="rId26"/>
    <p:sldId id="261" r:id="rId27"/>
    <p:sldId id="272" r:id="rId28"/>
    <p:sldId id="282" r:id="rId29"/>
    <p:sldId id="283" r:id="rId30"/>
    <p:sldId id="284" r:id="rId31"/>
    <p:sldId id="288" r:id="rId32"/>
    <p:sldId id="289" r:id="rId33"/>
    <p:sldId id="285" r:id="rId34"/>
    <p:sldId id="290" r:id="rId35"/>
    <p:sldId id="286" r:id="rId36"/>
    <p:sldId id="291" r:id="rId37"/>
    <p:sldId id="292" r:id="rId38"/>
    <p:sldId id="273" r:id="rId39"/>
    <p:sldId id="274" r:id="rId40"/>
    <p:sldId id="293" r:id="rId41"/>
    <p:sldId id="294" r:id="rId42"/>
    <p:sldId id="295" r:id="rId43"/>
    <p:sldId id="265" r:id="rId44"/>
    <p:sldId id="266" r:id="rId45"/>
    <p:sldId id="267" r:id="rId46"/>
    <p:sldId id="268" r:id="rId47"/>
    <p:sldId id="269" r:id="rId48"/>
    <p:sldId id="270" r:id="rId49"/>
    <p:sldId id="271" r:id="rId50"/>
    <p:sldId id="380" r:id="rId51"/>
    <p:sldId id="381" r:id="rId52"/>
    <p:sldId id="360" r:id="rId53"/>
    <p:sldId id="361" r:id="rId54"/>
    <p:sldId id="362" r:id="rId55"/>
    <p:sldId id="363" r:id="rId56"/>
    <p:sldId id="364" r:id="rId57"/>
    <p:sldId id="365" r:id="rId58"/>
    <p:sldId id="366" r:id="rId59"/>
    <p:sldId id="367" r:id="rId60"/>
    <p:sldId id="368" r:id="rId61"/>
    <p:sldId id="369" r:id="rId62"/>
    <p:sldId id="370" r:id="rId63"/>
    <p:sldId id="371" r:id="rId64"/>
    <p:sldId id="372" r:id="rId65"/>
    <p:sldId id="373" r:id="rId66"/>
    <p:sldId id="374" r:id="rId67"/>
    <p:sldId id="375" r:id="rId68"/>
    <p:sldId id="347" r:id="rId69"/>
    <p:sldId id="376" r:id="rId70"/>
    <p:sldId id="377" r:id="rId71"/>
    <p:sldId id="378" r:id="rId72"/>
    <p:sldId id="298" r:id="rId73"/>
    <p:sldId id="257" r:id="rId74"/>
    <p:sldId id="258" r:id="rId75"/>
    <p:sldId id="275" r:id="rId76"/>
    <p:sldId id="259" r:id="rId77"/>
    <p:sldId id="299" r:id="rId78"/>
    <p:sldId id="276" r:id="rId79"/>
    <p:sldId id="262" r:id="rId80"/>
    <p:sldId id="300" r:id="rId81"/>
    <p:sldId id="301" r:id="rId82"/>
    <p:sldId id="277" r:id="rId83"/>
    <p:sldId id="278" r:id="rId84"/>
    <p:sldId id="302" r:id="rId85"/>
    <p:sldId id="280" r:id="rId86"/>
    <p:sldId id="303" r:id="rId87"/>
    <p:sldId id="304" r:id="rId88"/>
    <p:sldId id="305" r:id="rId89"/>
    <p:sldId id="287" r:id="rId90"/>
    <p:sldId id="306" r:id="rId91"/>
    <p:sldId id="307" r:id="rId92"/>
    <p:sldId id="308" r:id="rId93"/>
    <p:sldId id="309" r:id="rId94"/>
    <p:sldId id="310" r:id="rId95"/>
    <p:sldId id="312" r:id="rId96"/>
    <p:sldId id="313" r:id="rId97"/>
    <p:sldId id="314" r:id="rId98"/>
    <p:sldId id="315" r:id="rId99"/>
    <p:sldId id="316" r:id="rId100"/>
    <p:sldId id="317" r:id="rId101"/>
    <p:sldId id="318" r:id="rId102"/>
    <p:sldId id="319" r:id="rId103"/>
    <p:sldId id="320" r:id="rId104"/>
    <p:sldId id="321" r:id="rId105"/>
    <p:sldId id="322" r:id="rId106"/>
    <p:sldId id="323" r:id="rId107"/>
    <p:sldId id="281"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0AF67C-497D-4494-98B6-155BF27FFE9C}" type="datetimeFigureOut">
              <a:rPr lang="en-IN" smtClean="0"/>
              <a:t>13-06-2023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220FBB-35ED-4B16-A5FC-08C5C7EFC94B}" type="slidenum">
              <a:rPr lang="en-IN" smtClean="0"/>
              <a:t>‹#›</a:t>
            </a:fld>
            <a:endParaRPr lang="en-IN"/>
          </a:p>
        </p:txBody>
      </p:sp>
    </p:spTree>
    <p:extLst>
      <p:ext uri="{BB962C8B-B14F-4D97-AF65-F5344CB8AC3E}">
        <p14:creationId xmlns:p14="http://schemas.microsoft.com/office/powerpoint/2010/main" val="295493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4220FBB-35ED-4B16-A5FC-08C5C7EFC94B}" type="slidenum">
              <a:rPr lang="en-IN" smtClean="0"/>
              <a:t>30</a:t>
            </a:fld>
            <a:endParaRPr lang="en-IN"/>
          </a:p>
        </p:txBody>
      </p:sp>
    </p:spTree>
    <p:extLst>
      <p:ext uri="{BB962C8B-B14F-4D97-AF65-F5344CB8AC3E}">
        <p14:creationId xmlns:p14="http://schemas.microsoft.com/office/powerpoint/2010/main" val="1782065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4220FBB-35ED-4B16-A5FC-08C5C7EFC94B}" type="slidenum">
              <a:rPr lang="en-IN" smtClean="0"/>
              <a:t>31</a:t>
            </a:fld>
            <a:endParaRPr lang="en-IN"/>
          </a:p>
        </p:txBody>
      </p:sp>
    </p:spTree>
    <p:extLst>
      <p:ext uri="{BB962C8B-B14F-4D97-AF65-F5344CB8AC3E}">
        <p14:creationId xmlns:p14="http://schemas.microsoft.com/office/powerpoint/2010/main" val="1782065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4220FBB-35ED-4B16-A5FC-08C5C7EFC94B}" type="slidenum">
              <a:rPr lang="en-IN" smtClean="0"/>
              <a:pPr/>
              <a:t>73</a:t>
            </a:fld>
            <a:endParaRPr lang="en-IN"/>
          </a:p>
        </p:txBody>
      </p:sp>
    </p:spTree>
    <p:extLst>
      <p:ext uri="{BB962C8B-B14F-4D97-AF65-F5344CB8AC3E}">
        <p14:creationId xmlns:p14="http://schemas.microsoft.com/office/powerpoint/2010/main" val="1782065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4220FBB-35ED-4B16-A5FC-08C5C7EFC94B}" type="slidenum">
              <a:rPr lang="en-IN" smtClean="0"/>
              <a:t>97</a:t>
            </a:fld>
            <a:endParaRPr lang="en-IN"/>
          </a:p>
        </p:txBody>
      </p:sp>
    </p:spTree>
    <p:extLst>
      <p:ext uri="{BB962C8B-B14F-4D97-AF65-F5344CB8AC3E}">
        <p14:creationId xmlns:p14="http://schemas.microsoft.com/office/powerpoint/2010/main" val="1782065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19EC8-1D5A-46C2-82BC-5C86245FFA04}" type="datetime1">
              <a:rPr lang="en-IN" smtClean="0"/>
              <a:t>13-06-2023</a:t>
            </a:fld>
            <a:endParaRPr lang="en-IN"/>
          </a:p>
        </p:txBody>
      </p:sp>
      <p:sp>
        <p:nvSpPr>
          <p:cNvPr id="5" name="Footer Placeholder 4"/>
          <p:cNvSpPr>
            <a:spLocks noGrp="1"/>
          </p:cNvSpPr>
          <p:nvPr>
            <p:ph type="ftr" sz="quarter" idx="11"/>
          </p:nvPr>
        </p:nvSpPr>
        <p:spPr/>
        <p:txBody>
          <a:bodyPr/>
          <a:lstStyle/>
          <a:p>
            <a:r>
              <a:rPr lang="en-IN"/>
              <a:t>Prepared by Meenu Gupta</a:t>
            </a:r>
          </a:p>
        </p:txBody>
      </p:sp>
      <p:sp>
        <p:nvSpPr>
          <p:cNvPr id="6" name="Slide Number Placeholder 5"/>
          <p:cNvSpPr>
            <a:spLocks noGrp="1"/>
          </p:cNvSpPr>
          <p:nvPr>
            <p:ph type="sldNum" sz="quarter" idx="12"/>
          </p:nvPr>
        </p:nvSpPr>
        <p:spPr/>
        <p:txBody>
          <a:bodyPr/>
          <a:lstStyle/>
          <a:p>
            <a:fld id="{56A6B731-D497-4818-A2F6-C3A4A25CCB60}"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74B46-7826-4582-A03F-5E149FD6BC98}" type="datetime1">
              <a:rPr lang="en-IN" smtClean="0"/>
              <a:t>13-06-2023</a:t>
            </a:fld>
            <a:endParaRPr lang="en-IN"/>
          </a:p>
        </p:txBody>
      </p:sp>
      <p:sp>
        <p:nvSpPr>
          <p:cNvPr id="5" name="Footer Placeholder 4"/>
          <p:cNvSpPr>
            <a:spLocks noGrp="1"/>
          </p:cNvSpPr>
          <p:nvPr>
            <p:ph type="ftr" sz="quarter" idx="11"/>
          </p:nvPr>
        </p:nvSpPr>
        <p:spPr/>
        <p:txBody>
          <a:bodyPr/>
          <a:lstStyle/>
          <a:p>
            <a:r>
              <a:rPr lang="en-IN"/>
              <a:t>Prepared by Meenu Gupta</a:t>
            </a:r>
          </a:p>
        </p:txBody>
      </p:sp>
      <p:sp>
        <p:nvSpPr>
          <p:cNvPr id="6" name="Slide Number Placeholder 5"/>
          <p:cNvSpPr>
            <a:spLocks noGrp="1"/>
          </p:cNvSpPr>
          <p:nvPr>
            <p:ph type="sldNum" sz="quarter" idx="12"/>
          </p:nvPr>
        </p:nvSpPr>
        <p:spPr/>
        <p:txBody>
          <a:bodyPr/>
          <a:lstStyle/>
          <a:p>
            <a:fld id="{56A6B731-D497-4818-A2F6-C3A4A25CCB6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B12DFD-B8A7-4F48-B533-7F0D34C5B5F8}" type="datetime1">
              <a:rPr lang="en-IN" smtClean="0"/>
              <a:t>13-06-2023</a:t>
            </a:fld>
            <a:endParaRPr lang="en-IN"/>
          </a:p>
        </p:txBody>
      </p:sp>
      <p:sp>
        <p:nvSpPr>
          <p:cNvPr id="5" name="Footer Placeholder 4"/>
          <p:cNvSpPr>
            <a:spLocks noGrp="1"/>
          </p:cNvSpPr>
          <p:nvPr>
            <p:ph type="ftr" sz="quarter" idx="11"/>
          </p:nvPr>
        </p:nvSpPr>
        <p:spPr/>
        <p:txBody>
          <a:bodyPr/>
          <a:lstStyle/>
          <a:p>
            <a:r>
              <a:rPr lang="en-IN"/>
              <a:t>Prepared by Meenu Gupta</a:t>
            </a:r>
          </a:p>
        </p:txBody>
      </p:sp>
      <p:sp>
        <p:nvSpPr>
          <p:cNvPr id="6" name="Slide Number Placeholder 5"/>
          <p:cNvSpPr>
            <a:spLocks noGrp="1"/>
          </p:cNvSpPr>
          <p:nvPr>
            <p:ph type="sldNum" sz="quarter" idx="12"/>
          </p:nvPr>
        </p:nvSpPr>
        <p:spPr/>
        <p:txBody>
          <a:bodyPr/>
          <a:lstStyle/>
          <a:p>
            <a:fld id="{56A6B731-D497-4818-A2F6-C3A4A25CCB6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4E411A-818A-48FB-8362-B6774C2F86F0}" type="datetime1">
              <a:rPr lang="en-IN" smtClean="0"/>
              <a:t>13-06-2023</a:t>
            </a:fld>
            <a:endParaRPr lang="en-IN"/>
          </a:p>
        </p:txBody>
      </p:sp>
      <p:sp>
        <p:nvSpPr>
          <p:cNvPr id="5" name="Footer Placeholder 4"/>
          <p:cNvSpPr>
            <a:spLocks noGrp="1"/>
          </p:cNvSpPr>
          <p:nvPr>
            <p:ph type="ftr" sz="quarter" idx="11"/>
          </p:nvPr>
        </p:nvSpPr>
        <p:spPr/>
        <p:txBody>
          <a:bodyPr/>
          <a:lstStyle/>
          <a:p>
            <a:r>
              <a:rPr lang="en-IN"/>
              <a:t>Prepared by Meenu Gupta</a:t>
            </a:r>
          </a:p>
        </p:txBody>
      </p:sp>
      <p:sp>
        <p:nvSpPr>
          <p:cNvPr id="6" name="Slide Number Placeholder 5"/>
          <p:cNvSpPr>
            <a:spLocks noGrp="1"/>
          </p:cNvSpPr>
          <p:nvPr>
            <p:ph type="sldNum" sz="quarter" idx="12"/>
          </p:nvPr>
        </p:nvSpPr>
        <p:spPr/>
        <p:txBody>
          <a:bodyPr/>
          <a:lstStyle/>
          <a:p>
            <a:fld id="{56A6B731-D497-4818-A2F6-C3A4A25CCB6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213B0-2A4B-41A4-AD01-A7803525C930}" type="datetime1">
              <a:rPr lang="en-IN" smtClean="0"/>
              <a:t>13-06-2023</a:t>
            </a:fld>
            <a:endParaRPr lang="en-IN"/>
          </a:p>
        </p:txBody>
      </p:sp>
      <p:sp>
        <p:nvSpPr>
          <p:cNvPr id="5" name="Footer Placeholder 4"/>
          <p:cNvSpPr>
            <a:spLocks noGrp="1"/>
          </p:cNvSpPr>
          <p:nvPr>
            <p:ph type="ftr" sz="quarter" idx="11"/>
          </p:nvPr>
        </p:nvSpPr>
        <p:spPr/>
        <p:txBody>
          <a:bodyPr/>
          <a:lstStyle/>
          <a:p>
            <a:r>
              <a:rPr lang="en-IN"/>
              <a:t>Prepared by Meenu Gupta</a:t>
            </a:r>
          </a:p>
        </p:txBody>
      </p:sp>
      <p:sp>
        <p:nvSpPr>
          <p:cNvPr id="6" name="Slide Number Placeholder 5"/>
          <p:cNvSpPr>
            <a:spLocks noGrp="1"/>
          </p:cNvSpPr>
          <p:nvPr>
            <p:ph type="sldNum" sz="quarter" idx="12"/>
          </p:nvPr>
        </p:nvSpPr>
        <p:spPr/>
        <p:txBody>
          <a:bodyPr/>
          <a:lstStyle/>
          <a:p>
            <a:fld id="{56A6B731-D497-4818-A2F6-C3A4A25CCB60}"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F7C5D7-3196-44DA-978E-AEB86AE3AAEF}" type="datetime1">
              <a:rPr lang="en-IN" smtClean="0"/>
              <a:t>13-06-2023</a:t>
            </a:fld>
            <a:endParaRPr lang="en-IN"/>
          </a:p>
        </p:txBody>
      </p:sp>
      <p:sp>
        <p:nvSpPr>
          <p:cNvPr id="6" name="Footer Placeholder 5"/>
          <p:cNvSpPr>
            <a:spLocks noGrp="1"/>
          </p:cNvSpPr>
          <p:nvPr>
            <p:ph type="ftr" sz="quarter" idx="11"/>
          </p:nvPr>
        </p:nvSpPr>
        <p:spPr/>
        <p:txBody>
          <a:bodyPr/>
          <a:lstStyle/>
          <a:p>
            <a:r>
              <a:rPr lang="en-IN"/>
              <a:t>Prepared by Meenu Gupta</a:t>
            </a:r>
          </a:p>
        </p:txBody>
      </p:sp>
      <p:sp>
        <p:nvSpPr>
          <p:cNvPr id="7" name="Slide Number Placeholder 6"/>
          <p:cNvSpPr>
            <a:spLocks noGrp="1"/>
          </p:cNvSpPr>
          <p:nvPr>
            <p:ph type="sldNum" sz="quarter" idx="12"/>
          </p:nvPr>
        </p:nvSpPr>
        <p:spPr/>
        <p:txBody>
          <a:bodyPr/>
          <a:lstStyle/>
          <a:p>
            <a:fld id="{56A6B731-D497-4818-A2F6-C3A4A25CCB6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6CE199-988A-47B0-A49D-20CA5F2AFA0F}" type="datetime1">
              <a:rPr lang="en-IN" smtClean="0"/>
              <a:t>13-06-2023</a:t>
            </a:fld>
            <a:endParaRPr lang="en-IN"/>
          </a:p>
        </p:txBody>
      </p:sp>
      <p:sp>
        <p:nvSpPr>
          <p:cNvPr id="8" name="Footer Placeholder 7"/>
          <p:cNvSpPr>
            <a:spLocks noGrp="1"/>
          </p:cNvSpPr>
          <p:nvPr>
            <p:ph type="ftr" sz="quarter" idx="11"/>
          </p:nvPr>
        </p:nvSpPr>
        <p:spPr/>
        <p:txBody>
          <a:bodyPr/>
          <a:lstStyle/>
          <a:p>
            <a:r>
              <a:rPr lang="en-IN"/>
              <a:t>Prepared by Meenu Gupta</a:t>
            </a:r>
          </a:p>
        </p:txBody>
      </p:sp>
      <p:sp>
        <p:nvSpPr>
          <p:cNvPr id="9" name="Slide Number Placeholder 8"/>
          <p:cNvSpPr>
            <a:spLocks noGrp="1"/>
          </p:cNvSpPr>
          <p:nvPr>
            <p:ph type="sldNum" sz="quarter" idx="12"/>
          </p:nvPr>
        </p:nvSpPr>
        <p:spPr/>
        <p:txBody>
          <a:bodyPr/>
          <a:lstStyle/>
          <a:p>
            <a:fld id="{56A6B731-D497-4818-A2F6-C3A4A25CCB60}"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7D0920-2C5B-4218-93BB-EF0046E90227}" type="datetime1">
              <a:rPr lang="en-IN" smtClean="0"/>
              <a:t>13-06-2023</a:t>
            </a:fld>
            <a:endParaRPr lang="en-IN"/>
          </a:p>
        </p:txBody>
      </p:sp>
      <p:sp>
        <p:nvSpPr>
          <p:cNvPr id="4" name="Footer Placeholder 3"/>
          <p:cNvSpPr>
            <a:spLocks noGrp="1"/>
          </p:cNvSpPr>
          <p:nvPr>
            <p:ph type="ftr" sz="quarter" idx="11"/>
          </p:nvPr>
        </p:nvSpPr>
        <p:spPr/>
        <p:txBody>
          <a:bodyPr/>
          <a:lstStyle/>
          <a:p>
            <a:r>
              <a:rPr lang="en-IN"/>
              <a:t>Prepared by Meenu Gupta</a:t>
            </a:r>
          </a:p>
        </p:txBody>
      </p:sp>
      <p:sp>
        <p:nvSpPr>
          <p:cNvPr id="5" name="Slide Number Placeholder 4"/>
          <p:cNvSpPr>
            <a:spLocks noGrp="1"/>
          </p:cNvSpPr>
          <p:nvPr>
            <p:ph type="sldNum" sz="quarter" idx="12"/>
          </p:nvPr>
        </p:nvSpPr>
        <p:spPr/>
        <p:txBody>
          <a:bodyPr/>
          <a:lstStyle/>
          <a:p>
            <a:fld id="{56A6B731-D497-4818-A2F6-C3A4A25CCB6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97092-FDBB-45E9-B87F-225137BAD65F}" type="datetime1">
              <a:rPr lang="en-IN" smtClean="0"/>
              <a:t>13-06-2023</a:t>
            </a:fld>
            <a:endParaRPr lang="en-IN"/>
          </a:p>
        </p:txBody>
      </p:sp>
      <p:sp>
        <p:nvSpPr>
          <p:cNvPr id="3" name="Footer Placeholder 2"/>
          <p:cNvSpPr>
            <a:spLocks noGrp="1"/>
          </p:cNvSpPr>
          <p:nvPr>
            <p:ph type="ftr" sz="quarter" idx="11"/>
          </p:nvPr>
        </p:nvSpPr>
        <p:spPr/>
        <p:txBody>
          <a:bodyPr/>
          <a:lstStyle/>
          <a:p>
            <a:r>
              <a:rPr lang="en-IN"/>
              <a:t>Prepared by Meenu Gupta</a:t>
            </a:r>
          </a:p>
        </p:txBody>
      </p:sp>
      <p:sp>
        <p:nvSpPr>
          <p:cNvPr id="4" name="Slide Number Placeholder 3"/>
          <p:cNvSpPr>
            <a:spLocks noGrp="1"/>
          </p:cNvSpPr>
          <p:nvPr>
            <p:ph type="sldNum" sz="quarter" idx="12"/>
          </p:nvPr>
        </p:nvSpPr>
        <p:spPr/>
        <p:txBody>
          <a:bodyPr/>
          <a:lstStyle/>
          <a:p>
            <a:fld id="{56A6B731-D497-4818-A2F6-C3A4A25CCB6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49D851-28C8-4BD7-9CE8-2627E3B36ACF}" type="datetime1">
              <a:rPr lang="en-IN" smtClean="0"/>
              <a:t>13-06-2023</a:t>
            </a:fld>
            <a:endParaRPr lang="en-IN"/>
          </a:p>
        </p:txBody>
      </p:sp>
      <p:sp>
        <p:nvSpPr>
          <p:cNvPr id="6" name="Footer Placeholder 5"/>
          <p:cNvSpPr>
            <a:spLocks noGrp="1"/>
          </p:cNvSpPr>
          <p:nvPr>
            <p:ph type="ftr" sz="quarter" idx="11"/>
          </p:nvPr>
        </p:nvSpPr>
        <p:spPr/>
        <p:txBody>
          <a:bodyPr/>
          <a:lstStyle/>
          <a:p>
            <a:r>
              <a:rPr lang="en-IN"/>
              <a:t>Prepared by Meenu Gupta</a:t>
            </a:r>
          </a:p>
        </p:txBody>
      </p:sp>
      <p:sp>
        <p:nvSpPr>
          <p:cNvPr id="7" name="Slide Number Placeholder 6"/>
          <p:cNvSpPr>
            <a:spLocks noGrp="1"/>
          </p:cNvSpPr>
          <p:nvPr>
            <p:ph type="sldNum" sz="quarter" idx="12"/>
          </p:nvPr>
        </p:nvSpPr>
        <p:spPr/>
        <p:txBody>
          <a:bodyPr/>
          <a:lstStyle/>
          <a:p>
            <a:fld id="{56A6B731-D497-4818-A2F6-C3A4A25CCB60}"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99824-D585-4E2B-AD0A-A03C41AF1566}" type="datetime1">
              <a:rPr lang="en-IN" smtClean="0"/>
              <a:t>13-06-2023</a:t>
            </a:fld>
            <a:endParaRPr lang="en-IN"/>
          </a:p>
        </p:txBody>
      </p:sp>
      <p:sp>
        <p:nvSpPr>
          <p:cNvPr id="6" name="Footer Placeholder 5"/>
          <p:cNvSpPr>
            <a:spLocks noGrp="1"/>
          </p:cNvSpPr>
          <p:nvPr>
            <p:ph type="ftr" sz="quarter" idx="11"/>
          </p:nvPr>
        </p:nvSpPr>
        <p:spPr/>
        <p:txBody>
          <a:bodyPr/>
          <a:lstStyle/>
          <a:p>
            <a:r>
              <a:rPr lang="en-IN"/>
              <a:t>Prepared by Meenu Gupta</a:t>
            </a:r>
          </a:p>
        </p:txBody>
      </p:sp>
      <p:sp>
        <p:nvSpPr>
          <p:cNvPr id="7" name="Slide Number Placeholder 6"/>
          <p:cNvSpPr>
            <a:spLocks noGrp="1"/>
          </p:cNvSpPr>
          <p:nvPr>
            <p:ph type="sldNum" sz="quarter" idx="12"/>
          </p:nvPr>
        </p:nvSpPr>
        <p:spPr/>
        <p:txBody>
          <a:bodyPr/>
          <a:lstStyle/>
          <a:p>
            <a:fld id="{56A6B731-D497-4818-A2F6-C3A4A25CCB6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D297A09-F2A9-4DA6-9304-D01BBD3A2776}" type="datetime1">
              <a:rPr lang="en-IN" smtClean="0"/>
              <a:t>13-06-2023</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IN"/>
              <a:t>Prepared by Meenu Gupta</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6A6B731-D497-4818-A2F6-C3A4A25CCB6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javatpoint.com/dbms-keys" TargetMode="External"/><Relationship Id="rId2" Type="http://schemas.openxmlformats.org/officeDocument/2006/relationships/hyperlink" Target="http://www.studytonight.com/dbms/database-key.php"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hyperlink" Target="https://tutorialink.com/dbms/decomposition.dbms" TargetMode="External"/><Relationship Id="rId2" Type="http://schemas.openxmlformats.org/officeDocument/2006/relationships/hyperlink" Target="https://tutorialink.com/dbms/dependency-preserving-decomposition.dbms" TargetMode="Externa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mailto:xyz@gmail.com" TargetMode="External"/><Relationship Id="rId2" Type="http://schemas.openxmlformats.org/officeDocument/2006/relationships/hyperlink" Target="mailto:abc@gmail.com" TargetMode="External"/><Relationship Id="rId1" Type="http://schemas.openxmlformats.org/officeDocument/2006/relationships/slideLayout" Target="../slideLayouts/slideLayout7.xml"/><Relationship Id="rId4" Type="http://schemas.openxmlformats.org/officeDocument/2006/relationships/hyperlink" Target="mailto:mno@yahoo.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beginnersbook.com/2015/05/normalization-in-dbms/" TargetMode="External"/><Relationship Id="rId2" Type="http://schemas.openxmlformats.org/officeDocument/2006/relationships/hyperlink" Target="https://www.studytonight.com/dbms/database-normalization.php" TargetMode="External"/><Relationship Id="rId1" Type="http://schemas.openxmlformats.org/officeDocument/2006/relationships/slideLayout" Target="../slideLayouts/slideLayout7.xml"/><Relationship Id="rId5" Type="http://schemas.openxmlformats.org/officeDocument/2006/relationships/hyperlink" Target="https://docs.microsoft.com/en-us/office/troubleshoot/access/database-normalization-description" TargetMode="External"/><Relationship Id="rId4" Type="http://schemas.openxmlformats.org/officeDocument/2006/relationships/hyperlink" Target="https://www.geeksforgeeks.org/normal-forms-in-dbm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geeksforgeeks.org/canonical-cover-of-functional-dependencies-in-dbms/" TargetMode="External"/><Relationship Id="rId2" Type="http://schemas.openxmlformats.org/officeDocument/2006/relationships/hyperlink" Target="https://nptel.ac.in/content/storage2/nptel_data3/html/mhrd/ict/text/106105175/lec18.pdf" TargetMode="External"/><Relationship Id="rId1" Type="http://schemas.openxmlformats.org/officeDocument/2006/relationships/slideLayout" Target="../slideLayouts/slideLayout2.xml"/><Relationship Id="rId4" Type="http://schemas.openxmlformats.org/officeDocument/2006/relationships/hyperlink" Target="https://www.minigranth.com/dbms-tutorial/canonical-cover-of-functional-dependency/"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mailto:xyz@gmail.com" TargetMode="External"/><Relationship Id="rId2" Type="http://schemas.openxmlformats.org/officeDocument/2006/relationships/hyperlink" Target="mailto:abc@gmail.com" TargetMode="External"/><Relationship Id="rId1" Type="http://schemas.openxmlformats.org/officeDocument/2006/relationships/slideLayout" Target="../slideLayouts/slideLayout7.xml"/><Relationship Id="rId4" Type="http://schemas.openxmlformats.org/officeDocument/2006/relationships/hyperlink" Target="mailto:mno@yahoo.com" TargetMode="Externa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hyperlink" Target="https://www.geeksforgeeks.org/introduction-of-4th-and-5th-normal-form-in-dbms/?ref=rp" TargetMode="External"/><Relationship Id="rId2" Type="http://schemas.openxmlformats.org/officeDocument/2006/relationships/hyperlink" Target="https://www.tutorialspoint.com/Fifth-Normal-Form-5NF" TargetMode="External"/><Relationship Id="rId1" Type="http://schemas.openxmlformats.org/officeDocument/2006/relationships/slideLayout" Target="../slideLayouts/slideLayout7.xml"/><Relationship Id="rId5" Type="http://schemas.openxmlformats.org/officeDocument/2006/relationships/hyperlink" Target="https://www.coursera.org/learn/database-management" TargetMode="External"/><Relationship Id="rId4" Type="http://schemas.openxmlformats.org/officeDocument/2006/relationships/hyperlink" Target="https://www.studytonight.com/dbms/database-normalization.php"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191449" y="735554"/>
            <a:ext cx="1050214" cy="1083843"/>
          </a:xfrm>
          <a:prstGeom prst="rect">
            <a:avLst/>
          </a:prstGeom>
        </p:spPr>
      </p:pic>
      <p:sp>
        <p:nvSpPr>
          <p:cNvPr id="3" name="object 3"/>
          <p:cNvSpPr txBox="1">
            <a:spLocks noGrp="1"/>
          </p:cNvSpPr>
          <p:nvPr>
            <p:ph type="title"/>
          </p:nvPr>
        </p:nvSpPr>
        <p:spPr>
          <a:xfrm>
            <a:off x="1403648" y="1038208"/>
            <a:ext cx="2419575" cy="744593"/>
          </a:xfrm>
          <a:prstGeom prst="rect">
            <a:avLst/>
          </a:prstGeom>
        </p:spPr>
        <p:txBody>
          <a:bodyPr vert="horz" wrap="square" lIns="0" tIns="11206" rIns="0" bIns="0" rtlCol="0" anchor="ctr">
            <a:spAutoFit/>
          </a:bodyPr>
          <a:lstStyle/>
          <a:p>
            <a:pPr marL="11206">
              <a:spcBef>
                <a:spcPts val="88"/>
              </a:spcBef>
            </a:pPr>
            <a:r>
              <a:rPr sz="4765" spc="-207" dirty="0"/>
              <a:t>K</a:t>
            </a:r>
            <a:r>
              <a:rPr sz="4765" spc="40" dirty="0"/>
              <a:t>E</a:t>
            </a:r>
            <a:r>
              <a:rPr sz="4765" spc="-397" dirty="0"/>
              <a:t>Y</a:t>
            </a:r>
            <a:r>
              <a:rPr sz="4765" spc="-9" dirty="0"/>
              <a:t>S</a:t>
            </a:r>
            <a:endParaRPr sz="4765" dirty="0"/>
          </a:p>
        </p:txBody>
      </p:sp>
      <p:sp>
        <p:nvSpPr>
          <p:cNvPr id="4" name="object 4"/>
          <p:cNvSpPr txBox="1"/>
          <p:nvPr/>
        </p:nvSpPr>
        <p:spPr>
          <a:xfrm>
            <a:off x="1013507" y="2180666"/>
            <a:ext cx="6967257" cy="3649876"/>
          </a:xfrm>
          <a:prstGeom prst="rect">
            <a:avLst/>
          </a:prstGeom>
        </p:spPr>
        <p:txBody>
          <a:bodyPr vert="horz" wrap="square" lIns="0" tIns="11206" rIns="0" bIns="0" rtlCol="0">
            <a:spAutoFit/>
          </a:bodyPr>
          <a:lstStyle/>
          <a:p>
            <a:pPr marL="11206" marR="96376" algn="just">
              <a:spcBef>
                <a:spcPts val="88"/>
              </a:spcBef>
            </a:pPr>
            <a:r>
              <a:rPr sz="1588" dirty="0">
                <a:solidFill>
                  <a:srgbClr val="282834"/>
                </a:solidFill>
                <a:latin typeface="Times New Roman"/>
                <a:cs typeface="Times New Roman"/>
              </a:rPr>
              <a:t>Keys in </a:t>
            </a:r>
            <a:r>
              <a:rPr sz="1588" spc="-9" dirty="0">
                <a:solidFill>
                  <a:srgbClr val="282834"/>
                </a:solidFill>
                <a:latin typeface="Times New Roman"/>
                <a:cs typeface="Times New Roman"/>
              </a:rPr>
              <a:t>DBMS, </a:t>
            </a:r>
            <a:r>
              <a:rPr sz="1588" dirty="0">
                <a:solidFill>
                  <a:srgbClr val="282834"/>
                </a:solidFill>
                <a:latin typeface="Times New Roman"/>
                <a:cs typeface="Times New Roman"/>
              </a:rPr>
              <a:t>is </a:t>
            </a:r>
            <a:r>
              <a:rPr sz="1588" spc="-4" dirty="0">
                <a:solidFill>
                  <a:srgbClr val="282834"/>
                </a:solidFill>
                <a:latin typeface="Times New Roman"/>
                <a:cs typeface="Times New Roman"/>
              </a:rPr>
              <a:t>an attribute </a:t>
            </a:r>
            <a:r>
              <a:rPr sz="1588" dirty="0">
                <a:solidFill>
                  <a:srgbClr val="282834"/>
                </a:solidFill>
                <a:latin typeface="Times New Roman"/>
                <a:cs typeface="Times New Roman"/>
              </a:rPr>
              <a:t>or </a:t>
            </a:r>
            <a:r>
              <a:rPr sz="1588" spc="-4" dirty="0">
                <a:solidFill>
                  <a:srgbClr val="282834"/>
                </a:solidFill>
                <a:latin typeface="Times New Roman"/>
                <a:cs typeface="Times New Roman"/>
              </a:rPr>
              <a:t>set </a:t>
            </a:r>
            <a:r>
              <a:rPr sz="1588" dirty="0">
                <a:solidFill>
                  <a:srgbClr val="282834"/>
                </a:solidFill>
                <a:latin typeface="Times New Roman"/>
                <a:cs typeface="Times New Roman"/>
              </a:rPr>
              <a:t>of </a:t>
            </a:r>
            <a:r>
              <a:rPr sz="1588" spc="4" dirty="0">
                <a:solidFill>
                  <a:srgbClr val="282834"/>
                </a:solidFill>
                <a:latin typeface="Times New Roman"/>
                <a:cs typeface="Times New Roman"/>
              </a:rPr>
              <a:t>an </a:t>
            </a:r>
            <a:r>
              <a:rPr sz="1588" spc="-4" dirty="0">
                <a:solidFill>
                  <a:srgbClr val="282834"/>
                </a:solidFill>
                <a:latin typeface="Times New Roman"/>
                <a:cs typeface="Times New Roman"/>
              </a:rPr>
              <a:t>attribute </a:t>
            </a:r>
            <a:r>
              <a:rPr sz="1588" dirty="0">
                <a:solidFill>
                  <a:srgbClr val="282834"/>
                </a:solidFill>
                <a:latin typeface="Times New Roman"/>
                <a:cs typeface="Times New Roman"/>
              </a:rPr>
              <a:t>which </a:t>
            </a:r>
            <a:r>
              <a:rPr sz="1588" spc="-4" dirty="0">
                <a:solidFill>
                  <a:srgbClr val="282834"/>
                </a:solidFill>
                <a:latin typeface="Times New Roman"/>
                <a:cs typeface="Times New Roman"/>
              </a:rPr>
              <a:t>helps </a:t>
            </a:r>
            <a:r>
              <a:rPr sz="1588" dirty="0">
                <a:solidFill>
                  <a:srgbClr val="282834"/>
                </a:solidFill>
                <a:latin typeface="Times New Roman"/>
                <a:cs typeface="Times New Roman"/>
              </a:rPr>
              <a:t>you to </a:t>
            </a:r>
            <a:r>
              <a:rPr sz="1588" spc="-4" dirty="0">
                <a:solidFill>
                  <a:srgbClr val="282834"/>
                </a:solidFill>
                <a:latin typeface="Times New Roman"/>
                <a:cs typeface="Times New Roman"/>
              </a:rPr>
              <a:t>identify </a:t>
            </a:r>
            <a:r>
              <a:rPr sz="1588" dirty="0">
                <a:solidFill>
                  <a:srgbClr val="282834"/>
                </a:solidFill>
                <a:latin typeface="Times New Roman"/>
                <a:cs typeface="Times New Roman"/>
              </a:rPr>
              <a:t>a </a:t>
            </a:r>
            <a:r>
              <a:rPr sz="1588" spc="4" dirty="0">
                <a:solidFill>
                  <a:srgbClr val="282834"/>
                </a:solidFill>
                <a:latin typeface="Times New Roman"/>
                <a:cs typeface="Times New Roman"/>
              </a:rPr>
              <a:t> </a:t>
            </a:r>
            <a:r>
              <a:rPr sz="1588" spc="-4" dirty="0">
                <a:solidFill>
                  <a:srgbClr val="282834"/>
                </a:solidFill>
                <a:latin typeface="Times New Roman"/>
                <a:cs typeface="Times New Roman"/>
              </a:rPr>
              <a:t>row(tuple) </a:t>
            </a:r>
            <a:r>
              <a:rPr sz="1588" dirty="0">
                <a:solidFill>
                  <a:srgbClr val="282834"/>
                </a:solidFill>
                <a:latin typeface="Times New Roman"/>
                <a:cs typeface="Times New Roman"/>
              </a:rPr>
              <a:t>in a </a:t>
            </a:r>
            <a:r>
              <a:rPr sz="1588" spc="-4" dirty="0">
                <a:solidFill>
                  <a:srgbClr val="282834"/>
                </a:solidFill>
                <a:latin typeface="Times New Roman"/>
                <a:cs typeface="Times New Roman"/>
              </a:rPr>
              <a:t>relation(table). </a:t>
            </a:r>
            <a:r>
              <a:rPr sz="1588" dirty="0">
                <a:solidFill>
                  <a:srgbClr val="282834"/>
                </a:solidFill>
                <a:latin typeface="Times New Roman"/>
                <a:cs typeface="Times New Roman"/>
              </a:rPr>
              <a:t>Keys </a:t>
            </a:r>
            <a:r>
              <a:rPr sz="1588" spc="-4" dirty="0">
                <a:solidFill>
                  <a:srgbClr val="282834"/>
                </a:solidFill>
                <a:latin typeface="Times New Roman"/>
                <a:cs typeface="Times New Roman"/>
              </a:rPr>
              <a:t>allows you </a:t>
            </a:r>
            <a:r>
              <a:rPr sz="1588" dirty="0">
                <a:solidFill>
                  <a:srgbClr val="282834"/>
                </a:solidFill>
                <a:latin typeface="Times New Roman"/>
                <a:cs typeface="Times New Roman"/>
              </a:rPr>
              <a:t>to </a:t>
            </a:r>
            <a:r>
              <a:rPr sz="1588" spc="-4" dirty="0">
                <a:solidFill>
                  <a:srgbClr val="282834"/>
                </a:solidFill>
                <a:latin typeface="Times New Roman"/>
                <a:cs typeface="Times New Roman"/>
              </a:rPr>
              <a:t>find </a:t>
            </a:r>
            <a:r>
              <a:rPr sz="1588" dirty="0">
                <a:solidFill>
                  <a:srgbClr val="282834"/>
                </a:solidFill>
                <a:latin typeface="Times New Roman"/>
                <a:cs typeface="Times New Roman"/>
              </a:rPr>
              <a:t>the </a:t>
            </a:r>
            <a:r>
              <a:rPr sz="1588" spc="-4" dirty="0">
                <a:solidFill>
                  <a:srgbClr val="282834"/>
                </a:solidFill>
                <a:latin typeface="Times New Roman"/>
                <a:cs typeface="Times New Roman"/>
              </a:rPr>
              <a:t>relation between </a:t>
            </a:r>
            <a:r>
              <a:rPr sz="1588" spc="-9" dirty="0">
                <a:solidFill>
                  <a:srgbClr val="282834"/>
                </a:solidFill>
                <a:latin typeface="Times New Roman"/>
                <a:cs typeface="Times New Roman"/>
              </a:rPr>
              <a:t>two </a:t>
            </a:r>
            <a:r>
              <a:rPr sz="1588" spc="-4" dirty="0">
                <a:solidFill>
                  <a:srgbClr val="282834"/>
                </a:solidFill>
                <a:latin typeface="Times New Roman"/>
                <a:cs typeface="Times New Roman"/>
              </a:rPr>
              <a:t> tables. </a:t>
            </a:r>
            <a:r>
              <a:rPr sz="1588" dirty="0">
                <a:solidFill>
                  <a:srgbClr val="282834"/>
                </a:solidFill>
                <a:latin typeface="Times New Roman"/>
                <a:cs typeface="Times New Roman"/>
              </a:rPr>
              <a:t>Keys </a:t>
            </a:r>
            <a:r>
              <a:rPr sz="1588" spc="-4" dirty="0">
                <a:solidFill>
                  <a:srgbClr val="282834"/>
                </a:solidFill>
                <a:latin typeface="Times New Roman"/>
                <a:cs typeface="Times New Roman"/>
              </a:rPr>
              <a:t>help </a:t>
            </a:r>
            <a:r>
              <a:rPr sz="1588" spc="9" dirty="0">
                <a:solidFill>
                  <a:srgbClr val="282834"/>
                </a:solidFill>
                <a:latin typeface="Times New Roman"/>
                <a:cs typeface="Times New Roman"/>
              </a:rPr>
              <a:t>you </a:t>
            </a:r>
            <a:r>
              <a:rPr sz="1588" spc="-4" dirty="0">
                <a:solidFill>
                  <a:srgbClr val="282834"/>
                </a:solidFill>
                <a:latin typeface="Times New Roman"/>
                <a:cs typeface="Times New Roman"/>
              </a:rPr>
              <a:t>uniquely identify </a:t>
            </a:r>
            <a:r>
              <a:rPr sz="1588" dirty="0">
                <a:solidFill>
                  <a:srgbClr val="282834"/>
                </a:solidFill>
                <a:latin typeface="Times New Roman"/>
                <a:cs typeface="Times New Roman"/>
              </a:rPr>
              <a:t>a row in a </a:t>
            </a:r>
            <a:r>
              <a:rPr sz="1588" spc="-4" dirty="0">
                <a:solidFill>
                  <a:srgbClr val="282834"/>
                </a:solidFill>
                <a:latin typeface="Times New Roman"/>
                <a:cs typeface="Times New Roman"/>
              </a:rPr>
              <a:t>table </a:t>
            </a:r>
            <a:r>
              <a:rPr sz="1588" dirty="0">
                <a:solidFill>
                  <a:srgbClr val="282834"/>
                </a:solidFill>
                <a:latin typeface="Times New Roman"/>
                <a:cs typeface="Times New Roman"/>
              </a:rPr>
              <a:t>by a </a:t>
            </a:r>
            <a:r>
              <a:rPr sz="1588" spc="-4" dirty="0">
                <a:solidFill>
                  <a:srgbClr val="282834"/>
                </a:solidFill>
                <a:latin typeface="Times New Roman"/>
                <a:cs typeface="Times New Roman"/>
              </a:rPr>
              <a:t>combination </a:t>
            </a:r>
            <a:r>
              <a:rPr sz="1588" dirty="0">
                <a:solidFill>
                  <a:srgbClr val="282834"/>
                </a:solidFill>
                <a:latin typeface="Times New Roman"/>
                <a:cs typeface="Times New Roman"/>
              </a:rPr>
              <a:t>of one or </a:t>
            </a:r>
            <a:r>
              <a:rPr sz="1588" spc="4" dirty="0">
                <a:solidFill>
                  <a:srgbClr val="282834"/>
                </a:solidFill>
                <a:latin typeface="Times New Roman"/>
                <a:cs typeface="Times New Roman"/>
              </a:rPr>
              <a:t> </a:t>
            </a:r>
            <a:r>
              <a:rPr sz="1588" spc="-4" dirty="0">
                <a:solidFill>
                  <a:srgbClr val="282834"/>
                </a:solidFill>
                <a:latin typeface="Times New Roman"/>
                <a:cs typeface="Times New Roman"/>
              </a:rPr>
              <a:t>more</a:t>
            </a:r>
            <a:r>
              <a:rPr sz="1588" spc="-13" dirty="0">
                <a:solidFill>
                  <a:srgbClr val="282834"/>
                </a:solidFill>
                <a:latin typeface="Times New Roman"/>
                <a:cs typeface="Times New Roman"/>
              </a:rPr>
              <a:t> </a:t>
            </a:r>
            <a:r>
              <a:rPr sz="1588" spc="-4" dirty="0">
                <a:solidFill>
                  <a:srgbClr val="282834"/>
                </a:solidFill>
                <a:latin typeface="Times New Roman"/>
                <a:cs typeface="Times New Roman"/>
              </a:rPr>
              <a:t>columns</a:t>
            </a:r>
            <a:r>
              <a:rPr sz="1588" dirty="0">
                <a:solidFill>
                  <a:srgbClr val="282834"/>
                </a:solidFill>
                <a:latin typeface="Times New Roman"/>
                <a:cs typeface="Times New Roman"/>
              </a:rPr>
              <a:t> in </a:t>
            </a:r>
            <a:r>
              <a:rPr sz="1588" spc="-4" dirty="0">
                <a:solidFill>
                  <a:srgbClr val="282834"/>
                </a:solidFill>
                <a:latin typeface="Times New Roman"/>
                <a:cs typeface="Times New Roman"/>
              </a:rPr>
              <a:t>that</a:t>
            </a:r>
            <a:r>
              <a:rPr sz="1588" spc="-13" dirty="0">
                <a:solidFill>
                  <a:srgbClr val="282834"/>
                </a:solidFill>
                <a:latin typeface="Times New Roman"/>
                <a:cs typeface="Times New Roman"/>
              </a:rPr>
              <a:t> </a:t>
            </a:r>
            <a:r>
              <a:rPr sz="1588" dirty="0">
                <a:solidFill>
                  <a:srgbClr val="282834"/>
                </a:solidFill>
                <a:latin typeface="Times New Roman"/>
                <a:cs typeface="Times New Roman"/>
              </a:rPr>
              <a:t>table.</a:t>
            </a:r>
            <a:endParaRPr sz="1588">
              <a:latin typeface="Times New Roman"/>
              <a:cs typeface="Times New Roman"/>
            </a:endParaRPr>
          </a:p>
          <a:p>
            <a:pPr marL="80687" algn="just">
              <a:spcBef>
                <a:spcPts val="899"/>
              </a:spcBef>
            </a:pPr>
            <a:r>
              <a:rPr sz="4765" spc="-741" dirty="0">
                <a:solidFill>
                  <a:srgbClr val="282834"/>
                </a:solidFill>
                <a:latin typeface="Times New Roman"/>
                <a:cs typeface="Times New Roman"/>
              </a:rPr>
              <a:t>W</a:t>
            </a:r>
            <a:r>
              <a:rPr sz="4765" spc="-441" dirty="0">
                <a:solidFill>
                  <a:srgbClr val="282834"/>
                </a:solidFill>
                <a:latin typeface="Times New Roman"/>
                <a:cs typeface="Times New Roman"/>
              </a:rPr>
              <a:t>H</a:t>
            </a:r>
            <a:r>
              <a:rPr sz="4765" spc="-388" dirty="0">
                <a:solidFill>
                  <a:srgbClr val="282834"/>
                </a:solidFill>
                <a:latin typeface="Times New Roman"/>
                <a:cs typeface="Times New Roman"/>
              </a:rPr>
              <a:t>Y</a:t>
            </a:r>
            <a:r>
              <a:rPr sz="4765" spc="-9" dirty="0">
                <a:solidFill>
                  <a:srgbClr val="282834"/>
                </a:solidFill>
                <a:latin typeface="Times New Roman"/>
                <a:cs typeface="Times New Roman"/>
              </a:rPr>
              <a:t> </a:t>
            </a:r>
            <a:r>
              <a:rPr sz="4765" spc="-587" dirty="0">
                <a:solidFill>
                  <a:srgbClr val="282834"/>
                </a:solidFill>
                <a:latin typeface="Times New Roman"/>
                <a:cs typeface="Times New Roman"/>
              </a:rPr>
              <a:t>D</a:t>
            </a:r>
            <a:r>
              <a:rPr sz="4765" spc="-468" dirty="0">
                <a:solidFill>
                  <a:srgbClr val="282834"/>
                </a:solidFill>
                <a:latin typeface="Times New Roman"/>
                <a:cs typeface="Times New Roman"/>
              </a:rPr>
              <a:t>O</a:t>
            </a:r>
            <a:r>
              <a:rPr sz="4765" spc="-22" dirty="0">
                <a:solidFill>
                  <a:srgbClr val="282834"/>
                </a:solidFill>
                <a:latin typeface="Times New Roman"/>
                <a:cs typeface="Times New Roman"/>
              </a:rPr>
              <a:t> </a:t>
            </a:r>
            <a:r>
              <a:rPr sz="4765" spc="-693" dirty="0">
                <a:solidFill>
                  <a:srgbClr val="282834"/>
                </a:solidFill>
                <a:latin typeface="Times New Roman"/>
                <a:cs typeface="Times New Roman"/>
              </a:rPr>
              <a:t>W</a:t>
            </a:r>
            <a:r>
              <a:rPr sz="4765" spc="49" dirty="0">
                <a:solidFill>
                  <a:srgbClr val="282834"/>
                </a:solidFill>
                <a:latin typeface="Times New Roman"/>
                <a:cs typeface="Times New Roman"/>
              </a:rPr>
              <a:t>E</a:t>
            </a:r>
            <a:r>
              <a:rPr sz="4765" spc="-9" dirty="0">
                <a:solidFill>
                  <a:srgbClr val="282834"/>
                </a:solidFill>
                <a:latin typeface="Times New Roman"/>
                <a:cs typeface="Times New Roman"/>
              </a:rPr>
              <a:t> </a:t>
            </a:r>
            <a:r>
              <a:rPr sz="4765" spc="-587" dirty="0">
                <a:solidFill>
                  <a:srgbClr val="282834"/>
                </a:solidFill>
                <a:latin typeface="Times New Roman"/>
                <a:cs typeface="Times New Roman"/>
              </a:rPr>
              <a:t>N</a:t>
            </a:r>
            <a:r>
              <a:rPr sz="4765" spc="40" dirty="0">
                <a:solidFill>
                  <a:srgbClr val="282834"/>
                </a:solidFill>
                <a:latin typeface="Times New Roman"/>
                <a:cs typeface="Times New Roman"/>
              </a:rPr>
              <a:t>EE</a:t>
            </a:r>
            <a:r>
              <a:rPr sz="4765" spc="-565" dirty="0">
                <a:solidFill>
                  <a:srgbClr val="282834"/>
                </a:solidFill>
                <a:latin typeface="Times New Roman"/>
                <a:cs typeface="Times New Roman"/>
              </a:rPr>
              <a:t>D</a:t>
            </a:r>
            <a:r>
              <a:rPr sz="4765" spc="26" dirty="0">
                <a:solidFill>
                  <a:srgbClr val="282834"/>
                </a:solidFill>
                <a:latin typeface="Times New Roman"/>
                <a:cs typeface="Times New Roman"/>
              </a:rPr>
              <a:t> </a:t>
            </a:r>
            <a:r>
              <a:rPr sz="4765" spc="-256" dirty="0">
                <a:solidFill>
                  <a:srgbClr val="282834"/>
                </a:solidFill>
                <a:latin typeface="Times New Roman"/>
                <a:cs typeface="Times New Roman"/>
              </a:rPr>
              <a:t>K</a:t>
            </a:r>
            <a:r>
              <a:rPr sz="4765" spc="88" dirty="0">
                <a:solidFill>
                  <a:srgbClr val="282834"/>
                </a:solidFill>
                <a:latin typeface="Times New Roman"/>
                <a:cs typeface="Times New Roman"/>
              </a:rPr>
              <a:t>E</a:t>
            </a:r>
            <a:r>
              <a:rPr sz="4765" spc="-397" dirty="0">
                <a:solidFill>
                  <a:srgbClr val="282834"/>
                </a:solidFill>
                <a:latin typeface="Times New Roman"/>
                <a:cs typeface="Times New Roman"/>
              </a:rPr>
              <a:t>Y</a:t>
            </a:r>
            <a:r>
              <a:rPr sz="4765" spc="-35" dirty="0">
                <a:solidFill>
                  <a:srgbClr val="282834"/>
                </a:solidFill>
                <a:latin typeface="Times New Roman"/>
                <a:cs typeface="Times New Roman"/>
              </a:rPr>
              <a:t>S</a:t>
            </a:r>
            <a:r>
              <a:rPr sz="4765" spc="-49" dirty="0">
                <a:solidFill>
                  <a:srgbClr val="282834"/>
                </a:solidFill>
                <a:latin typeface="Times New Roman"/>
                <a:cs typeface="Times New Roman"/>
              </a:rPr>
              <a:t>?</a:t>
            </a:r>
            <a:endParaRPr sz="4765">
              <a:latin typeface="Times New Roman"/>
              <a:cs typeface="Times New Roman"/>
            </a:endParaRPr>
          </a:p>
          <a:p>
            <a:pPr marL="504292" marR="4483" indent="-253266" algn="just">
              <a:spcBef>
                <a:spcPts val="847"/>
              </a:spcBef>
              <a:buFont typeface="MS Gothic"/>
              <a:buChar char="❑"/>
              <a:tabLst>
                <a:tab pos="504852" algn="l"/>
              </a:tabLst>
            </a:pPr>
            <a:r>
              <a:rPr sz="1588" dirty="0">
                <a:solidFill>
                  <a:srgbClr val="282834"/>
                </a:solidFill>
                <a:latin typeface="Times New Roman"/>
                <a:cs typeface="Times New Roman"/>
              </a:rPr>
              <a:t>Keys </a:t>
            </a:r>
            <a:r>
              <a:rPr sz="1588" spc="-4" dirty="0">
                <a:solidFill>
                  <a:srgbClr val="282834"/>
                </a:solidFill>
                <a:latin typeface="Times New Roman"/>
                <a:cs typeface="Times New Roman"/>
              </a:rPr>
              <a:t>help </a:t>
            </a:r>
            <a:r>
              <a:rPr sz="1588" spc="4" dirty="0">
                <a:solidFill>
                  <a:srgbClr val="282834"/>
                </a:solidFill>
                <a:latin typeface="Times New Roman"/>
                <a:cs typeface="Times New Roman"/>
              </a:rPr>
              <a:t>you </a:t>
            </a:r>
            <a:r>
              <a:rPr sz="1588" dirty="0">
                <a:solidFill>
                  <a:srgbClr val="282834"/>
                </a:solidFill>
                <a:latin typeface="Times New Roman"/>
                <a:cs typeface="Times New Roman"/>
              </a:rPr>
              <a:t>to </a:t>
            </a:r>
            <a:r>
              <a:rPr sz="1588" spc="-4" dirty="0">
                <a:solidFill>
                  <a:srgbClr val="282834"/>
                </a:solidFill>
                <a:latin typeface="Times New Roman"/>
                <a:cs typeface="Times New Roman"/>
              </a:rPr>
              <a:t>identify any row </a:t>
            </a:r>
            <a:r>
              <a:rPr sz="1588" dirty="0">
                <a:solidFill>
                  <a:srgbClr val="282834"/>
                </a:solidFill>
                <a:latin typeface="Times New Roman"/>
                <a:cs typeface="Times New Roman"/>
              </a:rPr>
              <a:t>of </a:t>
            </a:r>
            <a:r>
              <a:rPr sz="1588" spc="-4" dirty="0">
                <a:solidFill>
                  <a:srgbClr val="282834"/>
                </a:solidFill>
                <a:latin typeface="Times New Roman"/>
                <a:cs typeface="Times New Roman"/>
              </a:rPr>
              <a:t>data </a:t>
            </a:r>
            <a:r>
              <a:rPr sz="1588" dirty="0">
                <a:solidFill>
                  <a:srgbClr val="282834"/>
                </a:solidFill>
                <a:latin typeface="Times New Roman"/>
                <a:cs typeface="Times New Roman"/>
              </a:rPr>
              <a:t>in a </a:t>
            </a:r>
            <a:r>
              <a:rPr sz="1588" spc="-4" dirty="0">
                <a:solidFill>
                  <a:srgbClr val="282834"/>
                </a:solidFill>
                <a:latin typeface="Times New Roman"/>
                <a:cs typeface="Times New Roman"/>
              </a:rPr>
              <a:t>table. </a:t>
            </a:r>
            <a:r>
              <a:rPr sz="1588" spc="4" dirty="0">
                <a:solidFill>
                  <a:srgbClr val="282834"/>
                </a:solidFill>
                <a:latin typeface="Times New Roman"/>
                <a:cs typeface="Times New Roman"/>
              </a:rPr>
              <a:t>In </a:t>
            </a:r>
            <a:r>
              <a:rPr sz="1588" dirty="0">
                <a:solidFill>
                  <a:srgbClr val="282834"/>
                </a:solidFill>
                <a:latin typeface="Times New Roman"/>
                <a:cs typeface="Times New Roman"/>
              </a:rPr>
              <a:t>a </a:t>
            </a:r>
            <a:r>
              <a:rPr sz="1588" spc="-4" dirty="0">
                <a:solidFill>
                  <a:srgbClr val="282834"/>
                </a:solidFill>
                <a:latin typeface="Times New Roman"/>
                <a:cs typeface="Times New Roman"/>
              </a:rPr>
              <a:t>real-world application, </a:t>
            </a:r>
            <a:r>
              <a:rPr sz="1588" spc="-383" dirty="0">
                <a:solidFill>
                  <a:srgbClr val="282834"/>
                </a:solidFill>
                <a:latin typeface="Times New Roman"/>
                <a:cs typeface="Times New Roman"/>
              </a:rPr>
              <a:t> </a:t>
            </a:r>
            <a:r>
              <a:rPr sz="1588" dirty="0">
                <a:solidFill>
                  <a:srgbClr val="282834"/>
                </a:solidFill>
                <a:latin typeface="Times New Roman"/>
                <a:cs typeface="Times New Roman"/>
              </a:rPr>
              <a:t>a </a:t>
            </a:r>
            <a:r>
              <a:rPr sz="1588" spc="-4" dirty="0">
                <a:solidFill>
                  <a:srgbClr val="282834"/>
                </a:solidFill>
                <a:latin typeface="Times New Roman"/>
                <a:cs typeface="Times New Roman"/>
              </a:rPr>
              <a:t>table could </a:t>
            </a:r>
            <a:r>
              <a:rPr sz="1588" dirty="0">
                <a:solidFill>
                  <a:srgbClr val="282834"/>
                </a:solidFill>
                <a:latin typeface="Times New Roman"/>
                <a:cs typeface="Times New Roman"/>
              </a:rPr>
              <a:t>contain </a:t>
            </a:r>
            <a:r>
              <a:rPr sz="1588" spc="-4" dirty="0">
                <a:solidFill>
                  <a:srgbClr val="282834"/>
                </a:solidFill>
                <a:latin typeface="Times New Roman"/>
                <a:cs typeface="Times New Roman"/>
              </a:rPr>
              <a:t>thousands </a:t>
            </a:r>
            <a:r>
              <a:rPr sz="1588" dirty="0">
                <a:solidFill>
                  <a:srgbClr val="282834"/>
                </a:solidFill>
                <a:latin typeface="Times New Roman"/>
                <a:cs typeface="Times New Roman"/>
              </a:rPr>
              <a:t>of </a:t>
            </a:r>
            <a:r>
              <a:rPr sz="1588" spc="-4" dirty="0">
                <a:solidFill>
                  <a:srgbClr val="282834"/>
                </a:solidFill>
                <a:latin typeface="Times New Roman"/>
                <a:cs typeface="Times New Roman"/>
              </a:rPr>
              <a:t>records. Moreover, </a:t>
            </a:r>
            <a:r>
              <a:rPr sz="1588" dirty="0">
                <a:solidFill>
                  <a:srgbClr val="282834"/>
                </a:solidFill>
                <a:latin typeface="Times New Roman"/>
                <a:cs typeface="Times New Roman"/>
              </a:rPr>
              <a:t>the </a:t>
            </a:r>
            <a:r>
              <a:rPr sz="1588" spc="-9" dirty="0">
                <a:solidFill>
                  <a:srgbClr val="282834"/>
                </a:solidFill>
                <a:latin typeface="Times New Roman"/>
                <a:cs typeface="Times New Roman"/>
              </a:rPr>
              <a:t>records </a:t>
            </a:r>
            <a:r>
              <a:rPr sz="1588" spc="-4" dirty="0">
                <a:solidFill>
                  <a:srgbClr val="282834"/>
                </a:solidFill>
                <a:latin typeface="Times New Roman"/>
                <a:cs typeface="Times New Roman"/>
              </a:rPr>
              <a:t>could </a:t>
            </a:r>
            <a:r>
              <a:rPr sz="1588" dirty="0">
                <a:solidFill>
                  <a:srgbClr val="282834"/>
                </a:solidFill>
                <a:latin typeface="Times New Roman"/>
                <a:cs typeface="Times New Roman"/>
              </a:rPr>
              <a:t>be </a:t>
            </a:r>
            <a:r>
              <a:rPr sz="1588" spc="4" dirty="0">
                <a:solidFill>
                  <a:srgbClr val="282834"/>
                </a:solidFill>
                <a:latin typeface="Times New Roman"/>
                <a:cs typeface="Times New Roman"/>
              </a:rPr>
              <a:t> </a:t>
            </a:r>
            <a:r>
              <a:rPr sz="1588" spc="-4" dirty="0">
                <a:solidFill>
                  <a:srgbClr val="282834"/>
                </a:solidFill>
                <a:latin typeface="Times New Roman"/>
                <a:cs typeface="Times New Roman"/>
              </a:rPr>
              <a:t>duplicated. Keys ensure that you </a:t>
            </a:r>
            <a:r>
              <a:rPr sz="1588" dirty="0">
                <a:solidFill>
                  <a:srgbClr val="282834"/>
                </a:solidFill>
                <a:latin typeface="Times New Roman"/>
                <a:cs typeface="Times New Roman"/>
              </a:rPr>
              <a:t>can </a:t>
            </a:r>
            <a:r>
              <a:rPr sz="1588" spc="-4" dirty="0">
                <a:solidFill>
                  <a:srgbClr val="282834"/>
                </a:solidFill>
                <a:latin typeface="Times New Roman"/>
                <a:cs typeface="Times New Roman"/>
              </a:rPr>
              <a:t>uniquely identify </a:t>
            </a:r>
            <a:r>
              <a:rPr sz="1588" dirty="0">
                <a:solidFill>
                  <a:srgbClr val="282834"/>
                </a:solidFill>
                <a:latin typeface="Times New Roman"/>
                <a:cs typeface="Times New Roman"/>
              </a:rPr>
              <a:t>a </a:t>
            </a:r>
            <a:r>
              <a:rPr sz="1588" spc="-4" dirty="0">
                <a:solidFill>
                  <a:srgbClr val="282834"/>
                </a:solidFill>
                <a:latin typeface="Times New Roman"/>
                <a:cs typeface="Times New Roman"/>
              </a:rPr>
              <a:t>table record despite </a:t>
            </a:r>
            <a:r>
              <a:rPr sz="1588" dirty="0">
                <a:solidFill>
                  <a:srgbClr val="282834"/>
                </a:solidFill>
                <a:latin typeface="Times New Roman"/>
                <a:cs typeface="Times New Roman"/>
              </a:rPr>
              <a:t> </a:t>
            </a:r>
            <a:r>
              <a:rPr sz="1588" spc="-4" dirty="0">
                <a:solidFill>
                  <a:srgbClr val="282834"/>
                </a:solidFill>
                <a:latin typeface="Times New Roman"/>
                <a:cs typeface="Times New Roman"/>
              </a:rPr>
              <a:t>these</a:t>
            </a:r>
            <a:r>
              <a:rPr sz="1588" spc="-13" dirty="0">
                <a:solidFill>
                  <a:srgbClr val="282834"/>
                </a:solidFill>
                <a:latin typeface="Times New Roman"/>
                <a:cs typeface="Times New Roman"/>
              </a:rPr>
              <a:t> </a:t>
            </a:r>
            <a:r>
              <a:rPr sz="1588" dirty="0">
                <a:solidFill>
                  <a:srgbClr val="282834"/>
                </a:solidFill>
                <a:latin typeface="Times New Roman"/>
                <a:cs typeface="Times New Roman"/>
              </a:rPr>
              <a:t>challenges.</a:t>
            </a:r>
            <a:endParaRPr sz="1588">
              <a:latin typeface="Times New Roman"/>
              <a:cs typeface="Times New Roman"/>
            </a:endParaRPr>
          </a:p>
          <a:p>
            <a:pPr marL="504292" marR="5043" indent="-253266" algn="just">
              <a:buFont typeface="MS Gothic"/>
              <a:buChar char="❑"/>
              <a:tabLst>
                <a:tab pos="504852" algn="l"/>
              </a:tabLst>
            </a:pPr>
            <a:r>
              <a:rPr sz="1588" spc="-4" dirty="0">
                <a:solidFill>
                  <a:srgbClr val="282834"/>
                </a:solidFill>
                <a:latin typeface="Times New Roman"/>
                <a:cs typeface="Times New Roman"/>
              </a:rPr>
              <a:t>Allows</a:t>
            </a:r>
            <a:r>
              <a:rPr sz="1588" dirty="0">
                <a:solidFill>
                  <a:srgbClr val="282834"/>
                </a:solidFill>
                <a:latin typeface="Times New Roman"/>
                <a:cs typeface="Times New Roman"/>
              </a:rPr>
              <a:t> </a:t>
            </a:r>
            <a:r>
              <a:rPr sz="1588" spc="4" dirty="0">
                <a:solidFill>
                  <a:srgbClr val="282834"/>
                </a:solidFill>
                <a:latin typeface="Times New Roman"/>
                <a:cs typeface="Times New Roman"/>
              </a:rPr>
              <a:t>you</a:t>
            </a:r>
            <a:r>
              <a:rPr sz="1588" spc="9" dirty="0">
                <a:solidFill>
                  <a:srgbClr val="282834"/>
                </a:solidFill>
                <a:latin typeface="Times New Roman"/>
                <a:cs typeface="Times New Roman"/>
              </a:rPr>
              <a:t> </a:t>
            </a:r>
            <a:r>
              <a:rPr sz="1588" dirty="0">
                <a:solidFill>
                  <a:srgbClr val="282834"/>
                </a:solidFill>
                <a:latin typeface="Times New Roman"/>
                <a:cs typeface="Times New Roman"/>
              </a:rPr>
              <a:t>to</a:t>
            </a:r>
            <a:r>
              <a:rPr sz="1588" spc="4" dirty="0">
                <a:solidFill>
                  <a:srgbClr val="282834"/>
                </a:solidFill>
                <a:latin typeface="Times New Roman"/>
                <a:cs typeface="Times New Roman"/>
              </a:rPr>
              <a:t> </a:t>
            </a:r>
            <a:r>
              <a:rPr sz="1588" spc="-4" dirty="0">
                <a:solidFill>
                  <a:srgbClr val="282834"/>
                </a:solidFill>
                <a:latin typeface="Times New Roman"/>
                <a:cs typeface="Times New Roman"/>
              </a:rPr>
              <a:t>establish</a:t>
            </a:r>
            <a:r>
              <a:rPr sz="1588" dirty="0">
                <a:solidFill>
                  <a:srgbClr val="282834"/>
                </a:solidFill>
                <a:latin typeface="Times New Roman"/>
                <a:cs typeface="Times New Roman"/>
              </a:rPr>
              <a:t> a</a:t>
            </a:r>
            <a:r>
              <a:rPr sz="1588" spc="4" dirty="0">
                <a:solidFill>
                  <a:srgbClr val="282834"/>
                </a:solidFill>
                <a:latin typeface="Times New Roman"/>
                <a:cs typeface="Times New Roman"/>
              </a:rPr>
              <a:t> </a:t>
            </a:r>
            <a:r>
              <a:rPr sz="1588" spc="-4" dirty="0">
                <a:solidFill>
                  <a:srgbClr val="282834"/>
                </a:solidFill>
                <a:latin typeface="Times New Roman"/>
                <a:cs typeface="Times New Roman"/>
              </a:rPr>
              <a:t>relationship</a:t>
            </a:r>
            <a:r>
              <a:rPr sz="1588" dirty="0">
                <a:solidFill>
                  <a:srgbClr val="282834"/>
                </a:solidFill>
                <a:latin typeface="Times New Roman"/>
                <a:cs typeface="Times New Roman"/>
              </a:rPr>
              <a:t> </a:t>
            </a:r>
            <a:r>
              <a:rPr sz="1588" spc="-4" dirty="0">
                <a:solidFill>
                  <a:srgbClr val="282834"/>
                </a:solidFill>
                <a:latin typeface="Times New Roman"/>
                <a:cs typeface="Times New Roman"/>
              </a:rPr>
              <a:t>between</a:t>
            </a:r>
            <a:r>
              <a:rPr sz="1588" dirty="0">
                <a:solidFill>
                  <a:srgbClr val="282834"/>
                </a:solidFill>
                <a:latin typeface="Times New Roman"/>
                <a:cs typeface="Times New Roman"/>
              </a:rPr>
              <a:t> and</a:t>
            </a:r>
            <a:r>
              <a:rPr sz="1588" spc="4" dirty="0">
                <a:solidFill>
                  <a:srgbClr val="282834"/>
                </a:solidFill>
                <a:latin typeface="Times New Roman"/>
                <a:cs typeface="Times New Roman"/>
              </a:rPr>
              <a:t> </a:t>
            </a:r>
            <a:r>
              <a:rPr sz="1588" spc="-4" dirty="0">
                <a:solidFill>
                  <a:srgbClr val="282834"/>
                </a:solidFill>
                <a:latin typeface="Times New Roman"/>
                <a:cs typeface="Times New Roman"/>
              </a:rPr>
              <a:t>identify</a:t>
            </a:r>
            <a:r>
              <a:rPr sz="1588" spc="388" dirty="0">
                <a:solidFill>
                  <a:srgbClr val="282834"/>
                </a:solidFill>
                <a:latin typeface="Times New Roman"/>
                <a:cs typeface="Times New Roman"/>
              </a:rPr>
              <a:t> </a:t>
            </a:r>
            <a:r>
              <a:rPr sz="1588" dirty="0">
                <a:solidFill>
                  <a:srgbClr val="282834"/>
                </a:solidFill>
                <a:latin typeface="Times New Roman"/>
                <a:cs typeface="Times New Roman"/>
              </a:rPr>
              <a:t>the</a:t>
            </a:r>
            <a:r>
              <a:rPr sz="1588" spc="397" dirty="0">
                <a:solidFill>
                  <a:srgbClr val="282834"/>
                </a:solidFill>
                <a:latin typeface="Times New Roman"/>
                <a:cs typeface="Times New Roman"/>
              </a:rPr>
              <a:t> </a:t>
            </a:r>
            <a:r>
              <a:rPr sz="1588" spc="-4" dirty="0">
                <a:solidFill>
                  <a:srgbClr val="282834"/>
                </a:solidFill>
                <a:latin typeface="Times New Roman"/>
                <a:cs typeface="Times New Roman"/>
              </a:rPr>
              <a:t>relation </a:t>
            </a:r>
            <a:r>
              <a:rPr sz="1588" dirty="0">
                <a:solidFill>
                  <a:srgbClr val="282834"/>
                </a:solidFill>
                <a:latin typeface="Times New Roman"/>
                <a:cs typeface="Times New Roman"/>
              </a:rPr>
              <a:t> between</a:t>
            </a:r>
            <a:r>
              <a:rPr sz="1588" spc="-40" dirty="0">
                <a:solidFill>
                  <a:srgbClr val="282834"/>
                </a:solidFill>
                <a:latin typeface="Times New Roman"/>
                <a:cs typeface="Times New Roman"/>
              </a:rPr>
              <a:t> </a:t>
            </a:r>
            <a:r>
              <a:rPr sz="1588" dirty="0">
                <a:solidFill>
                  <a:srgbClr val="282834"/>
                </a:solidFill>
                <a:latin typeface="Times New Roman"/>
                <a:cs typeface="Times New Roman"/>
              </a:rPr>
              <a:t>tables</a:t>
            </a:r>
            <a:endParaRPr sz="1588">
              <a:latin typeface="Times New Roman"/>
              <a:cs typeface="Times New Roman"/>
            </a:endParaRPr>
          </a:p>
          <a:p>
            <a:pPr marL="504292" indent="-253266" algn="just">
              <a:lnSpc>
                <a:spcPts val="1902"/>
              </a:lnSpc>
              <a:buFont typeface="MS Gothic"/>
              <a:buChar char="❑"/>
              <a:tabLst>
                <a:tab pos="504852" algn="l"/>
              </a:tabLst>
            </a:pPr>
            <a:r>
              <a:rPr sz="1588" dirty="0">
                <a:solidFill>
                  <a:srgbClr val="282834"/>
                </a:solidFill>
                <a:latin typeface="Times New Roman"/>
                <a:cs typeface="Times New Roman"/>
              </a:rPr>
              <a:t>Help</a:t>
            </a:r>
            <a:r>
              <a:rPr sz="1588" spc="-26" dirty="0">
                <a:solidFill>
                  <a:srgbClr val="282834"/>
                </a:solidFill>
                <a:latin typeface="Times New Roman"/>
                <a:cs typeface="Times New Roman"/>
              </a:rPr>
              <a:t> </a:t>
            </a:r>
            <a:r>
              <a:rPr sz="1588" spc="4" dirty="0">
                <a:solidFill>
                  <a:srgbClr val="282834"/>
                </a:solidFill>
                <a:latin typeface="Times New Roman"/>
                <a:cs typeface="Times New Roman"/>
              </a:rPr>
              <a:t>you</a:t>
            </a:r>
            <a:r>
              <a:rPr sz="1588" spc="-22" dirty="0">
                <a:solidFill>
                  <a:srgbClr val="282834"/>
                </a:solidFill>
                <a:latin typeface="Times New Roman"/>
                <a:cs typeface="Times New Roman"/>
              </a:rPr>
              <a:t> </a:t>
            </a:r>
            <a:r>
              <a:rPr sz="1588" dirty="0">
                <a:solidFill>
                  <a:srgbClr val="282834"/>
                </a:solidFill>
                <a:latin typeface="Times New Roman"/>
                <a:cs typeface="Times New Roman"/>
              </a:rPr>
              <a:t>to</a:t>
            </a:r>
            <a:r>
              <a:rPr sz="1588" spc="-4" dirty="0">
                <a:solidFill>
                  <a:srgbClr val="282834"/>
                </a:solidFill>
                <a:latin typeface="Times New Roman"/>
                <a:cs typeface="Times New Roman"/>
              </a:rPr>
              <a:t> </a:t>
            </a:r>
            <a:r>
              <a:rPr sz="1588" dirty="0">
                <a:solidFill>
                  <a:srgbClr val="282834"/>
                </a:solidFill>
                <a:latin typeface="Times New Roman"/>
                <a:cs typeface="Times New Roman"/>
              </a:rPr>
              <a:t>enforce</a:t>
            </a:r>
            <a:r>
              <a:rPr sz="1588" spc="-26" dirty="0">
                <a:solidFill>
                  <a:srgbClr val="282834"/>
                </a:solidFill>
                <a:latin typeface="Times New Roman"/>
                <a:cs typeface="Times New Roman"/>
              </a:rPr>
              <a:t> </a:t>
            </a:r>
            <a:r>
              <a:rPr sz="1588" dirty="0">
                <a:solidFill>
                  <a:srgbClr val="282834"/>
                </a:solidFill>
                <a:latin typeface="Times New Roman"/>
                <a:cs typeface="Times New Roman"/>
              </a:rPr>
              <a:t>identity</a:t>
            </a:r>
            <a:r>
              <a:rPr sz="1588" spc="-26" dirty="0">
                <a:solidFill>
                  <a:srgbClr val="282834"/>
                </a:solidFill>
                <a:latin typeface="Times New Roman"/>
                <a:cs typeface="Times New Roman"/>
              </a:rPr>
              <a:t> </a:t>
            </a:r>
            <a:r>
              <a:rPr sz="1588" dirty="0">
                <a:solidFill>
                  <a:srgbClr val="282834"/>
                </a:solidFill>
                <a:latin typeface="Times New Roman"/>
                <a:cs typeface="Times New Roman"/>
              </a:rPr>
              <a:t>and</a:t>
            </a:r>
            <a:r>
              <a:rPr sz="1588" spc="-22" dirty="0">
                <a:solidFill>
                  <a:srgbClr val="282834"/>
                </a:solidFill>
                <a:latin typeface="Times New Roman"/>
                <a:cs typeface="Times New Roman"/>
              </a:rPr>
              <a:t> </a:t>
            </a:r>
            <a:r>
              <a:rPr sz="1588" dirty="0">
                <a:solidFill>
                  <a:srgbClr val="282834"/>
                </a:solidFill>
                <a:latin typeface="Times New Roman"/>
                <a:cs typeface="Times New Roman"/>
              </a:rPr>
              <a:t>integrity</a:t>
            </a:r>
            <a:r>
              <a:rPr sz="1588" spc="-22" dirty="0">
                <a:solidFill>
                  <a:srgbClr val="282834"/>
                </a:solidFill>
                <a:latin typeface="Times New Roman"/>
                <a:cs typeface="Times New Roman"/>
              </a:rPr>
              <a:t> </a:t>
            </a:r>
            <a:r>
              <a:rPr sz="1588" dirty="0">
                <a:solidFill>
                  <a:srgbClr val="282834"/>
                </a:solidFill>
                <a:latin typeface="Times New Roman"/>
                <a:cs typeface="Times New Roman"/>
              </a:rPr>
              <a:t>in</a:t>
            </a:r>
            <a:r>
              <a:rPr sz="1588" spc="-4" dirty="0">
                <a:solidFill>
                  <a:srgbClr val="282834"/>
                </a:solidFill>
                <a:latin typeface="Times New Roman"/>
                <a:cs typeface="Times New Roman"/>
              </a:rPr>
              <a:t> </a:t>
            </a:r>
            <a:r>
              <a:rPr sz="1588" dirty="0">
                <a:solidFill>
                  <a:srgbClr val="282834"/>
                </a:solidFill>
                <a:latin typeface="Times New Roman"/>
                <a:cs typeface="Times New Roman"/>
              </a:rPr>
              <a:t>the</a:t>
            </a:r>
            <a:r>
              <a:rPr sz="1588" spc="-18" dirty="0">
                <a:solidFill>
                  <a:srgbClr val="282834"/>
                </a:solidFill>
                <a:latin typeface="Times New Roman"/>
                <a:cs typeface="Times New Roman"/>
              </a:rPr>
              <a:t> </a:t>
            </a:r>
            <a:r>
              <a:rPr sz="1588" dirty="0">
                <a:solidFill>
                  <a:srgbClr val="282834"/>
                </a:solidFill>
                <a:latin typeface="Times New Roman"/>
                <a:cs typeface="Times New Roman"/>
              </a:rPr>
              <a:t>relationship.</a:t>
            </a:r>
            <a:endParaRPr sz="1588">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8505" y="2455016"/>
            <a:ext cx="4688541" cy="1868291"/>
          </a:xfrm>
          <a:prstGeom prst="rect">
            <a:avLst/>
          </a:prstGeom>
        </p:spPr>
        <p:txBody>
          <a:bodyPr vert="horz" wrap="square" lIns="0" tIns="132229" rIns="0" bIns="0" rtlCol="0">
            <a:spAutoFit/>
          </a:bodyPr>
          <a:lstStyle/>
          <a:p>
            <a:pPr marL="263913" indent="-253266">
              <a:spcBef>
                <a:spcPts val="1041"/>
              </a:spcBef>
              <a:buFont typeface="Arial MT"/>
              <a:buChar char="•"/>
              <a:tabLst>
                <a:tab pos="263913" algn="l"/>
                <a:tab pos="264473" algn="l"/>
              </a:tabLst>
            </a:pPr>
            <a:r>
              <a:rPr sz="1588" dirty="0">
                <a:solidFill>
                  <a:srgbClr val="282834"/>
                </a:solidFill>
                <a:latin typeface="Times New Roman"/>
                <a:cs typeface="Times New Roman"/>
              </a:rPr>
              <a:t>Data</a:t>
            </a:r>
            <a:r>
              <a:rPr sz="1588" spc="-26" dirty="0">
                <a:solidFill>
                  <a:srgbClr val="282834"/>
                </a:solidFill>
                <a:latin typeface="Times New Roman"/>
                <a:cs typeface="Times New Roman"/>
              </a:rPr>
              <a:t> </a:t>
            </a:r>
            <a:r>
              <a:rPr sz="1588" spc="-4" dirty="0">
                <a:solidFill>
                  <a:srgbClr val="282834"/>
                </a:solidFill>
                <a:latin typeface="Times New Roman"/>
                <a:cs typeface="Times New Roman"/>
              </a:rPr>
              <a:t>Base</a:t>
            </a:r>
            <a:r>
              <a:rPr sz="1588" spc="9" dirty="0">
                <a:solidFill>
                  <a:srgbClr val="282834"/>
                </a:solidFill>
                <a:latin typeface="Times New Roman"/>
                <a:cs typeface="Times New Roman"/>
              </a:rPr>
              <a:t> </a:t>
            </a:r>
            <a:r>
              <a:rPr sz="1588" spc="-4" dirty="0">
                <a:solidFill>
                  <a:srgbClr val="282834"/>
                </a:solidFill>
                <a:latin typeface="Times New Roman"/>
                <a:cs typeface="Times New Roman"/>
              </a:rPr>
              <a:t>Management </a:t>
            </a:r>
            <a:r>
              <a:rPr sz="1588" dirty="0">
                <a:solidFill>
                  <a:srgbClr val="282834"/>
                </a:solidFill>
                <a:latin typeface="Times New Roman"/>
                <a:cs typeface="Times New Roman"/>
              </a:rPr>
              <a:t>System</a:t>
            </a:r>
            <a:r>
              <a:rPr sz="1588" spc="-31" dirty="0">
                <a:solidFill>
                  <a:srgbClr val="282834"/>
                </a:solidFill>
                <a:latin typeface="Times New Roman"/>
                <a:cs typeface="Times New Roman"/>
              </a:rPr>
              <a:t> </a:t>
            </a:r>
            <a:r>
              <a:rPr sz="1588" dirty="0">
                <a:solidFill>
                  <a:srgbClr val="282834"/>
                </a:solidFill>
                <a:latin typeface="Times New Roman"/>
                <a:cs typeface="Times New Roman"/>
              </a:rPr>
              <a:t>by</a:t>
            </a:r>
            <a:r>
              <a:rPr sz="1588" spc="13" dirty="0">
                <a:solidFill>
                  <a:srgbClr val="282834"/>
                </a:solidFill>
                <a:latin typeface="Times New Roman"/>
                <a:cs typeface="Times New Roman"/>
              </a:rPr>
              <a:t> </a:t>
            </a:r>
            <a:r>
              <a:rPr sz="1588" spc="-4" dirty="0">
                <a:solidFill>
                  <a:srgbClr val="282834"/>
                </a:solidFill>
                <a:latin typeface="Times New Roman"/>
                <a:cs typeface="Times New Roman"/>
              </a:rPr>
              <a:t>Navathe</a:t>
            </a:r>
            <a:endParaRPr sz="1588">
              <a:latin typeface="Times New Roman"/>
              <a:cs typeface="Times New Roman"/>
            </a:endParaRPr>
          </a:p>
          <a:p>
            <a:pPr marL="263913" indent="-253266">
              <a:spcBef>
                <a:spcPts val="953"/>
              </a:spcBef>
              <a:buFont typeface="Arial MT"/>
              <a:buChar char="•"/>
              <a:tabLst>
                <a:tab pos="263913" algn="l"/>
                <a:tab pos="264473" algn="l"/>
              </a:tabLst>
            </a:pPr>
            <a:r>
              <a:rPr sz="1588" dirty="0">
                <a:solidFill>
                  <a:srgbClr val="282834"/>
                </a:solidFill>
                <a:latin typeface="Times New Roman"/>
                <a:cs typeface="Times New Roman"/>
              </a:rPr>
              <a:t>Data</a:t>
            </a:r>
            <a:r>
              <a:rPr sz="1588" spc="-26" dirty="0">
                <a:solidFill>
                  <a:srgbClr val="282834"/>
                </a:solidFill>
                <a:latin typeface="Times New Roman"/>
                <a:cs typeface="Times New Roman"/>
              </a:rPr>
              <a:t> </a:t>
            </a:r>
            <a:r>
              <a:rPr sz="1588" spc="-4" dirty="0">
                <a:solidFill>
                  <a:srgbClr val="282834"/>
                </a:solidFill>
                <a:latin typeface="Times New Roman"/>
                <a:cs typeface="Times New Roman"/>
              </a:rPr>
              <a:t>Base</a:t>
            </a:r>
            <a:r>
              <a:rPr sz="1588" spc="4" dirty="0">
                <a:solidFill>
                  <a:srgbClr val="282834"/>
                </a:solidFill>
                <a:latin typeface="Times New Roman"/>
                <a:cs typeface="Times New Roman"/>
              </a:rPr>
              <a:t> </a:t>
            </a:r>
            <a:r>
              <a:rPr sz="1588" spc="-4" dirty="0">
                <a:solidFill>
                  <a:srgbClr val="282834"/>
                </a:solidFill>
                <a:latin typeface="Times New Roman"/>
                <a:cs typeface="Times New Roman"/>
              </a:rPr>
              <a:t>Management </a:t>
            </a:r>
            <a:r>
              <a:rPr sz="1588" dirty="0">
                <a:solidFill>
                  <a:srgbClr val="282834"/>
                </a:solidFill>
                <a:latin typeface="Times New Roman"/>
                <a:cs typeface="Times New Roman"/>
              </a:rPr>
              <a:t>System</a:t>
            </a:r>
            <a:r>
              <a:rPr sz="1588" spc="-35" dirty="0">
                <a:solidFill>
                  <a:srgbClr val="282834"/>
                </a:solidFill>
                <a:latin typeface="Times New Roman"/>
                <a:cs typeface="Times New Roman"/>
              </a:rPr>
              <a:t> </a:t>
            </a:r>
            <a:r>
              <a:rPr sz="1588" dirty="0">
                <a:solidFill>
                  <a:srgbClr val="282834"/>
                </a:solidFill>
                <a:latin typeface="Times New Roman"/>
                <a:cs typeface="Times New Roman"/>
              </a:rPr>
              <a:t>by</a:t>
            </a:r>
            <a:r>
              <a:rPr sz="1588" spc="9" dirty="0">
                <a:solidFill>
                  <a:srgbClr val="282834"/>
                </a:solidFill>
                <a:latin typeface="Times New Roman"/>
                <a:cs typeface="Times New Roman"/>
              </a:rPr>
              <a:t> </a:t>
            </a:r>
            <a:r>
              <a:rPr sz="1588" dirty="0">
                <a:solidFill>
                  <a:srgbClr val="282834"/>
                </a:solidFill>
                <a:latin typeface="Times New Roman"/>
                <a:cs typeface="Times New Roman"/>
              </a:rPr>
              <a:t>C</a:t>
            </a:r>
            <a:r>
              <a:rPr sz="1588" spc="-18" dirty="0">
                <a:solidFill>
                  <a:srgbClr val="282834"/>
                </a:solidFill>
                <a:latin typeface="Times New Roman"/>
                <a:cs typeface="Times New Roman"/>
              </a:rPr>
              <a:t> </a:t>
            </a:r>
            <a:r>
              <a:rPr sz="1588" dirty="0">
                <a:solidFill>
                  <a:srgbClr val="282834"/>
                </a:solidFill>
                <a:latin typeface="Times New Roman"/>
                <a:cs typeface="Times New Roman"/>
              </a:rPr>
              <a:t>J date</a:t>
            </a:r>
            <a:endParaRPr sz="1588">
              <a:latin typeface="Times New Roman"/>
              <a:cs typeface="Times New Roman"/>
            </a:endParaRPr>
          </a:p>
          <a:p>
            <a:pPr marL="263913" indent="-253266">
              <a:spcBef>
                <a:spcPts val="953"/>
              </a:spcBef>
              <a:buFont typeface="Arial MT"/>
              <a:buChar char="•"/>
              <a:tabLst>
                <a:tab pos="263913" algn="l"/>
                <a:tab pos="264473" algn="l"/>
              </a:tabLst>
            </a:pPr>
            <a:r>
              <a:rPr sz="1588" dirty="0">
                <a:solidFill>
                  <a:srgbClr val="282834"/>
                </a:solidFill>
                <a:latin typeface="Times New Roman"/>
                <a:cs typeface="Times New Roman"/>
              </a:rPr>
              <a:t>Data</a:t>
            </a:r>
            <a:r>
              <a:rPr sz="1588" spc="-26" dirty="0">
                <a:solidFill>
                  <a:srgbClr val="282834"/>
                </a:solidFill>
                <a:latin typeface="Times New Roman"/>
                <a:cs typeface="Times New Roman"/>
              </a:rPr>
              <a:t> </a:t>
            </a:r>
            <a:r>
              <a:rPr sz="1588" spc="-4" dirty="0">
                <a:solidFill>
                  <a:srgbClr val="282834"/>
                </a:solidFill>
                <a:latin typeface="Times New Roman"/>
                <a:cs typeface="Times New Roman"/>
              </a:rPr>
              <a:t>Base</a:t>
            </a:r>
            <a:r>
              <a:rPr sz="1588" spc="4" dirty="0">
                <a:solidFill>
                  <a:srgbClr val="282834"/>
                </a:solidFill>
                <a:latin typeface="Times New Roman"/>
                <a:cs typeface="Times New Roman"/>
              </a:rPr>
              <a:t> </a:t>
            </a:r>
            <a:r>
              <a:rPr sz="1588" spc="-4" dirty="0">
                <a:solidFill>
                  <a:srgbClr val="282834"/>
                </a:solidFill>
                <a:latin typeface="Times New Roman"/>
                <a:cs typeface="Times New Roman"/>
              </a:rPr>
              <a:t>Management </a:t>
            </a:r>
            <a:r>
              <a:rPr sz="1588" dirty="0">
                <a:solidFill>
                  <a:srgbClr val="282834"/>
                </a:solidFill>
                <a:latin typeface="Times New Roman"/>
                <a:cs typeface="Times New Roman"/>
              </a:rPr>
              <a:t>System</a:t>
            </a:r>
            <a:r>
              <a:rPr sz="1588" spc="-35" dirty="0">
                <a:solidFill>
                  <a:srgbClr val="282834"/>
                </a:solidFill>
                <a:latin typeface="Times New Roman"/>
                <a:cs typeface="Times New Roman"/>
              </a:rPr>
              <a:t> </a:t>
            </a:r>
            <a:r>
              <a:rPr sz="1588" dirty="0">
                <a:solidFill>
                  <a:srgbClr val="282834"/>
                </a:solidFill>
                <a:latin typeface="Times New Roman"/>
                <a:cs typeface="Times New Roman"/>
              </a:rPr>
              <a:t>by</a:t>
            </a:r>
            <a:r>
              <a:rPr sz="1588" spc="9" dirty="0">
                <a:solidFill>
                  <a:srgbClr val="282834"/>
                </a:solidFill>
                <a:latin typeface="Times New Roman"/>
                <a:cs typeface="Times New Roman"/>
              </a:rPr>
              <a:t> </a:t>
            </a:r>
            <a:r>
              <a:rPr sz="1588" spc="-4" dirty="0">
                <a:solidFill>
                  <a:srgbClr val="282834"/>
                </a:solidFill>
                <a:latin typeface="Times New Roman"/>
                <a:cs typeface="Times New Roman"/>
              </a:rPr>
              <a:t>Korth</a:t>
            </a:r>
            <a:endParaRPr sz="1588">
              <a:latin typeface="Times New Roman"/>
              <a:cs typeface="Times New Roman"/>
            </a:endParaRPr>
          </a:p>
          <a:p>
            <a:pPr marL="263913" indent="-253266">
              <a:spcBef>
                <a:spcPts val="953"/>
              </a:spcBef>
              <a:buClr>
                <a:srgbClr val="282834"/>
              </a:buClr>
              <a:buFont typeface="Arial MT"/>
              <a:buChar char="•"/>
              <a:tabLst>
                <a:tab pos="263913" algn="l"/>
                <a:tab pos="264473" algn="l"/>
              </a:tabLst>
            </a:pPr>
            <a:r>
              <a:rPr sz="1588" u="sng" spc="-4" dirty="0">
                <a:solidFill>
                  <a:srgbClr val="0000FF"/>
                </a:solidFill>
                <a:uFill>
                  <a:solidFill>
                    <a:srgbClr val="0000FF"/>
                  </a:solidFill>
                </a:uFill>
                <a:latin typeface="Times New Roman"/>
                <a:cs typeface="Times New Roman"/>
              </a:rPr>
              <a:t>https://</a:t>
            </a:r>
            <a:r>
              <a:rPr sz="1588" u="sng" spc="-4" dirty="0">
                <a:solidFill>
                  <a:srgbClr val="0000FF"/>
                </a:solidFill>
                <a:uFill>
                  <a:solidFill>
                    <a:srgbClr val="0000FF"/>
                  </a:solidFill>
                </a:uFill>
                <a:latin typeface="Times New Roman"/>
                <a:cs typeface="Times New Roman"/>
                <a:hlinkClick r:id="rId2"/>
              </a:rPr>
              <a:t>www.studytonight.com/dbms/database-key.php</a:t>
            </a:r>
            <a:endParaRPr sz="1588">
              <a:latin typeface="Times New Roman"/>
              <a:cs typeface="Times New Roman"/>
            </a:endParaRPr>
          </a:p>
          <a:p>
            <a:pPr marL="263913" indent="-253266">
              <a:spcBef>
                <a:spcPts val="953"/>
              </a:spcBef>
              <a:buClr>
                <a:srgbClr val="282834"/>
              </a:buClr>
              <a:buFont typeface="Arial MT"/>
              <a:buChar char="•"/>
              <a:tabLst>
                <a:tab pos="263913" algn="l"/>
                <a:tab pos="264473" algn="l"/>
              </a:tabLst>
            </a:pPr>
            <a:r>
              <a:rPr sz="1588" u="sng" spc="-4" dirty="0">
                <a:solidFill>
                  <a:srgbClr val="0000FF"/>
                </a:solidFill>
                <a:uFill>
                  <a:solidFill>
                    <a:srgbClr val="0000FF"/>
                  </a:solidFill>
                </a:uFill>
                <a:latin typeface="Times New Roman"/>
                <a:cs typeface="Times New Roman"/>
              </a:rPr>
              <a:t>https://</a:t>
            </a:r>
            <a:r>
              <a:rPr sz="1588" u="sng" spc="-4" dirty="0">
                <a:solidFill>
                  <a:srgbClr val="0000FF"/>
                </a:solidFill>
                <a:uFill>
                  <a:solidFill>
                    <a:srgbClr val="0000FF"/>
                  </a:solidFill>
                </a:uFill>
                <a:latin typeface="Times New Roman"/>
                <a:cs typeface="Times New Roman"/>
                <a:hlinkClick r:id="rId3"/>
              </a:rPr>
              <a:t>www.javatpoint.com/dbms-keys</a:t>
            </a:r>
            <a:endParaRPr sz="1588">
              <a:latin typeface="Times New Roman"/>
              <a:cs typeface="Times New Roman"/>
            </a:endParaRPr>
          </a:p>
        </p:txBody>
      </p:sp>
      <p:sp>
        <p:nvSpPr>
          <p:cNvPr id="3" name="object 3"/>
          <p:cNvSpPr txBox="1">
            <a:spLocks noGrp="1"/>
          </p:cNvSpPr>
          <p:nvPr>
            <p:ph type="title"/>
          </p:nvPr>
        </p:nvSpPr>
        <p:spPr>
          <a:xfrm>
            <a:off x="3719125" y="948041"/>
            <a:ext cx="1896596" cy="1097201"/>
          </a:xfrm>
          <a:prstGeom prst="rect">
            <a:avLst/>
          </a:prstGeom>
        </p:spPr>
        <p:txBody>
          <a:bodyPr vert="horz" wrap="square" lIns="0" tIns="10646" rIns="0" bIns="0" rtlCol="0" anchor="ctr">
            <a:spAutoFit/>
          </a:bodyPr>
          <a:lstStyle/>
          <a:p>
            <a:pPr marL="11206">
              <a:spcBef>
                <a:spcPts val="84"/>
              </a:spcBef>
            </a:pPr>
            <a:r>
              <a:rPr sz="3530" spc="-168" dirty="0"/>
              <a:t>SOURCES</a:t>
            </a:r>
            <a:endParaRPr sz="353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95536" y="1052736"/>
          <a:ext cx="2857500" cy="1280160"/>
        </p:xfrm>
        <a:graphic>
          <a:graphicData uri="http://schemas.openxmlformats.org/drawingml/2006/table">
            <a:tbl>
              <a:tblPr>
                <a:tableStyleId>{3C2FFA5D-87B4-456A-9821-1D502468CF0F}</a:tableStyleId>
              </a:tblPr>
              <a:tblGrid>
                <a:gridCol w="1428750">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tblGrid>
              <a:tr h="0">
                <a:tc>
                  <a:txBody>
                    <a:bodyPr/>
                    <a:lstStyle/>
                    <a:p>
                      <a:pPr fontAlgn="t"/>
                      <a:r>
                        <a:rPr lang="en-IN">
                          <a:effectLst/>
                        </a:rPr>
                        <a:t>Roll_no</a:t>
                      </a:r>
                    </a:p>
                  </a:txBody>
                  <a:tcPr marL="76200" marR="76200" marT="76200" marB="76200"/>
                </a:tc>
                <a:tc>
                  <a:txBody>
                    <a:bodyPr/>
                    <a:lstStyle/>
                    <a:p>
                      <a:pPr fontAlgn="t"/>
                      <a:r>
                        <a:rPr lang="en-IN">
                          <a:effectLst/>
                        </a:rPr>
                        <a:t>Sname</a:t>
                      </a:r>
                    </a:p>
                  </a:txBody>
                  <a:tcPr marL="76200" marR="76200" marT="76200" marB="76200"/>
                </a:tc>
                <a:extLst>
                  <a:ext uri="{0D108BD9-81ED-4DB2-BD59-A6C34878D82A}">
                    <a16:rowId xmlns:a16="http://schemas.microsoft.com/office/drawing/2014/main" val="10000"/>
                  </a:ext>
                </a:extLst>
              </a:tr>
              <a:tr h="0">
                <a:tc>
                  <a:txBody>
                    <a:bodyPr/>
                    <a:lstStyle/>
                    <a:p>
                      <a:pPr fontAlgn="t"/>
                      <a:r>
                        <a:rPr lang="en-IN">
                          <a:effectLst/>
                        </a:rPr>
                        <a:t>111</a:t>
                      </a:r>
                    </a:p>
                  </a:txBody>
                  <a:tcPr marL="76200" marR="76200" marT="76200" marB="76200"/>
                </a:tc>
                <a:tc>
                  <a:txBody>
                    <a:bodyPr/>
                    <a:lstStyle/>
                    <a:p>
                      <a:pPr fontAlgn="t"/>
                      <a:r>
                        <a:rPr lang="en-IN">
                          <a:effectLst/>
                        </a:rPr>
                        <a:t>parimal</a:t>
                      </a:r>
                    </a:p>
                  </a:txBody>
                  <a:tcPr marL="76200" marR="76200" marT="76200" marB="76200"/>
                </a:tc>
                <a:extLst>
                  <a:ext uri="{0D108BD9-81ED-4DB2-BD59-A6C34878D82A}">
                    <a16:rowId xmlns:a16="http://schemas.microsoft.com/office/drawing/2014/main" val="10001"/>
                  </a:ext>
                </a:extLst>
              </a:tr>
              <a:tr h="0">
                <a:tc>
                  <a:txBody>
                    <a:bodyPr/>
                    <a:lstStyle/>
                    <a:p>
                      <a:pPr fontAlgn="t"/>
                      <a:r>
                        <a:rPr lang="en-IN">
                          <a:effectLst/>
                        </a:rPr>
                        <a:t>222</a:t>
                      </a:r>
                    </a:p>
                  </a:txBody>
                  <a:tcPr marL="76200" marR="76200" marT="76200" marB="76200"/>
                </a:tc>
                <a:tc>
                  <a:txBody>
                    <a:bodyPr/>
                    <a:lstStyle/>
                    <a:p>
                      <a:pPr fontAlgn="t"/>
                      <a:r>
                        <a:rPr lang="en-IN" dirty="0" err="1">
                          <a:effectLst/>
                        </a:rPr>
                        <a:t>parimal</a:t>
                      </a:r>
                      <a:endParaRPr lang="en-IN" dirty="0">
                        <a:effectLst/>
                      </a:endParaRPr>
                    </a:p>
                  </a:txBody>
                  <a:tcPr marL="76200" marR="76200" marT="76200" marB="76200"/>
                </a:tc>
                <a:extLst>
                  <a:ext uri="{0D108BD9-81ED-4DB2-BD59-A6C34878D82A}">
                    <a16:rowId xmlns:a16="http://schemas.microsoft.com/office/drawing/2014/main" val="10002"/>
                  </a:ext>
                </a:extLst>
              </a:tr>
            </a:tbl>
          </a:graphicData>
        </a:graphic>
      </p:graphicFrame>
      <p:graphicFrame>
        <p:nvGraphicFramePr>
          <p:cNvPr id="3" name="Table 2"/>
          <p:cNvGraphicFramePr>
            <a:graphicFrameLocks noGrp="1"/>
          </p:cNvGraphicFramePr>
          <p:nvPr/>
        </p:nvGraphicFramePr>
        <p:xfrm>
          <a:off x="4283968" y="1052736"/>
          <a:ext cx="3238500" cy="1280160"/>
        </p:xfrm>
        <a:graphic>
          <a:graphicData uri="http://schemas.openxmlformats.org/drawingml/2006/table">
            <a:tbl>
              <a:tblPr>
                <a:tableStyleId>{3C2FFA5D-87B4-456A-9821-1D502468CF0F}</a:tableStyleId>
              </a:tblPr>
              <a:tblGrid>
                <a:gridCol w="1619250">
                  <a:extLst>
                    <a:ext uri="{9D8B030D-6E8A-4147-A177-3AD203B41FA5}">
                      <a16:colId xmlns:a16="http://schemas.microsoft.com/office/drawing/2014/main" val="20000"/>
                    </a:ext>
                  </a:extLst>
                </a:gridCol>
                <a:gridCol w="1619250">
                  <a:extLst>
                    <a:ext uri="{9D8B030D-6E8A-4147-A177-3AD203B41FA5}">
                      <a16:colId xmlns:a16="http://schemas.microsoft.com/office/drawing/2014/main" val="20001"/>
                    </a:ext>
                  </a:extLst>
                </a:gridCol>
              </a:tblGrid>
              <a:tr h="0">
                <a:tc>
                  <a:txBody>
                    <a:bodyPr/>
                    <a:lstStyle/>
                    <a:p>
                      <a:pPr fontAlgn="t"/>
                      <a:r>
                        <a:rPr lang="en-IN" dirty="0" err="1">
                          <a:effectLst/>
                        </a:rPr>
                        <a:t>Sname</a:t>
                      </a:r>
                      <a:endParaRPr lang="en-IN" dirty="0">
                        <a:effectLst/>
                      </a:endParaRPr>
                    </a:p>
                  </a:txBody>
                  <a:tcPr marL="76200" marR="76200" marT="76200" marB="76200"/>
                </a:tc>
                <a:tc>
                  <a:txBody>
                    <a:bodyPr/>
                    <a:lstStyle/>
                    <a:p>
                      <a:pPr fontAlgn="t"/>
                      <a:r>
                        <a:rPr lang="en-IN">
                          <a:effectLst/>
                        </a:rPr>
                        <a:t>Dept</a:t>
                      </a:r>
                    </a:p>
                  </a:txBody>
                  <a:tcPr marL="76200" marR="76200" marT="76200" marB="76200"/>
                </a:tc>
                <a:extLst>
                  <a:ext uri="{0D108BD9-81ED-4DB2-BD59-A6C34878D82A}">
                    <a16:rowId xmlns:a16="http://schemas.microsoft.com/office/drawing/2014/main" val="10000"/>
                  </a:ext>
                </a:extLst>
              </a:tr>
              <a:tr h="0">
                <a:tc>
                  <a:txBody>
                    <a:bodyPr/>
                    <a:lstStyle/>
                    <a:p>
                      <a:pPr fontAlgn="t"/>
                      <a:r>
                        <a:rPr lang="en-IN">
                          <a:effectLst/>
                        </a:rPr>
                        <a:t>parimal</a:t>
                      </a:r>
                    </a:p>
                  </a:txBody>
                  <a:tcPr marL="76200" marR="76200" marT="76200" marB="76200"/>
                </a:tc>
                <a:tc>
                  <a:txBody>
                    <a:bodyPr/>
                    <a:lstStyle/>
                    <a:p>
                      <a:pPr fontAlgn="t"/>
                      <a:r>
                        <a:rPr lang="en-IN">
                          <a:effectLst/>
                        </a:rPr>
                        <a:t>COMPUTER</a:t>
                      </a:r>
                    </a:p>
                  </a:txBody>
                  <a:tcPr marL="76200" marR="76200" marT="76200" marB="76200"/>
                </a:tc>
                <a:extLst>
                  <a:ext uri="{0D108BD9-81ED-4DB2-BD59-A6C34878D82A}">
                    <a16:rowId xmlns:a16="http://schemas.microsoft.com/office/drawing/2014/main" val="10001"/>
                  </a:ext>
                </a:extLst>
              </a:tr>
              <a:tr h="0">
                <a:tc>
                  <a:txBody>
                    <a:bodyPr/>
                    <a:lstStyle/>
                    <a:p>
                      <a:pPr fontAlgn="t"/>
                      <a:r>
                        <a:rPr lang="en-IN">
                          <a:effectLst/>
                        </a:rPr>
                        <a:t>parimal</a:t>
                      </a:r>
                    </a:p>
                  </a:txBody>
                  <a:tcPr marL="76200" marR="76200" marT="76200" marB="76200"/>
                </a:tc>
                <a:tc>
                  <a:txBody>
                    <a:bodyPr/>
                    <a:lstStyle/>
                    <a:p>
                      <a:pPr fontAlgn="t"/>
                      <a:r>
                        <a:rPr lang="en-IN" dirty="0">
                          <a:effectLst/>
                        </a:rPr>
                        <a:t>ELECTRICAL</a:t>
                      </a:r>
                    </a:p>
                  </a:txBody>
                  <a:tcPr marL="76200" marR="76200" marT="76200" marB="76200"/>
                </a:tc>
                <a:extLst>
                  <a:ext uri="{0D108BD9-81ED-4DB2-BD59-A6C34878D82A}">
                    <a16:rowId xmlns:a16="http://schemas.microsoft.com/office/drawing/2014/main" val="10002"/>
                  </a:ext>
                </a:extLst>
              </a:tr>
            </a:tbl>
          </a:graphicData>
        </a:graphic>
      </p:graphicFrame>
      <p:sp>
        <p:nvSpPr>
          <p:cNvPr id="4" name="Rectangle 3"/>
          <p:cNvSpPr/>
          <p:nvPr/>
        </p:nvSpPr>
        <p:spPr>
          <a:xfrm>
            <a:off x="971600" y="548680"/>
            <a:ext cx="1364476" cy="369332"/>
          </a:xfrm>
          <a:prstGeom prst="rect">
            <a:avLst/>
          </a:prstGeom>
        </p:spPr>
        <p:txBody>
          <a:bodyPr wrap="none">
            <a:spAutoFit/>
          </a:bodyPr>
          <a:lstStyle/>
          <a:p>
            <a:r>
              <a:rPr lang="en-IN" b="1" dirty="0" err="1"/>
              <a:t>No_name</a:t>
            </a:r>
            <a:r>
              <a:rPr lang="en-IN" b="1" dirty="0"/>
              <a:t>: </a:t>
            </a:r>
            <a:endParaRPr lang="en-IN" dirty="0"/>
          </a:p>
        </p:txBody>
      </p:sp>
      <p:sp>
        <p:nvSpPr>
          <p:cNvPr id="5" name="Rectangle 4"/>
          <p:cNvSpPr/>
          <p:nvPr/>
        </p:nvSpPr>
        <p:spPr>
          <a:xfrm>
            <a:off x="4283968" y="548680"/>
            <a:ext cx="1479892" cy="369332"/>
          </a:xfrm>
          <a:prstGeom prst="rect">
            <a:avLst/>
          </a:prstGeom>
        </p:spPr>
        <p:txBody>
          <a:bodyPr wrap="none">
            <a:spAutoFit/>
          </a:bodyPr>
          <a:lstStyle/>
          <a:p>
            <a:r>
              <a:rPr lang="en-IN" b="1" dirty="0" err="1"/>
              <a:t>stu_joined</a:t>
            </a:r>
            <a:r>
              <a:rPr lang="en-IN" b="1" dirty="0"/>
              <a:t> :</a:t>
            </a:r>
            <a:endParaRPr lang="en-IN" dirty="0"/>
          </a:p>
        </p:txBody>
      </p:sp>
      <p:sp>
        <p:nvSpPr>
          <p:cNvPr id="6" name="Rectangle 5"/>
          <p:cNvSpPr/>
          <p:nvPr/>
        </p:nvSpPr>
        <p:spPr>
          <a:xfrm>
            <a:off x="474686" y="2708920"/>
            <a:ext cx="8057753" cy="646331"/>
          </a:xfrm>
          <a:prstGeom prst="rect">
            <a:avLst/>
          </a:prstGeom>
        </p:spPr>
        <p:txBody>
          <a:bodyPr wrap="square">
            <a:spAutoFit/>
          </a:bodyPr>
          <a:lstStyle/>
          <a:p>
            <a:r>
              <a:rPr lang="en-IN" dirty="0"/>
              <a:t>In </a:t>
            </a:r>
            <a:r>
              <a:rPr lang="en-IN" dirty="0" err="1"/>
              <a:t>lossy</a:t>
            </a:r>
            <a:r>
              <a:rPr lang="en-IN" dirty="0"/>
              <a:t> decomposition, spurious tuples are generated when a natural join is applied to the relations in the decomposition.</a:t>
            </a:r>
          </a:p>
        </p:txBody>
      </p:sp>
      <p:graphicFrame>
        <p:nvGraphicFramePr>
          <p:cNvPr id="7" name="Table 6"/>
          <p:cNvGraphicFramePr>
            <a:graphicFrameLocks noGrp="1"/>
          </p:cNvGraphicFramePr>
          <p:nvPr/>
        </p:nvGraphicFramePr>
        <p:xfrm>
          <a:off x="5148064" y="3645024"/>
          <a:ext cx="3766991" cy="2133600"/>
        </p:xfrm>
        <a:graphic>
          <a:graphicData uri="http://schemas.openxmlformats.org/drawingml/2006/table">
            <a:tbl>
              <a:tblPr>
                <a:tableStyleId>{3C2FFA5D-87B4-456A-9821-1D502468CF0F}</a:tableStyleId>
              </a:tblPr>
              <a:tblGrid>
                <a:gridCol w="1030687">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tblGrid>
              <a:tr h="0">
                <a:tc>
                  <a:txBody>
                    <a:bodyPr/>
                    <a:lstStyle/>
                    <a:p>
                      <a:pPr fontAlgn="t"/>
                      <a:r>
                        <a:rPr lang="en-IN" u="sng" dirty="0" err="1">
                          <a:effectLst/>
                        </a:rPr>
                        <a:t>Roll_no</a:t>
                      </a:r>
                      <a:endParaRPr lang="en-IN" dirty="0">
                        <a:effectLst/>
                      </a:endParaRPr>
                    </a:p>
                  </a:txBody>
                  <a:tcPr marL="76200" marR="76200" marT="76200" marB="76200"/>
                </a:tc>
                <a:tc>
                  <a:txBody>
                    <a:bodyPr/>
                    <a:lstStyle/>
                    <a:p>
                      <a:pPr fontAlgn="t"/>
                      <a:r>
                        <a:rPr lang="en-IN">
                          <a:effectLst/>
                        </a:rPr>
                        <a:t>Sname</a:t>
                      </a:r>
                    </a:p>
                  </a:txBody>
                  <a:tcPr marL="76200" marR="76200" marT="76200" marB="76200"/>
                </a:tc>
                <a:tc>
                  <a:txBody>
                    <a:bodyPr/>
                    <a:lstStyle/>
                    <a:p>
                      <a:pPr fontAlgn="t"/>
                      <a:r>
                        <a:rPr lang="en-IN">
                          <a:effectLst/>
                        </a:rPr>
                        <a:t>Dept</a:t>
                      </a:r>
                    </a:p>
                  </a:txBody>
                  <a:tcPr marL="76200" marR="76200" marT="76200" marB="76200"/>
                </a:tc>
                <a:extLst>
                  <a:ext uri="{0D108BD9-81ED-4DB2-BD59-A6C34878D82A}">
                    <a16:rowId xmlns:a16="http://schemas.microsoft.com/office/drawing/2014/main" val="10000"/>
                  </a:ext>
                </a:extLst>
              </a:tr>
              <a:tr h="0">
                <a:tc>
                  <a:txBody>
                    <a:bodyPr/>
                    <a:lstStyle/>
                    <a:p>
                      <a:pPr fontAlgn="t"/>
                      <a:r>
                        <a:rPr lang="en-IN">
                          <a:effectLst/>
                        </a:rPr>
                        <a:t>111</a:t>
                      </a:r>
                    </a:p>
                  </a:txBody>
                  <a:tcPr marL="76200" marR="76200" marT="76200" marB="76200"/>
                </a:tc>
                <a:tc>
                  <a:txBody>
                    <a:bodyPr/>
                    <a:lstStyle/>
                    <a:p>
                      <a:pPr fontAlgn="t"/>
                      <a:r>
                        <a:rPr lang="en-IN" dirty="0" err="1">
                          <a:effectLst/>
                        </a:rPr>
                        <a:t>parimal</a:t>
                      </a:r>
                      <a:endParaRPr lang="en-IN" dirty="0">
                        <a:effectLst/>
                      </a:endParaRPr>
                    </a:p>
                  </a:txBody>
                  <a:tcPr marL="76200" marR="76200" marT="76200" marB="76200"/>
                </a:tc>
                <a:tc>
                  <a:txBody>
                    <a:bodyPr/>
                    <a:lstStyle/>
                    <a:p>
                      <a:pPr fontAlgn="t"/>
                      <a:r>
                        <a:rPr lang="en-IN">
                          <a:effectLst/>
                        </a:rPr>
                        <a:t>COMPUTER</a:t>
                      </a:r>
                    </a:p>
                  </a:txBody>
                  <a:tcPr marL="76200" marR="76200" marT="76200" marB="76200"/>
                </a:tc>
                <a:extLst>
                  <a:ext uri="{0D108BD9-81ED-4DB2-BD59-A6C34878D82A}">
                    <a16:rowId xmlns:a16="http://schemas.microsoft.com/office/drawing/2014/main" val="10001"/>
                  </a:ext>
                </a:extLst>
              </a:tr>
              <a:tr h="0">
                <a:tc>
                  <a:txBody>
                    <a:bodyPr/>
                    <a:lstStyle/>
                    <a:p>
                      <a:pPr fontAlgn="t"/>
                      <a:r>
                        <a:rPr lang="en-IN">
                          <a:effectLst/>
                        </a:rPr>
                        <a:t>111</a:t>
                      </a:r>
                    </a:p>
                  </a:txBody>
                  <a:tcPr marL="76200" marR="76200" marT="76200" marB="76200"/>
                </a:tc>
                <a:tc>
                  <a:txBody>
                    <a:bodyPr/>
                    <a:lstStyle/>
                    <a:p>
                      <a:pPr fontAlgn="t"/>
                      <a:r>
                        <a:rPr lang="en-IN" dirty="0" err="1">
                          <a:effectLst/>
                        </a:rPr>
                        <a:t>parimal</a:t>
                      </a:r>
                      <a:endParaRPr lang="en-IN" dirty="0">
                        <a:effectLst/>
                      </a:endParaRPr>
                    </a:p>
                  </a:txBody>
                  <a:tcPr marL="76200" marR="76200" marT="76200" marB="76200"/>
                </a:tc>
                <a:tc>
                  <a:txBody>
                    <a:bodyPr/>
                    <a:lstStyle/>
                    <a:p>
                      <a:pPr fontAlgn="t"/>
                      <a:r>
                        <a:rPr lang="en-IN">
                          <a:effectLst/>
                        </a:rPr>
                        <a:t>ELECTRICAL</a:t>
                      </a:r>
                    </a:p>
                  </a:txBody>
                  <a:tcPr marL="76200" marR="76200" marT="76200" marB="76200"/>
                </a:tc>
                <a:extLst>
                  <a:ext uri="{0D108BD9-81ED-4DB2-BD59-A6C34878D82A}">
                    <a16:rowId xmlns:a16="http://schemas.microsoft.com/office/drawing/2014/main" val="10002"/>
                  </a:ext>
                </a:extLst>
              </a:tr>
              <a:tr h="0">
                <a:tc>
                  <a:txBody>
                    <a:bodyPr/>
                    <a:lstStyle/>
                    <a:p>
                      <a:pPr fontAlgn="t"/>
                      <a:r>
                        <a:rPr lang="en-IN">
                          <a:effectLst/>
                        </a:rPr>
                        <a:t>222</a:t>
                      </a:r>
                    </a:p>
                  </a:txBody>
                  <a:tcPr marL="76200" marR="76200" marT="76200" marB="76200"/>
                </a:tc>
                <a:tc>
                  <a:txBody>
                    <a:bodyPr/>
                    <a:lstStyle/>
                    <a:p>
                      <a:pPr fontAlgn="t"/>
                      <a:r>
                        <a:rPr lang="en-IN" dirty="0" err="1">
                          <a:effectLst/>
                        </a:rPr>
                        <a:t>parimal</a:t>
                      </a:r>
                      <a:endParaRPr lang="en-IN" dirty="0">
                        <a:effectLst/>
                      </a:endParaRPr>
                    </a:p>
                  </a:txBody>
                  <a:tcPr marL="76200" marR="76200" marT="76200" marB="76200"/>
                </a:tc>
                <a:tc>
                  <a:txBody>
                    <a:bodyPr/>
                    <a:lstStyle/>
                    <a:p>
                      <a:pPr fontAlgn="t"/>
                      <a:r>
                        <a:rPr lang="en-IN">
                          <a:effectLst/>
                        </a:rPr>
                        <a:t>COMPUTER</a:t>
                      </a:r>
                    </a:p>
                  </a:txBody>
                  <a:tcPr marL="76200" marR="76200" marT="76200" marB="76200"/>
                </a:tc>
                <a:extLst>
                  <a:ext uri="{0D108BD9-81ED-4DB2-BD59-A6C34878D82A}">
                    <a16:rowId xmlns:a16="http://schemas.microsoft.com/office/drawing/2014/main" val="10003"/>
                  </a:ext>
                </a:extLst>
              </a:tr>
              <a:tr h="0">
                <a:tc>
                  <a:txBody>
                    <a:bodyPr/>
                    <a:lstStyle/>
                    <a:p>
                      <a:pPr fontAlgn="t"/>
                      <a:r>
                        <a:rPr lang="en-IN">
                          <a:effectLst/>
                        </a:rPr>
                        <a:t>222</a:t>
                      </a:r>
                    </a:p>
                  </a:txBody>
                  <a:tcPr marL="76200" marR="76200" marT="76200" marB="76200"/>
                </a:tc>
                <a:tc>
                  <a:txBody>
                    <a:bodyPr/>
                    <a:lstStyle/>
                    <a:p>
                      <a:pPr fontAlgn="t"/>
                      <a:r>
                        <a:rPr lang="en-IN">
                          <a:effectLst/>
                        </a:rPr>
                        <a:t>parimal</a:t>
                      </a:r>
                    </a:p>
                  </a:txBody>
                  <a:tcPr marL="76200" marR="76200" marT="76200" marB="76200"/>
                </a:tc>
                <a:tc>
                  <a:txBody>
                    <a:bodyPr/>
                    <a:lstStyle/>
                    <a:p>
                      <a:pPr fontAlgn="t"/>
                      <a:r>
                        <a:rPr lang="en-IN" dirty="0">
                          <a:effectLst/>
                        </a:rPr>
                        <a:t>ELECTRICAL</a:t>
                      </a:r>
                    </a:p>
                  </a:txBody>
                  <a:tcPr marL="76200" marR="76200" marT="76200" marB="76200"/>
                </a:tc>
                <a:extLst>
                  <a:ext uri="{0D108BD9-81ED-4DB2-BD59-A6C34878D82A}">
                    <a16:rowId xmlns:a16="http://schemas.microsoft.com/office/drawing/2014/main" val="10004"/>
                  </a:ext>
                </a:extLst>
              </a:tr>
            </a:tbl>
          </a:graphicData>
        </a:graphic>
      </p:graphicFrame>
      <p:sp>
        <p:nvSpPr>
          <p:cNvPr id="8" name="Rectangle 1"/>
          <p:cNvSpPr>
            <a:spLocks noChangeArrowheads="1"/>
          </p:cNvSpPr>
          <p:nvPr/>
        </p:nvSpPr>
        <p:spPr bwMode="auto">
          <a:xfrm>
            <a:off x="6372200" y="3302568"/>
            <a:ext cx="1453889"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a:ln>
                  <a:noFill/>
                </a:ln>
                <a:solidFill>
                  <a:srgbClr val="555555"/>
                </a:solidFill>
                <a:effectLst/>
                <a:latin typeface="AvenirLTStd"/>
                <a:cs typeface="Arial" pitchFamily="34" charset="0"/>
              </a:rPr>
              <a:t>stu_joined</a:t>
            </a:r>
            <a:r>
              <a:rPr kumimoji="0" lang="en-US" sz="1400" b="1" i="0" u="none" strike="noStrike" cap="none" normalizeH="0" baseline="0" dirty="0">
                <a:ln>
                  <a:noFill/>
                </a:ln>
                <a:solidFill>
                  <a:srgbClr val="555555"/>
                </a:solidFill>
                <a:effectLst/>
                <a:latin typeface="AvenirLTStd"/>
                <a:cs typeface="Arial" pitchFamily="34" charset="0"/>
              </a:rPr>
              <a:t> :</a:t>
            </a:r>
            <a:endParaRPr kumimoji="0" lang="en-US" sz="3200" b="1" i="0" u="none" strike="noStrike" cap="none" normalizeH="0" baseline="0" dirty="0">
              <a:ln>
                <a:noFill/>
              </a:ln>
              <a:solidFill>
                <a:schemeClr val="tx1"/>
              </a:solidFill>
              <a:effectLst/>
              <a:latin typeface="Arial" pitchFamily="34" charset="0"/>
              <a:cs typeface="Arial" pitchFamily="34" charset="0"/>
            </a:endParaRPr>
          </a:p>
        </p:txBody>
      </p:sp>
      <p:sp>
        <p:nvSpPr>
          <p:cNvPr id="9" name="Rectangle 8"/>
          <p:cNvSpPr/>
          <p:nvPr/>
        </p:nvSpPr>
        <p:spPr>
          <a:xfrm>
            <a:off x="451914" y="4293096"/>
            <a:ext cx="4572000" cy="646331"/>
          </a:xfrm>
          <a:prstGeom prst="rect">
            <a:avLst/>
          </a:prstGeom>
        </p:spPr>
        <p:txBody>
          <a:bodyPr>
            <a:spAutoFit/>
          </a:bodyPr>
          <a:lstStyle/>
          <a:p>
            <a:r>
              <a:rPr lang="en-IN" dirty="0"/>
              <a:t>The above decomposition is a bad decomposition or </a:t>
            </a:r>
            <a:r>
              <a:rPr lang="en-IN" dirty="0" err="1"/>
              <a:t>Lossy</a:t>
            </a:r>
            <a:r>
              <a:rPr lang="en-IN" dirty="0"/>
              <a:t> decomposition.</a:t>
            </a:r>
          </a:p>
        </p:txBody>
      </p:sp>
      <p:cxnSp>
        <p:nvCxnSpPr>
          <p:cNvPr id="11" name="Straight Arrow Connector 10"/>
          <p:cNvCxnSpPr/>
          <p:nvPr/>
        </p:nvCxnSpPr>
        <p:spPr>
          <a:xfrm>
            <a:off x="2737914" y="4149080"/>
            <a:ext cx="1618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9152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356685"/>
            <a:ext cx="8856984" cy="769441"/>
          </a:xfrm>
          <a:prstGeom prst="rect">
            <a:avLst/>
          </a:prstGeom>
          <a:noFill/>
        </p:spPr>
        <p:txBody>
          <a:bodyPr wrap="square" rtlCol="0">
            <a:spAutoFit/>
          </a:bodyPr>
          <a:lstStyle/>
          <a:p>
            <a:r>
              <a:rPr lang="en-IN" sz="4400" dirty="0">
                <a:latin typeface="Algerian" pitchFamily="82" charset="0"/>
              </a:rPr>
              <a:t>Loss Less Join Decomposition</a:t>
            </a:r>
          </a:p>
        </p:txBody>
      </p:sp>
      <p:sp>
        <p:nvSpPr>
          <p:cNvPr id="2" name="Rectangle 1"/>
          <p:cNvSpPr/>
          <p:nvPr/>
        </p:nvSpPr>
        <p:spPr>
          <a:xfrm>
            <a:off x="683568" y="1340768"/>
            <a:ext cx="7560840" cy="4093428"/>
          </a:xfrm>
          <a:prstGeom prst="rect">
            <a:avLst/>
          </a:prstGeom>
        </p:spPr>
        <p:txBody>
          <a:bodyPr wrap="square">
            <a:spAutoFit/>
          </a:bodyPr>
          <a:lstStyle/>
          <a:p>
            <a:pPr>
              <a:buFont typeface="Wingdings" pitchFamily="2" charset="2"/>
              <a:buNone/>
            </a:pPr>
            <a:r>
              <a:rPr lang="en-US" altLang="zh-TW" sz="2000" dirty="0">
                <a:latin typeface="Times New Roman" pitchFamily="18" charset="0"/>
                <a:ea typeface="PMingLiU" pitchFamily="18" charset="-120"/>
                <a:cs typeface="Times New Roman" pitchFamily="18" charset="0"/>
                <a:sym typeface="Symbol" pitchFamily="18" charset="2"/>
              </a:rPr>
              <a:t>The relation schemas { </a:t>
            </a:r>
            <a:r>
              <a:rPr lang="en-US" altLang="zh-TW" sz="2000" i="1" dirty="0">
                <a:latin typeface="Times New Roman" pitchFamily="18" charset="0"/>
                <a:ea typeface="PMingLiU" pitchFamily="18" charset="-120"/>
                <a:cs typeface="Times New Roman" pitchFamily="18" charset="0"/>
                <a:sym typeface="Symbol" pitchFamily="18" charset="2"/>
              </a:rPr>
              <a:t>R</a:t>
            </a:r>
            <a:r>
              <a:rPr lang="en-US" altLang="zh-TW" sz="2000" baseline="-25000" dirty="0">
                <a:latin typeface="Times New Roman" pitchFamily="18" charset="0"/>
                <a:ea typeface="PMingLiU" pitchFamily="18" charset="-120"/>
                <a:cs typeface="Times New Roman" pitchFamily="18" charset="0"/>
                <a:sym typeface="Symbol" pitchFamily="18" charset="2"/>
              </a:rPr>
              <a:t>1</a:t>
            </a:r>
            <a:r>
              <a:rPr lang="en-US" altLang="zh-TW" sz="2000" dirty="0">
                <a:latin typeface="Times New Roman" pitchFamily="18" charset="0"/>
                <a:ea typeface="PMingLiU" pitchFamily="18" charset="-120"/>
                <a:cs typeface="Times New Roman" pitchFamily="18" charset="0"/>
                <a:sym typeface="Symbol" pitchFamily="18" charset="2"/>
              </a:rPr>
              <a:t>, </a:t>
            </a:r>
            <a:r>
              <a:rPr lang="en-US" altLang="zh-TW" sz="2000" i="1" dirty="0">
                <a:latin typeface="Times New Roman" pitchFamily="18" charset="0"/>
                <a:ea typeface="PMingLiU" pitchFamily="18" charset="-120"/>
                <a:cs typeface="Times New Roman" pitchFamily="18" charset="0"/>
                <a:sym typeface="Symbol" pitchFamily="18" charset="2"/>
              </a:rPr>
              <a:t>R</a:t>
            </a:r>
            <a:r>
              <a:rPr lang="en-US" altLang="zh-TW" sz="2000" baseline="-25000" dirty="0">
                <a:latin typeface="Times New Roman" pitchFamily="18" charset="0"/>
                <a:ea typeface="PMingLiU" pitchFamily="18" charset="-120"/>
                <a:cs typeface="Times New Roman" pitchFamily="18" charset="0"/>
                <a:sym typeface="Symbol" pitchFamily="18" charset="2"/>
              </a:rPr>
              <a:t>2</a:t>
            </a:r>
            <a:r>
              <a:rPr lang="en-US" altLang="zh-TW" sz="2000" dirty="0">
                <a:latin typeface="Times New Roman" pitchFamily="18" charset="0"/>
                <a:ea typeface="PMingLiU" pitchFamily="18" charset="-120"/>
                <a:cs typeface="Times New Roman" pitchFamily="18" charset="0"/>
                <a:sym typeface="Symbol" pitchFamily="18" charset="2"/>
              </a:rPr>
              <a:t>, …, </a:t>
            </a:r>
            <a:r>
              <a:rPr lang="en-US" altLang="zh-TW" sz="2000" i="1" dirty="0" err="1">
                <a:latin typeface="Times New Roman" pitchFamily="18" charset="0"/>
                <a:ea typeface="PMingLiU" pitchFamily="18" charset="-120"/>
                <a:cs typeface="Times New Roman" pitchFamily="18" charset="0"/>
                <a:sym typeface="Symbol" pitchFamily="18" charset="2"/>
              </a:rPr>
              <a:t>R</a:t>
            </a:r>
            <a:r>
              <a:rPr lang="en-US" altLang="zh-TW" sz="2000" baseline="-25000" dirty="0" err="1">
                <a:latin typeface="Times New Roman" pitchFamily="18" charset="0"/>
                <a:ea typeface="PMingLiU" pitchFamily="18" charset="-120"/>
                <a:cs typeface="Times New Roman" pitchFamily="18" charset="0"/>
                <a:sym typeface="Symbol" pitchFamily="18" charset="2"/>
              </a:rPr>
              <a:t>n</a:t>
            </a:r>
            <a:r>
              <a:rPr lang="en-US" altLang="zh-TW" sz="2000" dirty="0">
                <a:latin typeface="Times New Roman" pitchFamily="18" charset="0"/>
                <a:ea typeface="PMingLiU" pitchFamily="18" charset="-120"/>
                <a:cs typeface="Times New Roman" pitchFamily="18" charset="0"/>
                <a:sym typeface="Symbol" pitchFamily="18" charset="2"/>
              </a:rPr>
              <a:t> } is a </a:t>
            </a:r>
            <a:r>
              <a:rPr lang="en-US" altLang="zh-TW" sz="2000" b="1" dirty="0">
                <a:solidFill>
                  <a:srgbClr val="000099"/>
                </a:solidFill>
                <a:latin typeface="Times New Roman" pitchFamily="18" charset="0"/>
                <a:ea typeface="PMingLiU" pitchFamily="18" charset="-120"/>
                <a:cs typeface="Times New Roman" pitchFamily="18" charset="0"/>
                <a:sym typeface="Symbol" pitchFamily="18" charset="2"/>
              </a:rPr>
              <a:t>lossless-join decomposition</a:t>
            </a:r>
            <a:r>
              <a:rPr lang="en-US" altLang="zh-TW" sz="2000" dirty="0">
                <a:latin typeface="Times New Roman" pitchFamily="18" charset="0"/>
                <a:ea typeface="PMingLiU" pitchFamily="18" charset="-120"/>
                <a:cs typeface="Times New Roman" pitchFamily="18" charset="0"/>
                <a:sym typeface="Symbol" pitchFamily="18" charset="2"/>
              </a:rPr>
              <a:t> of R if:</a:t>
            </a:r>
          </a:p>
          <a:p>
            <a:pPr>
              <a:buFont typeface="Wingdings" pitchFamily="2" charset="2"/>
              <a:buNone/>
            </a:pPr>
            <a:r>
              <a:rPr lang="en-US" altLang="zh-TW" sz="2000" dirty="0">
                <a:latin typeface="Times New Roman" pitchFamily="18" charset="0"/>
                <a:ea typeface="PMingLiU" pitchFamily="18" charset="-120"/>
                <a:cs typeface="Times New Roman" pitchFamily="18" charset="0"/>
                <a:sym typeface="Symbol" pitchFamily="18" charset="2"/>
              </a:rPr>
              <a:t>	for all possible relations </a:t>
            </a:r>
            <a:r>
              <a:rPr lang="en-US" altLang="zh-TW" sz="2000" i="1" dirty="0">
                <a:latin typeface="Times New Roman" pitchFamily="18" charset="0"/>
                <a:ea typeface="PMingLiU" pitchFamily="18" charset="-120"/>
                <a:cs typeface="Times New Roman" pitchFamily="18" charset="0"/>
                <a:sym typeface="Symbol" pitchFamily="18" charset="2"/>
              </a:rPr>
              <a:t>r</a:t>
            </a:r>
            <a:r>
              <a:rPr lang="en-US" altLang="zh-TW" sz="2000" dirty="0">
                <a:latin typeface="Times New Roman" pitchFamily="18" charset="0"/>
                <a:ea typeface="PMingLiU" pitchFamily="18" charset="-120"/>
                <a:cs typeface="Times New Roman" pitchFamily="18" charset="0"/>
                <a:sym typeface="Symbol" pitchFamily="18" charset="2"/>
              </a:rPr>
              <a:t> on schema </a:t>
            </a:r>
            <a:r>
              <a:rPr lang="en-US" altLang="zh-TW" sz="2000" i="1" dirty="0">
                <a:latin typeface="Times New Roman" pitchFamily="18" charset="0"/>
                <a:ea typeface="PMingLiU" pitchFamily="18" charset="-120"/>
                <a:cs typeface="Times New Roman" pitchFamily="18" charset="0"/>
                <a:sym typeface="Symbol" pitchFamily="18" charset="2"/>
              </a:rPr>
              <a:t>R</a:t>
            </a:r>
            <a:r>
              <a:rPr lang="en-US" altLang="zh-TW" sz="2000" dirty="0">
                <a:latin typeface="Times New Roman" pitchFamily="18" charset="0"/>
                <a:ea typeface="PMingLiU" pitchFamily="18" charset="-120"/>
                <a:cs typeface="Times New Roman" pitchFamily="18" charset="0"/>
                <a:sym typeface="Symbol" pitchFamily="18" charset="2"/>
              </a:rPr>
              <a:t>,</a:t>
            </a:r>
          </a:p>
          <a:p>
            <a:pPr>
              <a:buFont typeface="Wingdings" pitchFamily="2" charset="2"/>
              <a:buNone/>
            </a:pPr>
            <a:r>
              <a:rPr lang="en-US" altLang="zh-TW" sz="2000" dirty="0">
                <a:latin typeface="Times New Roman" pitchFamily="18" charset="0"/>
                <a:ea typeface="PMingLiU" pitchFamily="18" charset="-120"/>
                <a:cs typeface="Times New Roman" pitchFamily="18" charset="0"/>
                <a:sym typeface="Symbol" pitchFamily="18" charset="2"/>
              </a:rPr>
              <a:t>	</a:t>
            </a:r>
            <a:r>
              <a:rPr lang="en-US" altLang="zh-TW" sz="2000" i="1" dirty="0">
                <a:latin typeface="Times New Roman" pitchFamily="18" charset="0"/>
                <a:ea typeface="PMingLiU" pitchFamily="18" charset="-120"/>
                <a:cs typeface="Times New Roman" pitchFamily="18" charset="0"/>
                <a:sym typeface="Symbol" pitchFamily="18" charset="2"/>
              </a:rPr>
              <a:t>r</a:t>
            </a:r>
            <a:r>
              <a:rPr lang="en-US" altLang="zh-TW" sz="2000" dirty="0">
                <a:latin typeface="Times New Roman" pitchFamily="18" charset="0"/>
                <a:ea typeface="PMingLiU" pitchFamily="18" charset="-120"/>
                <a:cs typeface="Times New Roman" pitchFamily="18" charset="0"/>
                <a:sym typeface="Symbol" pitchFamily="18" charset="2"/>
              </a:rPr>
              <a:t> = </a:t>
            </a:r>
            <a:r>
              <a:rPr lang="en-US" altLang="zh-TW" sz="2000" baseline="-25000" dirty="0">
                <a:latin typeface="Times New Roman" pitchFamily="18" charset="0"/>
                <a:ea typeface="PMingLiU" pitchFamily="18" charset="-120"/>
                <a:cs typeface="Times New Roman" pitchFamily="18" charset="0"/>
                <a:sym typeface="Symbol" pitchFamily="18" charset="2"/>
              </a:rPr>
              <a:t>R1</a:t>
            </a:r>
            <a:r>
              <a:rPr lang="en-US" altLang="zh-TW" sz="2000" dirty="0">
                <a:latin typeface="Times New Roman" pitchFamily="18" charset="0"/>
                <a:ea typeface="PMingLiU" pitchFamily="18" charset="-120"/>
                <a:cs typeface="Times New Roman" pitchFamily="18" charset="0"/>
                <a:sym typeface="Symbol" pitchFamily="18" charset="2"/>
              </a:rPr>
              <a:t>( r )         </a:t>
            </a:r>
            <a:r>
              <a:rPr lang="en-US" altLang="zh-TW" sz="2000" baseline="-25000" dirty="0">
                <a:latin typeface="Times New Roman" pitchFamily="18" charset="0"/>
                <a:ea typeface="PMingLiU" pitchFamily="18" charset="-120"/>
                <a:cs typeface="Times New Roman" pitchFamily="18" charset="0"/>
                <a:sym typeface="Symbol" pitchFamily="18" charset="2"/>
              </a:rPr>
              <a:t>R2</a:t>
            </a:r>
            <a:r>
              <a:rPr lang="en-US" altLang="zh-TW" sz="2000" dirty="0">
                <a:latin typeface="Times New Roman" pitchFamily="18" charset="0"/>
                <a:ea typeface="PMingLiU" pitchFamily="18" charset="-120"/>
                <a:cs typeface="Times New Roman" pitchFamily="18" charset="0"/>
                <a:sym typeface="Symbol" pitchFamily="18" charset="2"/>
              </a:rPr>
              <a:t>( r )       …           </a:t>
            </a:r>
            <a:r>
              <a:rPr lang="en-US" altLang="zh-TW" sz="2000" baseline="-25000" dirty="0" err="1">
                <a:latin typeface="Times New Roman" pitchFamily="18" charset="0"/>
                <a:ea typeface="PMingLiU" pitchFamily="18" charset="-120"/>
                <a:cs typeface="Times New Roman" pitchFamily="18" charset="0"/>
                <a:sym typeface="Symbol" pitchFamily="18" charset="2"/>
              </a:rPr>
              <a:t>Rn</a:t>
            </a:r>
            <a:r>
              <a:rPr lang="en-US" altLang="zh-TW" sz="2000" baseline="-25000" dirty="0">
                <a:latin typeface="Times New Roman" pitchFamily="18" charset="0"/>
                <a:ea typeface="PMingLiU" pitchFamily="18" charset="-120"/>
                <a:cs typeface="Times New Roman" pitchFamily="18" charset="0"/>
                <a:sym typeface="Symbol" pitchFamily="18" charset="2"/>
              </a:rPr>
              <a:t> </a:t>
            </a:r>
            <a:r>
              <a:rPr lang="en-US" altLang="zh-TW" sz="2000" dirty="0">
                <a:latin typeface="Times New Roman" pitchFamily="18" charset="0"/>
                <a:ea typeface="PMingLiU" pitchFamily="18" charset="-120"/>
                <a:cs typeface="Times New Roman" pitchFamily="18" charset="0"/>
                <a:sym typeface="Symbol" pitchFamily="18" charset="2"/>
              </a:rPr>
              <a:t>( r )</a:t>
            </a:r>
          </a:p>
          <a:p>
            <a:pPr>
              <a:buFont typeface="Wingdings" pitchFamily="2" charset="2"/>
              <a:buNone/>
            </a:pPr>
            <a:endParaRPr lang="en-US" altLang="zh-TW" sz="2000" dirty="0">
              <a:latin typeface="Times New Roman" pitchFamily="18" charset="0"/>
              <a:ea typeface="PMingLiU" pitchFamily="18" charset="-120"/>
              <a:cs typeface="Times New Roman" pitchFamily="18" charset="0"/>
              <a:sym typeface="Symbol" pitchFamily="18" charset="2"/>
            </a:endParaRPr>
          </a:p>
          <a:p>
            <a:pPr>
              <a:lnSpc>
                <a:spcPct val="80000"/>
              </a:lnSpc>
              <a:buNone/>
            </a:pPr>
            <a:r>
              <a:rPr lang="en-US" altLang="zh-TW" sz="2000" dirty="0">
                <a:solidFill>
                  <a:srgbClr val="000099"/>
                </a:solidFill>
                <a:latin typeface="Times New Roman" pitchFamily="18" charset="0"/>
                <a:ea typeface="PMingLiU" pitchFamily="18" charset="-120"/>
                <a:cs typeface="Times New Roman" pitchFamily="18" charset="0"/>
              </a:rPr>
              <a:t>Example:</a:t>
            </a:r>
          </a:p>
          <a:p>
            <a:pPr>
              <a:lnSpc>
                <a:spcPct val="80000"/>
              </a:lnSpc>
              <a:buNone/>
            </a:pPr>
            <a:r>
              <a:rPr lang="en-US" altLang="zh-TW" sz="2000" dirty="0">
                <a:latin typeface="Times New Roman" pitchFamily="18" charset="0"/>
                <a:ea typeface="PMingLiU" pitchFamily="18" charset="-120"/>
                <a:cs typeface="Times New Roman" pitchFamily="18" charset="0"/>
              </a:rPr>
              <a:t>		Student =  ( </a:t>
            </a:r>
            <a:r>
              <a:rPr lang="en-US" altLang="zh-TW" sz="2000" dirty="0" err="1">
                <a:latin typeface="Times New Roman" pitchFamily="18" charset="0"/>
                <a:ea typeface="PMingLiU" pitchFamily="18" charset="-120"/>
                <a:cs typeface="Times New Roman" pitchFamily="18" charset="0"/>
              </a:rPr>
              <a:t>sid</a:t>
            </a:r>
            <a:r>
              <a:rPr lang="en-US" altLang="zh-TW" sz="2000" dirty="0">
                <a:latin typeface="Times New Roman" pitchFamily="18" charset="0"/>
                <a:ea typeface="PMingLiU" pitchFamily="18" charset="-120"/>
                <a:cs typeface="Times New Roman" pitchFamily="18" charset="0"/>
              </a:rPr>
              <a:t>, </a:t>
            </a:r>
            <a:r>
              <a:rPr lang="en-US" altLang="zh-TW" sz="2000" dirty="0" err="1">
                <a:latin typeface="Times New Roman" pitchFamily="18" charset="0"/>
                <a:ea typeface="PMingLiU" pitchFamily="18" charset="-120"/>
                <a:cs typeface="Times New Roman" pitchFamily="18" charset="0"/>
              </a:rPr>
              <a:t>sname</a:t>
            </a:r>
            <a:r>
              <a:rPr lang="en-US" altLang="zh-TW" sz="2000" dirty="0">
                <a:latin typeface="Times New Roman" pitchFamily="18" charset="0"/>
                <a:ea typeface="PMingLiU" pitchFamily="18" charset="-120"/>
                <a:cs typeface="Times New Roman" pitchFamily="18" charset="0"/>
              </a:rPr>
              <a:t>, major)</a:t>
            </a:r>
          </a:p>
          <a:p>
            <a:pPr>
              <a:lnSpc>
                <a:spcPct val="80000"/>
              </a:lnSpc>
              <a:buNone/>
            </a:pPr>
            <a:r>
              <a:rPr lang="en-US" altLang="zh-TW" sz="2000" dirty="0">
                <a:latin typeface="Times New Roman" pitchFamily="18" charset="0"/>
                <a:ea typeface="PMingLiU" pitchFamily="18" charset="-120"/>
                <a:cs typeface="Times New Roman" pitchFamily="18" charset="0"/>
              </a:rPr>
              <a:t>		F =  { </a:t>
            </a:r>
            <a:r>
              <a:rPr lang="en-US" altLang="zh-TW" sz="2000" dirty="0" err="1">
                <a:latin typeface="Times New Roman" pitchFamily="18" charset="0"/>
                <a:ea typeface="PMingLiU" pitchFamily="18" charset="-120"/>
                <a:cs typeface="Times New Roman" pitchFamily="18" charset="0"/>
              </a:rPr>
              <a:t>sid</a:t>
            </a:r>
            <a:r>
              <a:rPr lang="en-US" altLang="zh-TW" sz="2000" dirty="0">
                <a:latin typeface="Times New Roman" pitchFamily="18" charset="0"/>
                <a:ea typeface="PMingLiU" pitchFamily="18" charset="-120"/>
                <a:cs typeface="Times New Roman" pitchFamily="18" charset="0"/>
              </a:rPr>
              <a:t> </a:t>
            </a:r>
            <a:r>
              <a:rPr lang="en-US" altLang="zh-TW" sz="2000" dirty="0">
                <a:latin typeface="Times New Roman" pitchFamily="18" charset="0"/>
                <a:ea typeface="PMingLiU" pitchFamily="18" charset="-120"/>
                <a:cs typeface="Times New Roman" pitchFamily="18" charset="0"/>
                <a:sym typeface="Symbol" pitchFamily="18" charset="2"/>
              </a:rPr>
              <a:t></a:t>
            </a:r>
            <a:r>
              <a:rPr lang="en-US" altLang="zh-TW" sz="2000" dirty="0">
                <a:latin typeface="Times New Roman" pitchFamily="18" charset="0"/>
                <a:ea typeface="PMingLiU" pitchFamily="18" charset="-120"/>
                <a:cs typeface="Times New Roman" pitchFamily="18" charset="0"/>
              </a:rPr>
              <a:t> </a:t>
            </a:r>
            <a:r>
              <a:rPr lang="en-US" altLang="zh-TW" sz="2000" dirty="0" err="1">
                <a:latin typeface="Times New Roman" pitchFamily="18" charset="0"/>
                <a:ea typeface="PMingLiU" pitchFamily="18" charset="-120"/>
                <a:cs typeface="Times New Roman" pitchFamily="18" charset="0"/>
              </a:rPr>
              <a:t>sname</a:t>
            </a:r>
            <a:r>
              <a:rPr lang="en-US" altLang="zh-TW" sz="2000" dirty="0">
                <a:latin typeface="Times New Roman" pitchFamily="18" charset="0"/>
                <a:ea typeface="PMingLiU" pitchFamily="18" charset="-120"/>
                <a:cs typeface="Times New Roman" pitchFamily="18" charset="0"/>
              </a:rPr>
              <a:t>, </a:t>
            </a:r>
            <a:r>
              <a:rPr lang="en-US" altLang="zh-TW" sz="2000" dirty="0" err="1">
                <a:latin typeface="Times New Roman" pitchFamily="18" charset="0"/>
                <a:ea typeface="PMingLiU" pitchFamily="18" charset="-120"/>
                <a:cs typeface="Times New Roman" pitchFamily="18" charset="0"/>
              </a:rPr>
              <a:t>sid</a:t>
            </a:r>
            <a:r>
              <a:rPr lang="en-US" altLang="zh-TW" sz="2000" dirty="0">
                <a:latin typeface="Times New Roman" pitchFamily="18" charset="0"/>
                <a:ea typeface="PMingLiU" pitchFamily="18" charset="-120"/>
                <a:cs typeface="Times New Roman" pitchFamily="18" charset="0"/>
              </a:rPr>
              <a:t> </a:t>
            </a:r>
            <a:r>
              <a:rPr lang="en-US" altLang="zh-TW" sz="2000" dirty="0">
                <a:latin typeface="Times New Roman" pitchFamily="18" charset="0"/>
                <a:ea typeface="PMingLiU" pitchFamily="18" charset="-120"/>
                <a:cs typeface="Times New Roman" pitchFamily="18" charset="0"/>
                <a:sym typeface="Symbol" pitchFamily="18" charset="2"/>
              </a:rPr>
              <a:t> major</a:t>
            </a:r>
            <a:r>
              <a:rPr lang="en-US" altLang="zh-TW" sz="2000" dirty="0">
                <a:latin typeface="Times New Roman" pitchFamily="18" charset="0"/>
                <a:ea typeface="PMingLiU" pitchFamily="18" charset="-120"/>
                <a:cs typeface="Times New Roman" pitchFamily="18" charset="0"/>
              </a:rPr>
              <a:t>}</a:t>
            </a:r>
          </a:p>
          <a:p>
            <a:pPr>
              <a:lnSpc>
                <a:spcPct val="80000"/>
              </a:lnSpc>
            </a:pPr>
            <a:endParaRPr lang="en-US" altLang="zh-TW" sz="2000" dirty="0">
              <a:latin typeface="Times New Roman" pitchFamily="18" charset="0"/>
              <a:ea typeface="PMingLiU" pitchFamily="18" charset="-120"/>
              <a:cs typeface="Times New Roman" pitchFamily="18" charset="0"/>
            </a:endParaRPr>
          </a:p>
          <a:p>
            <a:pPr>
              <a:lnSpc>
                <a:spcPct val="80000"/>
              </a:lnSpc>
              <a:buFont typeface="Wingdings" pitchFamily="2" charset="2"/>
              <a:buNone/>
            </a:pPr>
            <a:r>
              <a:rPr lang="en-US" altLang="zh-TW" sz="2000" dirty="0">
                <a:latin typeface="Times New Roman" pitchFamily="18" charset="0"/>
                <a:ea typeface="PMingLiU" pitchFamily="18" charset="-120"/>
                <a:cs typeface="Times New Roman" pitchFamily="18" charset="0"/>
              </a:rPr>
              <a:t>{ </a:t>
            </a:r>
            <a:r>
              <a:rPr lang="en-US" altLang="zh-TW" sz="2000" dirty="0" err="1">
                <a:latin typeface="Times New Roman" pitchFamily="18" charset="0"/>
                <a:ea typeface="PMingLiU" pitchFamily="18" charset="-120"/>
                <a:cs typeface="Times New Roman" pitchFamily="18" charset="0"/>
              </a:rPr>
              <a:t>sid</a:t>
            </a:r>
            <a:r>
              <a:rPr lang="en-US" altLang="zh-TW" sz="2000" dirty="0">
                <a:latin typeface="Times New Roman" pitchFamily="18" charset="0"/>
                <a:ea typeface="PMingLiU" pitchFamily="18" charset="-120"/>
                <a:cs typeface="Times New Roman" pitchFamily="18" charset="0"/>
              </a:rPr>
              <a:t>, </a:t>
            </a:r>
            <a:r>
              <a:rPr lang="en-US" altLang="zh-TW" sz="2000" dirty="0" err="1">
                <a:latin typeface="Times New Roman" pitchFamily="18" charset="0"/>
                <a:ea typeface="PMingLiU" pitchFamily="18" charset="-120"/>
                <a:cs typeface="Times New Roman" pitchFamily="18" charset="0"/>
              </a:rPr>
              <a:t>sname</a:t>
            </a:r>
            <a:r>
              <a:rPr lang="en-US" altLang="zh-TW" sz="2000" dirty="0">
                <a:latin typeface="Times New Roman" pitchFamily="18" charset="0"/>
                <a:ea typeface="PMingLiU" pitchFamily="18" charset="-120"/>
                <a:cs typeface="Times New Roman" pitchFamily="18" charset="0"/>
              </a:rPr>
              <a:t> } + { </a:t>
            </a:r>
            <a:r>
              <a:rPr lang="en-US" altLang="zh-TW" sz="2000" dirty="0" err="1">
                <a:latin typeface="Times New Roman" pitchFamily="18" charset="0"/>
                <a:ea typeface="PMingLiU" pitchFamily="18" charset="-120"/>
                <a:cs typeface="Times New Roman" pitchFamily="18" charset="0"/>
              </a:rPr>
              <a:t>sid</a:t>
            </a:r>
            <a:r>
              <a:rPr lang="en-US" altLang="zh-TW" sz="2000" dirty="0">
                <a:latin typeface="Times New Roman" pitchFamily="18" charset="0"/>
                <a:ea typeface="PMingLiU" pitchFamily="18" charset="-120"/>
                <a:cs typeface="Times New Roman" pitchFamily="18" charset="0"/>
              </a:rPr>
              <a:t>, major } is a lossless join decomposition</a:t>
            </a:r>
          </a:p>
          <a:p>
            <a:pPr>
              <a:lnSpc>
                <a:spcPct val="80000"/>
              </a:lnSpc>
              <a:buFont typeface="Wingdings" pitchFamily="2" charset="2"/>
              <a:buNone/>
            </a:pPr>
            <a:r>
              <a:rPr lang="en-US" altLang="zh-TW" sz="2000" i="1" dirty="0">
                <a:latin typeface="Times New Roman" pitchFamily="18" charset="0"/>
                <a:ea typeface="PMingLiU" pitchFamily="18" charset="-120"/>
                <a:cs typeface="Times New Roman" pitchFamily="18" charset="0"/>
                <a:sym typeface="Symbol" pitchFamily="18" charset="2"/>
              </a:rPr>
              <a:t>        </a:t>
            </a:r>
            <a:r>
              <a:rPr lang="en-US" altLang="zh-TW" sz="2000" dirty="0">
                <a:solidFill>
                  <a:srgbClr val="000099"/>
                </a:solidFill>
                <a:latin typeface="Times New Roman" pitchFamily="18" charset="0"/>
                <a:ea typeface="PMingLiU" pitchFamily="18" charset="-120"/>
                <a:cs typeface="Times New Roman" pitchFamily="18" charset="0"/>
                <a:sym typeface="Symbol" pitchFamily="18" charset="2"/>
              </a:rPr>
              <a:t>the intersection = {</a:t>
            </a:r>
            <a:r>
              <a:rPr lang="en-US" altLang="zh-TW" sz="2000" dirty="0" err="1">
                <a:solidFill>
                  <a:srgbClr val="000099"/>
                </a:solidFill>
                <a:latin typeface="Times New Roman" pitchFamily="18" charset="0"/>
                <a:ea typeface="PMingLiU" pitchFamily="18" charset="-120"/>
                <a:cs typeface="Times New Roman" pitchFamily="18" charset="0"/>
                <a:sym typeface="Symbol" pitchFamily="18" charset="2"/>
              </a:rPr>
              <a:t>sid</a:t>
            </a:r>
            <a:r>
              <a:rPr lang="en-US" altLang="zh-TW" sz="2000" dirty="0">
                <a:solidFill>
                  <a:srgbClr val="000099"/>
                </a:solidFill>
                <a:latin typeface="Times New Roman" pitchFamily="18" charset="0"/>
                <a:ea typeface="PMingLiU" pitchFamily="18" charset="-120"/>
                <a:cs typeface="Times New Roman" pitchFamily="18" charset="0"/>
                <a:sym typeface="Symbol" pitchFamily="18" charset="2"/>
              </a:rPr>
              <a:t>}  is a key in both schemas</a:t>
            </a:r>
          </a:p>
          <a:p>
            <a:pPr>
              <a:lnSpc>
                <a:spcPct val="80000"/>
              </a:lnSpc>
              <a:buFont typeface="Wingdings" pitchFamily="2" charset="2"/>
              <a:buNone/>
            </a:pPr>
            <a:endParaRPr lang="en-US" altLang="zh-TW" sz="2000" dirty="0">
              <a:solidFill>
                <a:srgbClr val="000099"/>
              </a:solidFill>
              <a:latin typeface="Times New Roman" pitchFamily="18" charset="0"/>
              <a:ea typeface="PMingLiU" pitchFamily="18" charset="-120"/>
              <a:cs typeface="Times New Roman" pitchFamily="18" charset="0"/>
            </a:endParaRPr>
          </a:p>
          <a:p>
            <a:pPr>
              <a:lnSpc>
                <a:spcPct val="80000"/>
              </a:lnSpc>
              <a:buFont typeface="Wingdings" pitchFamily="2" charset="2"/>
              <a:buNone/>
            </a:pPr>
            <a:r>
              <a:rPr lang="en-US" altLang="zh-TW" sz="2000" dirty="0">
                <a:latin typeface="Times New Roman" pitchFamily="18" charset="0"/>
                <a:ea typeface="PMingLiU" pitchFamily="18" charset="-120"/>
                <a:cs typeface="Times New Roman" pitchFamily="18" charset="0"/>
              </a:rPr>
              <a:t>{</a:t>
            </a:r>
            <a:r>
              <a:rPr lang="en-US" altLang="zh-TW" sz="2000" dirty="0" err="1">
                <a:latin typeface="Times New Roman" pitchFamily="18" charset="0"/>
                <a:ea typeface="PMingLiU" pitchFamily="18" charset="-120"/>
                <a:cs typeface="Times New Roman" pitchFamily="18" charset="0"/>
              </a:rPr>
              <a:t>sid</a:t>
            </a:r>
            <a:r>
              <a:rPr lang="en-US" altLang="zh-TW" sz="2000" dirty="0">
                <a:latin typeface="Times New Roman" pitchFamily="18" charset="0"/>
                <a:ea typeface="PMingLiU" pitchFamily="18" charset="-120"/>
                <a:cs typeface="Times New Roman" pitchFamily="18" charset="0"/>
              </a:rPr>
              <a:t>, major}  + { </a:t>
            </a:r>
            <a:r>
              <a:rPr lang="en-US" altLang="zh-TW" sz="2000" dirty="0" err="1">
                <a:latin typeface="Times New Roman" pitchFamily="18" charset="0"/>
                <a:ea typeface="PMingLiU" pitchFamily="18" charset="-120"/>
                <a:cs typeface="Times New Roman" pitchFamily="18" charset="0"/>
              </a:rPr>
              <a:t>sname</a:t>
            </a:r>
            <a:r>
              <a:rPr lang="en-US" altLang="zh-TW" sz="2000" dirty="0">
                <a:latin typeface="Times New Roman" pitchFamily="18" charset="0"/>
                <a:ea typeface="PMingLiU" pitchFamily="18" charset="-120"/>
                <a:cs typeface="Times New Roman" pitchFamily="18" charset="0"/>
              </a:rPr>
              <a:t>, major } is not a lossless join decomposition</a:t>
            </a:r>
          </a:p>
          <a:p>
            <a:pPr>
              <a:lnSpc>
                <a:spcPct val="80000"/>
              </a:lnSpc>
              <a:buFont typeface="Wingdings" pitchFamily="2" charset="2"/>
              <a:buNone/>
            </a:pPr>
            <a:r>
              <a:rPr lang="en-US" altLang="zh-TW" sz="2000" dirty="0">
                <a:latin typeface="Times New Roman" pitchFamily="18" charset="0"/>
                <a:ea typeface="PMingLiU" pitchFamily="18" charset="-120"/>
                <a:cs typeface="Times New Roman" pitchFamily="18" charset="0"/>
              </a:rPr>
              <a:t>         </a:t>
            </a:r>
            <a:r>
              <a:rPr lang="en-US" altLang="zh-TW" sz="2000" dirty="0">
                <a:solidFill>
                  <a:srgbClr val="000099"/>
                </a:solidFill>
                <a:latin typeface="Times New Roman" pitchFamily="18" charset="0"/>
                <a:ea typeface="PMingLiU" pitchFamily="18" charset="-120"/>
                <a:cs typeface="Times New Roman" pitchFamily="18" charset="0"/>
                <a:sym typeface="Symbol" pitchFamily="18" charset="2"/>
              </a:rPr>
              <a:t>the intersection = {major}  is not a key in either </a:t>
            </a:r>
          </a:p>
          <a:p>
            <a:pPr>
              <a:lnSpc>
                <a:spcPct val="80000"/>
              </a:lnSpc>
              <a:buFont typeface="Wingdings" pitchFamily="2" charset="2"/>
              <a:buNone/>
            </a:pPr>
            <a:r>
              <a:rPr lang="en-US" altLang="zh-TW" sz="2000" dirty="0">
                <a:solidFill>
                  <a:srgbClr val="000099"/>
                </a:solidFill>
                <a:latin typeface="Times New Roman" pitchFamily="18" charset="0"/>
                <a:ea typeface="PMingLiU" pitchFamily="18" charset="-120"/>
                <a:cs typeface="Times New Roman" pitchFamily="18" charset="0"/>
              </a:rPr>
              <a:t>          {</a:t>
            </a:r>
            <a:r>
              <a:rPr lang="en-US" altLang="zh-TW" sz="2000" dirty="0" err="1">
                <a:solidFill>
                  <a:srgbClr val="000099"/>
                </a:solidFill>
                <a:latin typeface="Times New Roman" pitchFamily="18" charset="0"/>
                <a:ea typeface="PMingLiU" pitchFamily="18" charset="-120"/>
                <a:cs typeface="Times New Roman" pitchFamily="18" charset="0"/>
              </a:rPr>
              <a:t>sid</a:t>
            </a:r>
            <a:r>
              <a:rPr lang="en-US" altLang="zh-TW" sz="2000" dirty="0">
                <a:solidFill>
                  <a:srgbClr val="000099"/>
                </a:solidFill>
                <a:latin typeface="Times New Roman" pitchFamily="18" charset="0"/>
                <a:ea typeface="PMingLiU" pitchFamily="18" charset="-120"/>
                <a:cs typeface="Times New Roman" pitchFamily="18" charset="0"/>
              </a:rPr>
              <a:t>, major}  or { </a:t>
            </a:r>
            <a:r>
              <a:rPr lang="en-US" altLang="zh-TW" sz="2000" dirty="0" err="1">
                <a:solidFill>
                  <a:srgbClr val="000099"/>
                </a:solidFill>
                <a:latin typeface="Times New Roman" pitchFamily="18" charset="0"/>
                <a:ea typeface="PMingLiU" pitchFamily="18" charset="-120"/>
                <a:cs typeface="Times New Roman" pitchFamily="18" charset="0"/>
              </a:rPr>
              <a:t>sname</a:t>
            </a:r>
            <a:r>
              <a:rPr lang="en-US" altLang="zh-TW" sz="2000" dirty="0">
                <a:solidFill>
                  <a:srgbClr val="000099"/>
                </a:solidFill>
                <a:latin typeface="Times New Roman" pitchFamily="18" charset="0"/>
                <a:ea typeface="PMingLiU" pitchFamily="18" charset="-120"/>
                <a:cs typeface="Times New Roman" pitchFamily="18" charset="0"/>
              </a:rPr>
              <a:t>, major }</a:t>
            </a:r>
          </a:p>
        </p:txBody>
      </p:sp>
    </p:spTree>
    <p:extLst>
      <p:ext uri="{BB962C8B-B14F-4D97-AF65-F5344CB8AC3E}">
        <p14:creationId xmlns:p14="http://schemas.microsoft.com/office/powerpoint/2010/main" val="128704060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9114" y="548679"/>
            <a:ext cx="7272808" cy="830997"/>
          </a:xfrm>
          <a:prstGeom prst="rect">
            <a:avLst/>
          </a:prstGeom>
          <a:noFill/>
        </p:spPr>
        <p:txBody>
          <a:bodyPr wrap="square" rtlCol="0">
            <a:spAutoFit/>
          </a:bodyPr>
          <a:lstStyle/>
          <a:p>
            <a:pPr algn="ctr"/>
            <a:r>
              <a:rPr lang="en-IN" sz="4800" dirty="0">
                <a:latin typeface="Algerian" pitchFamily="82" charset="0"/>
              </a:rPr>
              <a:t>Another Example</a:t>
            </a:r>
          </a:p>
        </p:txBody>
      </p:sp>
      <p:sp>
        <p:nvSpPr>
          <p:cNvPr id="6" name="Rectangle 5"/>
          <p:cNvSpPr/>
          <p:nvPr/>
        </p:nvSpPr>
        <p:spPr>
          <a:xfrm>
            <a:off x="611560" y="1502688"/>
            <a:ext cx="8208912" cy="951030"/>
          </a:xfrm>
          <a:prstGeom prst="rect">
            <a:avLst/>
          </a:prstGeom>
        </p:spPr>
        <p:txBody>
          <a:bodyPr wrap="square">
            <a:spAutoFit/>
          </a:bodyPr>
          <a:lstStyle/>
          <a:p>
            <a:pPr marL="381000" indent="-381000">
              <a:lnSpc>
                <a:spcPct val="90000"/>
              </a:lnSpc>
              <a:spcBef>
                <a:spcPct val="20000"/>
              </a:spcBef>
              <a:buClr>
                <a:schemeClr val="bg2"/>
              </a:buClr>
              <a:buSzPct val="75000"/>
            </a:pPr>
            <a:r>
              <a:rPr lang="en-US" altLang="zh-TW" i="1" dirty="0">
                <a:solidFill>
                  <a:srgbClr val="006600"/>
                </a:solidFill>
                <a:ea typeface="PMingLiU" pitchFamily="18" charset="-120"/>
                <a:sym typeface="Symbol" pitchFamily="18" charset="2"/>
              </a:rPr>
              <a:t>R</a:t>
            </a:r>
            <a:r>
              <a:rPr lang="en-US" altLang="zh-TW" dirty="0">
                <a:solidFill>
                  <a:srgbClr val="006600"/>
                </a:solidFill>
                <a:ea typeface="PMingLiU" pitchFamily="18" charset="-120"/>
                <a:sym typeface="Symbol" pitchFamily="18" charset="2"/>
              </a:rPr>
              <a:t>	=  { </a:t>
            </a:r>
            <a:r>
              <a:rPr lang="en-US" altLang="zh-TW" i="1" dirty="0">
                <a:solidFill>
                  <a:srgbClr val="006600"/>
                </a:solidFill>
                <a:ea typeface="PMingLiU" pitchFamily="18" charset="-120"/>
                <a:sym typeface="Symbol" pitchFamily="18" charset="2"/>
              </a:rPr>
              <a:t>A</a:t>
            </a:r>
            <a:r>
              <a:rPr lang="en-US" altLang="zh-TW" dirty="0">
                <a:solidFill>
                  <a:srgbClr val="006600"/>
                </a:solidFill>
                <a:ea typeface="PMingLiU" pitchFamily="18" charset="-120"/>
                <a:sym typeface="Symbol" pitchFamily="18" charset="2"/>
              </a:rPr>
              <a:t>, </a:t>
            </a:r>
            <a:r>
              <a:rPr lang="en-US" altLang="zh-TW" i="1" dirty="0">
                <a:solidFill>
                  <a:srgbClr val="006600"/>
                </a:solidFill>
                <a:ea typeface="PMingLiU" pitchFamily="18" charset="-120"/>
                <a:sym typeface="Symbol" pitchFamily="18" charset="2"/>
              </a:rPr>
              <a:t>B</a:t>
            </a:r>
            <a:r>
              <a:rPr lang="en-US" altLang="zh-TW" dirty="0">
                <a:solidFill>
                  <a:srgbClr val="006600"/>
                </a:solidFill>
                <a:ea typeface="PMingLiU" pitchFamily="18" charset="-120"/>
                <a:sym typeface="Symbol" pitchFamily="18" charset="2"/>
              </a:rPr>
              <a:t>, </a:t>
            </a:r>
            <a:r>
              <a:rPr lang="en-US" altLang="zh-TW" i="1" dirty="0">
                <a:solidFill>
                  <a:srgbClr val="006600"/>
                </a:solidFill>
                <a:ea typeface="PMingLiU" pitchFamily="18" charset="-120"/>
                <a:sym typeface="Symbol" pitchFamily="18" charset="2"/>
              </a:rPr>
              <a:t>C</a:t>
            </a:r>
            <a:r>
              <a:rPr lang="en-US" altLang="zh-TW" dirty="0">
                <a:solidFill>
                  <a:srgbClr val="006600"/>
                </a:solidFill>
                <a:ea typeface="PMingLiU" pitchFamily="18" charset="-120"/>
                <a:sym typeface="Symbol" pitchFamily="18" charset="2"/>
              </a:rPr>
              <a:t>, </a:t>
            </a:r>
            <a:r>
              <a:rPr lang="en-US" altLang="zh-TW" i="1" dirty="0">
                <a:solidFill>
                  <a:srgbClr val="006600"/>
                </a:solidFill>
                <a:ea typeface="PMingLiU" pitchFamily="18" charset="-120"/>
                <a:sym typeface="Symbol" pitchFamily="18" charset="2"/>
              </a:rPr>
              <a:t>D</a:t>
            </a:r>
            <a:r>
              <a:rPr lang="en-US" altLang="zh-TW" dirty="0">
                <a:solidFill>
                  <a:srgbClr val="006600"/>
                </a:solidFill>
                <a:ea typeface="PMingLiU" pitchFamily="18" charset="-120"/>
                <a:sym typeface="Symbol" pitchFamily="18" charset="2"/>
              </a:rPr>
              <a:t> }</a:t>
            </a:r>
          </a:p>
          <a:p>
            <a:pPr marL="381000" indent="-381000">
              <a:lnSpc>
                <a:spcPct val="90000"/>
              </a:lnSpc>
              <a:spcBef>
                <a:spcPct val="20000"/>
              </a:spcBef>
              <a:buClr>
                <a:schemeClr val="bg2"/>
              </a:buClr>
              <a:buSzPct val="75000"/>
            </a:pPr>
            <a:r>
              <a:rPr lang="en-US" altLang="zh-TW" i="1" dirty="0">
                <a:solidFill>
                  <a:srgbClr val="006600"/>
                </a:solidFill>
                <a:ea typeface="PMingLiU" pitchFamily="18" charset="-120"/>
                <a:sym typeface="Symbol" pitchFamily="18" charset="2"/>
              </a:rPr>
              <a:t>F</a:t>
            </a:r>
            <a:r>
              <a:rPr lang="en-US" altLang="zh-TW" dirty="0">
                <a:solidFill>
                  <a:srgbClr val="006600"/>
                </a:solidFill>
                <a:ea typeface="PMingLiU" pitchFamily="18" charset="-120"/>
                <a:sym typeface="Symbol" pitchFamily="18" charset="2"/>
              </a:rPr>
              <a:t>	=  { </a:t>
            </a:r>
            <a:r>
              <a:rPr lang="en-US" altLang="zh-TW" i="1" dirty="0">
                <a:solidFill>
                  <a:srgbClr val="006600"/>
                </a:solidFill>
                <a:ea typeface="PMingLiU" pitchFamily="18" charset="-120"/>
                <a:sym typeface="Symbol" pitchFamily="18" charset="2"/>
              </a:rPr>
              <a:t>A</a:t>
            </a:r>
            <a:r>
              <a:rPr lang="en-US" altLang="zh-TW" dirty="0">
                <a:solidFill>
                  <a:srgbClr val="006600"/>
                </a:solidFill>
                <a:ea typeface="PMingLiU" pitchFamily="18" charset="-120"/>
                <a:sym typeface="Symbol" pitchFamily="18" charset="2"/>
              </a:rPr>
              <a:t>  </a:t>
            </a:r>
            <a:r>
              <a:rPr lang="en-US" altLang="zh-TW" i="1" dirty="0">
                <a:solidFill>
                  <a:srgbClr val="006600"/>
                </a:solidFill>
                <a:ea typeface="PMingLiU" pitchFamily="18" charset="-120"/>
                <a:sym typeface="Symbol" pitchFamily="18" charset="2"/>
              </a:rPr>
              <a:t>B</a:t>
            </a:r>
            <a:r>
              <a:rPr lang="en-US" altLang="zh-TW" dirty="0">
                <a:solidFill>
                  <a:srgbClr val="006600"/>
                </a:solidFill>
                <a:ea typeface="PMingLiU" pitchFamily="18" charset="-120"/>
                <a:sym typeface="Symbol" pitchFamily="18" charset="2"/>
              </a:rPr>
              <a:t>, </a:t>
            </a:r>
            <a:r>
              <a:rPr lang="en-US" altLang="zh-TW" i="1" dirty="0">
                <a:solidFill>
                  <a:srgbClr val="006600"/>
                </a:solidFill>
                <a:ea typeface="PMingLiU" pitchFamily="18" charset="-120"/>
                <a:sym typeface="Symbol" pitchFamily="18" charset="2"/>
              </a:rPr>
              <a:t>C</a:t>
            </a:r>
            <a:r>
              <a:rPr lang="en-US" altLang="zh-TW" dirty="0">
                <a:solidFill>
                  <a:srgbClr val="006600"/>
                </a:solidFill>
                <a:ea typeface="PMingLiU" pitchFamily="18" charset="-120"/>
                <a:sym typeface="Symbol" pitchFamily="18" charset="2"/>
              </a:rPr>
              <a:t>  </a:t>
            </a:r>
            <a:r>
              <a:rPr lang="en-US" altLang="zh-TW" i="1" dirty="0">
                <a:solidFill>
                  <a:srgbClr val="006600"/>
                </a:solidFill>
                <a:ea typeface="PMingLiU" pitchFamily="18" charset="-120"/>
                <a:sym typeface="Symbol" pitchFamily="18" charset="2"/>
              </a:rPr>
              <a:t>D</a:t>
            </a:r>
            <a:r>
              <a:rPr lang="en-US" altLang="zh-TW" dirty="0">
                <a:solidFill>
                  <a:srgbClr val="006600"/>
                </a:solidFill>
                <a:ea typeface="PMingLiU" pitchFamily="18" charset="-120"/>
                <a:sym typeface="Symbol" pitchFamily="18" charset="2"/>
              </a:rPr>
              <a:t> }.</a:t>
            </a:r>
          </a:p>
          <a:p>
            <a:pPr marL="381000" indent="-381000">
              <a:lnSpc>
                <a:spcPct val="90000"/>
              </a:lnSpc>
              <a:spcBef>
                <a:spcPct val="20000"/>
              </a:spcBef>
              <a:buClr>
                <a:schemeClr val="bg2"/>
              </a:buClr>
              <a:buSzPct val="75000"/>
            </a:pPr>
            <a:r>
              <a:rPr lang="en-US" altLang="zh-TW" dirty="0">
                <a:solidFill>
                  <a:srgbClr val="006600"/>
                </a:solidFill>
                <a:ea typeface="PMingLiU" pitchFamily="18" charset="-120"/>
                <a:sym typeface="Symbol" pitchFamily="18" charset="2"/>
              </a:rPr>
              <a:t>Key is {AC}.</a:t>
            </a:r>
          </a:p>
        </p:txBody>
      </p:sp>
      <p:sp>
        <p:nvSpPr>
          <p:cNvPr id="4" name="Rectangle 4"/>
          <p:cNvSpPr>
            <a:spLocks noChangeArrowheads="1"/>
          </p:cNvSpPr>
          <p:nvPr/>
        </p:nvSpPr>
        <p:spPr bwMode="auto">
          <a:xfrm>
            <a:off x="721977" y="2636912"/>
            <a:ext cx="7620000" cy="2273300"/>
          </a:xfrm>
          <a:prstGeom prst="rect">
            <a:avLst/>
          </a:prstGeom>
          <a:noFill/>
          <a:ln w="12700">
            <a:noFill/>
            <a:miter lim="800000"/>
            <a:headEnd/>
            <a:tailEnd/>
          </a:ln>
          <a:effectLst/>
        </p:spPr>
        <p:txBody>
          <a:bodyPr>
            <a:spAutoFit/>
          </a:bodyPr>
          <a:lstStyle/>
          <a:p>
            <a:pPr marL="342900" indent="-342900" eaLnBrk="1" hangingPunct="1">
              <a:lnSpc>
                <a:spcPct val="90000"/>
              </a:lnSpc>
              <a:spcBef>
                <a:spcPct val="50000"/>
              </a:spcBef>
              <a:buClr>
                <a:srgbClr val="663300"/>
              </a:buClr>
              <a:buFont typeface="Wingdings" pitchFamily="2" charset="2"/>
              <a:buNone/>
            </a:pPr>
            <a:r>
              <a:rPr lang="en-US" altLang="zh-TW" sz="2200" dirty="0">
                <a:ea typeface="PMingLiU" pitchFamily="18" charset="-120"/>
                <a:sym typeface="Symbol" pitchFamily="18" charset="2"/>
              </a:rPr>
              <a:t>Decomposition:  { (</a:t>
            </a:r>
            <a:r>
              <a:rPr lang="en-US" altLang="zh-TW" sz="2200" i="1" dirty="0">
                <a:ea typeface="PMingLiU" pitchFamily="18" charset="-120"/>
                <a:sym typeface="Symbol" pitchFamily="18" charset="2"/>
              </a:rPr>
              <a:t>A</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B</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C</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D</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A</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C</a:t>
            </a:r>
            <a:r>
              <a:rPr lang="en-US" altLang="zh-TW" sz="2200" dirty="0">
                <a:ea typeface="PMingLiU" pitchFamily="18" charset="-120"/>
                <a:sym typeface="Symbol" pitchFamily="18" charset="2"/>
              </a:rPr>
              <a:t>) }</a:t>
            </a:r>
          </a:p>
          <a:p>
            <a:pPr marL="342900" indent="-342900" eaLnBrk="1" hangingPunct="1">
              <a:lnSpc>
                <a:spcPct val="90000"/>
              </a:lnSpc>
              <a:spcBef>
                <a:spcPct val="50000"/>
              </a:spcBef>
              <a:buClr>
                <a:srgbClr val="663300"/>
              </a:buClr>
              <a:buFont typeface="Wingdings" pitchFamily="2" charset="2"/>
              <a:buNone/>
            </a:pPr>
            <a:r>
              <a:rPr lang="en-US" altLang="zh-TW" sz="2200" dirty="0">
                <a:ea typeface="PMingLiU" pitchFamily="18" charset="-120"/>
                <a:sym typeface="Symbol" pitchFamily="18" charset="2"/>
              </a:rPr>
              <a:t>Consider it a two step decomposition:</a:t>
            </a:r>
            <a:endParaRPr lang="en-US" altLang="zh-TW" sz="2200" dirty="0">
              <a:solidFill>
                <a:schemeClr val="bg2"/>
              </a:solidFill>
              <a:ea typeface="PMingLiU" pitchFamily="18" charset="-120"/>
              <a:sym typeface="Symbol" pitchFamily="18" charset="2"/>
            </a:endParaRPr>
          </a:p>
          <a:p>
            <a:pPr marL="342900" indent="-342900" eaLnBrk="1" hangingPunct="1">
              <a:lnSpc>
                <a:spcPct val="90000"/>
              </a:lnSpc>
              <a:spcBef>
                <a:spcPct val="50000"/>
              </a:spcBef>
              <a:buClr>
                <a:srgbClr val="663300"/>
              </a:buClr>
              <a:buFont typeface="Wingdings" pitchFamily="2" charset="2"/>
              <a:buAutoNum type="arabicPeriod"/>
            </a:pPr>
            <a:r>
              <a:rPr lang="en-US" altLang="zh-TW" sz="2200" dirty="0">
                <a:solidFill>
                  <a:srgbClr val="000099"/>
                </a:solidFill>
                <a:ea typeface="PMingLiU" pitchFamily="18" charset="-120"/>
                <a:sym typeface="Symbol" pitchFamily="18" charset="2"/>
              </a:rPr>
              <a:t>Decompose </a:t>
            </a:r>
            <a:r>
              <a:rPr lang="en-US" altLang="zh-TW" sz="2200" i="1" dirty="0">
                <a:solidFill>
                  <a:srgbClr val="000099"/>
                </a:solidFill>
                <a:ea typeface="PMingLiU" pitchFamily="18" charset="-120"/>
                <a:sym typeface="Symbol" pitchFamily="18" charset="2"/>
              </a:rPr>
              <a:t>R</a:t>
            </a:r>
            <a:r>
              <a:rPr lang="en-US" altLang="zh-TW" sz="2200" dirty="0">
                <a:solidFill>
                  <a:srgbClr val="000099"/>
                </a:solidFill>
                <a:ea typeface="PMingLiU" pitchFamily="18" charset="-120"/>
                <a:sym typeface="Symbol" pitchFamily="18" charset="2"/>
              </a:rPr>
              <a:t> into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1</a:t>
            </a:r>
            <a:r>
              <a:rPr lang="en-US" altLang="zh-TW" sz="2200" dirty="0">
                <a:solidFill>
                  <a:srgbClr val="000099"/>
                </a:solidFill>
                <a:ea typeface="PMingLiU" pitchFamily="18" charset="-120"/>
                <a:sym typeface="Symbol" pitchFamily="18" charset="2"/>
              </a:rPr>
              <a:t> = (</a:t>
            </a:r>
            <a:r>
              <a:rPr lang="en-US" altLang="zh-TW" sz="2200" i="1" dirty="0">
                <a:solidFill>
                  <a:srgbClr val="000099"/>
                </a:solidFill>
                <a:ea typeface="PMingLiU" pitchFamily="18" charset="-120"/>
                <a:sym typeface="Symbol" pitchFamily="18" charset="2"/>
              </a:rPr>
              <a:t>A</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B</a:t>
            </a:r>
            <a:r>
              <a:rPr lang="en-US" altLang="zh-TW" sz="2200" dirty="0">
                <a:solidFill>
                  <a:srgbClr val="000099"/>
                </a:solidFill>
                <a:ea typeface="PMingLiU" pitchFamily="18" charset="-120"/>
                <a:sym typeface="Symbol" pitchFamily="18" charset="2"/>
              </a:rPr>
              <a:t>), </a:t>
            </a:r>
            <a:r>
              <a:rPr lang="en-US" altLang="zh-TW" sz="2200" i="1" dirty="0">
                <a:solidFill>
                  <a:srgbClr val="CC3300"/>
                </a:solidFill>
                <a:ea typeface="PMingLiU" pitchFamily="18" charset="-120"/>
                <a:sym typeface="Symbol" pitchFamily="18" charset="2"/>
              </a:rPr>
              <a:t>R</a:t>
            </a:r>
            <a:r>
              <a:rPr lang="en-US" altLang="zh-TW" sz="2200" baseline="-25000" dirty="0">
                <a:solidFill>
                  <a:srgbClr val="CC3300"/>
                </a:solidFill>
                <a:ea typeface="PMingLiU" pitchFamily="18" charset="-120"/>
                <a:sym typeface="Symbol" pitchFamily="18" charset="2"/>
              </a:rPr>
              <a:t>2</a:t>
            </a:r>
            <a:r>
              <a:rPr lang="en-US" altLang="zh-TW" sz="2200" dirty="0">
                <a:solidFill>
                  <a:srgbClr val="CC3300"/>
                </a:solidFill>
                <a:ea typeface="PMingLiU" pitchFamily="18" charset="-120"/>
                <a:sym typeface="Symbol" pitchFamily="18" charset="2"/>
              </a:rPr>
              <a:t> = (</a:t>
            </a:r>
            <a:r>
              <a:rPr lang="en-US" altLang="zh-TW" sz="2200" i="1" dirty="0">
                <a:solidFill>
                  <a:srgbClr val="CC3300"/>
                </a:solidFill>
                <a:ea typeface="PMingLiU" pitchFamily="18" charset="-120"/>
                <a:sym typeface="Symbol" pitchFamily="18" charset="2"/>
              </a:rPr>
              <a:t>A</a:t>
            </a:r>
            <a:r>
              <a:rPr lang="en-US" altLang="zh-TW" sz="2200" dirty="0">
                <a:solidFill>
                  <a:srgbClr val="CC3300"/>
                </a:solidFill>
                <a:ea typeface="PMingLiU" pitchFamily="18" charset="-120"/>
                <a:sym typeface="Symbol" pitchFamily="18" charset="2"/>
              </a:rPr>
              <a:t>, </a:t>
            </a:r>
            <a:r>
              <a:rPr lang="en-US" altLang="zh-TW" sz="2200" i="1" dirty="0">
                <a:solidFill>
                  <a:srgbClr val="CC3300"/>
                </a:solidFill>
                <a:ea typeface="PMingLiU" pitchFamily="18" charset="-120"/>
                <a:sym typeface="Symbol" pitchFamily="18" charset="2"/>
              </a:rPr>
              <a:t>C</a:t>
            </a:r>
            <a:r>
              <a:rPr lang="en-US" altLang="zh-TW" sz="2200" dirty="0">
                <a:solidFill>
                  <a:srgbClr val="CC3300"/>
                </a:solidFill>
                <a:ea typeface="PMingLiU" pitchFamily="18" charset="-120"/>
                <a:sym typeface="Symbol" pitchFamily="18" charset="2"/>
              </a:rPr>
              <a:t>, </a:t>
            </a:r>
            <a:r>
              <a:rPr lang="en-US" altLang="zh-TW" sz="2200" i="1" dirty="0">
                <a:solidFill>
                  <a:srgbClr val="CC3300"/>
                </a:solidFill>
                <a:ea typeface="PMingLiU" pitchFamily="18" charset="-120"/>
                <a:sym typeface="Symbol" pitchFamily="18" charset="2"/>
              </a:rPr>
              <a:t>D</a:t>
            </a:r>
            <a:r>
              <a:rPr lang="en-US" altLang="zh-TW" sz="2200" dirty="0">
                <a:solidFill>
                  <a:srgbClr val="CC3300"/>
                </a:solidFill>
                <a:ea typeface="PMingLiU" pitchFamily="18" charset="-120"/>
                <a:sym typeface="Symbol" pitchFamily="18" charset="2"/>
              </a:rPr>
              <a:t>)</a:t>
            </a:r>
          </a:p>
          <a:p>
            <a:pPr marL="342900" indent="-342900" eaLnBrk="1" hangingPunct="1">
              <a:lnSpc>
                <a:spcPct val="90000"/>
              </a:lnSpc>
              <a:spcBef>
                <a:spcPct val="50000"/>
              </a:spcBef>
              <a:buClr>
                <a:srgbClr val="663300"/>
              </a:buClr>
              <a:buFont typeface="Wingdings" pitchFamily="2" charset="2"/>
              <a:buAutoNum type="arabicPeriod"/>
            </a:pPr>
            <a:r>
              <a:rPr lang="en-US" altLang="zh-TW" sz="2200" dirty="0">
                <a:solidFill>
                  <a:srgbClr val="000099"/>
                </a:solidFill>
                <a:ea typeface="PMingLiU" pitchFamily="18" charset="-120"/>
                <a:sym typeface="Symbol" pitchFamily="18" charset="2"/>
              </a:rPr>
              <a:t>Decompose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2</a:t>
            </a:r>
            <a:r>
              <a:rPr lang="en-US" altLang="zh-TW" sz="2200" dirty="0">
                <a:solidFill>
                  <a:srgbClr val="000099"/>
                </a:solidFill>
                <a:ea typeface="PMingLiU" pitchFamily="18" charset="-120"/>
                <a:sym typeface="Symbol" pitchFamily="18" charset="2"/>
              </a:rPr>
              <a:t> into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3</a:t>
            </a:r>
            <a:r>
              <a:rPr lang="en-US" altLang="zh-TW" sz="2200" dirty="0">
                <a:solidFill>
                  <a:srgbClr val="000099"/>
                </a:solidFill>
                <a:ea typeface="PMingLiU" pitchFamily="18" charset="-120"/>
                <a:sym typeface="Symbol" pitchFamily="18" charset="2"/>
              </a:rPr>
              <a:t> = (</a:t>
            </a:r>
            <a:r>
              <a:rPr lang="en-US" altLang="zh-TW" sz="2200" i="1" dirty="0">
                <a:solidFill>
                  <a:srgbClr val="000099"/>
                </a:solidFill>
                <a:ea typeface="PMingLiU" pitchFamily="18" charset="-120"/>
                <a:sym typeface="Symbol" pitchFamily="18" charset="2"/>
              </a:rPr>
              <a:t>C</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D</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4</a:t>
            </a:r>
            <a:r>
              <a:rPr lang="en-US" altLang="zh-TW" sz="2200" dirty="0">
                <a:solidFill>
                  <a:srgbClr val="000099"/>
                </a:solidFill>
                <a:ea typeface="PMingLiU" pitchFamily="18" charset="-120"/>
                <a:sym typeface="Symbol" pitchFamily="18" charset="2"/>
              </a:rPr>
              <a:t> = (</a:t>
            </a:r>
            <a:r>
              <a:rPr lang="en-US" altLang="zh-TW" sz="2200" i="1" dirty="0">
                <a:solidFill>
                  <a:srgbClr val="000099"/>
                </a:solidFill>
                <a:ea typeface="PMingLiU" pitchFamily="18" charset="-120"/>
                <a:sym typeface="Symbol" pitchFamily="18" charset="2"/>
              </a:rPr>
              <a:t>A</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C</a:t>
            </a:r>
            <a:r>
              <a:rPr lang="en-US" altLang="zh-TW" sz="2200" dirty="0">
                <a:solidFill>
                  <a:srgbClr val="000099"/>
                </a:solidFill>
                <a:ea typeface="PMingLiU" pitchFamily="18" charset="-120"/>
                <a:sym typeface="Symbol" pitchFamily="18" charset="2"/>
              </a:rPr>
              <a:t>)</a:t>
            </a:r>
          </a:p>
          <a:p>
            <a:pPr marL="342900" indent="-342900" eaLnBrk="1" hangingPunct="1">
              <a:lnSpc>
                <a:spcPct val="90000"/>
              </a:lnSpc>
              <a:spcBef>
                <a:spcPct val="50000"/>
              </a:spcBef>
              <a:buClr>
                <a:srgbClr val="663300"/>
              </a:buClr>
              <a:buFont typeface="Wingdings" pitchFamily="2" charset="2"/>
              <a:buNone/>
            </a:pPr>
            <a:r>
              <a:rPr lang="en-US" altLang="zh-TW" sz="2200" dirty="0">
                <a:ea typeface="PMingLiU" pitchFamily="18" charset="-120"/>
                <a:sym typeface="Symbol" pitchFamily="18" charset="2"/>
              </a:rPr>
              <a:t>This is a lossless join decomposition.</a:t>
            </a:r>
          </a:p>
        </p:txBody>
      </p:sp>
      <p:sp>
        <p:nvSpPr>
          <p:cNvPr id="5" name="Text Box 9"/>
          <p:cNvSpPr txBox="1">
            <a:spLocks noChangeArrowheads="1"/>
          </p:cNvSpPr>
          <p:nvPr/>
        </p:nvSpPr>
        <p:spPr bwMode="auto">
          <a:xfrm>
            <a:off x="7105650" y="2430338"/>
            <a:ext cx="1270000" cy="641350"/>
          </a:xfrm>
          <a:prstGeom prst="rect">
            <a:avLst/>
          </a:prstGeom>
          <a:noFill/>
          <a:ln w="9525">
            <a:noFill/>
            <a:miter lim="800000"/>
            <a:headEnd/>
            <a:tailEnd/>
          </a:ln>
          <a:effectLst/>
        </p:spPr>
        <p:txBody>
          <a:bodyPr wrap="none">
            <a:spAutoFit/>
          </a:bodyPr>
          <a:lstStyle/>
          <a:p>
            <a:pPr eaLnBrk="1" hangingPunct="1"/>
            <a:r>
              <a:rPr kumimoji="1" lang="en-US" altLang="zh-TW">
                <a:solidFill>
                  <a:srgbClr val="FF6600"/>
                </a:solidFill>
                <a:latin typeface="Comic Sans MS" pitchFamily="66" charset="0"/>
                <a:ea typeface="PMingLiU" pitchFamily="18" charset="-120"/>
              </a:rPr>
              <a:t>introduce </a:t>
            </a:r>
          </a:p>
          <a:p>
            <a:pPr eaLnBrk="1" hangingPunct="1"/>
            <a:r>
              <a:rPr kumimoji="1" lang="en-US" altLang="zh-TW">
                <a:solidFill>
                  <a:srgbClr val="FF6600"/>
                </a:solidFill>
                <a:latin typeface="Comic Sans MS" pitchFamily="66" charset="0"/>
                <a:ea typeface="PMingLiU" pitchFamily="18" charset="-120"/>
              </a:rPr>
              <a:t>virtually</a:t>
            </a:r>
          </a:p>
        </p:txBody>
      </p:sp>
      <p:sp>
        <p:nvSpPr>
          <p:cNvPr id="7" name="Line 10"/>
          <p:cNvSpPr>
            <a:spLocks noChangeShapeType="1"/>
          </p:cNvSpPr>
          <p:nvPr/>
        </p:nvSpPr>
        <p:spPr bwMode="auto">
          <a:xfrm flipH="1">
            <a:off x="7034213" y="3006601"/>
            <a:ext cx="360362" cy="576262"/>
          </a:xfrm>
          <a:prstGeom prst="line">
            <a:avLst/>
          </a:prstGeom>
          <a:noFill/>
          <a:ln w="9525">
            <a:solidFill>
              <a:srgbClr val="FF0000"/>
            </a:solidFill>
            <a:round/>
            <a:headEnd/>
            <a:tailEnd type="triangle" w="med" len="med"/>
          </a:ln>
          <a:effectLst/>
        </p:spPr>
        <p:txBody>
          <a:bodyPr/>
          <a:lstStyle/>
          <a:p>
            <a:endParaRPr lang="en-US"/>
          </a:p>
        </p:txBody>
      </p:sp>
      <p:grpSp>
        <p:nvGrpSpPr>
          <p:cNvPr id="8" name="Group 5"/>
          <p:cNvGrpSpPr>
            <a:grpSpLocks/>
          </p:cNvGrpSpPr>
          <p:nvPr/>
        </p:nvGrpSpPr>
        <p:grpSpPr bwMode="auto">
          <a:xfrm>
            <a:off x="685800" y="5029200"/>
            <a:ext cx="6858000" cy="1006475"/>
            <a:chOff x="432" y="3168"/>
            <a:chExt cx="4320" cy="634"/>
          </a:xfrm>
        </p:grpSpPr>
        <p:sp>
          <p:nvSpPr>
            <p:cNvPr id="9" name="Rectangle 6"/>
            <p:cNvSpPr>
              <a:spLocks noChangeArrowheads="1"/>
            </p:cNvSpPr>
            <p:nvPr/>
          </p:nvSpPr>
          <p:spPr bwMode="auto">
            <a:xfrm>
              <a:off x="480" y="3216"/>
              <a:ext cx="4272" cy="586"/>
            </a:xfrm>
            <a:prstGeom prst="rect">
              <a:avLst/>
            </a:prstGeom>
            <a:noFill/>
            <a:ln w="12700">
              <a:noFill/>
              <a:miter lim="800000"/>
              <a:headEnd/>
              <a:tailEnd/>
            </a:ln>
            <a:effectLst/>
          </p:spPr>
          <p:txBody>
            <a:bodyPr>
              <a:spAutoFit/>
            </a:bodyPr>
            <a:lstStyle/>
            <a:p>
              <a:pPr eaLnBrk="1" hangingPunct="1">
                <a:spcBef>
                  <a:spcPct val="50000"/>
                </a:spcBef>
                <a:buClr>
                  <a:srgbClr val="663300"/>
                </a:buClr>
                <a:buFont typeface="Wingdings" pitchFamily="2" charset="2"/>
                <a:buNone/>
              </a:pPr>
              <a:r>
                <a:rPr lang="en-US" altLang="zh-TW" sz="2200">
                  <a:solidFill>
                    <a:srgbClr val="660066"/>
                  </a:solidFill>
                  <a:latin typeface="Comic Sans MS" pitchFamily="66" charset="0"/>
                  <a:ea typeface="PMingLiU" pitchFamily="18" charset="-120"/>
                  <a:sym typeface="Symbol" pitchFamily="18" charset="2"/>
                </a:rPr>
                <a:t>If </a:t>
              </a:r>
              <a:r>
                <a:rPr lang="en-US" altLang="zh-TW" sz="2200" i="1">
                  <a:solidFill>
                    <a:srgbClr val="660066"/>
                  </a:solidFill>
                  <a:latin typeface="Comic Sans MS" pitchFamily="66" charset="0"/>
                  <a:ea typeface="PMingLiU" pitchFamily="18" charset="-120"/>
                  <a:sym typeface="Symbol" pitchFamily="18" charset="2"/>
                </a:rPr>
                <a:t>R</a:t>
              </a:r>
              <a:r>
                <a:rPr lang="en-US" altLang="zh-TW" sz="2200">
                  <a:solidFill>
                    <a:srgbClr val="660066"/>
                  </a:solidFill>
                  <a:latin typeface="Comic Sans MS" pitchFamily="66" charset="0"/>
                  <a:ea typeface="PMingLiU" pitchFamily="18" charset="-120"/>
                  <a:sym typeface="Symbol" pitchFamily="18" charset="2"/>
                </a:rPr>
                <a:t> is decomposed into (</a:t>
              </a:r>
              <a:r>
                <a:rPr lang="en-US" altLang="zh-TW" sz="2200" i="1">
                  <a:solidFill>
                    <a:srgbClr val="660066"/>
                  </a:solidFill>
                  <a:latin typeface="Comic Sans MS" pitchFamily="66" charset="0"/>
                  <a:ea typeface="PMingLiU" pitchFamily="18" charset="-120"/>
                  <a:sym typeface="Symbol" pitchFamily="18" charset="2"/>
                </a:rPr>
                <a:t>A</a:t>
              </a:r>
              <a:r>
                <a:rPr lang="en-US" altLang="zh-TW" sz="2200">
                  <a:solidFill>
                    <a:srgbClr val="660066"/>
                  </a:solidFill>
                  <a:latin typeface="Comic Sans MS" pitchFamily="66" charset="0"/>
                  <a:ea typeface="PMingLiU" pitchFamily="18" charset="-120"/>
                  <a:sym typeface="Symbol" pitchFamily="18" charset="2"/>
                </a:rPr>
                <a:t>, </a:t>
              </a:r>
              <a:r>
                <a:rPr lang="en-US" altLang="zh-TW" sz="2200" i="1">
                  <a:solidFill>
                    <a:srgbClr val="660066"/>
                  </a:solidFill>
                  <a:latin typeface="Comic Sans MS" pitchFamily="66" charset="0"/>
                  <a:ea typeface="PMingLiU" pitchFamily="18" charset="-120"/>
                  <a:sym typeface="Symbol" pitchFamily="18" charset="2"/>
                </a:rPr>
                <a:t>B</a:t>
              </a:r>
              <a:r>
                <a:rPr lang="en-US" altLang="zh-TW" sz="2200">
                  <a:solidFill>
                    <a:srgbClr val="660066"/>
                  </a:solidFill>
                  <a:latin typeface="Comic Sans MS" pitchFamily="66" charset="0"/>
                  <a:ea typeface="PMingLiU" pitchFamily="18" charset="-120"/>
                  <a:sym typeface="Symbol" pitchFamily="18" charset="2"/>
                </a:rPr>
                <a:t>), (</a:t>
              </a:r>
              <a:r>
                <a:rPr lang="en-US" altLang="zh-TW" sz="2200" i="1">
                  <a:solidFill>
                    <a:srgbClr val="660066"/>
                  </a:solidFill>
                  <a:latin typeface="Comic Sans MS" pitchFamily="66" charset="0"/>
                  <a:ea typeface="PMingLiU" pitchFamily="18" charset="-120"/>
                  <a:sym typeface="Symbol" pitchFamily="18" charset="2"/>
                </a:rPr>
                <a:t>C</a:t>
              </a:r>
              <a:r>
                <a:rPr lang="en-US" altLang="zh-TW" sz="2200">
                  <a:solidFill>
                    <a:srgbClr val="660066"/>
                  </a:solidFill>
                  <a:latin typeface="Comic Sans MS" pitchFamily="66" charset="0"/>
                  <a:ea typeface="PMingLiU" pitchFamily="18" charset="-120"/>
                  <a:sym typeface="Symbol" pitchFamily="18" charset="2"/>
                </a:rPr>
                <a:t>, </a:t>
              </a:r>
              <a:r>
                <a:rPr lang="en-US" altLang="zh-TW" sz="2200" i="1">
                  <a:solidFill>
                    <a:srgbClr val="660066"/>
                  </a:solidFill>
                  <a:latin typeface="Comic Sans MS" pitchFamily="66" charset="0"/>
                  <a:ea typeface="PMingLiU" pitchFamily="18" charset="-120"/>
                  <a:sym typeface="Symbol" pitchFamily="18" charset="2"/>
                </a:rPr>
                <a:t>D</a:t>
              </a:r>
              <a:r>
                <a:rPr lang="en-US" altLang="zh-TW" sz="2200">
                  <a:solidFill>
                    <a:srgbClr val="660066"/>
                  </a:solidFill>
                  <a:latin typeface="Comic Sans MS" pitchFamily="66" charset="0"/>
                  <a:ea typeface="PMingLiU" pitchFamily="18" charset="-120"/>
                  <a:sym typeface="Symbol" pitchFamily="18" charset="2"/>
                </a:rPr>
                <a:t>)</a:t>
              </a:r>
            </a:p>
            <a:p>
              <a:pPr eaLnBrk="1" hangingPunct="1">
                <a:spcBef>
                  <a:spcPct val="50000"/>
                </a:spcBef>
                <a:buClr>
                  <a:srgbClr val="663300"/>
                </a:buClr>
                <a:buFont typeface="Wingdings" pitchFamily="2" charset="2"/>
                <a:buNone/>
              </a:pPr>
              <a:r>
                <a:rPr lang="en-US" altLang="zh-TW" sz="2200">
                  <a:solidFill>
                    <a:srgbClr val="660066"/>
                  </a:solidFill>
                  <a:latin typeface="Comic Sans MS" pitchFamily="66" charset="0"/>
                  <a:ea typeface="PMingLiU" pitchFamily="18" charset="-120"/>
                  <a:sym typeface="Symbol" pitchFamily="18" charset="2"/>
                </a:rPr>
                <a:t>This is a lossy-join decomposition.</a:t>
              </a:r>
            </a:p>
          </p:txBody>
        </p:sp>
        <p:sp>
          <p:nvSpPr>
            <p:cNvPr id="10" name="Line 7"/>
            <p:cNvSpPr>
              <a:spLocks noChangeShapeType="1"/>
            </p:cNvSpPr>
            <p:nvPr/>
          </p:nvSpPr>
          <p:spPr bwMode="auto">
            <a:xfrm>
              <a:off x="432" y="3168"/>
              <a:ext cx="4320" cy="0"/>
            </a:xfrm>
            <a:prstGeom prst="line">
              <a:avLst/>
            </a:prstGeom>
            <a:noFill/>
            <a:ln w="12700">
              <a:solidFill>
                <a:schemeClr val="tx1"/>
              </a:solidFill>
              <a:round/>
              <a:headEnd/>
              <a:tailEnd/>
            </a:ln>
            <a:effectLst>
              <a:outerShdw dist="71842" dir="2700000" algn="ctr" rotWithShape="0">
                <a:schemeClr val="bg2">
                  <a:alpha val="50000"/>
                </a:schemeClr>
              </a:outerShdw>
            </a:effectLst>
          </p:spPr>
          <p:txBody>
            <a:bodyPr wrap="none" anchor="ctr"/>
            <a:lstStyle/>
            <a:p>
              <a:endParaRPr lang="en-US"/>
            </a:p>
          </p:txBody>
        </p:sp>
      </p:grpSp>
    </p:spTree>
    <p:extLst>
      <p:ext uri="{BB962C8B-B14F-4D97-AF65-F5344CB8AC3E}">
        <p14:creationId xmlns:p14="http://schemas.microsoft.com/office/powerpoint/2010/main" val="219275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5" y="332656"/>
            <a:ext cx="8315853" cy="1077218"/>
          </a:xfrm>
          <a:prstGeom prst="rect">
            <a:avLst/>
          </a:prstGeom>
          <a:noFill/>
        </p:spPr>
        <p:txBody>
          <a:bodyPr wrap="square" rtlCol="0">
            <a:spAutoFit/>
          </a:bodyPr>
          <a:lstStyle/>
          <a:p>
            <a:pPr algn="ctr"/>
            <a:r>
              <a:rPr lang="en-IN" sz="3200" dirty="0">
                <a:latin typeface="Algerian" pitchFamily="82" charset="0"/>
              </a:rPr>
              <a:t>Checking Lossless Join Decomposition - α Test</a:t>
            </a:r>
          </a:p>
        </p:txBody>
      </p:sp>
      <p:sp>
        <p:nvSpPr>
          <p:cNvPr id="6" name="TextBox 5"/>
          <p:cNvSpPr txBox="1"/>
          <p:nvPr/>
        </p:nvSpPr>
        <p:spPr>
          <a:xfrm>
            <a:off x="455648" y="1379576"/>
            <a:ext cx="8364823" cy="5478423"/>
          </a:xfrm>
          <a:prstGeom prst="rect">
            <a:avLst/>
          </a:prstGeom>
          <a:noFill/>
        </p:spPr>
        <p:txBody>
          <a:bodyPr wrap="square" rtlCol="0">
            <a:spAutoFit/>
          </a:bodyPr>
          <a:lstStyle/>
          <a:p>
            <a:r>
              <a:rPr lang="en-US" sz="1400" dirty="0">
                <a:latin typeface="Times New Roman" pitchFamily="18" charset="0"/>
                <a:cs typeface="Times New Roman" pitchFamily="18" charset="0"/>
              </a:rPr>
              <a:t>Example 1: Let us consider a relation R(A,B,C,D,E)</a:t>
            </a:r>
          </a:p>
          <a:p>
            <a:r>
              <a:rPr lang="en-US" sz="1400" dirty="0">
                <a:latin typeface="Times New Roman" pitchFamily="18" charset="0"/>
                <a:cs typeface="Times New Roman" pitchFamily="18" charset="0"/>
              </a:rPr>
              <a:t>With FDs</a:t>
            </a:r>
          </a:p>
          <a:p>
            <a:pPr algn="ctr"/>
            <a:r>
              <a:rPr lang="en-US" sz="1400" dirty="0">
                <a:latin typeface="Times New Roman" pitchFamily="18" charset="0"/>
                <a:cs typeface="Times New Roman" pitchFamily="18" charset="0"/>
              </a:rPr>
              <a:t> </a:t>
            </a:r>
            <a:r>
              <a:rPr lang="en-US" sz="1400" b="1" dirty="0">
                <a:latin typeface="Times New Roman" pitchFamily="18" charset="0"/>
                <a:cs typeface="Times New Roman" pitchFamily="18" charset="0"/>
              </a:rPr>
              <a:t>{A-&gt;BC, C-&gt;D, D-&gt;B, B-&gt;E, A-&gt;E}</a:t>
            </a:r>
          </a:p>
          <a:p>
            <a:r>
              <a:rPr lang="en-US" sz="1400" dirty="0">
                <a:latin typeface="Times New Roman" pitchFamily="18" charset="0"/>
                <a:cs typeface="Times New Roman" pitchFamily="18" charset="0"/>
              </a:rPr>
              <a:t>Is decomposed into following 3 relations:</a:t>
            </a:r>
          </a:p>
          <a:p>
            <a:pPr algn="ctr"/>
            <a:r>
              <a:rPr lang="en-US" sz="1400" b="1" dirty="0">
                <a:latin typeface="Times New Roman" pitchFamily="18" charset="0"/>
                <a:cs typeface="Times New Roman" pitchFamily="18" charset="0"/>
              </a:rPr>
              <a:t>R1(A,B,C)</a:t>
            </a:r>
          </a:p>
          <a:p>
            <a:pPr algn="ctr"/>
            <a:r>
              <a:rPr lang="en-US" sz="1400" b="1" dirty="0">
                <a:latin typeface="Times New Roman" pitchFamily="18" charset="0"/>
                <a:cs typeface="Times New Roman" pitchFamily="18" charset="0"/>
              </a:rPr>
              <a:t>R2(C,D)</a:t>
            </a:r>
          </a:p>
          <a:p>
            <a:pPr algn="ctr"/>
            <a:r>
              <a:rPr lang="en-US" sz="1400" b="1" dirty="0">
                <a:latin typeface="Times New Roman" pitchFamily="18" charset="0"/>
                <a:cs typeface="Times New Roman" pitchFamily="18" charset="0"/>
              </a:rPr>
              <a:t>R3(B,D,E)</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Then check the decompositions by test.</a:t>
            </a:r>
          </a:p>
          <a:p>
            <a:r>
              <a:rPr lang="en-US" sz="1400" dirty="0">
                <a:latin typeface="Times New Roman" pitchFamily="18" charset="0"/>
                <a:cs typeface="Times New Roman" pitchFamily="18" charset="0"/>
              </a:rPr>
              <a:t>Initialize the table with </a:t>
            </a:r>
            <a:r>
              <a:rPr lang="el-GR" altLang="zh-TW" sz="1400" b="1" kern="0" dirty="0">
                <a:latin typeface="Times New Roman" pitchFamily="18" charset="0"/>
                <a:ea typeface="PMingLiU" pitchFamily="18" charset="-120"/>
                <a:cs typeface="Times New Roman" pitchFamily="18" charset="0"/>
              </a:rPr>
              <a:t>α</a:t>
            </a:r>
            <a:r>
              <a:rPr lang="en-US" sz="1400" dirty="0">
                <a:latin typeface="Times New Roman" pitchFamily="18" charset="0"/>
                <a:cs typeface="Times New Roman" pitchFamily="18" charset="0"/>
              </a:rPr>
              <a:t> in the cell where an attribute exists for the corresponding relation as follows:</a:t>
            </a: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Now update the table while placing </a:t>
            </a:r>
            <a:r>
              <a:rPr lang="el-GR" altLang="zh-TW" sz="1400" b="1" kern="0" dirty="0">
                <a:latin typeface="Times New Roman" pitchFamily="18" charset="0"/>
                <a:ea typeface="PMingLiU" pitchFamily="18" charset="-120"/>
                <a:cs typeface="Times New Roman" pitchFamily="18" charset="0"/>
              </a:rPr>
              <a:t>α</a:t>
            </a:r>
            <a:r>
              <a:rPr lang="en-US" altLang="zh-TW" sz="1400" b="1" kern="0" dirty="0">
                <a:latin typeface="Times New Roman" pitchFamily="18" charset="0"/>
                <a:ea typeface="PMingLiU" pitchFamily="18" charset="-120"/>
                <a:cs typeface="Times New Roman" pitchFamily="18" charset="0"/>
              </a:rPr>
              <a:t> </a:t>
            </a:r>
            <a:r>
              <a:rPr lang="en-US" sz="1400" dirty="0">
                <a:latin typeface="Times New Roman" pitchFamily="18" charset="0"/>
                <a:cs typeface="Times New Roman" pitchFamily="18" charset="0"/>
              </a:rPr>
              <a:t>and check whether any row contains </a:t>
            </a:r>
            <a:r>
              <a:rPr lang="el-GR" altLang="zh-TW" sz="1400" b="1" kern="0" dirty="0">
                <a:latin typeface="Times New Roman" pitchFamily="18" charset="0"/>
                <a:ea typeface="PMingLiU" pitchFamily="18" charset="-120"/>
                <a:cs typeface="Times New Roman" pitchFamily="18" charset="0"/>
              </a:rPr>
              <a:t>α</a:t>
            </a:r>
            <a:r>
              <a:rPr lang="en-US" altLang="zh-TW" sz="1400" b="1" kern="0" dirty="0">
                <a:latin typeface="Times New Roman" pitchFamily="18" charset="0"/>
                <a:ea typeface="PMingLiU" pitchFamily="18" charset="-120"/>
                <a:cs typeface="Times New Roman" pitchFamily="18" charset="0"/>
              </a:rPr>
              <a:t> </a:t>
            </a:r>
            <a:r>
              <a:rPr lang="en-US" sz="1400" dirty="0">
                <a:latin typeface="Times New Roman" pitchFamily="18" charset="0"/>
                <a:cs typeface="Times New Roman" pitchFamily="18" charset="0"/>
              </a:rPr>
              <a:t>in all the columns. If so, then the decomposition is lossless.</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In this example the second  table contains all </a:t>
            </a:r>
            <a:r>
              <a:rPr lang="el-GR" altLang="zh-TW" sz="1400" b="1" kern="0" dirty="0">
                <a:latin typeface="Times New Roman" pitchFamily="18" charset="0"/>
                <a:ea typeface="PMingLiU" pitchFamily="18" charset="-120"/>
                <a:cs typeface="Times New Roman" pitchFamily="18" charset="0"/>
              </a:rPr>
              <a:t>α</a:t>
            </a:r>
            <a:r>
              <a:rPr lang="en-US" altLang="zh-TW" sz="1400" b="1" kern="0" dirty="0">
                <a:latin typeface="Times New Roman" pitchFamily="18" charset="0"/>
                <a:ea typeface="PMingLiU" pitchFamily="18" charset="-120"/>
                <a:cs typeface="Times New Roman" pitchFamily="18" charset="0"/>
              </a:rPr>
              <a:t>’s </a:t>
            </a:r>
            <a:r>
              <a:rPr lang="en-US" altLang="zh-TW" sz="1400" kern="0" dirty="0">
                <a:latin typeface="Times New Roman" pitchFamily="18" charset="0"/>
                <a:ea typeface="PMingLiU" pitchFamily="18" charset="-120"/>
                <a:cs typeface="Times New Roman" pitchFamily="18" charset="0"/>
              </a:rPr>
              <a:t>in the first row. So the decomposition is lossless.</a:t>
            </a:r>
            <a:endParaRPr lang="en-US" sz="1400" dirty="0">
              <a:latin typeface="Times New Roman" pitchFamily="18" charset="0"/>
              <a:cs typeface="Times New Roman" pitchFamily="18" charset="0"/>
            </a:endParaRPr>
          </a:p>
          <a:p>
            <a:endParaRPr lang="en-US" sz="1400" dirty="0">
              <a:latin typeface="+mj-lt"/>
            </a:endParaRPr>
          </a:p>
          <a:p>
            <a:endParaRPr lang="en-US" sz="1400" dirty="0">
              <a:latin typeface="+mj-lt"/>
            </a:endParaRPr>
          </a:p>
          <a:p>
            <a:endParaRPr lang="en-US" sz="1400" dirty="0">
              <a:latin typeface="+mj-lt"/>
            </a:endParaRPr>
          </a:p>
        </p:txBody>
      </p:sp>
      <p:graphicFrame>
        <p:nvGraphicFramePr>
          <p:cNvPr id="7" name="Table 6"/>
          <p:cNvGraphicFramePr>
            <a:graphicFrameLocks noGrp="1"/>
          </p:cNvGraphicFramePr>
          <p:nvPr/>
        </p:nvGraphicFramePr>
        <p:xfrm>
          <a:off x="683568" y="3573016"/>
          <a:ext cx="3200400" cy="148336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370840">
                <a:tc>
                  <a:txBody>
                    <a:bodyPr/>
                    <a:lstStyle/>
                    <a:p>
                      <a:pPr algn="ctr"/>
                      <a:endParaRPr lang="en-US" sz="1800" b="1" dirty="0">
                        <a:solidFill>
                          <a:schemeClr val="tx1"/>
                        </a:solidFill>
                      </a:endParaRPr>
                    </a:p>
                  </a:txBody>
                  <a:tcPr/>
                </a:tc>
                <a:tc>
                  <a:txBody>
                    <a:bodyPr/>
                    <a:lstStyle/>
                    <a:p>
                      <a:pPr algn="ctr"/>
                      <a:r>
                        <a:rPr lang="en-US" sz="1800" b="1" dirty="0">
                          <a:solidFill>
                            <a:schemeClr val="tx1"/>
                          </a:solidFill>
                        </a:rPr>
                        <a:t>A</a:t>
                      </a:r>
                    </a:p>
                  </a:txBody>
                  <a:tcPr/>
                </a:tc>
                <a:tc>
                  <a:txBody>
                    <a:bodyPr/>
                    <a:lstStyle/>
                    <a:p>
                      <a:pPr algn="ctr"/>
                      <a:r>
                        <a:rPr lang="en-US" sz="1800" b="1" dirty="0">
                          <a:solidFill>
                            <a:schemeClr val="tx1"/>
                          </a:solidFill>
                        </a:rPr>
                        <a:t>B</a:t>
                      </a:r>
                    </a:p>
                  </a:txBody>
                  <a:tcPr/>
                </a:tc>
                <a:tc>
                  <a:txBody>
                    <a:bodyPr/>
                    <a:lstStyle/>
                    <a:p>
                      <a:pPr algn="ctr"/>
                      <a:r>
                        <a:rPr lang="en-US" sz="1800" b="1" dirty="0">
                          <a:solidFill>
                            <a:schemeClr val="tx1"/>
                          </a:solidFill>
                        </a:rPr>
                        <a:t>C</a:t>
                      </a:r>
                    </a:p>
                  </a:txBody>
                  <a:tcPr/>
                </a:tc>
                <a:tc>
                  <a:txBody>
                    <a:bodyPr/>
                    <a:lstStyle/>
                    <a:p>
                      <a:pPr algn="ctr"/>
                      <a:r>
                        <a:rPr lang="en-US" sz="1800" b="1" dirty="0">
                          <a:solidFill>
                            <a:schemeClr val="tx1"/>
                          </a:solidFill>
                        </a:rPr>
                        <a:t>D</a:t>
                      </a:r>
                    </a:p>
                  </a:txBody>
                  <a:tcPr/>
                </a:tc>
                <a:tc>
                  <a:txBody>
                    <a:bodyPr/>
                    <a:lstStyle/>
                    <a:p>
                      <a:pPr algn="ctr"/>
                      <a:r>
                        <a:rPr lang="en-US" sz="1800" b="1" dirty="0">
                          <a:solidFill>
                            <a:schemeClr val="tx1"/>
                          </a:solidFill>
                        </a:rPr>
                        <a:t>E</a:t>
                      </a:r>
                    </a:p>
                  </a:txBody>
                  <a:tcPr/>
                </a:tc>
                <a:extLst>
                  <a:ext uri="{0D108BD9-81ED-4DB2-BD59-A6C34878D82A}">
                    <a16:rowId xmlns:a16="http://schemas.microsoft.com/office/drawing/2014/main" val="10000"/>
                  </a:ext>
                </a:extLst>
              </a:tr>
              <a:tr h="370840">
                <a:tc>
                  <a:txBody>
                    <a:bodyPr/>
                    <a:lstStyle/>
                    <a:p>
                      <a:pPr algn="ctr"/>
                      <a:r>
                        <a:rPr lang="en-US" sz="1800" b="1" dirty="0">
                          <a:solidFill>
                            <a:schemeClr val="tx1"/>
                          </a:solidFill>
                        </a:rPr>
                        <a:t>R1</a:t>
                      </a: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endParaRPr lang="en-US" sz="1800" b="1" dirty="0">
                        <a:solidFill>
                          <a:schemeClr val="tx1"/>
                        </a:solidFill>
                      </a:endParaRPr>
                    </a:p>
                  </a:txBody>
                  <a:tcPr/>
                </a:tc>
                <a:tc>
                  <a:txBody>
                    <a:bodyPr/>
                    <a:lstStyle/>
                    <a:p>
                      <a:pPr algn="ctr"/>
                      <a:endParaRPr lang="en-US" sz="1800" b="1" dirty="0">
                        <a:solidFill>
                          <a:schemeClr val="tx1"/>
                        </a:solidFill>
                      </a:endParaRPr>
                    </a:p>
                  </a:txBody>
                  <a:tcPr/>
                </a:tc>
                <a:extLst>
                  <a:ext uri="{0D108BD9-81ED-4DB2-BD59-A6C34878D82A}">
                    <a16:rowId xmlns:a16="http://schemas.microsoft.com/office/drawing/2014/main" val="10001"/>
                  </a:ext>
                </a:extLst>
              </a:tr>
              <a:tr h="370840">
                <a:tc>
                  <a:txBody>
                    <a:bodyPr/>
                    <a:lstStyle/>
                    <a:p>
                      <a:pPr algn="ctr"/>
                      <a:r>
                        <a:rPr lang="en-US" sz="1800" b="1" dirty="0">
                          <a:solidFill>
                            <a:schemeClr val="tx1"/>
                          </a:solidFill>
                        </a:rPr>
                        <a:t>R2</a:t>
                      </a:r>
                    </a:p>
                  </a:txBody>
                  <a:tcPr/>
                </a:tc>
                <a:tc>
                  <a:txBody>
                    <a:bodyPr/>
                    <a:lstStyle/>
                    <a:p>
                      <a:pPr algn="ctr"/>
                      <a:endParaRPr lang="en-US" sz="1800" b="1">
                        <a:solidFill>
                          <a:schemeClr val="tx1"/>
                        </a:solidFill>
                      </a:endParaRP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endParaRPr lang="en-US" sz="1800" b="1" dirty="0">
                        <a:solidFill>
                          <a:schemeClr val="tx1"/>
                        </a:solidFill>
                      </a:endParaRPr>
                    </a:p>
                  </a:txBody>
                  <a:tcPr/>
                </a:tc>
                <a:extLst>
                  <a:ext uri="{0D108BD9-81ED-4DB2-BD59-A6C34878D82A}">
                    <a16:rowId xmlns:a16="http://schemas.microsoft.com/office/drawing/2014/main" val="10002"/>
                  </a:ext>
                </a:extLst>
              </a:tr>
              <a:tr h="370840">
                <a:tc>
                  <a:txBody>
                    <a:bodyPr/>
                    <a:lstStyle/>
                    <a:p>
                      <a:pPr algn="ctr"/>
                      <a:r>
                        <a:rPr lang="en-US" sz="1800" b="1" dirty="0">
                          <a:solidFill>
                            <a:schemeClr val="tx1"/>
                          </a:solidFill>
                        </a:rPr>
                        <a:t>R3</a:t>
                      </a: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4355976" y="3573016"/>
          <a:ext cx="3200400" cy="15798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370840">
                <a:tc>
                  <a:txBody>
                    <a:bodyPr/>
                    <a:lstStyle/>
                    <a:p>
                      <a:pPr algn="ctr"/>
                      <a:endParaRPr lang="en-US" sz="1800" b="1" dirty="0">
                        <a:solidFill>
                          <a:schemeClr val="tx1"/>
                        </a:solidFill>
                      </a:endParaRPr>
                    </a:p>
                  </a:txBody>
                  <a:tcPr/>
                </a:tc>
                <a:tc>
                  <a:txBody>
                    <a:bodyPr/>
                    <a:lstStyle/>
                    <a:p>
                      <a:pPr algn="ctr"/>
                      <a:r>
                        <a:rPr lang="en-US" sz="1800" b="1" dirty="0">
                          <a:solidFill>
                            <a:schemeClr val="tx1"/>
                          </a:solidFill>
                        </a:rPr>
                        <a:t>A</a:t>
                      </a:r>
                    </a:p>
                  </a:txBody>
                  <a:tcPr/>
                </a:tc>
                <a:tc>
                  <a:txBody>
                    <a:bodyPr/>
                    <a:lstStyle/>
                    <a:p>
                      <a:pPr algn="ctr"/>
                      <a:r>
                        <a:rPr lang="en-US" sz="1800" b="1" dirty="0">
                          <a:solidFill>
                            <a:schemeClr val="tx1"/>
                          </a:solidFill>
                        </a:rPr>
                        <a:t>B</a:t>
                      </a:r>
                    </a:p>
                  </a:txBody>
                  <a:tcPr/>
                </a:tc>
                <a:tc>
                  <a:txBody>
                    <a:bodyPr/>
                    <a:lstStyle/>
                    <a:p>
                      <a:pPr algn="ctr"/>
                      <a:r>
                        <a:rPr lang="en-US" sz="1800" b="1" dirty="0">
                          <a:solidFill>
                            <a:schemeClr val="tx1"/>
                          </a:solidFill>
                        </a:rPr>
                        <a:t>C</a:t>
                      </a:r>
                    </a:p>
                  </a:txBody>
                  <a:tcPr/>
                </a:tc>
                <a:tc>
                  <a:txBody>
                    <a:bodyPr/>
                    <a:lstStyle/>
                    <a:p>
                      <a:pPr algn="ctr"/>
                      <a:r>
                        <a:rPr lang="en-US" sz="1800" b="1" dirty="0">
                          <a:solidFill>
                            <a:schemeClr val="tx1"/>
                          </a:solidFill>
                        </a:rPr>
                        <a:t>D</a:t>
                      </a:r>
                    </a:p>
                  </a:txBody>
                  <a:tcPr/>
                </a:tc>
                <a:tc>
                  <a:txBody>
                    <a:bodyPr/>
                    <a:lstStyle/>
                    <a:p>
                      <a:pPr algn="ctr"/>
                      <a:r>
                        <a:rPr lang="en-US" sz="1800" b="1" dirty="0">
                          <a:solidFill>
                            <a:schemeClr val="tx1"/>
                          </a:solidFill>
                        </a:rPr>
                        <a:t>E</a:t>
                      </a:r>
                    </a:p>
                  </a:txBody>
                  <a:tcPr/>
                </a:tc>
                <a:extLst>
                  <a:ext uri="{0D108BD9-81ED-4DB2-BD59-A6C34878D82A}">
                    <a16:rowId xmlns:a16="http://schemas.microsoft.com/office/drawing/2014/main" val="10000"/>
                  </a:ext>
                </a:extLst>
              </a:tr>
              <a:tr h="467360">
                <a:tc>
                  <a:txBody>
                    <a:bodyPr/>
                    <a:lstStyle/>
                    <a:p>
                      <a:pPr algn="ctr"/>
                      <a:r>
                        <a:rPr lang="en-US" sz="1800" b="1" dirty="0">
                          <a:solidFill>
                            <a:schemeClr val="tx1"/>
                          </a:solidFill>
                        </a:rPr>
                        <a:t>R1</a:t>
                      </a: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extLst>
                  <a:ext uri="{0D108BD9-81ED-4DB2-BD59-A6C34878D82A}">
                    <a16:rowId xmlns:a16="http://schemas.microsoft.com/office/drawing/2014/main" val="10001"/>
                  </a:ext>
                </a:extLst>
              </a:tr>
              <a:tr h="370840">
                <a:tc>
                  <a:txBody>
                    <a:bodyPr/>
                    <a:lstStyle/>
                    <a:p>
                      <a:pPr algn="ctr"/>
                      <a:r>
                        <a:rPr lang="en-US" sz="1800" b="1" dirty="0">
                          <a:solidFill>
                            <a:schemeClr val="tx1"/>
                          </a:solidFill>
                        </a:rPr>
                        <a:t>R2</a:t>
                      </a:r>
                    </a:p>
                  </a:txBody>
                  <a:tcPr/>
                </a:tc>
                <a:tc>
                  <a:txBody>
                    <a:bodyPr/>
                    <a:lstStyle/>
                    <a:p>
                      <a:pPr algn="ctr"/>
                      <a:endParaRPr lang="en-US" sz="1800" b="1">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extLst>
                  <a:ext uri="{0D108BD9-81ED-4DB2-BD59-A6C34878D82A}">
                    <a16:rowId xmlns:a16="http://schemas.microsoft.com/office/drawing/2014/main" val="10002"/>
                  </a:ext>
                </a:extLst>
              </a:tr>
              <a:tr h="370840">
                <a:tc>
                  <a:txBody>
                    <a:bodyPr/>
                    <a:lstStyle/>
                    <a:p>
                      <a:pPr algn="ctr"/>
                      <a:r>
                        <a:rPr lang="en-US" sz="1800" b="1" dirty="0">
                          <a:solidFill>
                            <a:schemeClr val="tx1"/>
                          </a:solidFill>
                        </a:rPr>
                        <a:t>R3</a:t>
                      </a: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844674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5" y="332656"/>
            <a:ext cx="8315853" cy="584775"/>
          </a:xfrm>
          <a:prstGeom prst="rect">
            <a:avLst/>
          </a:prstGeom>
          <a:noFill/>
        </p:spPr>
        <p:txBody>
          <a:bodyPr wrap="square" rtlCol="0">
            <a:spAutoFit/>
          </a:bodyPr>
          <a:lstStyle/>
          <a:p>
            <a:pPr algn="ctr"/>
            <a:r>
              <a:rPr lang="en-IN" sz="3200" dirty="0">
                <a:latin typeface="Algerian" pitchFamily="82" charset="0"/>
              </a:rPr>
              <a:t>Functional dependency preserving</a:t>
            </a:r>
          </a:p>
        </p:txBody>
      </p:sp>
      <p:sp>
        <p:nvSpPr>
          <p:cNvPr id="3" name="Rectangle 2"/>
          <p:cNvSpPr/>
          <p:nvPr/>
        </p:nvSpPr>
        <p:spPr>
          <a:xfrm>
            <a:off x="395535" y="1556792"/>
            <a:ext cx="8315853" cy="2862322"/>
          </a:xfrm>
          <a:prstGeom prst="rect">
            <a:avLst/>
          </a:prstGeom>
        </p:spPr>
        <p:txBody>
          <a:bodyPr wrap="square">
            <a:spAutoFit/>
          </a:bodyPr>
          <a:lstStyle/>
          <a:p>
            <a:pPr algn="just"/>
            <a:r>
              <a:rPr lang="en-IN" dirty="0">
                <a:latin typeface="Times New Roman" pitchFamily="18" charset="0"/>
                <a:cs typeface="Times New Roman" pitchFamily="18" charset="0"/>
              </a:rPr>
              <a:t>The </a:t>
            </a:r>
            <a:r>
              <a:rPr lang="en-IN" b="1" dirty="0">
                <a:latin typeface="Times New Roman" pitchFamily="18" charset="0"/>
                <a:cs typeface="Times New Roman" pitchFamily="18" charset="0"/>
              </a:rPr>
              <a:t>dependency preservation decomposition</a:t>
            </a:r>
            <a:r>
              <a:rPr lang="en-IN" dirty="0">
                <a:latin typeface="Times New Roman" pitchFamily="18" charset="0"/>
                <a:cs typeface="Times New Roman" pitchFamily="18" charset="0"/>
              </a:rPr>
              <a:t> is another property of decomposed relational database schema D in which each functional dependency X -&gt; Y specified in F either appeared directly in one of the relation schemas </a:t>
            </a:r>
            <a:r>
              <a:rPr lang="en-IN" dirty="0" err="1">
                <a:latin typeface="Times New Roman" pitchFamily="18" charset="0"/>
                <a:cs typeface="Times New Roman" pitchFamily="18" charset="0"/>
              </a:rPr>
              <a:t>R</a:t>
            </a:r>
            <a:r>
              <a:rPr lang="en-IN" baseline="-25000" dirty="0" err="1">
                <a:latin typeface="Times New Roman" pitchFamily="18" charset="0"/>
                <a:cs typeface="Times New Roman" pitchFamily="18" charset="0"/>
              </a:rPr>
              <a:t>i</a:t>
            </a:r>
            <a:r>
              <a:rPr lang="en-IN" dirty="0">
                <a:latin typeface="Times New Roman" pitchFamily="18" charset="0"/>
                <a:cs typeface="Times New Roman" pitchFamily="18" charset="0"/>
              </a:rPr>
              <a:t> in the decomposed D or could be inferred from the dependencies that appear in some </a:t>
            </a:r>
            <a:r>
              <a:rPr lang="en-IN" dirty="0" err="1">
                <a:latin typeface="Times New Roman" pitchFamily="18" charset="0"/>
                <a:cs typeface="Times New Roman" pitchFamily="18" charset="0"/>
              </a:rPr>
              <a:t>Ri</a:t>
            </a:r>
            <a:r>
              <a:rPr lang="en-IN" dirty="0">
                <a:latin typeface="Times New Roman" pitchFamily="18" charset="0"/>
                <a:cs typeface="Times New Roman" pitchFamily="18" charset="0"/>
              </a:rPr>
              <a:t>.</a:t>
            </a:r>
            <a:br>
              <a:rPr lang="en-IN" dirty="0">
                <a:latin typeface="Times New Roman" pitchFamily="18" charset="0"/>
                <a:cs typeface="Times New Roman" pitchFamily="18" charset="0"/>
              </a:rPr>
            </a:br>
            <a:br>
              <a:rPr lang="en-IN" dirty="0">
                <a:latin typeface="Times New Roman" pitchFamily="18" charset="0"/>
                <a:cs typeface="Times New Roman" pitchFamily="18" charset="0"/>
              </a:rPr>
            </a:br>
            <a:r>
              <a:rPr lang="en-IN" dirty="0">
                <a:latin typeface="Times New Roman" pitchFamily="18" charset="0"/>
                <a:cs typeface="Times New Roman" pitchFamily="18" charset="0"/>
              </a:rPr>
              <a:t>Decomposition D = { R</a:t>
            </a:r>
            <a:r>
              <a:rPr lang="en-IN" baseline="-25000" dirty="0">
                <a:latin typeface="Times New Roman" pitchFamily="18" charset="0"/>
                <a:cs typeface="Times New Roman" pitchFamily="18" charset="0"/>
              </a:rPr>
              <a:t>1</a:t>
            </a:r>
            <a:r>
              <a:rPr lang="en-IN" dirty="0">
                <a:latin typeface="Times New Roman" pitchFamily="18" charset="0"/>
                <a:cs typeface="Times New Roman" pitchFamily="18" charset="0"/>
              </a:rPr>
              <a:t> , R</a:t>
            </a:r>
            <a:r>
              <a:rPr lang="en-IN" baseline="-25000" dirty="0">
                <a:latin typeface="Times New Roman" pitchFamily="18" charset="0"/>
                <a:cs typeface="Times New Roman" pitchFamily="18" charset="0"/>
              </a:rPr>
              <a:t>2</a:t>
            </a:r>
            <a:r>
              <a:rPr lang="en-IN" dirty="0">
                <a:latin typeface="Times New Roman" pitchFamily="18" charset="0"/>
                <a:cs typeface="Times New Roman" pitchFamily="18" charset="0"/>
              </a:rPr>
              <a:t>, R</a:t>
            </a:r>
            <a:r>
              <a:rPr lang="en-IN" baseline="-25000" dirty="0">
                <a:latin typeface="Times New Roman" pitchFamily="18" charset="0"/>
                <a:cs typeface="Times New Roman" pitchFamily="18" charset="0"/>
              </a:rPr>
              <a:t>3</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R</a:t>
            </a:r>
            <a:r>
              <a:rPr lang="en-IN" baseline="-25000" dirty="0" err="1">
                <a:latin typeface="Times New Roman" pitchFamily="18" charset="0"/>
                <a:cs typeface="Times New Roman" pitchFamily="18" charset="0"/>
              </a:rPr>
              <a:t>m</a:t>
            </a:r>
            <a:r>
              <a:rPr lang="en-IN" dirty="0">
                <a:latin typeface="Times New Roman" pitchFamily="18" charset="0"/>
                <a:cs typeface="Times New Roman" pitchFamily="18" charset="0"/>
              </a:rPr>
              <a:t>} of R is said to be dependency-preserving with respect to F if the union of the projections of F on each </a:t>
            </a:r>
            <a:r>
              <a:rPr lang="en-IN" dirty="0" err="1">
                <a:latin typeface="Times New Roman" pitchFamily="18" charset="0"/>
                <a:cs typeface="Times New Roman" pitchFamily="18" charset="0"/>
              </a:rPr>
              <a:t>R</a:t>
            </a:r>
            <a:r>
              <a:rPr lang="en-IN" baseline="-25000" dirty="0" err="1">
                <a:latin typeface="Times New Roman" pitchFamily="18" charset="0"/>
                <a:cs typeface="Times New Roman" pitchFamily="18" charset="0"/>
              </a:rPr>
              <a:t>i</a:t>
            </a:r>
            <a:r>
              <a:rPr lang="en-IN" dirty="0">
                <a:latin typeface="Times New Roman" pitchFamily="18" charset="0"/>
                <a:cs typeface="Times New Roman" pitchFamily="18" charset="0"/>
              </a:rPr>
              <a:t> , in D is equivalent to F. In other words, R ⊂  join of R</a:t>
            </a:r>
            <a:r>
              <a:rPr lang="en-IN" baseline="-25000" dirty="0">
                <a:latin typeface="Times New Roman" pitchFamily="18" charset="0"/>
                <a:cs typeface="Times New Roman" pitchFamily="18" charset="0"/>
              </a:rPr>
              <a:t>1</a:t>
            </a:r>
            <a:r>
              <a:rPr lang="en-IN" dirty="0">
                <a:latin typeface="Times New Roman" pitchFamily="18" charset="0"/>
                <a:cs typeface="Times New Roman" pitchFamily="18" charset="0"/>
              </a:rPr>
              <a:t>, R</a:t>
            </a:r>
            <a:r>
              <a:rPr lang="en-IN" baseline="-25000" dirty="0">
                <a:latin typeface="Times New Roman" pitchFamily="18" charset="0"/>
                <a:cs typeface="Times New Roman" pitchFamily="18" charset="0"/>
              </a:rPr>
              <a:t>1</a:t>
            </a:r>
            <a:r>
              <a:rPr lang="en-IN" dirty="0">
                <a:latin typeface="Times New Roman" pitchFamily="18" charset="0"/>
                <a:cs typeface="Times New Roman" pitchFamily="18" charset="0"/>
              </a:rPr>
              <a:t> over X. The dependencies are preserved because each dependency in F represents a constraint on the database. If decomposition is not dependency-preserving, some dependency is lost in the decomposition.</a:t>
            </a:r>
            <a:r>
              <a:rPr lang="en-IN" dirty="0"/>
              <a:t> </a:t>
            </a:r>
          </a:p>
        </p:txBody>
      </p:sp>
    </p:spTree>
    <p:extLst>
      <p:ext uri="{BB962C8B-B14F-4D97-AF65-F5344CB8AC3E}">
        <p14:creationId xmlns:p14="http://schemas.microsoft.com/office/powerpoint/2010/main" val="13236533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04664"/>
            <a:ext cx="8712968" cy="523220"/>
          </a:xfrm>
          <a:prstGeom prst="rect">
            <a:avLst/>
          </a:prstGeom>
        </p:spPr>
        <p:txBody>
          <a:bodyPr wrap="square">
            <a:spAutoFit/>
          </a:bodyPr>
          <a:lstStyle/>
          <a:p>
            <a:r>
              <a:rPr lang="en-IN" sz="2800" i="1" dirty="0">
                <a:latin typeface="Times New Roman" pitchFamily="18" charset="0"/>
                <a:cs typeface="Times New Roman" pitchFamily="18" charset="0"/>
              </a:rPr>
              <a:t>Example: </a:t>
            </a:r>
          </a:p>
        </p:txBody>
      </p:sp>
      <p:sp>
        <p:nvSpPr>
          <p:cNvPr id="3" name="Rectangle 1"/>
          <p:cNvSpPr>
            <a:spLocks noChangeArrowheads="1"/>
          </p:cNvSpPr>
          <p:nvPr/>
        </p:nvSpPr>
        <p:spPr bwMode="auto">
          <a:xfrm>
            <a:off x="395536" y="2510431"/>
            <a:ext cx="8282230" cy="11977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latin typeface="Times New Roman" pitchFamily="18" charset="0"/>
                <a:cs typeface="Times New Roman" pitchFamily="18" charset="0"/>
              </a:rPr>
              <a:t>R</a:t>
            </a:r>
            <a:r>
              <a:rPr kumimoji="0" lang="en-US" b="0" i="0" u="none" strike="noStrike" cap="none" normalizeH="0" baseline="-30000" dirty="0">
                <a:ln>
                  <a:noFill/>
                </a:ln>
                <a:solidFill>
                  <a:srgbClr val="333333"/>
                </a:solidFill>
                <a:effectLst/>
                <a:latin typeface="Times New Roman" pitchFamily="18" charset="0"/>
                <a:cs typeface="Times New Roman" pitchFamily="18" charset="0"/>
              </a:rPr>
              <a:t>1 </a:t>
            </a:r>
            <a:r>
              <a:rPr kumimoji="0" lang="en-US" b="0" i="0" u="none" strike="noStrike" cap="none" normalizeH="0" baseline="0" dirty="0">
                <a:ln>
                  <a:noFill/>
                </a:ln>
                <a:solidFill>
                  <a:srgbClr val="333333"/>
                </a:solidFill>
                <a:effectLst/>
                <a:latin typeface="Times New Roman" pitchFamily="18" charset="0"/>
                <a:cs typeface="Times New Roman" pitchFamily="18" charset="0"/>
              </a:rPr>
              <a:t>= (A, B, C) with FDs F</a:t>
            </a:r>
            <a:r>
              <a:rPr kumimoji="0" lang="en-US" b="0" i="0" u="none" strike="noStrike" cap="none" normalizeH="0" baseline="-30000" dirty="0">
                <a:ln>
                  <a:noFill/>
                </a:ln>
                <a:solidFill>
                  <a:srgbClr val="333333"/>
                </a:solidFill>
                <a:effectLst/>
                <a:latin typeface="Times New Roman" pitchFamily="18" charset="0"/>
                <a:cs typeface="Times New Roman" pitchFamily="18" charset="0"/>
              </a:rPr>
              <a:t>1 </a:t>
            </a:r>
            <a:r>
              <a:rPr kumimoji="0" lang="en-US" b="0" i="0" u="none" strike="noStrike" cap="none" normalizeH="0" baseline="0" dirty="0">
                <a:ln>
                  <a:noFill/>
                </a:ln>
                <a:solidFill>
                  <a:srgbClr val="333333"/>
                </a:solidFill>
                <a:effectLst/>
                <a:latin typeface="Times New Roman" pitchFamily="18" charset="0"/>
                <a:cs typeface="Times New Roman" pitchFamily="18" charset="0"/>
              </a:rPr>
              <a:t>= {A -&gt; B, A -&gt; C},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latin typeface="Times New Roman" pitchFamily="18" charset="0"/>
                <a:cs typeface="Times New Roman" pitchFamily="18" charset="0"/>
              </a:rPr>
              <a:t>and R</a:t>
            </a:r>
            <a:r>
              <a:rPr kumimoji="0" lang="en-US" b="0" i="0" u="none" strike="noStrike" cap="none" normalizeH="0" baseline="-30000" dirty="0">
                <a:ln>
                  <a:noFill/>
                </a:ln>
                <a:solidFill>
                  <a:srgbClr val="333333"/>
                </a:solidFill>
                <a:effectLst/>
                <a:latin typeface="Times New Roman" pitchFamily="18" charset="0"/>
                <a:cs typeface="Times New Roman" pitchFamily="18" charset="0"/>
              </a:rPr>
              <a:t>2 </a:t>
            </a:r>
            <a:r>
              <a:rPr kumimoji="0" lang="en-US" b="0" i="0" u="none" strike="noStrike" cap="none" normalizeH="0" baseline="0" dirty="0">
                <a:ln>
                  <a:noFill/>
                </a:ln>
                <a:solidFill>
                  <a:srgbClr val="333333"/>
                </a:solidFill>
                <a:effectLst/>
                <a:latin typeface="Times New Roman" pitchFamily="18" charset="0"/>
                <a:cs typeface="Times New Roman" pitchFamily="18" charset="0"/>
              </a:rPr>
              <a:t>= (C, D) with FDs F</a:t>
            </a:r>
            <a:r>
              <a:rPr kumimoji="0" lang="en-US" b="0" i="0" u="none" strike="noStrike" cap="none" normalizeH="0" baseline="-30000" dirty="0">
                <a:ln>
                  <a:noFill/>
                </a:ln>
                <a:solidFill>
                  <a:srgbClr val="333333"/>
                </a:solidFill>
                <a:effectLst/>
                <a:latin typeface="Times New Roman" pitchFamily="18" charset="0"/>
                <a:cs typeface="Times New Roman" pitchFamily="18" charset="0"/>
              </a:rPr>
              <a:t>2 </a:t>
            </a:r>
            <a:r>
              <a:rPr kumimoji="0" lang="en-US" b="0" i="0" u="none" strike="noStrike" cap="none" normalizeH="0" baseline="0" dirty="0">
                <a:ln>
                  <a:noFill/>
                </a:ln>
                <a:solidFill>
                  <a:srgbClr val="333333"/>
                </a:solidFill>
                <a:effectLst/>
                <a:latin typeface="Times New Roman" pitchFamily="18" charset="0"/>
                <a:cs typeface="Times New Roman" pitchFamily="18" charset="0"/>
              </a:rPr>
              <a:t>= {C -&gt; 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latin typeface="Times New Roman" pitchFamily="18" charset="0"/>
                <a:cs typeface="Times New Roman" pitchFamily="18" charset="0"/>
              </a:rPr>
              <a:t>F' = F</a:t>
            </a:r>
            <a:r>
              <a:rPr kumimoji="0" lang="en-US" b="0" i="0" u="none" strike="noStrike" cap="none" normalizeH="0" baseline="-30000" dirty="0">
                <a:ln>
                  <a:noFill/>
                </a:ln>
                <a:solidFill>
                  <a:srgbClr val="333333"/>
                </a:solidFill>
                <a:effectLst/>
                <a:latin typeface="Times New Roman" pitchFamily="18" charset="0"/>
                <a:cs typeface="Times New Roman" pitchFamily="18" charset="0"/>
              </a:rPr>
              <a:t>1 </a:t>
            </a:r>
            <a:r>
              <a:rPr kumimoji="0" lang="en-US" b="0" i="0" u="none" strike="noStrike" cap="none" normalizeH="0" baseline="0" dirty="0">
                <a:ln>
                  <a:noFill/>
                </a:ln>
                <a:solidFill>
                  <a:srgbClr val="333333"/>
                </a:solidFill>
                <a:effectLst/>
                <a:latin typeface="Times New Roman" pitchFamily="18" charset="0"/>
                <a:cs typeface="Times New Roman" pitchFamily="18" charset="0"/>
              </a:rPr>
              <a:t>∪ F</a:t>
            </a:r>
            <a:r>
              <a:rPr kumimoji="0" lang="en-US" b="0" i="0" u="none" strike="noStrike" cap="none" normalizeH="0" baseline="-30000" dirty="0">
                <a:ln>
                  <a:noFill/>
                </a:ln>
                <a:solidFill>
                  <a:srgbClr val="333333"/>
                </a:solidFill>
                <a:effectLst/>
                <a:latin typeface="Times New Roman" pitchFamily="18" charset="0"/>
                <a:cs typeface="Times New Roman" pitchFamily="18" charset="0"/>
              </a:rPr>
              <a:t>2 </a:t>
            </a:r>
            <a:r>
              <a:rPr kumimoji="0" lang="en-US" b="0" i="0" u="none" strike="noStrike" cap="none" normalizeH="0" baseline="0" dirty="0">
                <a:ln>
                  <a:noFill/>
                </a:ln>
                <a:solidFill>
                  <a:srgbClr val="333333"/>
                </a:solidFill>
                <a:effectLst/>
                <a:latin typeface="Times New Roman" pitchFamily="18" charset="0"/>
                <a:cs typeface="Times New Roman" pitchFamily="18" charset="0"/>
              </a:rPr>
              <a:t>= {A -&gt; B, A -&gt; C, C -&gt; 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333333"/>
                </a:solidFill>
                <a:effectLst/>
                <a:latin typeface="Times New Roman" pitchFamily="18" charset="0"/>
                <a:cs typeface="Times New Roman" pitchFamily="18" charset="0"/>
              </a:rPr>
              <a:t>so, F' = F. And so, F'</a:t>
            </a:r>
            <a:r>
              <a:rPr kumimoji="0" lang="en-US" b="0" i="0" u="none" strike="noStrike" cap="none" normalizeH="0" baseline="30000" dirty="0">
                <a:ln>
                  <a:noFill/>
                </a:ln>
                <a:solidFill>
                  <a:srgbClr val="333333"/>
                </a:solidFill>
                <a:effectLst/>
                <a:latin typeface="Times New Roman" pitchFamily="18" charset="0"/>
                <a:cs typeface="Times New Roman" pitchFamily="18" charset="0"/>
              </a:rPr>
              <a:t>+ </a:t>
            </a:r>
            <a:r>
              <a:rPr kumimoji="0" lang="en-US" b="0" i="0" u="none" strike="noStrike" cap="none" normalizeH="0" baseline="0" dirty="0">
                <a:ln>
                  <a:noFill/>
                </a:ln>
                <a:solidFill>
                  <a:srgbClr val="333333"/>
                </a:solidFill>
                <a:effectLst/>
                <a:latin typeface="Times New Roman" pitchFamily="18" charset="0"/>
                <a:cs typeface="Times New Roman" pitchFamily="18" charset="0"/>
              </a:rPr>
              <a:t>= F</a:t>
            </a:r>
            <a:r>
              <a:rPr kumimoji="0" lang="en-US" b="0" i="0" u="none" strike="noStrike" cap="none" normalizeH="0" baseline="30000" dirty="0">
                <a:ln>
                  <a:noFill/>
                </a:ln>
                <a:solidFill>
                  <a:srgbClr val="333333"/>
                </a:solidFill>
                <a:effectLst/>
                <a:latin typeface="Times New Roman" pitchFamily="18" charset="0"/>
                <a:cs typeface="Times New Roman" pitchFamily="18" charset="0"/>
              </a:rPr>
              <a:t>+</a:t>
            </a:r>
            <a:r>
              <a:rPr kumimoji="0" lang="en-US" b="0" i="0" u="none" strike="noStrike" cap="none" normalizeH="0" baseline="0" dirty="0">
                <a:ln>
                  <a:noFill/>
                </a:ln>
                <a:solidFill>
                  <a:srgbClr val="333333"/>
                </a:solidFill>
                <a:effectLst/>
                <a:latin typeface="Times New Roman" pitchFamily="18" charset="0"/>
                <a:cs typeface="Times New Roman" pitchFamily="18" charset="0"/>
              </a:rPr>
              <a:t>.</a:t>
            </a:r>
            <a:r>
              <a:rPr kumimoji="0" lang="en-US" b="0" i="0" u="none" strike="noStrike" cap="none" normalizeH="0" baseline="0" dirty="0">
                <a:ln>
                  <a:noFill/>
                </a:ln>
                <a:solidFill>
                  <a:schemeClr val="tx1"/>
                </a:solidFill>
                <a:effectLst/>
                <a:latin typeface="Times New Roman" pitchFamily="18" charset="0"/>
                <a:cs typeface="Times New Roman" pitchFamily="18" charset="0"/>
              </a:rPr>
              <a:t> </a:t>
            </a:r>
          </a:p>
        </p:txBody>
      </p:sp>
      <p:sp>
        <p:nvSpPr>
          <p:cNvPr id="4" name="Rectangle 3"/>
          <p:cNvSpPr/>
          <p:nvPr/>
        </p:nvSpPr>
        <p:spPr>
          <a:xfrm>
            <a:off x="575556" y="4365104"/>
            <a:ext cx="8064896" cy="369332"/>
          </a:xfrm>
          <a:prstGeom prst="rect">
            <a:avLst/>
          </a:prstGeom>
        </p:spPr>
        <p:txBody>
          <a:bodyPr wrap="square">
            <a:spAutoFit/>
          </a:bodyPr>
          <a:lstStyle/>
          <a:p>
            <a:r>
              <a:rPr lang="en-IN" dirty="0">
                <a:latin typeface="Times New Roman" pitchFamily="18" charset="0"/>
                <a:cs typeface="Times New Roman" pitchFamily="18" charset="0"/>
              </a:rPr>
              <a:t>Thus, the decomposition is dependency preserving decomposition.</a:t>
            </a:r>
          </a:p>
        </p:txBody>
      </p:sp>
      <p:sp>
        <p:nvSpPr>
          <p:cNvPr id="5" name="Rectangle 4"/>
          <p:cNvSpPr/>
          <p:nvPr/>
        </p:nvSpPr>
        <p:spPr>
          <a:xfrm>
            <a:off x="467544" y="1268760"/>
            <a:ext cx="7632848" cy="646331"/>
          </a:xfrm>
          <a:prstGeom prst="rect">
            <a:avLst/>
          </a:prstGeom>
        </p:spPr>
        <p:txBody>
          <a:bodyPr wrap="square">
            <a:spAutoFit/>
          </a:bodyPr>
          <a:lstStyle/>
          <a:p>
            <a:r>
              <a:rPr lang="en-IN" dirty="0">
                <a:latin typeface="Times New Roman" pitchFamily="18" charset="0"/>
                <a:cs typeface="Times New Roman" pitchFamily="18" charset="0"/>
              </a:rPr>
              <a:t>Let a relation R(A,B,C,D) and set a FDs F = { A -&gt; B ,  A -&gt; C  , C -&gt; D}  are given. A relation R is decomposed into -</a:t>
            </a:r>
          </a:p>
        </p:txBody>
      </p:sp>
    </p:spTree>
    <p:extLst>
      <p:ext uri="{BB962C8B-B14F-4D97-AF65-F5344CB8AC3E}">
        <p14:creationId xmlns:p14="http://schemas.microsoft.com/office/powerpoint/2010/main" val="33969773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1700808"/>
            <a:ext cx="7632848" cy="3416320"/>
          </a:xfrm>
          <a:prstGeom prst="rect">
            <a:avLst/>
          </a:prstGeom>
        </p:spPr>
        <p:txBody>
          <a:bodyPr wrap="square">
            <a:spAutoFit/>
          </a:bodyPr>
          <a:lstStyle/>
          <a:p>
            <a:pPr>
              <a:lnSpc>
                <a:spcPct val="200000"/>
              </a:lnSpc>
            </a:pPr>
            <a:r>
              <a:rPr lang="en-IN" dirty="0"/>
              <a:t>Data Base Management System by </a:t>
            </a:r>
            <a:r>
              <a:rPr lang="en-IN" dirty="0" err="1"/>
              <a:t>Korth</a:t>
            </a:r>
            <a:endParaRPr lang="en-IN" dirty="0"/>
          </a:p>
          <a:p>
            <a:pPr>
              <a:lnSpc>
                <a:spcPct val="200000"/>
              </a:lnSpc>
            </a:pPr>
            <a:r>
              <a:rPr lang="en-IN" dirty="0"/>
              <a:t>Data Base Management System by </a:t>
            </a:r>
            <a:r>
              <a:rPr lang="en-IN" dirty="0" err="1"/>
              <a:t>Navathe</a:t>
            </a:r>
            <a:endParaRPr lang="en-IN" dirty="0"/>
          </a:p>
          <a:p>
            <a:pPr>
              <a:lnSpc>
                <a:spcPct val="200000"/>
              </a:lnSpc>
            </a:pPr>
            <a:r>
              <a:rPr lang="en-IN" dirty="0"/>
              <a:t>Data Base Management System by C J Date</a:t>
            </a:r>
          </a:p>
          <a:p>
            <a:pPr>
              <a:lnSpc>
                <a:spcPct val="200000"/>
              </a:lnSpc>
            </a:pPr>
            <a:r>
              <a:rPr lang="en-IN" dirty="0">
                <a:hlinkClick r:id="rId2"/>
              </a:rPr>
              <a:t>https://tutorialink.com/dbms/dependency-preserving-decomposition.dbms</a:t>
            </a:r>
            <a:endParaRPr lang="en-IN" dirty="0"/>
          </a:p>
          <a:p>
            <a:pPr>
              <a:lnSpc>
                <a:spcPct val="200000"/>
              </a:lnSpc>
            </a:pPr>
            <a:r>
              <a:rPr lang="en-IN" dirty="0">
                <a:hlinkClick r:id="rId3"/>
              </a:rPr>
              <a:t>https://tutorialink.com/dbms/decomposition.dbms</a:t>
            </a:r>
            <a:endParaRPr lang="en-IN" dirty="0"/>
          </a:p>
          <a:p>
            <a:pPr>
              <a:lnSpc>
                <a:spcPct val="200000"/>
              </a:lnSpc>
            </a:pPr>
            <a:endParaRPr lang="en-IN" dirty="0"/>
          </a:p>
        </p:txBody>
      </p:sp>
      <p:sp>
        <p:nvSpPr>
          <p:cNvPr id="3" name="TextBox 2"/>
          <p:cNvSpPr txBox="1"/>
          <p:nvPr/>
        </p:nvSpPr>
        <p:spPr>
          <a:xfrm>
            <a:off x="467544" y="548680"/>
            <a:ext cx="8352928" cy="830997"/>
          </a:xfrm>
          <a:prstGeom prst="rect">
            <a:avLst/>
          </a:prstGeom>
          <a:noFill/>
        </p:spPr>
        <p:txBody>
          <a:bodyPr wrap="square" rtlCol="0">
            <a:spAutoFit/>
          </a:bodyPr>
          <a:lstStyle/>
          <a:p>
            <a:pPr algn="ctr"/>
            <a:r>
              <a:rPr lang="en-IN" sz="4800" dirty="0">
                <a:latin typeface="Algerian" pitchFamily="82" charset="0"/>
              </a:rPr>
              <a:t>sources</a:t>
            </a:r>
          </a:p>
        </p:txBody>
      </p:sp>
    </p:spTree>
    <p:extLst>
      <p:ext uri="{BB962C8B-B14F-4D97-AF65-F5344CB8AC3E}">
        <p14:creationId xmlns:p14="http://schemas.microsoft.com/office/powerpoint/2010/main" val="137351987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5576" y="764704"/>
            <a:ext cx="8064896" cy="2970044"/>
          </a:xfrm>
          <a:prstGeom prst="rect">
            <a:avLst/>
          </a:prstGeom>
        </p:spPr>
        <p:txBody>
          <a:bodyPr wrap="square">
            <a:spAutoFit/>
          </a:bodyPr>
          <a:lstStyle/>
          <a:p>
            <a:pPr algn="ctr"/>
            <a:r>
              <a:rPr lang="en-IN" sz="8800" dirty="0">
                <a:latin typeface="Algerian" pitchFamily="82" charset="0"/>
              </a:rPr>
              <a:t>Thank you</a:t>
            </a:r>
          </a:p>
          <a:p>
            <a:pPr algn="ctr"/>
            <a:endParaRPr lang="en-IN" sz="8800" dirty="0">
              <a:latin typeface="Algerian" pitchFamily="82" charset="0"/>
            </a:endParaRPr>
          </a:p>
          <a:p>
            <a:pPr algn="ctr"/>
            <a:endParaRPr lang="en-IN" sz="1100" dirty="0">
              <a:latin typeface="Algerian" pitchFamily="82" charset="0"/>
            </a:endParaRPr>
          </a:p>
        </p:txBody>
      </p:sp>
    </p:spTree>
    <p:extLst>
      <p:ext uri="{BB962C8B-B14F-4D97-AF65-F5344CB8AC3E}">
        <p14:creationId xmlns:p14="http://schemas.microsoft.com/office/powerpoint/2010/main" val="916823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
          <p:cNvSpPr txBox="1">
            <a:spLocks noGrp="1"/>
          </p:cNvSpPr>
          <p:nvPr>
            <p:ph type="subTitle" idx="1"/>
          </p:nvPr>
        </p:nvSpPr>
        <p:spPr>
          <a:xfrm>
            <a:off x="4572000" y="3611607"/>
            <a:ext cx="3886200" cy="465465"/>
          </a:xfrm>
          <a:prstGeom prst="rect">
            <a:avLst/>
          </a:prstGeom>
          <a:noFill/>
          <a:ln>
            <a:noFill/>
          </a:ln>
        </p:spPr>
        <p:txBody>
          <a:bodyPr spcFirstLastPara="1" wrap="square" lIns="45700" tIns="45700" rIns="45700" bIns="45700" anchor="t" anchorCtr="0">
            <a:normAutofit fontScale="92500"/>
          </a:bodyPr>
          <a:lstStyle/>
          <a:p>
            <a:pPr marL="0" marR="64008" lvl="0" indent="0" algn="r" rtl="0">
              <a:lnSpc>
                <a:spcPct val="90000"/>
              </a:lnSpc>
              <a:spcBef>
                <a:spcPts val="0"/>
              </a:spcBef>
              <a:spcAft>
                <a:spcPts val="0"/>
              </a:spcAft>
              <a:buSzPts val="1836"/>
              <a:buNone/>
            </a:pPr>
            <a:r>
              <a:rPr lang="en-IN">
                <a:latin typeface="Courgette"/>
                <a:ea typeface="Courgette"/>
                <a:cs typeface="Courgette"/>
                <a:sym typeface="Courgette"/>
              </a:rPr>
              <a:t>Data Base Management System</a:t>
            </a:r>
            <a:endParaRPr>
              <a:latin typeface="Courgette"/>
              <a:ea typeface="Courgette"/>
              <a:cs typeface="Courgette"/>
              <a:sym typeface="Courgette"/>
            </a:endParaRPr>
          </a:p>
        </p:txBody>
      </p:sp>
      <p:sp>
        <p:nvSpPr>
          <p:cNvPr id="107" name="Google Shape;107;p1"/>
          <p:cNvSpPr txBox="1"/>
          <p:nvPr/>
        </p:nvSpPr>
        <p:spPr>
          <a:xfrm>
            <a:off x="899592" y="1988840"/>
            <a:ext cx="7704856"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800">
                <a:solidFill>
                  <a:schemeClr val="dk1"/>
                </a:solidFill>
                <a:latin typeface="Algerian"/>
                <a:ea typeface="Algerian"/>
                <a:cs typeface="Algerian"/>
                <a:sym typeface="Algerian"/>
              </a:rPr>
              <a:t>Functional dependency</a:t>
            </a:r>
            <a:endParaRPr sz="4800">
              <a:solidFill>
                <a:schemeClr val="dk1"/>
              </a:solidFill>
              <a:latin typeface="Algerian"/>
              <a:ea typeface="Algerian"/>
              <a:cs typeface="Algerian"/>
              <a:sym typeface="Algeri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descr="Image result for panjab university chandigarh logo hd"/>
          <p:cNvSpPr/>
          <p:nvPr/>
        </p:nvSpPr>
        <p:spPr>
          <a:xfrm>
            <a:off x="183030" y="-98497"/>
            <a:ext cx="358588" cy="2078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15" name="Google Shape;115;p2" descr="Image result for panjab university chandigarh logo hd"/>
          <p:cNvSpPr/>
          <p:nvPr/>
        </p:nvSpPr>
        <p:spPr>
          <a:xfrm>
            <a:off x="362324" y="5412"/>
            <a:ext cx="358588" cy="2078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16" name="Google Shape;116;p2"/>
          <p:cNvSpPr txBox="1"/>
          <p:nvPr/>
        </p:nvSpPr>
        <p:spPr>
          <a:xfrm>
            <a:off x="720912" y="404664"/>
            <a:ext cx="7704856"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800">
                <a:solidFill>
                  <a:schemeClr val="dk1"/>
                </a:solidFill>
                <a:latin typeface="Algerian"/>
                <a:ea typeface="Algerian"/>
                <a:cs typeface="Algerian"/>
                <a:sym typeface="Algerian"/>
              </a:rPr>
              <a:t>Functional dependency</a:t>
            </a:r>
            <a:endParaRPr sz="4800">
              <a:solidFill>
                <a:schemeClr val="dk1"/>
              </a:solidFill>
              <a:latin typeface="Algerian"/>
              <a:ea typeface="Algerian"/>
              <a:cs typeface="Algerian"/>
              <a:sym typeface="Algerian"/>
            </a:endParaRPr>
          </a:p>
        </p:txBody>
      </p:sp>
      <p:sp>
        <p:nvSpPr>
          <p:cNvPr id="117" name="Google Shape;117;p2"/>
          <p:cNvSpPr/>
          <p:nvPr/>
        </p:nvSpPr>
        <p:spPr>
          <a:xfrm>
            <a:off x="541618" y="2204864"/>
            <a:ext cx="8242124" cy="193899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Functional Dependency (FD) determines the relation of one attribute to another attribute in a database management system (DBMS) system. Functional dependency helps you to maintain the quality of data in the database. A functional dependency is denoted by an arrow →. The functional dependency of X on Y is represented by X → Y. Functional Dependency plays a vital role to find the difference between good and bad database design.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aphicFrame>
        <p:nvGraphicFramePr>
          <p:cNvPr id="122" name="Google Shape;122;p3"/>
          <p:cNvGraphicFramePr/>
          <p:nvPr/>
        </p:nvGraphicFramePr>
        <p:xfrm>
          <a:off x="755576" y="1001713"/>
          <a:ext cx="7058000" cy="1981200"/>
        </p:xfrm>
        <a:graphic>
          <a:graphicData uri="http://schemas.openxmlformats.org/drawingml/2006/table">
            <a:tbl>
              <a:tblPr>
                <a:gradFill>
                  <a:gsLst>
                    <a:gs pos="0">
                      <a:srgbClr val="92D3EE"/>
                    </a:gs>
                    <a:gs pos="65000">
                      <a:srgbClr val="C6ECFD"/>
                    </a:gs>
                    <a:gs pos="100000">
                      <a:srgbClr val="D4F2FF"/>
                    </a:gs>
                  </a:gsLst>
                  <a:lin ang="16200000" scaled="0"/>
                </a:gradFill>
              </a:tblPr>
              <a:tblGrid>
                <a:gridCol w="1764500">
                  <a:extLst>
                    <a:ext uri="{9D8B030D-6E8A-4147-A177-3AD203B41FA5}">
                      <a16:colId xmlns:a16="http://schemas.microsoft.com/office/drawing/2014/main" val="20000"/>
                    </a:ext>
                  </a:extLst>
                </a:gridCol>
                <a:gridCol w="1764500">
                  <a:extLst>
                    <a:ext uri="{9D8B030D-6E8A-4147-A177-3AD203B41FA5}">
                      <a16:colId xmlns:a16="http://schemas.microsoft.com/office/drawing/2014/main" val="20001"/>
                    </a:ext>
                  </a:extLst>
                </a:gridCol>
                <a:gridCol w="1764500">
                  <a:extLst>
                    <a:ext uri="{9D8B030D-6E8A-4147-A177-3AD203B41FA5}">
                      <a16:colId xmlns:a16="http://schemas.microsoft.com/office/drawing/2014/main" val="20002"/>
                    </a:ext>
                  </a:extLst>
                </a:gridCol>
                <a:gridCol w="1764500">
                  <a:extLst>
                    <a:ext uri="{9D8B030D-6E8A-4147-A177-3AD203B41FA5}">
                      <a16:colId xmlns:a16="http://schemas.microsoft.com/office/drawing/2014/main" val="20003"/>
                    </a:ext>
                  </a:extLst>
                </a:gridCol>
              </a:tblGrid>
              <a:tr h="228600">
                <a:tc>
                  <a:txBody>
                    <a:bodyPr/>
                    <a:lstStyle/>
                    <a:p>
                      <a:pPr marL="0" marR="0" lvl="0" indent="0" algn="l" rtl="0">
                        <a:spcBef>
                          <a:spcPts val="0"/>
                        </a:spcBef>
                        <a:spcAft>
                          <a:spcPts val="0"/>
                        </a:spcAft>
                        <a:buNone/>
                      </a:pPr>
                      <a:r>
                        <a:rPr lang="en-IN" sz="1800" u="none" strike="noStrike" cap="none">
                          <a:latin typeface="Times New Roman"/>
                          <a:ea typeface="Times New Roman"/>
                          <a:cs typeface="Times New Roman"/>
                          <a:sym typeface="Times New Roman"/>
                        </a:rPr>
                        <a:t>Employee number</a:t>
                      </a:r>
                      <a:endParaRPr/>
                    </a:p>
                  </a:txBody>
                  <a:tcPr marL="76200" marR="76200" marT="76200" marB="76200"/>
                </a:tc>
                <a:tc>
                  <a:txBody>
                    <a:bodyPr/>
                    <a:lstStyle/>
                    <a:p>
                      <a:pPr marL="0" marR="0" lvl="0" indent="0" algn="l" rtl="0">
                        <a:spcBef>
                          <a:spcPts val="0"/>
                        </a:spcBef>
                        <a:spcAft>
                          <a:spcPts val="0"/>
                        </a:spcAft>
                        <a:buNone/>
                      </a:pPr>
                      <a:r>
                        <a:rPr lang="en-IN" sz="1800" u="none" strike="noStrike" cap="none">
                          <a:latin typeface="Times New Roman"/>
                          <a:ea typeface="Times New Roman"/>
                          <a:cs typeface="Times New Roman"/>
                          <a:sym typeface="Times New Roman"/>
                        </a:rPr>
                        <a:t>Employee Name</a:t>
                      </a:r>
                      <a:endParaRPr/>
                    </a:p>
                  </a:txBody>
                  <a:tcPr marL="76200" marR="76200" marT="76200" marB="76200"/>
                </a:tc>
                <a:tc>
                  <a:txBody>
                    <a:bodyPr/>
                    <a:lstStyle/>
                    <a:p>
                      <a:pPr marL="0" marR="0" lvl="0" indent="0" algn="l" rtl="0">
                        <a:spcBef>
                          <a:spcPts val="0"/>
                        </a:spcBef>
                        <a:spcAft>
                          <a:spcPts val="0"/>
                        </a:spcAft>
                        <a:buNone/>
                      </a:pPr>
                      <a:r>
                        <a:rPr lang="en-IN" sz="1800" u="none" strike="noStrike" cap="none">
                          <a:latin typeface="Times New Roman"/>
                          <a:ea typeface="Times New Roman"/>
                          <a:cs typeface="Times New Roman"/>
                          <a:sym typeface="Times New Roman"/>
                        </a:rPr>
                        <a:t>Salary</a:t>
                      </a:r>
                      <a:endParaRPr/>
                    </a:p>
                  </a:txBody>
                  <a:tcPr marL="76200" marR="76200" marT="76200" marB="76200"/>
                </a:tc>
                <a:tc>
                  <a:txBody>
                    <a:bodyPr/>
                    <a:lstStyle/>
                    <a:p>
                      <a:pPr marL="0" marR="0" lvl="0" indent="0" algn="l" rtl="0">
                        <a:spcBef>
                          <a:spcPts val="0"/>
                        </a:spcBef>
                        <a:spcAft>
                          <a:spcPts val="0"/>
                        </a:spcAft>
                        <a:buNone/>
                      </a:pPr>
                      <a:r>
                        <a:rPr lang="en-IN" sz="1800" u="none" strike="noStrike" cap="none">
                          <a:latin typeface="Times New Roman"/>
                          <a:ea typeface="Times New Roman"/>
                          <a:cs typeface="Times New Roman"/>
                          <a:sym typeface="Times New Roman"/>
                        </a:rPr>
                        <a:t>City</a:t>
                      </a:r>
                      <a:endParaRPr/>
                    </a:p>
                  </a:txBody>
                  <a:tcPr marL="76200" marR="76200" marT="76200" marB="76200"/>
                </a:tc>
                <a:extLst>
                  <a:ext uri="{0D108BD9-81ED-4DB2-BD59-A6C34878D82A}">
                    <a16:rowId xmlns:a16="http://schemas.microsoft.com/office/drawing/2014/main" val="10000"/>
                  </a:ext>
                </a:extLst>
              </a:tr>
              <a:tr h="228600">
                <a:tc>
                  <a:txBody>
                    <a:bodyPr/>
                    <a:lstStyle/>
                    <a:p>
                      <a:pPr marL="0" marR="0" lvl="0" indent="0" algn="l" rtl="0">
                        <a:spcBef>
                          <a:spcPts val="0"/>
                        </a:spcBef>
                        <a:spcAft>
                          <a:spcPts val="0"/>
                        </a:spcAft>
                        <a:buNone/>
                      </a:pPr>
                      <a:r>
                        <a:rPr lang="en-IN" sz="1800" u="none" strike="noStrike" cap="none">
                          <a:latin typeface="Times New Roman"/>
                          <a:ea typeface="Times New Roman"/>
                          <a:cs typeface="Times New Roman"/>
                          <a:sym typeface="Times New Roman"/>
                        </a:rPr>
                        <a:t>1</a:t>
                      </a:r>
                      <a:endParaRPr/>
                    </a:p>
                  </a:txBody>
                  <a:tcPr marL="76200" marR="76200" marT="76200" marB="76200"/>
                </a:tc>
                <a:tc>
                  <a:txBody>
                    <a:bodyPr/>
                    <a:lstStyle/>
                    <a:p>
                      <a:pPr marL="0" marR="0" lvl="0" indent="0" algn="l" rtl="0">
                        <a:spcBef>
                          <a:spcPts val="0"/>
                        </a:spcBef>
                        <a:spcAft>
                          <a:spcPts val="0"/>
                        </a:spcAft>
                        <a:buNone/>
                      </a:pPr>
                      <a:r>
                        <a:rPr lang="en-IN" sz="1800" u="none" strike="noStrike" cap="none">
                          <a:latin typeface="Times New Roman"/>
                          <a:ea typeface="Times New Roman"/>
                          <a:cs typeface="Times New Roman"/>
                          <a:sym typeface="Times New Roman"/>
                        </a:rPr>
                        <a:t>Dana</a:t>
                      </a:r>
                      <a:endParaRPr/>
                    </a:p>
                  </a:txBody>
                  <a:tcPr marL="76200" marR="76200" marT="76200" marB="76200"/>
                </a:tc>
                <a:tc>
                  <a:txBody>
                    <a:bodyPr/>
                    <a:lstStyle/>
                    <a:p>
                      <a:pPr marL="0" marR="0" lvl="0" indent="0" algn="l" rtl="0">
                        <a:spcBef>
                          <a:spcPts val="0"/>
                        </a:spcBef>
                        <a:spcAft>
                          <a:spcPts val="0"/>
                        </a:spcAft>
                        <a:buNone/>
                      </a:pPr>
                      <a:r>
                        <a:rPr lang="en-IN" sz="1800" u="none" strike="noStrike" cap="none">
                          <a:latin typeface="Times New Roman"/>
                          <a:ea typeface="Times New Roman"/>
                          <a:cs typeface="Times New Roman"/>
                          <a:sym typeface="Times New Roman"/>
                        </a:rPr>
                        <a:t>50000</a:t>
                      </a:r>
                      <a:endParaRPr/>
                    </a:p>
                  </a:txBody>
                  <a:tcPr marL="76200" marR="76200" marT="76200" marB="76200"/>
                </a:tc>
                <a:tc>
                  <a:txBody>
                    <a:bodyPr/>
                    <a:lstStyle/>
                    <a:p>
                      <a:pPr marL="0" marR="0" lvl="0" indent="0" algn="l" rtl="0">
                        <a:spcBef>
                          <a:spcPts val="0"/>
                        </a:spcBef>
                        <a:spcAft>
                          <a:spcPts val="0"/>
                        </a:spcAft>
                        <a:buNone/>
                      </a:pPr>
                      <a:r>
                        <a:rPr lang="en-IN" sz="1800" u="none" strike="noStrike" cap="none">
                          <a:latin typeface="Times New Roman"/>
                          <a:ea typeface="Times New Roman"/>
                          <a:cs typeface="Times New Roman"/>
                          <a:sym typeface="Times New Roman"/>
                        </a:rPr>
                        <a:t>San Francisco</a:t>
                      </a:r>
                      <a:endParaRPr/>
                    </a:p>
                  </a:txBody>
                  <a:tcPr marL="76200" marR="76200" marT="76200" marB="76200"/>
                </a:tc>
                <a:extLst>
                  <a:ext uri="{0D108BD9-81ED-4DB2-BD59-A6C34878D82A}">
                    <a16:rowId xmlns:a16="http://schemas.microsoft.com/office/drawing/2014/main" val="10001"/>
                  </a:ext>
                </a:extLst>
              </a:tr>
              <a:tr h="228600">
                <a:tc>
                  <a:txBody>
                    <a:bodyPr/>
                    <a:lstStyle/>
                    <a:p>
                      <a:pPr marL="0" marR="0" lvl="0" indent="0" algn="l" rtl="0">
                        <a:spcBef>
                          <a:spcPts val="0"/>
                        </a:spcBef>
                        <a:spcAft>
                          <a:spcPts val="0"/>
                        </a:spcAft>
                        <a:buNone/>
                      </a:pPr>
                      <a:r>
                        <a:rPr lang="en-IN" sz="1800" u="none" strike="noStrike" cap="none">
                          <a:latin typeface="Times New Roman"/>
                          <a:ea typeface="Times New Roman"/>
                          <a:cs typeface="Times New Roman"/>
                          <a:sym typeface="Times New Roman"/>
                        </a:rPr>
                        <a:t>2</a:t>
                      </a:r>
                      <a:endParaRPr/>
                    </a:p>
                  </a:txBody>
                  <a:tcPr marL="76200" marR="76200" marT="76200" marB="76200"/>
                </a:tc>
                <a:tc>
                  <a:txBody>
                    <a:bodyPr/>
                    <a:lstStyle/>
                    <a:p>
                      <a:pPr marL="0" marR="0" lvl="0" indent="0" algn="l" rtl="0">
                        <a:spcBef>
                          <a:spcPts val="0"/>
                        </a:spcBef>
                        <a:spcAft>
                          <a:spcPts val="0"/>
                        </a:spcAft>
                        <a:buNone/>
                      </a:pPr>
                      <a:r>
                        <a:rPr lang="en-IN" sz="1800" u="none" strike="noStrike" cap="none">
                          <a:latin typeface="Times New Roman"/>
                          <a:ea typeface="Times New Roman"/>
                          <a:cs typeface="Times New Roman"/>
                          <a:sym typeface="Times New Roman"/>
                        </a:rPr>
                        <a:t>Francis</a:t>
                      </a:r>
                      <a:endParaRPr/>
                    </a:p>
                  </a:txBody>
                  <a:tcPr marL="76200" marR="76200" marT="76200" marB="76200"/>
                </a:tc>
                <a:tc>
                  <a:txBody>
                    <a:bodyPr/>
                    <a:lstStyle/>
                    <a:p>
                      <a:pPr marL="0" marR="0" lvl="0" indent="0" algn="l" rtl="0">
                        <a:spcBef>
                          <a:spcPts val="0"/>
                        </a:spcBef>
                        <a:spcAft>
                          <a:spcPts val="0"/>
                        </a:spcAft>
                        <a:buNone/>
                      </a:pPr>
                      <a:r>
                        <a:rPr lang="en-IN" sz="1800" u="none" strike="noStrike" cap="none">
                          <a:latin typeface="Times New Roman"/>
                          <a:ea typeface="Times New Roman"/>
                          <a:cs typeface="Times New Roman"/>
                          <a:sym typeface="Times New Roman"/>
                        </a:rPr>
                        <a:t>38000</a:t>
                      </a:r>
                      <a:endParaRPr/>
                    </a:p>
                  </a:txBody>
                  <a:tcPr marL="76200" marR="76200" marT="76200" marB="76200"/>
                </a:tc>
                <a:tc>
                  <a:txBody>
                    <a:bodyPr/>
                    <a:lstStyle/>
                    <a:p>
                      <a:pPr marL="0" marR="0" lvl="0" indent="0" algn="l" rtl="0">
                        <a:spcBef>
                          <a:spcPts val="0"/>
                        </a:spcBef>
                        <a:spcAft>
                          <a:spcPts val="0"/>
                        </a:spcAft>
                        <a:buNone/>
                      </a:pPr>
                      <a:r>
                        <a:rPr lang="en-IN" sz="1800" u="none" strike="noStrike" cap="none">
                          <a:latin typeface="Times New Roman"/>
                          <a:ea typeface="Times New Roman"/>
                          <a:cs typeface="Times New Roman"/>
                          <a:sym typeface="Times New Roman"/>
                        </a:rPr>
                        <a:t>London</a:t>
                      </a:r>
                      <a:endParaRPr/>
                    </a:p>
                  </a:txBody>
                  <a:tcPr marL="76200" marR="76200" marT="76200" marB="76200"/>
                </a:tc>
                <a:extLst>
                  <a:ext uri="{0D108BD9-81ED-4DB2-BD59-A6C34878D82A}">
                    <a16:rowId xmlns:a16="http://schemas.microsoft.com/office/drawing/2014/main" val="10002"/>
                  </a:ext>
                </a:extLst>
              </a:tr>
              <a:tr h="228600">
                <a:tc>
                  <a:txBody>
                    <a:bodyPr/>
                    <a:lstStyle/>
                    <a:p>
                      <a:pPr marL="0" marR="0" lvl="0" indent="0" algn="l" rtl="0">
                        <a:spcBef>
                          <a:spcPts val="0"/>
                        </a:spcBef>
                        <a:spcAft>
                          <a:spcPts val="0"/>
                        </a:spcAft>
                        <a:buNone/>
                      </a:pPr>
                      <a:r>
                        <a:rPr lang="en-IN" sz="1800" u="none" strike="noStrike" cap="none">
                          <a:latin typeface="Times New Roman"/>
                          <a:ea typeface="Times New Roman"/>
                          <a:cs typeface="Times New Roman"/>
                          <a:sym typeface="Times New Roman"/>
                        </a:rPr>
                        <a:t>3</a:t>
                      </a:r>
                      <a:endParaRPr/>
                    </a:p>
                  </a:txBody>
                  <a:tcPr marL="76200" marR="76200" marT="76200" marB="76200"/>
                </a:tc>
                <a:tc>
                  <a:txBody>
                    <a:bodyPr/>
                    <a:lstStyle/>
                    <a:p>
                      <a:pPr marL="0" marR="0" lvl="0" indent="0" algn="l" rtl="0">
                        <a:spcBef>
                          <a:spcPts val="0"/>
                        </a:spcBef>
                        <a:spcAft>
                          <a:spcPts val="0"/>
                        </a:spcAft>
                        <a:buNone/>
                      </a:pPr>
                      <a:r>
                        <a:rPr lang="en-IN" sz="1800" u="none" strike="noStrike" cap="none">
                          <a:latin typeface="Times New Roman"/>
                          <a:ea typeface="Times New Roman"/>
                          <a:cs typeface="Times New Roman"/>
                          <a:sym typeface="Times New Roman"/>
                        </a:rPr>
                        <a:t>Andrew</a:t>
                      </a:r>
                      <a:endParaRPr/>
                    </a:p>
                  </a:txBody>
                  <a:tcPr marL="76200" marR="76200" marT="76200" marB="76200"/>
                </a:tc>
                <a:tc>
                  <a:txBody>
                    <a:bodyPr/>
                    <a:lstStyle/>
                    <a:p>
                      <a:pPr marL="0" marR="0" lvl="0" indent="0" algn="l" rtl="0">
                        <a:spcBef>
                          <a:spcPts val="0"/>
                        </a:spcBef>
                        <a:spcAft>
                          <a:spcPts val="0"/>
                        </a:spcAft>
                        <a:buNone/>
                      </a:pPr>
                      <a:r>
                        <a:rPr lang="en-IN" sz="1800" u="none" strike="noStrike" cap="none">
                          <a:latin typeface="Times New Roman"/>
                          <a:ea typeface="Times New Roman"/>
                          <a:cs typeface="Times New Roman"/>
                          <a:sym typeface="Times New Roman"/>
                        </a:rPr>
                        <a:t>25000</a:t>
                      </a:r>
                      <a:endParaRPr/>
                    </a:p>
                  </a:txBody>
                  <a:tcPr marL="76200" marR="76200" marT="76200" marB="76200"/>
                </a:tc>
                <a:tc>
                  <a:txBody>
                    <a:bodyPr/>
                    <a:lstStyle/>
                    <a:p>
                      <a:pPr marL="0" marR="0" lvl="0" indent="0" algn="l" rtl="0">
                        <a:spcBef>
                          <a:spcPts val="0"/>
                        </a:spcBef>
                        <a:spcAft>
                          <a:spcPts val="0"/>
                        </a:spcAft>
                        <a:buNone/>
                      </a:pPr>
                      <a:r>
                        <a:rPr lang="en-IN" sz="1800" u="none" strike="noStrike" cap="none">
                          <a:latin typeface="Times New Roman"/>
                          <a:ea typeface="Times New Roman"/>
                          <a:cs typeface="Times New Roman"/>
                          <a:sym typeface="Times New Roman"/>
                        </a:rPr>
                        <a:t>Tokyo</a:t>
                      </a:r>
                      <a:endParaRPr/>
                    </a:p>
                  </a:txBody>
                  <a:tcPr marL="76200" marR="76200" marT="76200" marB="76200"/>
                </a:tc>
                <a:extLst>
                  <a:ext uri="{0D108BD9-81ED-4DB2-BD59-A6C34878D82A}">
                    <a16:rowId xmlns:a16="http://schemas.microsoft.com/office/drawing/2014/main" val="10003"/>
                  </a:ext>
                </a:extLst>
              </a:tr>
            </a:tbl>
          </a:graphicData>
        </a:graphic>
      </p:graphicFrame>
      <p:sp>
        <p:nvSpPr>
          <p:cNvPr id="123" name="Google Shape;123;p3"/>
          <p:cNvSpPr/>
          <p:nvPr/>
        </p:nvSpPr>
        <p:spPr>
          <a:xfrm>
            <a:off x="755576" y="620688"/>
            <a:ext cx="2376264" cy="292388"/>
          </a:xfrm>
          <a:prstGeom prst="rect">
            <a:avLst/>
          </a:prstGeom>
          <a:solidFill>
            <a:srgbClr val="FFFFFF"/>
          </a:solid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rgbClr val="222222"/>
              </a:buClr>
              <a:buSzPts val="1300"/>
              <a:buFont typeface="Times New Roman"/>
              <a:buNone/>
            </a:pPr>
            <a:r>
              <a:rPr lang="en-IN" sz="1300" b="1" i="0" u="none" strike="noStrike" cap="none">
                <a:solidFill>
                  <a:srgbClr val="222222"/>
                </a:solidFill>
                <a:latin typeface="Times New Roman"/>
                <a:ea typeface="Times New Roman"/>
                <a:cs typeface="Times New Roman"/>
                <a:sym typeface="Times New Roman"/>
              </a:rPr>
              <a:t>Example:</a:t>
            </a:r>
            <a:endParaRPr sz="1800" b="0" i="0" u="none" strike="noStrike" cap="none">
              <a:solidFill>
                <a:schemeClr val="dk1"/>
              </a:solidFill>
              <a:latin typeface="Times New Roman"/>
              <a:ea typeface="Times New Roman"/>
              <a:cs typeface="Times New Roman"/>
              <a:sym typeface="Times New Roman"/>
            </a:endParaRPr>
          </a:p>
        </p:txBody>
      </p:sp>
      <p:sp>
        <p:nvSpPr>
          <p:cNvPr id="124" name="Google Shape;124;p3"/>
          <p:cNvSpPr/>
          <p:nvPr/>
        </p:nvSpPr>
        <p:spPr>
          <a:xfrm>
            <a:off x="745348" y="3431601"/>
            <a:ext cx="7211028"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In this example, if we know the value of Employee number, we can obtain Employee Name, city, salary, etc. By this, we can say that the city, Employee Name, and salary are functionally depended on Employee number.</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aphicFrame>
        <p:nvGraphicFramePr>
          <p:cNvPr id="129" name="Google Shape;129;p4"/>
          <p:cNvGraphicFramePr/>
          <p:nvPr/>
        </p:nvGraphicFramePr>
        <p:xfrm>
          <a:off x="1115616" y="1481139"/>
          <a:ext cx="7128800" cy="4537005"/>
        </p:xfrm>
        <a:graphic>
          <a:graphicData uri="http://schemas.openxmlformats.org/drawingml/2006/table">
            <a:tbl>
              <a:tblPr>
                <a:noFill/>
              </a:tblPr>
              <a:tblGrid>
                <a:gridCol w="1296150">
                  <a:extLst>
                    <a:ext uri="{9D8B030D-6E8A-4147-A177-3AD203B41FA5}">
                      <a16:colId xmlns:a16="http://schemas.microsoft.com/office/drawing/2014/main" val="20000"/>
                    </a:ext>
                  </a:extLst>
                </a:gridCol>
                <a:gridCol w="5832650">
                  <a:extLst>
                    <a:ext uri="{9D8B030D-6E8A-4147-A177-3AD203B41FA5}">
                      <a16:colId xmlns:a16="http://schemas.microsoft.com/office/drawing/2014/main" val="20001"/>
                    </a:ext>
                  </a:extLst>
                </a:gridCol>
              </a:tblGrid>
              <a:tr h="267350">
                <a:tc>
                  <a:txBody>
                    <a:bodyPr/>
                    <a:lstStyle/>
                    <a:p>
                      <a:pPr marL="0" marR="0" lvl="0" indent="0" algn="l" rtl="0">
                        <a:spcBef>
                          <a:spcPts val="0"/>
                        </a:spcBef>
                        <a:spcAft>
                          <a:spcPts val="0"/>
                        </a:spcAft>
                        <a:buNone/>
                      </a:pPr>
                      <a:r>
                        <a:rPr lang="en-IN" sz="1200" u="none" strike="noStrike" cap="none">
                          <a:latin typeface="Times New Roman"/>
                          <a:ea typeface="Times New Roman"/>
                          <a:cs typeface="Times New Roman"/>
                          <a:sym typeface="Times New Roman"/>
                        </a:rPr>
                        <a:t>Key Terms</a:t>
                      </a:r>
                      <a:endParaRPr/>
                    </a:p>
                  </a:txBody>
                  <a:tcPr marL="47750" marR="47750" marT="47750" marB="47750"/>
                </a:tc>
                <a:tc>
                  <a:txBody>
                    <a:bodyPr/>
                    <a:lstStyle/>
                    <a:p>
                      <a:pPr marL="0" marR="0" lvl="0" indent="0" algn="l" rtl="0">
                        <a:spcBef>
                          <a:spcPts val="0"/>
                        </a:spcBef>
                        <a:spcAft>
                          <a:spcPts val="0"/>
                        </a:spcAft>
                        <a:buNone/>
                      </a:pPr>
                      <a:r>
                        <a:rPr lang="en-IN" sz="1200" u="none" strike="noStrike" cap="none">
                          <a:latin typeface="Times New Roman"/>
                          <a:ea typeface="Times New Roman"/>
                          <a:cs typeface="Times New Roman"/>
                          <a:sym typeface="Times New Roman"/>
                        </a:rPr>
                        <a:t>Description</a:t>
                      </a:r>
                      <a:endParaRPr/>
                    </a:p>
                  </a:txBody>
                  <a:tcPr marL="47750" marR="47750" marT="47750" marB="47750"/>
                </a:tc>
                <a:extLst>
                  <a:ext uri="{0D108BD9-81ED-4DB2-BD59-A6C34878D82A}">
                    <a16:rowId xmlns:a16="http://schemas.microsoft.com/office/drawing/2014/main" val="10000"/>
                  </a:ext>
                </a:extLst>
              </a:tr>
              <a:tr h="782975">
                <a:tc>
                  <a:txBody>
                    <a:bodyPr/>
                    <a:lstStyle/>
                    <a:p>
                      <a:pPr marL="0" marR="0" lvl="0" indent="0" algn="l" rtl="0">
                        <a:spcBef>
                          <a:spcPts val="0"/>
                        </a:spcBef>
                        <a:spcAft>
                          <a:spcPts val="0"/>
                        </a:spcAft>
                        <a:buNone/>
                      </a:pPr>
                      <a:r>
                        <a:rPr lang="en-IN" sz="1200" u="none" strike="noStrike" cap="none">
                          <a:latin typeface="Times New Roman"/>
                          <a:ea typeface="Times New Roman"/>
                          <a:cs typeface="Times New Roman"/>
                          <a:sym typeface="Times New Roman"/>
                        </a:rPr>
                        <a:t>Axiom</a:t>
                      </a:r>
                      <a:endParaRPr/>
                    </a:p>
                  </a:txBody>
                  <a:tcPr marL="47750" marR="47750" marT="47750" marB="47750"/>
                </a:tc>
                <a:tc>
                  <a:txBody>
                    <a:bodyPr/>
                    <a:lstStyle/>
                    <a:p>
                      <a:pPr marL="0" marR="0" lvl="0" indent="0" algn="l" rtl="0">
                        <a:spcBef>
                          <a:spcPts val="0"/>
                        </a:spcBef>
                        <a:spcAft>
                          <a:spcPts val="0"/>
                        </a:spcAft>
                        <a:buNone/>
                      </a:pPr>
                      <a:r>
                        <a:rPr lang="en-IN" sz="1200" u="none" strike="noStrike" cap="none">
                          <a:latin typeface="Times New Roman"/>
                          <a:ea typeface="Times New Roman"/>
                          <a:cs typeface="Times New Roman"/>
                          <a:sym typeface="Times New Roman"/>
                        </a:rPr>
                        <a:t>Axioms is a set of inference rules used to infer all the functional dependencies on a relational database.</a:t>
                      </a:r>
                      <a:endParaRPr/>
                    </a:p>
                  </a:txBody>
                  <a:tcPr marL="47750" marR="47750" marT="47750" marB="47750"/>
                </a:tc>
                <a:extLst>
                  <a:ext uri="{0D108BD9-81ED-4DB2-BD59-A6C34878D82A}">
                    <a16:rowId xmlns:a16="http://schemas.microsoft.com/office/drawing/2014/main" val="10001"/>
                  </a:ext>
                </a:extLst>
              </a:tr>
              <a:tr h="1298600">
                <a:tc>
                  <a:txBody>
                    <a:bodyPr/>
                    <a:lstStyle/>
                    <a:p>
                      <a:pPr marL="0" marR="0" lvl="0" indent="0" algn="l" rtl="0">
                        <a:spcBef>
                          <a:spcPts val="0"/>
                        </a:spcBef>
                        <a:spcAft>
                          <a:spcPts val="0"/>
                        </a:spcAft>
                        <a:buNone/>
                      </a:pPr>
                      <a:r>
                        <a:rPr lang="en-IN" sz="1200" u="none" strike="noStrike" cap="none">
                          <a:latin typeface="Times New Roman"/>
                          <a:ea typeface="Times New Roman"/>
                          <a:cs typeface="Times New Roman"/>
                          <a:sym typeface="Times New Roman"/>
                        </a:rPr>
                        <a:t>Decomposition</a:t>
                      </a:r>
                      <a:endParaRPr/>
                    </a:p>
                  </a:txBody>
                  <a:tcPr marL="47750" marR="47750" marT="47750" marB="47750"/>
                </a:tc>
                <a:tc>
                  <a:txBody>
                    <a:bodyPr/>
                    <a:lstStyle/>
                    <a:p>
                      <a:pPr marL="0" marR="0" lvl="0" indent="0" algn="l" rtl="0">
                        <a:spcBef>
                          <a:spcPts val="0"/>
                        </a:spcBef>
                        <a:spcAft>
                          <a:spcPts val="0"/>
                        </a:spcAft>
                        <a:buNone/>
                      </a:pPr>
                      <a:r>
                        <a:rPr lang="en-IN" sz="1200" u="none" strike="noStrike" cap="none">
                          <a:latin typeface="Times New Roman"/>
                          <a:ea typeface="Times New Roman"/>
                          <a:cs typeface="Times New Roman"/>
                          <a:sym typeface="Times New Roman"/>
                        </a:rPr>
                        <a:t>It is a rule that suggests if you have a table that appears to contain two entities which are determined by the same primary key then you should consider breaking them up into two different tables.</a:t>
                      </a:r>
                      <a:endParaRPr/>
                    </a:p>
                  </a:txBody>
                  <a:tcPr marL="47750" marR="47750" marT="47750" marB="47750"/>
                </a:tc>
                <a:extLst>
                  <a:ext uri="{0D108BD9-81ED-4DB2-BD59-A6C34878D82A}">
                    <a16:rowId xmlns:a16="http://schemas.microsoft.com/office/drawing/2014/main" val="10002"/>
                  </a:ext>
                </a:extLst>
              </a:tr>
              <a:tr h="611100">
                <a:tc>
                  <a:txBody>
                    <a:bodyPr/>
                    <a:lstStyle/>
                    <a:p>
                      <a:pPr marL="0" marR="0" lvl="0" indent="0" algn="l" rtl="0">
                        <a:spcBef>
                          <a:spcPts val="0"/>
                        </a:spcBef>
                        <a:spcAft>
                          <a:spcPts val="0"/>
                        </a:spcAft>
                        <a:buNone/>
                      </a:pPr>
                      <a:r>
                        <a:rPr lang="en-IN" sz="1200" u="none" strike="noStrike" cap="none">
                          <a:latin typeface="Times New Roman"/>
                          <a:ea typeface="Times New Roman"/>
                          <a:cs typeface="Times New Roman"/>
                          <a:sym typeface="Times New Roman"/>
                        </a:rPr>
                        <a:t>Dependent</a:t>
                      </a:r>
                      <a:endParaRPr/>
                    </a:p>
                  </a:txBody>
                  <a:tcPr marL="47750" marR="47750" marT="47750" marB="47750"/>
                </a:tc>
                <a:tc>
                  <a:txBody>
                    <a:bodyPr/>
                    <a:lstStyle/>
                    <a:p>
                      <a:pPr marL="0" marR="0" lvl="0" indent="0" algn="l" rtl="0">
                        <a:spcBef>
                          <a:spcPts val="0"/>
                        </a:spcBef>
                        <a:spcAft>
                          <a:spcPts val="0"/>
                        </a:spcAft>
                        <a:buNone/>
                      </a:pPr>
                      <a:r>
                        <a:rPr lang="en-IN" sz="1200" u="none" strike="noStrike" cap="none">
                          <a:latin typeface="Times New Roman"/>
                          <a:ea typeface="Times New Roman"/>
                          <a:cs typeface="Times New Roman"/>
                          <a:sym typeface="Times New Roman"/>
                        </a:rPr>
                        <a:t>It is displayed on the right side of the functional dependency diagram.</a:t>
                      </a:r>
                      <a:endParaRPr/>
                    </a:p>
                  </a:txBody>
                  <a:tcPr marL="47750" marR="47750" marT="47750" marB="47750"/>
                </a:tc>
                <a:extLst>
                  <a:ext uri="{0D108BD9-81ED-4DB2-BD59-A6C34878D82A}">
                    <a16:rowId xmlns:a16="http://schemas.microsoft.com/office/drawing/2014/main" val="10003"/>
                  </a:ext>
                </a:extLst>
              </a:tr>
              <a:tr h="611100">
                <a:tc>
                  <a:txBody>
                    <a:bodyPr/>
                    <a:lstStyle/>
                    <a:p>
                      <a:pPr marL="0" marR="0" lvl="0" indent="0" algn="l" rtl="0">
                        <a:spcBef>
                          <a:spcPts val="0"/>
                        </a:spcBef>
                        <a:spcAft>
                          <a:spcPts val="0"/>
                        </a:spcAft>
                        <a:buNone/>
                      </a:pPr>
                      <a:r>
                        <a:rPr lang="en-IN" sz="1200" u="none" strike="noStrike" cap="none">
                          <a:latin typeface="Times New Roman"/>
                          <a:ea typeface="Times New Roman"/>
                          <a:cs typeface="Times New Roman"/>
                          <a:sym typeface="Times New Roman"/>
                        </a:rPr>
                        <a:t>Determinant</a:t>
                      </a:r>
                      <a:endParaRPr/>
                    </a:p>
                  </a:txBody>
                  <a:tcPr marL="47750" marR="47750" marT="47750" marB="47750"/>
                </a:tc>
                <a:tc>
                  <a:txBody>
                    <a:bodyPr/>
                    <a:lstStyle/>
                    <a:p>
                      <a:pPr marL="0" marR="0" lvl="0" indent="0" algn="l" rtl="0">
                        <a:spcBef>
                          <a:spcPts val="0"/>
                        </a:spcBef>
                        <a:spcAft>
                          <a:spcPts val="0"/>
                        </a:spcAft>
                        <a:buNone/>
                      </a:pPr>
                      <a:r>
                        <a:rPr lang="en-IN" sz="1200" u="none" strike="noStrike" cap="none">
                          <a:latin typeface="Times New Roman"/>
                          <a:ea typeface="Times New Roman"/>
                          <a:cs typeface="Times New Roman"/>
                          <a:sym typeface="Times New Roman"/>
                        </a:rPr>
                        <a:t>It is displayed on the left side of the functional dependency Diagram.</a:t>
                      </a:r>
                      <a:endParaRPr/>
                    </a:p>
                  </a:txBody>
                  <a:tcPr marL="47750" marR="47750" marT="47750" marB="47750"/>
                </a:tc>
                <a:extLst>
                  <a:ext uri="{0D108BD9-81ED-4DB2-BD59-A6C34878D82A}">
                    <a16:rowId xmlns:a16="http://schemas.microsoft.com/office/drawing/2014/main" val="10004"/>
                  </a:ext>
                </a:extLst>
              </a:tr>
              <a:tr h="954850">
                <a:tc>
                  <a:txBody>
                    <a:bodyPr/>
                    <a:lstStyle/>
                    <a:p>
                      <a:pPr marL="0" marR="0" lvl="0" indent="0" algn="l" rtl="0">
                        <a:spcBef>
                          <a:spcPts val="0"/>
                        </a:spcBef>
                        <a:spcAft>
                          <a:spcPts val="0"/>
                        </a:spcAft>
                        <a:buNone/>
                      </a:pPr>
                      <a:r>
                        <a:rPr lang="en-IN" sz="1200" u="none" strike="noStrike" cap="none">
                          <a:latin typeface="Times New Roman"/>
                          <a:ea typeface="Times New Roman"/>
                          <a:cs typeface="Times New Roman"/>
                          <a:sym typeface="Times New Roman"/>
                        </a:rPr>
                        <a:t>Union</a:t>
                      </a:r>
                      <a:endParaRPr/>
                    </a:p>
                  </a:txBody>
                  <a:tcPr marL="47750" marR="47750" marT="47750" marB="47750"/>
                </a:tc>
                <a:tc>
                  <a:txBody>
                    <a:bodyPr/>
                    <a:lstStyle/>
                    <a:p>
                      <a:pPr marL="0" marR="0" lvl="0" indent="0" algn="l" rtl="0">
                        <a:spcBef>
                          <a:spcPts val="0"/>
                        </a:spcBef>
                        <a:spcAft>
                          <a:spcPts val="0"/>
                        </a:spcAft>
                        <a:buNone/>
                      </a:pPr>
                      <a:r>
                        <a:rPr lang="en-IN" sz="1200" u="none" strike="noStrike" cap="none">
                          <a:latin typeface="Times New Roman"/>
                          <a:ea typeface="Times New Roman"/>
                          <a:cs typeface="Times New Roman"/>
                          <a:sym typeface="Times New Roman"/>
                        </a:rPr>
                        <a:t>It suggests that if two tables are separate, and the PK is the same, you should consider putting them. together</a:t>
                      </a:r>
                      <a:endParaRPr/>
                    </a:p>
                  </a:txBody>
                  <a:tcPr marL="47750" marR="47750" marT="47750" marB="47750"/>
                </a:tc>
                <a:extLst>
                  <a:ext uri="{0D108BD9-81ED-4DB2-BD59-A6C34878D82A}">
                    <a16:rowId xmlns:a16="http://schemas.microsoft.com/office/drawing/2014/main" val="10005"/>
                  </a:ext>
                </a:extLst>
              </a:tr>
            </a:tbl>
          </a:graphicData>
        </a:graphic>
      </p:graphicFrame>
      <p:sp>
        <p:nvSpPr>
          <p:cNvPr id="130" name="Google Shape;130;p4"/>
          <p:cNvSpPr/>
          <p:nvPr/>
        </p:nvSpPr>
        <p:spPr>
          <a:xfrm>
            <a:off x="1043608" y="405771"/>
            <a:ext cx="7200800" cy="1031051"/>
          </a:xfrm>
          <a:prstGeom prst="rect">
            <a:avLst/>
          </a:prstGeom>
          <a:solidFill>
            <a:srgbClr val="FFFFFF"/>
          </a:solid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4800"/>
              <a:buFont typeface="Algerian"/>
              <a:buNone/>
            </a:pPr>
            <a:r>
              <a:rPr lang="en-IN" sz="4800">
                <a:solidFill>
                  <a:schemeClr val="dk1"/>
                </a:solidFill>
                <a:latin typeface="Algerian"/>
                <a:ea typeface="Algerian"/>
                <a:cs typeface="Algerian"/>
                <a:sym typeface="Algerian"/>
              </a:rPr>
              <a:t>Key terms</a:t>
            </a:r>
            <a:endParaRPr/>
          </a:p>
          <a:p>
            <a:pPr marL="0" marR="0" lvl="0" indent="0" algn="l" rtl="0">
              <a:lnSpc>
                <a:spcPct val="100000"/>
              </a:lnSpc>
              <a:spcBef>
                <a:spcPts val="0"/>
              </a:spcBef>
              <a:spcAft>
                <a:spcPts val="0"/>
              </a:spcAft>
              <a:buClr>
                <a:srgbClr val="222222"/>
              </a:buClr>
              <a:buSzPts val="1300"/>
              <a:buFont typeface="Times New Roman"/>
              <a:buNone/>
            </a:pPr>
            <a:r>
              <a:rPr lang="en-IN" sz="1300" b="0" i="0" u="none" strike="noStrike" cap="none">
                <a:solidFill>
                  <a:srgbClr val="222222"/>
                </a:solidFill>
                <a:latin typeface="Times New Roman"/>
                <a:ea typeface="Times New Roman"/>
                <a:cs typeface="Times New Roman"/>
                <a:sym typeface="Times New Roman"/>
              </a:rPr>
              <a:t>Here, are some key terms for functional dependency:</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p:nvPr/>
        </p:nvSpPr>
        <p:spPr>
          <a:xfrm>
            <a:off x="611560" y="356685"/>
            <a:ext cx="7920880"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800">
                <a:solidFill>
                  <a:schemeClr val="dk1"/>
                </a:solidFill>
                <a:latin typeface="Algerian"/>
                <a:ea typeface="Algerian"/>
                <a:cs typeface="Algerian"/>
                <a:sym typeface="Algerian"/>
              </a:rPr>
              <a:t>Rules of Functional Dependencies</a:t>
            </a:r>
            <a:endParaRPr/>
          </a:p>
        </p:txBody>
      </p:sp>
      <p:sp>
        <p:nvSpPr>
          <p:cNvPr id="136" name="Google Shape;136;p5"/>
          <p:cNvSpPr/>
          <p:nvPr/>
        </p:nvSpPr>
        <p:spPr>
          <a:xfrm>
            <a:off x="611560" y="1988840"/>
            <a:ext cx="7704856" cy="286232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Below given are the Three most important rules for Functional Dependency:</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1800"/>
              <a:buFont typeface="Noto Sans Symbols"/>
              <a:buChar char="❖"/>
            </a:pPr>
            <a:r>
              <a:rPr lang="en-IN" sz="1800" b="1">
                <a:solidFill>
                  <a:schemeClr val="dk1"/>
                </a:solidFill>
                <a:latin typeface="Times New Roman"/>
                <a:ea typeface="Times New Roman"/>
                <a:cs typeface="Times New Roman"/>
                <a:sym typeface="Times New Roman"/>
              </a:rPr>
              <a:t>Reflexive rule </a:t>
            </a:r>
            <a:r>
              <a:rPr lang="en-IN" sz="1800">
                <a:solidFill>
                  <a:schemeClr val="dk1"/>
                </a:solidFill>
                <a:latin typeface="Times New Roman"/>
                <a:ea typeface="Times New Roman"/>
                <a:cs typeface="Times New Roman"/>
                <a:sym typeface="Times New Roman"/>
              </a:rPr>
              <a:t>–. If X is a set of attributes and Y is_subset_of X, then X holds a value of Y.</a:t>
            </a:r>
            <a:endParaRPr/>
          </a:p>
          <a:p>
            <a:pPr marL="285750" marR="0" lvl="0" indent="-285750" algn="just" rtl="0">
              <a:spcBef>
                <a:spcPts val="0"/>
              </a:spcBef>
              <a:spcAft>
                <a:spcPts val="0"/>
              </a:spcAft>
              <a:buClr>
                <a:schemeClr val="dk1"/>
              </a:buClr>
              <a:buSzPts val="1800"/>
              <a:buFont typeface="Noto Sans Symbols"/>
              <a:buChar char="❖"/>
            </a:pPr>
            <a:r>
              <a:rPr lang="en-IN" sz="1800" b="1">
                <a:solidFill>
                  <a:schemeClr val="dk1"/>
                </a:solidFill>
                <a:latin typeface="Times New Roman"/>
                <a:ea typeface="Times New Roman"/>
                <a:cs typeface="Times New Roman"/>
                <a:sym typeface="Times New Roman"/>
              </a:rPr>
              <a:t>Augmentation rule: </a:t>
            </a:r>
            <a:r>
              <a:rPr lang="en-IN" sz="1800">
                <a:solidFill>
                  <a:schemeClr val="dk1"/>
                </a:solidFill>
                <a:latin typeface="Times New Roman"/>
                <a:ea typeface="Times New Roman"/>
                <a:cs typeface="Times New Roman"/>
                <a:sym typeface="Times New Roman"/>
              </a:rPr>
              <a:t>When x -&gt; y holds, and c is attribute set, then ac -&gt; bc also holds. That is adding attributes which do not change the basic dependencies.</a:t>
            </a:r>
            <a:endParaRPr/>
          </a:p>
          <a:p>
            <a:pPr marL="285750" marR="0" lvl="0" indent="-285750" algn="just" rtl="0">
              <a:spcBef>
                <a:spcPts val="0"/>
              </a:spcBef>
              <a:spcAft>
                <a:spcPts val="0"/>
              </a:spcAft>
              <a:buClr>
                <a:schemeClr val="dk1"/>
              </a:buClr>
              <a:buSzPts val="1800"/>
              <a:buFont typeface="Noto Sans Symbols"/>
              <a:buChar char="❖"/>
            </a:pPr>
            <a:r>
              <a:rPr lang="en-IN" sz="1800" b="1">
                <a:solidFill>
                  <a:schemeClr val="dk1"/>
                </a:solidFill>
                <a:latin typeface="Times New Roman"/>
                <a:ea typeface="Times New Roman"/>
                <a:cs typeface="Times New Roman"/>
                <a:sym typeface="Times New Roman"/>
              </a:rPr>
              <a:t>Transitivity rule: </a:t>
            </a:r>
            <a:r>
              <a:rPr lang="en-IN" sz="1800">
                <a:solidFill>
                  <a:schemeClr val="dk1"/>
                </a:solidFill>
                <a:latin typeface="Times New Roman"/>
                <a:ea typeface="Times New Roman"/>
                <a:cs typeface="Times New Roman"/>
                <a:sym typeface="Times New Roman"/>
              </a:rPr>
              <a:t>This rule is very much similar to the transitive rule in algebra if x -&gt; y holds and y -&gt; z holds, then x -&gt; z also holds. X -&gt; y is called as functionally that determines 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txBox="1"/>
          <p:nvPr/>
        </p:nvSpPr>
        <p:spPr>
          <a:xfrm>
            <a:off x="611560" y="356685"/>
            <a:ext cx="7920880"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800">
                <a:solidFill>
                  <a:schemeClr val="dk1"/>
                </a:solidFill>
                <a:latin typeface="Algerian"/>
                <a:ea typeface="Algerian"/>
                <a:cs typeface="Algerian"/>
                <a:sym typeface="Algerian"/>
              </a:rPr>
              <a:t>Types of FD</a:t>
            </a:r>
            <a:endParaRPr sz="4800">
              <a:solidFill>
                <a:schemeClr val="dk1"/>
              </a:solidFill>
              <a:latin typeface="Algerian"/>
              <a:ea typeface="Algerian"/>
              <a:cs typeface="Algerian"/>
              <a:sym typeface="Algerian"/>
            </a:endParaRPr>
          </a:p>
        </p:txBody>
      </p:sp>
      <p:sp>
        <p:nvSpPr>
          <p:cNvPr id="142" name="Google Shape;142;p6"/>
          <p:cNvSpPr/>
          <p:nvPr/>
        </p:nvSpPr>
        <p:spPr>
          <a:xfrm>
            <a:off x="1403648" y="1645904"/>
            <a:ext cx="6336704" cy="3785652"/>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3200"/>
              <a:buFont typeface="Noto Sans Symbols"/>
              <a:buChar char="❑"/>
            </a:pPr>
            <a:r>
              <a:rPr lang="en-IN" sz="3200" b="1">
                <a:solidFill>
                  <a:schemeClr val="dk1"/>
                </a:solidFill>
                <a:latin typeface="Times New Roman"/>
                <a:ea typeface="Times New Roman"/>
                <a:cs typeface="Times New Roman"/>
                <a:sym typeface="Times New Roman"/>
              </a:rPr>
              <a:t>Multivalued dependency:</a:t>
            </a:r>
            <a:endParaRPr sz="3200">
              <a:solidFill>
                <a:schemeClr val="dk1"/>
              </a:solidFill>
              <a:latin typeface="Times New Roman"/>
              <a:ea typeface="Times New Roman"/>
              <a:cs typeface="Times New Roman"/>
              <a:sym typeface="Times New Roman"/>
            </a:endParaRPr>
          </a:p>
          <a:p>
            <a:pPr marL="457200" marR="0" lvl="0" indent="-457200" algn="l" rtl="0">
              <a:lnSpc>
                <a:spcPct val="150000"/>
              </a:lnSpc>
              <a:spcBef>
                <a:spcPts val="0"/>
              </a:spcBef>
              <a:spcAft>
                <a:spcPts val="0"/>
              </a:spcAft>
              <a:buClr>
                <a:schemeClr val="dk1"/>
              </a:buClr>
              <a:buSzPts val="3200"/>
              <a:buFont typeface="Noto Sans Symbols"/>
              <a:buChar char="❑"/>
            </a:pPr>
            <a:r>
              <a:rPr lang="en-IN" sz="3200" b="1">
                <a:solidFill>
                  <a:schemeClr val="dk1"/>
                </a:solidFill>
                <a:latin typeface="Times New Roman"/>
                <a:ea typeface="Times New Roman"/>
                <a:cs typeface="Times New Roman"/>
                <a:sym typeface="Times New Roman"/>
              </a:rPr>
              <a:t>Trivial functional dependency</a:t>
            </a:r>
            <a:r>
              <a:rPr lang="en-IN" sz="3200">
                <a:solidFill>
                  <a:schemeClr val="dk1"/>
                </a:solidFill>
                <a:latin typeface="Times New Roman"/>
                <a:ea typeface="Times New Roman"/>
                <a:cs typeface="Times New Roman"/>
                <a:sym typeface="Times New Roman"/>
              </a:rPr>
              <a:t>:</a:t>
            </a:r>
            <a:endParaRPr/>
          </a:p>
          <a:p>
            <a:pPr marL="457200" marR="0" lvl="0" indent="-457200" algn="l" rtl="0">
              <a:lnSpc>
                <a:spcPct val="150000"/>
              </a:lnSpc>
              <a:spcBef>
                <a:spcPts val="0"/>
              </a:spcBef>
              <a:spcAft>
                <a:spcPts val="0"/>
              </a:spcAft>
              <a:buClr>
                <a:schemeClr val="dk1"/>
              </a:buClr>
              <a:buSzPts val="3200"/>
              <a:buFont typeface="Noto Sans Symbols"/>
              <a:buChar char="❑"/>
            </a:pPr>
            <a:r>
              <a:rPr lang="en-IN" sz="3200" b="1">
                <a:solidFill>
                  <a:schemeClr val="dk1"/>
                </a:solidFill>
                <a:latin typeface="Times New Roman"/>
                <a:ea typeface="Times New Roman"/>
                <a:cs typeface="Times New Roman"/>
                <a:sym typeface="Times New Roman"/>
              </a:rPr>
              <a:t>Non-trivial functional dependency</a:t>
            </a:r>
            <a:r>
              <a:rPr lang="en-IN" sz="3200">
                <a:solidFill>
                  <a:schemeClr val="dk1"/>
                </a:solidFill>
                <a:latin typeface="Times New Roman"/>
                <a:ea typeface="Times New Roman"/>
                <a:cs typeface="Times New Roman"/>
                <a:sym typeface="Times New Roman"/>
              </a:rPr>
              <a:t>:</a:t>
            </a:r>
            <a:endParaRPr/>
          </a:p>
          <a:p>
            <a:pPr marL="457200" marR="0" lvl="0" indent="-457200" algn="l" rtl="0">
              <a:lnSpc>
                <a:spcPct val="150000"/>
              </a:lnSpc>
              <a:spcBef>
                <a:spcPts val="0"/>
              </a:spcBef>
              <a:spcAft>
                <a:spcPts val="0"/>
              </a:spcAft>
              <a:buClr>
                <a:schemeClr val="dk1"/>
              </a:buClr>
              <a:buSzPts val="3200"/>
              <a:buFont typeface="Noto Sans Symbols"/>
              <a:buChar char="❑"/>
            </a:pPr>
            <a:r>
              <a:rPr lang="en-IN" sz="3200" b="1">
                <a:solidFill>
                  <a:schemeClr val="dk1"/>
                </a:solidFill>
                <a:latin typeface="Times New Roman"/>
                <a:ea typeface="Times New Roman"/>
                <a:cs typeface="Times New Roman"/>
                <a:sym typeface="Times New Roman"/>
              </a:rPr>
              <a:t>Transitive dependency:</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7"/>
          <p:cNvSpPr/>
          <p:nvPr/>
        </p:nvSpPr>
        <p:spPr>
          <a:xfrm>
            <a:off x="1043608" y="732765"/>
            <a:ext cx="7560840" cy="769441"/>
          </a:xfrm>
          <a:prstGeom prst="rect">
            <a:avLst/>
          </a:prstGeom>
          <a:solidFill>
            <a:srgbClr val="FFFFFF"/>
          </a:solid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4400"/>
              <a:buFont typeface="Algerian"/>
              <a:buNone/>
            </a:pPr>
            <a:r>
              <a:rPr lang="en-IN" sz="4400">
                <a:solidFill>
                  <a:schemeClr val="dk1"/>
                </a:solidFill>
                <a:latin typeface="Algerian"/>
                <a:ea typeface="Algerian"/>
                <a:cs typeface="Algerian"/>
                <a:sym typeface="Algerian"/>
              </a:rPr>
              <a:t>Multivalued dependency</a:t>
            </a:r>
            <a:endParaRPr sz="4400">
              <a:solidFill>
                <a:schemeClr val="dk1"/>
              </a:solidFill>
              <a:latin typeface="Algerian"/>
              <a:ea typeface="Algerian"/>
              <a:cs typeface="Algerian"/>
              <a:sym typeface="Algerian"/>
            </a:endParaRPr>
          </a:p>
        </p:txBody>
      </p:sp>
      <p:sp>
        <p:nvSpPr>
          <p:cNvPr id="148" name="Google Shape;148;p7"/>
          <p:cNvSpPr/>
          <p:nvPr/>
        </p:nvSpPr>
        <p:spPr>
          <a:xfrm>
            <a:off x="711775" y="2204864"/>
            <a:ext cx="7632848" cy="34778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a:solidFill>
                  <a:srgbClr val="222222"/>
                </a:solidFill>
                <a:latin typeface="Times New Roman"/>
                <a:ea typeface="Times New Roman"/>
                <a:cs typeface="Times New Roman"/>
                <a:sym typeface="Times New Roman"/>
              </a:rPr>
              <a:t>Multivalued dependency occurs in the situation where there are multiple independent multivalued attributes in a single table. A multivalued dependency is a complete constraint between two sets of attributes in a relation. It requires that certain tuples be present in a relation.</a:t>
            </a: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000" b="1">
                <a:solidFill>
                  <a:srgbClr val="222222"/>
                </a:solidFill>
                <a:latin typeface="Times New Roman"/>
                <a:ea typeface="Times New Roman"/>
                <a:cs typeface="Times New Roman"/>
                <a:sym typeface="Times New Roman"/>
              </a:rPr>
              <a:t>Example:</a:t>
            </a: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000">
                <a:solidFill>
                  <a:srgbClr val="222222"/>
                </a:solidFill>
                <a:latin typeface="Times New Roman"/>
                <a:ea typeface="Times New Roman"/>
                <a:cs typeface="Times New Roman"/>
                <a:sym typeface="Times New Roman"/>
              </a:rPr>
              <a:t>In this example, maf_year and color are independent of each other but dependent on car_model. In this example, these two columns are said to be multivalue dependent on car_model.</a:t>
            </a: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000">
                <a:solidFill>
                  <a:srgbClr val="222222"/>
                </a:solidFill>
                <a:latin typeface="Times New Roman"/>
                <a:ea typeface="Times New Roman"/>
                <a:cs typeface="Times New Roman"/>
                <a:sym typeface="Times New Roman"/>
              </a:rPr>
              <a:t>This dependence can be represented like this:</a:t>
            </a: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000">
                <a:solidFill>
                  <a:srgbClr val="222222"/>
                </a:solidFill>
                <a:latin typeface="Times New Roman"/>
                <a:ea typeface="Times New Roman"/>
                <a:cs typeface="Times New Roman"/>
                <a:sym typeface="Times New Roman"/>
              </a:rPr>
              <a:t>car_model -&gt; maf_year</a:t>
            </a: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000">
                <a:solidFill>
                  <a:srgbClr val="222222"/>
                </a:solidFill>
                <a:latin typeface="Times New Roman"/>
                <a:ea typeface="Times New Roman"/>
                <a:cs typeface="Times New Roman"/>
                <a:sym typeface="Times New Roman"/>
              </a:rPr>
              <a:t>car_model-&gt; colour</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aphicFrame>
        <p:nvGraphicFramePr>
          <p:cNvPr id="153" name="Google Shape;153;p8"/>
          <p:cNvGraphicFramePr/>
          <p:nvPr/>
        </p:nvGraphicFramePr>
        <p:xfrm>
          <a:off x="1115616" y="1052736"/>
          <a:ext cx="7058025" cy="2987040"/>
        </p:xfrm>
        <a:graphic>
          <a:graphicData uri="http://schemas.openxmlformats.org/drawingml/2006/table">
            <a:tbl>
              <a:tblPr>
                <a:noFill/>
              </a:tblPr>
              <a:tblGrid>
                <a:gridCol w="2352675">
                  <a:extLst>
                    <a:ext uri="{9D8B030D-6E8A-4147-A177-3AD203B41FA5}">
                      <a16:colId xmlns:a16="http://schemas.microsoft.com/office/drawing/2014/main" val="20000"/>
                    </a:ext>
                  </a:extLst>
                </a:gridCol>
                <a:gridCol w="2352675">
                  <a:extLst>
                    <a:ext uri="{9D8B030D-6E8A-4147-A177-3AD203B41FA5}">
                      <a16:colId xmlns:a16="http://schemas.microsoft.com/office/drawing/2014/main" val="20001"/>
                    </a:ext>
                  </a:extLst>
                </a:gridCol>
                <a:gridCol w="2352675">
                  <a:extLst>
                    <a:ext uri="{9D8B030D-6E8A-4147-A177-3AD203B41FA5}">
                      <a16:colId xmlns:a16="http://schemas.microsoft.com/office/drawing/2014/main" val="20002"/>
                    </a:ext>
                  </a:extLst>
                </a:gridCol>
              </a:tblGrid>
              <a:tr h="228600">
                <a:tc>
                  <a:txBody>
                    <a:bodyPr/>
                    <a:lstStyle/>
                    <a:p>
                      <a:pPr marL="0" marR="0" lvl="0" indent="0" algn="l" rtl="0">
                        <a:spcBef>
                          <a:spcPts val="0"/>
                        </a:spcBef>
                        <a:spcAft>
                          <a:spcPts val="0"/>
                        </a:spcAft>
                        <a:buNone/>
                      </a:pPr>
                      <a:r>
                        <a:rPr lang="en-IN" sz="1800" u="none" strike="noStrike" cap="none"/>
                        <a:t>Car_model</a:t>
                      </a:r>
                      <a:endParaRPr sz="1800" u="none" strike="noStrike" cap="none"/>
                    </a:p>
                  </a:txBody>
                  <a:tcPr marL="76200" marR="76200" marT="76200" marB="76200"/>
                </a:tc>
                <a:tc>
                  <a:txBody>
                    <a:bodyPr/>
                    <a:lstStyle/>
                    <a:p>
                      <a:pPr marL="0" marR="0" lvl="0" indent="0" algn="l" rtl="0">
                        <a:spcBef>
                          <a:spcPts val="0"/>
                        </a:spcBef>
                        <a:spcAft>
                          <a:spcPts val="0"/>
                        </a:spcAft>
                        <a:buNone/>
                      </a:pPr>
                      <a:r>
                        <a:rPr lang="en-IN" sz="1800" u="none" strike="noStrike" cap="none"/>
                        <a:t>Maf_year</a:t>
                      </a:r>
                      <a:endParaRPr/>
                    </a:p>
                  </a:txBody>
                  <a:tcPr marL="76200" marR="76200" marT="76200" marB="76200"/>
                </a:tc>
                <a:tc>
                  <a:txBody>
                    <a:bodyPr/>
                    <a:lstStyle/>
                    <a:p>
                      <a:pPr marL="0" marR="0" lvl="0" indent="0" algn="l" rtl="0">
                        <a:spcBef>
                          <a:spcPts val="0"/>
                        </a:spcBef>
                        <a:spcAft>
                          <a:spcPts val="0"/>
                        </a:spcAft>
                        <a:buNone/>
                      </a:pPr>
                      <a:r>
                        <a:rPr lang="en-IN" sz="1800" u="none" strike="noStrike" cap="none"/>
                        <a:t>Color</a:t>
                      </a:r>
                      <a:endParaRPr/>
                    </a:p>
                  </a:txBody>
                  <a:tcPr marL="76200" marR="76200" marT="76200" marB="76200"/>
                </a:tc>
                <a:extLst>
                  <a:ext uri="{0D108BD9-81ED-4DB2-BD59-A6C34878D82A}">
                    <a16:rowId xmlns:a16="http://schemas.microsoft.com/office/drawing/2014/main" val="10000"/>
                  </a:ext>
                </a:extLst>
              </a:tr>
              <a:tr h="228600">
                <a:tc>
                  <a:txBody>
                    <a:bodyPr/>
                    <a:lstStyle/>
                    <a:p>
                      <a:pPr marL="0" marR="0" lvl="0" indent="0" algn="l" rtl="0">
                        <a:spcBef>
                          <a:spcPts val="0"/>
                        </a:spcBef>
                        <a:spcAft>
                          <a:spcPts val="0"/>
                        </a:spcAft>
                        <a:buNone/>
                      </a:pPr>
                      <a:r>
                        <a:rPr lang="en-IN" sz="1800" u="none" strike="noStrike" cap="none"/>
                        <a:t>H001</a:t>
                      </a:r>
                      <a:endParaRPr/>
                    </a:p>
                  </a:txBody>
                  <a:tcPr marL="76200" marR="76200" marT="76200" marB="76200"/>
                </a:tc>
                <a:tc>
                  <a:txBody>
                    <a:bodyPr/>
                    <a:lstStyle/>
                    <a:p>
                      <a:pPr marL="0" marR="0" lvl="0" indent="0" algn="l" rtl="0">
                        <a:spcBef>
                          <a:spcPts val="0"/>
                        </a:spcBef>
                        <a:spcAft>
                          <a:spcPts val="0"/>
                        </a:spcAft>
                        <a:buNone/>
                      </a:pPr>
                      <a:r>
                        <a:rPr lang="en-IN" sz="1800" u="none" strike="noStrike" cap="none"/>
                        <a:t>2017</a:t>
                      </a:r>
                      <a:endParaRPr/>
                    </a:p>
                  </a:txBody>
                  <a:tcPr marL="76200" marR="76200" marT="76200" marB="76200"/>
                </a:tc>
                <a:tc>
                  <a:txBody>
                    <a:bodyPr/>
                    <a:lstStyle/>
                    <a:p>
                      <a:pPr marL="0" marR="0" lvl="0" indent="0" algn="l" rtl="0">
                        <a:spcBef>
                          <a:spcPts val="0"/>
                        </a:spcBef>
                        <a:spcAft>
                          <a:spcPts val="0"/>
                        </a:spcAft>
                        <a:buNone/>
                      </a:pPr>
                      <a:r>
                        <a:rPr lang="en-IN" sz="1800" u="none" strike="noStrike" cap="none"/>
                        <a:t>Metallic</a:t>
                      </a:r>
                      <a:endParaRPr/>
                    </a:p>
                  </a:txBody>
                  <a:tcPr marL="76200" marR="76200" marT="76200" marB="76200"/>
                </a:tc>
                <a:extLst>
                  <a:ext uri="{0D108BD9-81ED-4DB2-BD59-A6C34878D82A}">
                    <a16:rowId xmlns:a16="http://schemas.microsoft.com/office/drawing/2014/main" val="10001"/>
                  </a:ext>
                </a:extLst>
              </a:tr>
              <a:tr h="228600">
                <a:tc>
                  <a:txBody>
                    <a:bodyPr/>
                    <a:lstStyle/>
                    <a:p>
                      <a:pPr marL="0" marR="0" lvl="0" indent="0" algn="l" rtl="0">
                        <a:spcBef>
                          <a:spcPts val="0"/>
                        </a:spcBef>
                        <a:spcAft>
                          <a:spcPts val="0"/>
                        </a:spcAft>
                        <a:buNone/>
                      </a:pPr>
                      <a:r>
                        <a:rPr lang="en-IN" sz="1800" u="none" strike="noStrike" cap="none"/>
                        <a:t>H001</a:t>
                      </a:r>
                      <a:endParaRPr/>
                    </a:p>
                  </a:txBody>
                  <a:tcPr marL="76200" marR="76200" marT="76200" marB="76200"/>
                </a:tc>
                <a:tc>
                  <a:txBody>
                    <a:bodyPr/>
                    <a:lstStyle/>
                    <a:p>
                      <a:pPr marL="0" marR="0" lvl="0" indent="0" algn="l" rtl="0">
                        <a:spcBef>
                          <a:spcPts val="0"/>
                        </a:spcBef>
                        <a:spcAft>
                          <a:spcPts val="0"/>
                        </a:spcAft>
                        <a:buNone/>
                      </a:pPr>
                      <a:r>
                        <a:rPr lang="en-IN" sz="1800" u="none" strike="noStrike" cap="none"/>
                        <a:t>2017</a:t>
                      </a:r>
                      <a:endParaRPr/>
                    </a:p>
                  </a:txBody>
                  <a:tcPr marL="76200" marR="76200" marT="76200" marB="76200"/>
                </a:tc>
                <a:tc>
                  <a:txBody>
                    <a:bodyPr/>
                    <a:lstStyle/>
                    <a:p>
                      <a:pPr marL="0" marR="0" lvl="0" indent="0" algn="l" rtl="0">
                        <a:spcBef>
                          <a:spcPts val="0"/>
                        </a:spcBef>
                        <a:spcAft>
                          <a:spcPts val="0"/>
                        </a:spcAft>
                        <a:buNone/>
                      </a:pPr>
                      <a:r>
                        <a:rPr lang="en-IN" sz="1800" u="none" strike="noStrike" cap="none"/>
                        <a:t>Green</a:t>
                      </a:r>
                      <a:endParaRPr/>
                    </a:p>
                  </a:txBody>
                  <a:tcPr marL="76200" marR="76200" marT="76200" marB="76200"/>
                </a:tc>
                <a:extLst>
                  <a:ext uri="{0D108BD9-81ED-4DB2-BD59-A6C34878D82A}">
                    <a16:rowId xmlns:a16="http://schemas.microsoft.com/office/drawing/2014/main" val="10002"/>
                  </a:ext>
                </a:extLst>
              </a:tr>
              <a:tr h="228600">
                <a:tc>
                  <a:txBody>
                    <a:bodyPr/>
                    <a:lstStyle/>
                    <a:p>
                      <a:pPr marL="0" marR="0" lvl="0" indent="0" algn="l" rtl="0">
                        <a:spcBef>
                          <a:spcPts val="0"/>
                        </a:spcBef>
                        <a:spcAft>
                          <a:spcPts val="0"/>
                        </a:spcAft>
                        <a:buNone/>
                      </a:pPr>
                      <a:r>
                        <a:rPr lang="en-IN" sz="1800" u="none" strike="noStrike" cap="none"/>
                        <a:t>H005</a:t>
                      </a:r>
                      <a:endParaRPr/>
                    </a:p>
                  </a:txBody>
                  <a:tcPr marL="76200" marR="76200" marT="76200" marB="76200"/>
                </a:tc>
                <a:tc>
                  <a:txBody>
                    <a:bodyPr/>
                    <a:lstStyle/>
                    <a:p>
                      <a:pPr marL="0" marR="0" lvl="0" indent="0" algn="l" rtl="0">
                        <a:spcBef>
                          <a:spcPts val="0"/>
                        </a:spcBef>
                        <a:spcAft>
                          <a:spcPts val="0"/>
                        </a:spcAft>
                        <a:buNone/>
                      </a:pPr>
                      <a:r>
                        <a:rPr lang="en-IN" sz="1800" u="none" strike="noStrike" cap="none"/>
                        <a:t>2018</a:t>
                      </a:r>
                      <a:endParaRPr/>
                    </a:p>
                  </a:txBody>
                  <a:tcPr marL="76200" marR="76200" marT="76200" marB="76200"/>
                </a:tc>
                <a:tc>
                  <a:txBody>
                    <a:bodyPr/>
                    <a:lstStyle/>
                    <a:p>
                      <a:pPr marL="0" marR="0" lvl="0" indent="0" algn="l" rtl="0">
                        <a:spcBef>
                          <a:spcPts val="0"/>
                        </a:spcBef>
                        <a:spcAft>
                          <a:spcPts val="0"/>
                        </a:spcAft>
                        <a:buNone/>
                      </a:pPr>
                      <a:r>
                        <a:rPr lang="en-IN" sz="1800" u="none" strike="noStrike" cap="none"/>
                        <a:t>Metallic</a:t>
                      </a:r>
                      <a:endParaRPr/>
                    </a:p>
                  </a:txBody>
                  <a:tcPr marL="76200" marR="76200" marT="76200" marB="76200"/>
                </a:tc>
                <a:extLst>
                  <a:ext uri="{0D108BD9-81ED-4DB2-BD59-A6C34878D82A}">
                    <a16:rowId xmlns:a16="http://schemas.microsoft.com/office/drawing/2014/main" val="10003"/>
                  </a:ext>
                </a:extLst>
              </a:tr>
              <a:tr h="228600">
                <a:tc>
                  <a:txBody>
                    <a:bodyPr/>
                    <a:lstStyle/>
                    <a:p>
                      <a:pPr marL="0" marR="0" lvl="0" indent="0" algn="l" rtl="0">
                        <a:spcBef>
                          <a:spcPts val="0"/>
                        </a:spcBef>
                        <a:spcAft>
                          <a:spcPts val="0"/>
                        </a:spcAft>
                        <a:buNone/>
                      </a:pPr>
                      <a:r>
                        <a:rPr lang="en-IN" sz="1800" u="none" strike="noStrike" cap="none"/>
                        <a:t>H005</a:t>
                      </a:r>
                      <a:endParaRPr/>
                    </a:p>
                  </a:txBody>
                  <a:tcPr marL="76200" marR="76200" marT="76200" marB="76200"/>
                </a:tc>
                <a:tc>
                  <a:txBody>
                    <a:bodyPr/>
                    <a:lstStyle/>
                    <a:p>
                      <a:pPr marL="0" marR="0" lvl="0" indent="0" algn="l" rtl="0">
                        <a:spcBef>
                          <a:spcPts val="0"/>
                        </a:spcBef>
                        <a:spcAft>
                          <a:spcPts val="0"/>
                        </a:spcAft>
                        <a:buNone/>
                      </a:pPr>
                      <a:r>
                        <a:rPr lang="en-IN" sz="1800" u="none" strike="noStrike" cap="none"/>
                        <a:t>2018</a:t>
                      </a:r>
                      <a:endParaRPr/>
                    </a:p>
                  </a:txBody>
                  <a:tcPr marL="76200" marR="76200" marT="76200" marB="76200"/>
                </a:tc>
                <a:tc>
                  <a:txBody>
                    <a:bodyPr/>
                    <a:lstStyle/>
                    <a:p>
                      <a:pPr marL="0" marR="0" lvl="0" indent="0" algn="l" rtl="0">
                        <a:spcBef>
                          <a:spcPts val="0"/>
                        </a:spcBef>
                        <a:spcAft>
                          <a:spcPts val="0"/>
                        </a:spcAft>
                        <a:buNone/>
                      </a:pPr>
                      <a:r>
                        <a:rPr lang="en-IN" sz="1800" u="none" strike="noStrike" cap="none"/>
                        <a:t>Blue</a:t>
                      </a:r>
                      <a:endParaRPr/>
                    </a:p>
                  </a:txBody>
                  <a:tcPr marL="76200" marR="76200" marT="76200" marB="76200"/>
                </a:tc>
                <a:extLst>
                  <a:ext uri="{0D108BD9-81ED-4DB2-BD59-A6C34878D82A}">
                    <a16:rowId xmlns:a16="http://schemas.microsoft.com/office/drawing/2014/main" val="10004"/>
                  </a:ext>
                </a:extLst>
              </a:tr>
              <a:tr h="228600">
                <a:tc>
                  <a:txBody>
                    <a:bodyPr/>
                    <a:lstStyle/>
                    <a:p>
                      <a:pPr marL="0" marR="0" lvl="0" indent="0" algn="l" rtl="0">
                        <a:spcBef>
                          <a:spcPts val="0"/>
                        </a:spcBef>
                        <a:spcAft>
                          <a:spcPts val="0"/>
                        </a:spcAft>
                        <a:buNone/>
                      </a:pPr>
                      <a:r>
                        <a:rPr lang="en-IN" sz="1800" u="none" strike="noStrike" cap="none"/>
                        <a:t>H010</a:t>
                      </a:r>
                      <a:endParaRPr/>
                    </a:p>
                  </a:txBody>
                  <a:tcPr marL="76200" marR="76200" marT="76200" marB="76200"/>
                </a:tc>
                <a:tc>
                  <a:txBody>
                    <a:bodyPr/>
                    <a:lstStyle/>
                    <a:p>
                      <a:pPr marL="0" marR="0" lvl="0" indent="0" algn="l" rtl="0">
                        <a:spcBef>
                          <a:spcPts val="0"/>
                        </a:spcBef>
                        <a:spcAft>
                          <a:spcPts val="0"/>
                        </a:spcAft>
                        <a:buNone/>
                      </a:pPr>
                      <a:r>
                        <a:rPr lang="en-IN" sz="1800" u="none" strike="noStrike" cap="none"/>
                        <a:t>2015</a:t>
                      </a:r>
                      <a:endParaRPr/>
                    </a:p>
                  </a:txBody>
                  <a:tcPr marL="76200" marR="76200" marT="76200" marB="76200"/>
                </a:tc>
                <a:tc>
                  <a:txBody>
                    <a:bodyPr/>
                    <a:lstStyle/>
                    <a:p>
                      <a:pPr marL="0" marR="0" lvl="0" indent="0" algn="l" rtl="0">
                        <a:spcBef>
                          <a:spcPts val="0"/>
                        </a:spcBef>
                        <a:spcAft>
                          <a:spcPts val="0"/>
                        </a:spcAft>
                        <a:buNone/>
                      </a:pPr>
                      <a:r>
                        <a:rPr lang="en-IN" sz="1800" u="none" strike="noStrike" cap="none"/>
                        <a:t>Metallic</a:t>
                      </a:r>
                      <a:endParaRPr/>
                    </a:p>
                  </a:txBody>
                  <a:tcPr marL="76200" marR="76200" marT="76200" marB="76200"/>
                </a:tc>
                <a:extLst>
                  <a:ext uri="{0D108BD9-81ED-4DB2-BD59-A6C34878D82A}">
                    <a16:rowId xmlns:a16="http://schemas.microsoft.com/office/drawing/2014/main" val="10005"/>
                  </a:ext>
                </a:extLst>
              </a:tr>
              <a:tr h="228600">
                <a:tc>
                  <a:txBody>
                    <a:bodyPr/>
                    <a:lstStyle/>
                    <a:p>
                      <a:pPr marL="0" marR="0" lvl="0" indent="0" algn="l" rtl="0">
                        <a:spcBef>
                          <a:spcPts val="0"/>
                        </a:spcBef>
                        <a:spcAft>
                          <a:spcPts val="0"/>
                        </a:spcAft>
                        <a:buNone/>
                      </a:pPr>
                      <a:r>
                        <a:rPr lang="en-IN" sz="1800" u="none" strike="noStrike" cap="none"/>
                        <a:t>H033</a:t>
                      </a:r>
                      <a:endParaRPr/>
                    </a:p>
                  </a:txBody>
                  <a:tcPr marL="76200" marR="76200" marT="76200" marB="76200"/>
                </a:tc>
                <a:tc>
                  <a:txBody>
                    <a:bodyPr/>
                    <a:lstStyle/>
                    <a:p>
                      <a:pPr marL="0" marR="0" lvl="0" indent="0" algn="l" rtl="0">
                        <a:spcBef>
                          <a:spcPts val="0"/>
                        </a:spcBef>
                        <a:spcAft>
                          <a:spcPts val="0"/>
                        </a:spcAft>
                        <a:buNone/>
                      </a:pPr>
                      <a:r>
                        <a:rPr lang="en-IN" sz="1800" u="none" strike="noStrike" cap="none"/>
                        <a:t>2012</a:t>
                      </a:r>
                      <a:endParaRPr/>
                    </a:p>
                  </a:txBody>
                  <a:tcPr marL="76200" marR="76200" marT="76200" marB="76200"/>
                </a:tc>
                <a:tc>
                  <a:txBody>
                    <a:bodyPr/>
                    <a:lstStyle/>
                    <a:p>
                      <a:pPr marL="0" marR="0" lvl="0" indent="0" algn="l" rtl="0">
                        <a:spcBef>
                          <a:spcPts val="0"/>
                        </a:spcBef>
                        <a:spcAft>
                          <a:spcPts val="0"/>
                        </a:spcAft>
                        <a:buNone/>
                      </a:pPr>
                      <a:r>
                        <a:rPr lang="en-IN" sz="1800" u="none" strike="noStrike" cap="none"/>
                        <a:t>Gray</a:t>
                      </a:r>
                      <a:endParaRPr sz="1800" u="none" strike="noStrike" cap="none"/>
                    </a:p>
                  </a:txBody>
                  <a:tcPr marL="76200" marR="76200" marT="76200" marB="76200"/>
                </a:tc>
                <a:extLst>
                  <a:ext uri="{0D108BD9-81ED-4DB2-BD59-A6C34878D82A}">
                    <a16:rowId xmlns:a16="http://schemas.microsoft.com/office/drawing/2014/main" val="100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graphicFrame>
        <p:nvGraphicFramePr>
          <p:cNvPr id="158" name="Google Shape;158;p9"/>
          <p:cNvGraphicFramePr/>
          <p:nvPr/>
        </p:nvGraphicFramePr>
        <p:xfrm>
          <a:off x="1187624" y="4437112"/>
          <a:ext cx="7058050" cy="1706880"/>
        </p:xfrm>
        <a:graphic>
          <a:graphicData uri="http://schemas.openxmlformats.org/drawingml/2006/table">
            <a:tbl>
              <a:tblPr>
                <a:noFill/>
              </a:tblPr>
              <a:tblGrid>
                <a:gridCol w="3529025">
                  <a:extLst>
                    <a:ext uri="{9D8B030D-6E8A-4147-A177-3AD203B41FA5}">
                      <a16:colId xmlns:a16="http://schemas.microsoft.com/office/drawing/2014/main" val="20000"/>
                    </a:ext>
                  </a:extLst>
                </a:gridCol>
                <a:gridCol w="3529025">
                  <a:extLst>
                    <a:ext uri="{9D8B030D-6E8A-4147-A177-3AD203B41FA5}">
                      <a16:colId xmlns:a16="http://schemas.microsoft.com/office/drawing/2014/main" val="20001"/>
                    </a:ext>
                  </a:extLst>
                </a:gridCol>
              </a:tblGrid>
              <a:tr h="228600">
                <a:tc>
                  <a:txBody>
                    <a:bodyPr/>
                    <a:lstStyle/>
                    <a:p>
                      <a:pPr marL="0" marR="0" lvl="0" indent="0" algn="l" rtl="0">
                        <a:spcBef>
                          <a:spcPts val="0"/>
                        </a:spcBef>
                        <a:spcAft>
                          <a:spcPts val="0"/>
                        </a:spcAft>
                        <a:buNone/>
                      </a:pPr>
                      <a:r>
                        <a:rPr lang="en-IN" sz="1800" u="none" strike="noStrike" cap="none"/>
                        <a:t>Emp_id</a:t>
                      </a:r>
                      <a:endParaRPr sz="1800" u="none" strike="noStrike" cap="none"/>
                    </a:p>
                  </a:txBody>
                  <a:tcPr marL="76200" marR="76200" marT="76200" marB="76200"/>
                </a:tc>
                <a:tc>
                  <a:txBody>
                    <a:bodyPr/>
                    <a:lstStyle/>
                    <a:p>
                      <a:pPr marL="0" marR="0" lvl="0" indent="0" algn="l" rtl="0">
                        <a:spcBef>
                          <a:spcPts val="0"/>
                        </a:spcBef>
                        <a:spcAft>
                          <a:spcPts val="0"/>
                        </a:spcAft>
                        <a:buNone/>
                      </a:pPr>
                      <a:r>
                        <a:rPr lang="en-IN" sz="1800" u="none" strike="noStrike" cap="none"/>
                        <a:t>Emp_name</a:t>
                      </a:r>
                      <a:endParaRPr/>
                    </a:p>
                  </a:txBody>
                  <a:tcPr marL="76200" marR="76200" marT="76200" marB="76200"/>
                </a:tc>
                <a:extLst>
                  <a:ext uri="{0D108BD9-81ED-4DB2-BD59-A6C34878D82A}">
                    <a16:rowId xmlns:a16="http://schemas.microsoft.com/office/drawing/2014/main" val="10000"/>
                  </a:ext>
                </a:extLst>
              </a:tr>
              <a:tr h="228600">
                <a:tc>
                  <a:txBody>
                    <a:bodyPr/>
                    <a:lstStyle/>
                    <a:p>
                      <a:pPr marL="0" marR="0" lvl="0" indent="0" algn="l" rtl="0">
                        <a:spcBef>
                          <a:spcPts val="0"/>
                        </a:spcBef>
                        <a:spcAft>
                          <a:spcPts val="0"/>
                        </a:spcAft>
                        <a:buNone/>
                      </a:pPr>
                      <a:r>
                        <a:rPr lang="en-IN" sz="1800" u="none" strike="noStrike" cap="none"/>
                        <a:t>AS555</a:t>
                      </a:r>
                      <a:endParaRPr/>
                    </a:p>
                  </a:txBody>
                  <a:tcPr marL="76200" marR="76200" marT="76200" marB="76200"/>
                </a:tc>
                <a:tc>
                  <a:txBody>
                    <a:bodyPr/>
                    <a:lstStyle/>
                    <a:p>
                      <a:pPr marL="0" marR="0" lvl="0" indent="0" algn="l" rtl="0">
                        <a:spcBef>
                          <a:spcPts val="0"/>
                        </a:spcBef>
                        <a:spcAft>
                          <a:spcPts val="0"/>
                        </a:spcAft>
                        <a:buNone/>
                      </a:pPr>
                      <a:r>
                        <a:rPr lang="en-IN" sz="1800" u="none" strike="noStrike" cap="none"/>
                        <a:t>Harry</a:t>
                      </a:r>
                      <a:endParaRPr/>
                    </a:p>
                  </a:txBody>
                  <a:tcPr marL="76200" marR="76200" marT="76200" marB="76200"/>
                </a:tc>
                <a:extLst>
                  <a:ext uri="{0D108BD9-81ED-4DB2-BD59-A6C34878D82A}">
                    <a16:rowId xmlns:a16="http://schemas.microsoft.com/office/drawing/2014/main" val="10001"/>
                  </a:ext>
                </a:extLst>
              </a:tr>
              <a:tr h="228600">
                <a:tc>
                  <a:txBody>
                    <a:bodyPr/>
                    <a:lstStyle/>
                    <a:p>
                      <a:pPr marL="0" marR="0" lvl="0" indent="0" algn="l" rtl="0">
                        <a:spcBef>
                          <a:spcPts val="0"/>
                        </a:spcBef>
                        <a:spcAft>
                          <a:spcPts val="0"/>
                        </a:spcAft>
                        <a:buNone/>
                      </a:pPr>
                      <a:r>
                        <a:rPr lang="en-IN" sz="1800" u="none" strike="noStrike" cap="none"/>
                        <a:t>AS811</a:t>
                      </a:r>
                      <a:endParaRPr/>
                    </a:p>
                  </a:txBody>
                  <a:tcPr marL="76200" marR="76200" marT="76200" marB="76200"/>
                </a:tc>
                <a:tc>
                  <a:txBody>
                    <a:bodyPr/>
                    <a:lstStyle/>
                    <a:p>
                      <a:pPr marL="0" marR="0" lvl="0" indent="0" algn="l" rtl="0">
                        <a:spcBef>
                          <a:spcPts val="0"/>
                        </a:spcBef>
                        <a:spcAft>
                          <a:spcPts val="0"/>
                        </a:spcAft>
                        <a:buNone/>
                      </a:pPr>
                      <a:r>
                        <a:rPr lang="en-IN" sz="1800" u="none" strike="noStrike" cap="none"/>
                        <a:t>George</a:t>
                      </a:r>
                      <a:endParaRPr/>
                    </a:p>
                  </a:txBody>
                  <a:tcPr marL="76200" marR="76200" marT="76200" marB="76200"/>
                </a:tc>
                <a:extLst>
                  <a:ext uri="{0D108BD9-81ED-4DB2-BD59-A6C34878D82A}">
                    <a16:rowId xmlns:a16="http://schemas.microsoft.com/office/drawing/2014/main" val="10002"/>
                  </a:ext>
                </a:extLst>
              </a:tr>
              <a:tr h="228600">
                <a:tc>
                  <a:txBody>
                    <a:bodyPr/>
                    <a:lstStyle/>
                    <a:p>
                      <a:pPr marL="0" marR="0" lvl="0" indent="0" algn="l" rtl="0">
                        <a:spcBef>
                          <a:spcPts val="0"/>
                        </a:spcBef>
                        <a:spcAft>
                          <a:spcPts val="0"/>
                        </a:spcAft>
                        <a:buNone/>
                      </a:pPr>
                      <a:r>
                        <a:rPr lang="en-IN" sz="1800" u="none" strike="noStrike" cap="none"/>
                        <a:t>AS999</a:t>
                      </a:r>
                      <a:endParaRPr/>
                    </a:p>
                  </a:txBody>
                  <a:tcPr marL="76200" marR="76200" marT="76200" marB="76200"/>
                </a:tc>
                <a:tc>
                  <a:txBody>
                    <a:bodyPr/>
                    <a:lstStyle/>
                    <a:p>
                      <a:pPr marL="0" marR="0" lvl="0" indent="0" algn="l" rtl="0">
                        <a:spcBef>
                          <a:spcPts val="0"/>
                        </a:spcBef>
                        <a:spcAft>
                          <a:spcPts val="0"/>
                        </a:spcAft>
                        <a:buNone/>
                      </a:pPr>
                      <a:r>
                        <a:rPr lang="en-IN" sz="1800" u="none" strike="noStrike" cap="none"/>
                        <a:t>Kevin</a:t>
                      </a:r>
                      <a:endParaRPr/>
                    </a:p>
                  </a:txBody>
                  <a:tcPr marL="76200" marR="76200" marT="76200" marB="76200"/>
                </a:tc>
                <a:extLst>
                  <a:ext uri="{0D108BD9-81ED-4DB2-BD59-A6C34878D82A}">
                    <a16:rowId xmlns:a16="http://schemas.microsoft.com/office/drawing/2014/main" val="10003"/>
                  </a:ext>
                </a:extLst>
              </a:tr>
            </a:tbl>
          </a:graphicData>
        </a:graphic>
      </p:graphicFrame>
      <p:sp>
        <p:nvSpPr>
          <p:cNvPr id="159" name="Google Shape;159;p9"/>
          <p:cNvSpPr/>
          <p:nvPr/>
        </p:nvSpPr>
        <p:spPr>
          <a:xfrm>
            <a:off x="377991" y="683839"/>
            <a:ext cx="8446543" cy="923330"/>
          </a:xfrm>
          <a:prstGeom prst="rect">
            <a:avLst/>
          </a:prstGeom>
          <a:solidFill>
            <a:srgbClr val="FFFFFF"/>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3600">
                <a:solidFill>
                  <a:schemeClr val="dk1"/>
                </a:solidFill>
                <a:latin typeface="Algerian"/>
                <a:ea typeface="Algerian"/>
                <a:cs typeface="Algerian"/>
                <a:sym typeface="Algerian"/>
              </a:rPr>
              <a:t>Trivial Functional dependency:</a:t>
            </a:r>
            <a:endParaRPr/>
          </a:p>
          <a:p>
            <a:pPr marL="0" marR="0" lvl="0" indent="0" algn="l" rtl="0">
              <a:lnSpc>
                <a:spcPct val="100000"/>
              </a:lnSpc>
              <a:spcBef>
                <a:spcPts val="0"/>
              </a:spcBef>
              <a:spcAft>
                <a:spcPts val="0"/>
              </a:spcAft>
              <a:buClr>
                <a:schemeClr val="dk1"/>
              </a:buClr>
              <a:buSzPts val="1800"/>
              <a:buFont typeface="Lucida Sans"/>
              <a:buNone/>
            </a:pPr>
            <a:endParaRPr sz="1800" b="0" i="0" u="none" strike="noStrike" cap="none">
              <a:solidFill>
                <a:schemeClr val="dk1"/>
              </a:solidFill>
              <a:latin typeface="Arial"/>
              <a:ea typeface="Arial"/>
              <a:cs typeface="Arial"/>
              <a:sym typeface="Arial"/>
            </a:endParaRPr>
          </a:p>
        </p:txBody>
      </p:sp>
      <p:sp>
        <p:nvSpPr>
          <p:cNvPr id="160" name="Google Shape;160;p9"/>
          <p:cNvSpPr/>
          <p:nvPr/>
        </p:nvSpPr>
        <p:spPr>
          <a:xfrm>
            <a:off x="755576" y="1859340"/>
            <a:ext cx="7560840"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222222"/>
                </a:solidFill>
                <a:latin typeface="Times New Roman"/>
                <a:ea typeface="Times New Roman"/>
                <a:cs typeface="Times New Roman"/>
                <a:sym typeface="Times New Roman"/>
              </a:rPr>
              <a:t>The Trivial dependency is a set of attributes which are called a trivial if the set of attributes are included in that attribute.</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1800">
                <a:solidFill>
                  <a:srgbClr val="222222"/>
                </a:solidFill>
                <a:latin typeface="Times New Roman"/>
                <a:ea typeface="Times New Roman"/>
                <a:cs typeface="Times New Roman"/>
                <a:sym typeface="Times New Roman"/>
              </a:rPr>
              <a:t>So, X -&gt; Y is a trivial functional dependency if Y is a subset of X.</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1800" b="1">
                <a:solidFill>
                  <a:srgbClr val="222222"/>
                </a:solidFill>
                <a:latin typeface="Times New Roman"/>
                <a:ea typeface="Times New Roman"/>
                <a:cs typeface="Times New Roman"/>
                <a:sym typeface="Times New Roman"/>
              </a:rPr>
              <a:t>For example:</a:t>
            </a: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1800">
                <a:solidFill>
                  <a:srgbClr val="222222"/>
                </a:solidFill>
                <a:latin typeface="Times New Roman"/>
                <a:ea typeface="Times New Roman"/>
                <a:cs typeface="Times New Roman"/>
                <a:sym typeface="Times New Roman"/>
              </a:rPr>
              <a:t>Consider this table with two columns Emp_id and Emp_name.</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1800">
                <a:solidFill>
                  <a:srgbClr val="222222"/>
                </a:solidFill>
                <a:latin typeface="Times New Roman"/>
                <a:ea typeface="Times New Roman"/>
                <a:cs typeface="Times New Roman"/>
                <a:sym typeface="Times New Roman"/>
              </a:rPr>
              <a:t>{Emp_id, Emp_name} -&gt; Emp_id is a trivial functional dependency as Emp_id is a subset of {Emp_id,Emp_name}.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0818" y="671569"/>
            <a:ext cx="4352365" cy="1477871"/>
          </a:xfrm>
          <a:prstGeom prst="rect">
            <a:avLst/>
          </a:prstGeom>
        </p:spPr>
        <p:txBody>
          <a:bodyPr vert="horz" wrap="square" lIns="0" tIns="11206" rIns="0" bIns="0" rtlCol="0" anchor="ctr">
            <a:spAutoFit/>
          </a:bodyPr>
          <a:lstStyle/>
          <a:p>
            <a:pPr marL="11206">
              <a:spcBef>
                <a:spcPts val="88"/>
              </a:spcBef>
            </a:pPr>
            <a:r>
              <a:rPr sz="4765" spc="-150" dirty="0"/>
              <a:t>T</a:t>
            </a:r>
            <a:r>
              <a:rPr sz="4765" spc="-397" dirty="0"/>
              <a:t>Y</a:t>
            </a:r>
            <a:r>
              <a:rPr sz="4765" spc="154" dirty="0"/>
              <a:t>P</a:t>
            </a:r>
            <a:r>
              <a:rPr sz="4765" spc="40" dirty="0"/>
              <a:t>E</a:t>
            </a:r>
            <a:r>
              <a:rPr sz="4765" spc="-9" dirty="0"/>
              <a:t>S</a:t>
            </a:r>
            <a:r>
              <a:rPr sz="4765" spc="22" dirty="0"/>
              <a:t> </a:t>
            </a:r>
            <a:r>
              <a:rPr sz="4765" spc="-490" dirty="0"/>
              <a:t>O</a:t>
            </a:r>
            <a:r>
              <a:rPr sz="4765" spc="-26" dirty="0"/>
              <a:t>F</a:t>
            </a:r>
            <a:r>
              <a:rPr sz="4765" spc="-9" dirty="0"/>
              <a:t> </a:t>
            </a:r>
            <a:r>
              <a:rPr sz="4765" spc="-207" dirty="0"/>
              <a:t>K</a:t>
            </a:r>
            <a:r>
              <a:rPr sz="4765" spc="40" dirty="0"/>
              <a:t>E</a:t>
            </a:r>
            <a:r>
              <a:rPr sz="4765" spc="-397" dirty="0"/>
              <a:t>Y</a:t>
            </a:r>
            <a:r>
              <a:rPr sz="4765" spc="-9" dirty="0"/>
              <a:t>S</a:t>
            </a:r>
            <a:endParaRPr sz="4765"/>
          </a:p>
        </p:txBody>
      </p:sp>
      <p:pic>
        <p:nvPicPr>
          <p:cNvPr id="3" name="object 3"/>
          <p:cNvPicPr/>
          <p:nvPr/>
        </p:nvPicPr>
        <p:blipFill>
          <a:blip r:embed="rId2" cstate="print"/>
          <a:stretch>
            <a:fillRect/>
          </a:stretch>
        </p:blipFill>
        <p:spPr>
          <a:xfrm>
            <a:off x="2908598" y="2160942"/>
            <a:ext cx="3582296" cy="358229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0"/>
          <p:cNvSpPr/>
          <p:nvPr/>
        </p:nvSpPr>
        <p:spPr>
          <a:xfrm>
            <a:off x="236927" y="683839"/>
            <a:ext cx="8728673" cy="923330"/>
          </a:xfrm>
          <a:prstGeom prst="rect">
            <a:avLst/>
          </a:prstGeom>
          <a:solidFill>
            <a:srgbClr val="FFFFFF"/>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3600">
                <a:solidFill>
                  <a:schemeClr val="dk1"/>
                </a:solidFill>
                <a:latin typeface="Algerian"/>
                <a:ea typeface="Algerian"/>
                <a:cs typeface="Algerian"/>
                <a:sym typeface="Algerian"/>
              </a:rPr>
              <a:t>NON-Trivial Functional dependency:</a:t>
            </a:r>
            <a:endParaRPr/>
          </a:p>
          <a:p>
            <a:pPr marL="0" marR="0" lvl="0" indent="0" algn="l" rtl="0">
              <a:lnSpc>
                <a:spcPct val="100000"/>
              </a:lnSpc>
              <a:spcBef>
                <a:spcPts val="0"/>
              </a:spcBef>
              <a:spcAft>
                <a:spcPts val="0"/>
              </a:spcAft>
              <a:buClr>
                <a:schemeClr val="dk1"/>
              </a:buClr>
              <a:buSzPts val="1800"/>
              <a:buFont typeface="Lucida Sans"/>
              <a:buNone/>
            </a:pPr>
            <a:endParaRPr sz="1800" b="0" i="0" u="none" strike="noStrike" cap="none">
              <a:solidFill>
                <a:schemeClr val="dk1"/>
              </a:solidFill>
              <a:latin typeface="Arial"/>
              <a:ea typeface="Arial"/>
              <a:cs typeface="Arial"/>
              <a:sym typeface="Arial"/>
            </a:endParaRPr>
          </a:p>
        </p:txBody>
      </p:sp>
      <p:graphicFrame>
        <p:nvGraphicFramePr>
          <p:cNvPr id="166" name="Google Shape;166;p10"/>
          <p:cNvGraphicFramePr/>
          <p:nvPr/>
        </p:nvGraphicFramePr>
        <p:xfrm>
          <a:off x="683568" y="3356992"/>
          <a:ext cx="7058025" cy="1706880"/>
        </p:xfrm>
        <a:graphic>
          <a:graphicData uri="http://schemas.openxmlformats.org/drawingml/2006/table">
            <a:tbl>
              <a:tblPr>
                <a:noFill/>
              </a:tblPr>
              <a:tblGrid>
                <a:gridCol w="2352675">
                  <a:extLst>
                    <a:ext uri="{9D8B030D-6E8A-4147-A177-3AD203B41FA5}">
                      <a16:colId xmlns:a16="http://schemas.microsoft.com/office/drawing/2014/main" val="20000"/>
                    </a:ext>
                  </a:extLst>
                </a:gridCol>
                <a:gridCol w="2352675">
                  <a:extLst>
                    <a:ext uri="{9D8B030D-6E8A-4147-A177-3AD203B41FA5}">
                      <a16:colId xmlns:a16="http://schemas.microsoft.com/office/drawing/2014/main" val="20001"/>
                    </a:ext>
                  </a:extLst>
                </a:gridCol>
                <a:gridCol w="2352675">
                  <a:extLst>
                    <a:ext uri="{9D8B030D-6E8A-4147-A177-3AD203B41FA5}">
                      <a16:colId xmlns:a16="http://schemas.microsoft.com/office/drawing/2014/main" val="20002"/>
                    </a:ext>
                  </a:extLst>
                </a:gridCol>
              </a:tblGrid>
              <a:tr h="228600">
                <a:tc>
                  <a:txBody>
                    <a:bodyPr/>
                    <a:lstStyle/>
                    <a:p>
                      <a:pPr marL="0" marR="0" lvl="0" indent="0" algn="l" rtl="0">
                        <a:spcBef>
                          <a:spcPts val="0"/>
                        </a:spcBef>
                        <a:spcAft>
                          <a:spcPts val="0"/>
                        </a:spcAft>
                        <a:buNone/>
                      </a:pPr>
                      <a:r>
                        <a:rPr lang="en-IN" sz="1800" u="none" strike="noStrike" cap="none"/>
                        <a:t>Company</a:t>
                      </a:r>
                      <a:endParaRPr/>
                    </a:p>
                  </a:txBody>
                  <a:tcPr marL="76200" marR="76200" marT="76200" marB="76200"/>
                </a:tc>
                <a:tc>
                  <a:txBody>
                    <a:bodyPr/>
                    <a:lstStyle/>
                    <a:p>
                      <a:pPr marL="0" marR="0" lvl="0" indent="0" algn="l" rtl="0">
                        <a:spcBef>
                          <a:spcPts val="0"/>
                        </a:spcBef>
                        <a:spcAft>
                          <a:spcPts val="0"/>
                        </a:spcAft>
                        <a:buNone/>
                      </a:pPr>
                      <a:r>
                        <a:rPr lang="en-IN" sz="1800" u="none" strike="noStrike" cap="none"/>
                        <a:t>CEO</a:t>
                      </a:r>
                      <a:endParaRPr/>
                    </a:p>
                  </a:txBody>
                  <a:tcPr marL="76200" marR="76200" marT="76200" marB="76200"/>
                </a:tc>
                <a:tc>
                  <a:txBody>
                    <a:bodyPr/>
                    <a:lstStyle/>
                    <a:p>
                      <a:pPr marL="0" marR="0" lvl="0" indent="0" algn="l" rtl="0">
                        <a:spcBef>
                          <a:spcPts val="0"/>
                        </a:spcBef>
                        <a:spcAft>
                          <a:spcPts val="0"/>
                        </a:spcAft>
                        <a:buNone/>
                      </a:pPr>
                      <a:r>
                        <a:rPr lang="en-IN" sz="1800" u="none" strike="noStrike" cap="none"/>
                        <a:t>Age</a:t>
                      </a:r>
                      <a:endParaRPr/>
                    </a:p>
                  </a:txBody>
                  <a:tcPr marL="76200" marR="76200" marT="76200" marB="76200"/>
                </a:tc>
                <a:extLst>
                  <a:ext uri="{0D108BD9-81ED-4DB2-BD59-A6C34878D82A}">
                    <a16:rowId xmlns:a16="http://schemas.microsoft.com/office/drawing/2014/main" val="10000"/>
                  </a:ext>
                </a:extLst>
              </a:tr>
              <a:tr h="228600">
                <a:tc>
                  <a:txBody>
                    <a:bodyPr/>
                    <a:lstStyle/>
                    <a:p>
                      <a:pPr marL="0" marR="0" lvl="0" indent="0" algn="l" rtl="0">
                        <a:spcBef>
                          <a:spcPts val="0"/>
                        </a:spcBef>
                        <a:spcAft>
                          <a:spcPts val="0"/>
                        </a:spcAft>
                        <a:buNone/>
                      </a:pPr>
                      <a:r>
                        <a:rPr lang="en-IN" sz="1800" u="none" strike="noStrike" cap="none"/>
                        <a:t>Microsoft</a:t>
                      </a:r>
                      <a:endParaRPr/>
                    </a:p>
                  </a:txBody>
                  <a:tcPr marL="76200" marR="76200" marT="76200" marB="76200"/>
                </a:tc>
                <a:tc>
                  <a:txBody>
                    <a:bodyPr/>
                    <a:lstStyle/>
                    <a:p>
                      <a:pPr marL="0" marR="0" lvl="0" indent="0" algn="l" rtl="0">
                        <a:spcBef>
                          <a:spcPts val="0"/>
                        </a:spcBef>
                        <a:spcAft>
                          <a:spcPts val="0"/>
                        </a:spcAft>
                        <a:buNone/>
                      </a:pPr>
                      <a:r>
                        <a:rPr lang="en-IN" sz="1800" u="none" strike="noStrike" cap="none"/>
                        <a:t>Satya Nadella</a:t>
                      </a:r>
                      <a:endParaRPr/>
                    </a:p>
                  </a:txBody>
                  <a:tcPr marL="76200" marR="76200" marT="76200" marB="76200"/>
                </a:tc>
                <a:tc>
                  <a:txBody>
                    <a:bodyPr/>
                    <a:lstStyle/>
                    <a:p>
                      <a:pPr marL="0" marR="0" lvl="0" indent="0" algn="l" rtl="0">
                        <a:spcBef>
                          <a:spcPts val="0"/>
                        </a:spcBef>
                        <a:spcAft>
                          <a:spcPts val="0"/>
                        </a:spcAft>
                        <a:buNone/>
                      </a:pPr>
                      <a:r>
                        <a:rPr lang="en-IN" sz="1800" u="none" strike="noStrike" cap="none"/>
                        <a:t>51</a:t>
                      </a:r>
                      <a:endParaRPr/>
                    </a:p>
                  </a:txBody>
                  <a:tcPr marL="76200" marR="76200" marT="76200" marB="76200"/>
                </a:tc>
                <a:extLst>
                  <a:ext uri="{0D108BD9-81ED-4DB2-BD59-A6C34878D82A}">
                    <a16:rowId xmlns:a16="http://schemas.microsoft.com/office/drawing/2014/main" val="10001"/>
                  </a:ext>
                </a:extLst>
              </a:tr>
              <a:tr h="228600">
                <a:tc>
                  <a:txBody>
                    <a:bodyPr/>
                    <a:lstStyle/>
                    <a:p>
                      <a:pPr marL="0" marR="0" lvl="0" indent="0" algn="l" rtl="0">
                        <a:spcBef>
                          <a:spcPts val="0"/>
                        </a:spcBef>
                        <a:spcAft>
                          <a:spcPts val="0"/>
                        </a:spcAft>
                        <a:buNone/>
                      </a:pPr>
                      <a:r>
                        <a:rPr lang="en-IN" sz="1800" u="none" strike="noStrike" cap="none"/>
                        <a:t>Google</a:t>
                      </a:r>
                      <a:endParaRPr/>
                    </a:p>
                  </a:txBody>
                  <a:tcPr marL="76200" marR="76200" marT="76200" marB="76200"/>
                </a:tc>
                <a:tc>
                  <a:txBody>
                    <a:bodyPr/>
                    <a:lstStyle/>
                    <a:p>
                      <a:pPr marL="0" marR="0" lvl="0" indent="0" algn="l" rtl="0">
                        <a:spcBef>
                          <a:spcPts val="0"/>
                        </a:spcBef>
                        <a:spcAft>
                          <a:spcPts val="0"/>
                        </a:spcAft>
                        <a:buNone/>
                      </a:pPr>
                      <a:r>
                        <a:rPr lang="en-IN" sz="1800" u="none" strike="noStrike" cap="none"/>
                        <a:t>Sundar Pichai</a:t>
                      </a:r>
                      <a:endParaRPr/>
                    </a:p>
                  </a:txBody>
                  <a:tcPr marL="76200" marR="76200" marT="76200" marB="76200"/>
                </a:tc>
                <a:tc>
                  <a:txBody>
                    <a:bodyPr/>
                    <a:lstStyle/>
                    <a:p>
                      <a:pPr marL="0" marR="0" lvl="0" indent="0" algn="l" rtl="0">
                        <a:spcBef>
                          <a:spcPts val="0"/>
                        </a:spcBef>
                        <a:spcAft>
                          <a:spcPts val="0"/>
                        </a:spcAft>
                        <a:buNone/>
                      </a:pPr>
                      <a:r>
                        <a:rPr lang="en-IN" sz="1800" u="none" strike="noStrike" cap="none"/>
                        <a:t>46</a:t>
                      </a:r>
                      <a:endParaRPr/>
                    </a:p>
                  </a:txBody>
                  <a:tcPr marL="76200" marR="76200" marT="76200" marB="76200"/>
                </a:tc>
                <a:extLst>
                  <a:ext uri="{0D108BD9-81ED-4DB2-BD59-A6C34878D82A}">
                    <a16:rowId xmlns:a16="http://schemas.microsoft.com/office/drawing/2014/main" val="10002"/>
                  </a:ext>
                </a:extLst>
              </a:tr>
              <a:tr h="228600">
                <a:tc>
                  <a:txBody>
                    <a:bodyPr/>
                    <a:lstStyle/>
                    <a:p>
                      <a:pPr marL="0" marR="0" lvl="0" indent="0" algn="l" rtl="0">
                        <a:spcBef>
                          <a:spcPts val="0"/>
                        </a:spcBef>
                        <a:spcAft>
                          <a:spcPts val="0"/>
                        </a:spcAft>
                        <a:buNone/>
                      </a:pPr>
                      <a:r>
                        <a:rPr lang="en-IN" sz="1800" u="none" strike="noStrike" cap="none"/>
                        <a:t>Apple</a:t>
                      </a:r>
                      <a:endParaRPr/>
                    </a:p>
                  </a:txBody>
                  <a:tcPr marL="76200" marR="76200" marT="76200" marB="76200"/>
                </a:tc>
                <a:tc>
                  <a:txBody>
                    <a:bodyPr/>
                    <a:lstStyle/>
                    <a:p>
                      <a:pPr marL="0" marR="0" lvl="0" indent="0" algn="l" rtl="0">
                        <a:spcBef>
                          <a:spcPts val="0"/>
                        </a:spcBef>
                        <a:spcAft>
                          <a:spcPts val="0"/>
                        </a:spcAft>
                        <a:buNone/>
                      </a:pPr>
                      <a:r>
                        <a:rPr lang="en-IN" sz="1800" u="none" strike="noStrike" cap="none"/>
                        <a:t>Tim Cook</a:t>
                      </a:r>
                      <a:endParaRPr/>
                    </a:p>
                  </a:txBody>
                  <a:tcPr marL="76200" marR="76200" marT="76200" marB="76200"/>
                </a:tc>
                <a:tc>
                  <a:txBody>
                    <a:bodyPr/>
                    <a:lstStyle/>
                    <a:p>
                      <a:pPr marL="0" marR="0" lvl="0" indent="0" algn="l" rtl="0">
                        <a:spcBef>
                          <a:spcPts val="0"/>
                        </a:spcBef>
                        <a:spcAft>
                          <a:spcPts val="0"/>
                        </a:spcAft>
                        <a:buNone/>
                      </a:pPr>
                      <a:r>
                        <a:rPr lang="en-IN" sz="1800" u="none" strike="noStrike" cap="none"/>
                        <a:t>57</a:t>
                      </a:r>
                      <a:endParaRPr/>
                    </a:p>
                  </a:txBody>
                  <a:tcPr marL="76200" marR="76200" marT="76200" marB="76200"/>
                </a:tc>
                <a:extLst>
                  <a:ext uri="{0D108BD9-81ED-4DB2-BD59-A6C34878D82A}">
                    <a16:rowId xmlns:a16="http://schemas.microsoft.com/office/drawing/2014/main" val="10003"/>
                  </a:ext>
                </a:extLst>
              </a:tr>
            </a:tbl>
          </a:graphicData>
        </a:graphic>
      </p:graphicFrame>
      <p:sp>
        <p:nvSpPr>
          <p:cNvPr id="167" name="Google Shape;167;p10"/>
          <p:cNvSpPr/>
          <p:nvPr/>
        </p:nvSpPr>
        <p:spPr>
          <a:xfrm>
            <a:off x="349248" y="1387259"/>
            <a:ext cx="8616300" cy="1754400"/>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222222"/>
              </a:buClr>
              <a:buSzPts val="1800"/>
              <a:buFont typeface="Times New Roman"/>
              <a:buNone/>
            </a:pPr>
            <a:r>
              <a:rPr lang="en-IN" sz="1800" b="0" i="0" u="none" strike="noStrike" cap="none">
                <a:solidFill>
                  <a:srgbClr val="222222"/>
                </a:solidFill>
                <a:latin typeface="Times New Roman"/>
                <a:ea typeface="Times New Roman"/>
                <a:cs typeface="Times New Roman"/>
                <a:sym typeface="Times New Roman"/>
              </a:rPr>
              <a:t>Functional dependency which also known as a nontrivial dependency occurs when A-&gt;B holds true where B is not a subset of A. In a relationship, if attribute B is not a subset of attribute A, then it is considered as a non-trivial dependency.</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222222"/>
              </a:buClr>
              <a:buSzPts val="1800"/>
              <a:buFont typeface="Times New Roman"/>
              <a:buNone/>
            </a:pPr>
            <a:r>
              <a:rPr lang="en-IN" sz="1800" b="1" i="0" u="none" strike="noStrike" cap="none">
                <a:solidFill>
                  <a:srgbClr val="222222"/>
                </a:solidFill>
                <a:latin typeface="Times New Roman"/>
                <a:ea typeface="Times New Roman"/>
                <a:cs typeface="Times New Roman"/>
                <a:sym typeface="Times New Roman"/>
              </a:rPr>
              <a:t>Example:</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222222"/>
              </a:buClr>
              <a:buSzPts val="1800"/>
              <a:buFont typeface="Times New Roman"/>
              <a:buNone/>
            </a:pPr>
            <a:r>
              <a:rPr lang="en-IN" sz="1800" b="0" i="0" u="none" strike="noStrike" cap="none">
                <a:solidFill>
                  <a:srgbClr val="222222"/>
                </a:solidFill>
                <a:latin typeface="Times New Roman"/>
                <a:ea typeface="Times New Roman"/>
                <a:cs typeface="Times New Roman"/>
                <a:sym typeface="Times New Roman"/>
              </a:rPr>
              <a:t>(Company} -&gt; {CEO} (if we know the Company, we knows the CEO name)</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222222"/>
              </a:buClr>
              <a:buSzPts val="1800"/>
              <a:buFont typeface="Times New Roman"/>
              <a:buNone/>
            </a:pPr>
            <a:r>
              <a:rPr lang="en-IN" sz="1800" b="0" i="0" u="none" strike="noStrike" cap="none">
                <a:solidFill>
                  <a:srgbClr val="222222"/>
                </a:solidFill>
                <a:latin typeface="Times New Roman"/>
                <a:ea typeface="Times New Roman"/>
                <a:cs typeface="Times New Roman"/>
                <a:sym typeface="Times New Roman"/>
              </a:rPr>
              <a:t>But CEO is not a subset of Company, and hence it's non-trivial functional dependency.</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1"/>
          <p:cNvSpPr/>
          <p:nvPr/>
        </p:nvSpPr>
        <p:spPr>
          <a:xfrm>
            <a:off x="2267744" y="404664"/>
            <a:ext cx="575189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a:solidFill>
                  <a:schemeClr val="dk1"/>
                </a:solidFill>
                <a:latin typeface="Algerian"/>
                <a:ea typeface="Algerian"/>
                <a:cs typeface="Algerian"/>
                <a:sym typeface="Algerian"/>
              </a:rPr>
              <a:t>Transitive dependency</a:t>
            </a:r>
            <a:r>
              <a:rPr lang="en-IN" sz="1800" b="1">
                <a:solidFill>
                  <a:schemeClr val="dk1"/>
                </a:solidFill>
                <a:latin typeface="Lucida Sans"/>
                <a:ea typeface="Lucida Sans"/>
                <a:cs typeface="Lucida Sans"/>
                <a:sym typeface="Lucida Sans"/>
              </a:rPr>
              <a:t>:</a:t>
            </a:r>
            <a:endParaRPr/>
          </a:p>
        </p:txBody>
      </p:sp>
      <p:sp>
        <p:nvSpPr>
          <p:cNvPr id="173" name="Google Shape;173;p11"/>
          <p:cNvSpPr/>
          <p:nvPr/>
        </p:nvSpPr>
        <p:spPr>
          <a:xfrm>
            <a:off x="611560" y="1340768"/>
            <a:ext cx="792088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A transitive is a type of functional dependency which happens when t is indirectly formed by two functional dependencies.</a:t>
            </a:r>
            <a:endParaRPr/>
          </a:p>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Example:</a:t>
            </a:r>
            <a:endParaRPr sz="2400">
              <a:solidFill>
                <a:schemeClr val="dk1"/>
              </a:solidFill>
              <a:latin typeface="Times New Roman"/>
              <a:ea typeface="Times New Roman"/>
              <a:cs typeface="Times New Roman"/>
              <a:sym typeface="Times New Roman"/>
            </a:endParaRPr>
          </a:p>
        </p:txBody>
      </p:sp>
      <p:graphicFrame>
        <p:nvGraphicFramePr>
          <p:cNvPr id="174" name="Google Shape;174;p11"/>
          <p:cNvGraphicFramePr/>
          <p:nvPr/>
        </p:nvGraphicFramePr>
        <p:xfrm>
          <a:off x="1187624" y="3645024"/>
          <a:ext cx="7058025" cy="1706880"/>
        </p:xfrm>
        <a:graphic>
          <a:graphicData uri="http://schemas.openxmlformats.org/drawingml/2006/table">
            <a:tbl>
              <a:tblPr>
                <a:noFill/>
              </a:tblPr>
              <a:tblGrid>
                <a:gridCol w="2352675">
                  <a:extLst>
                    <a:ext uri="{9D8B030D-6E8A-4147-A177-3AD203B41FA5}">
                      <a16:colId xmlns:a16="http://schemas.microsoft.com/office/drawing/2014/main" val="20000"/>
                    </a:ext>
                  </a:extLst>
                </a:gridCol>
                <a:gridCol w="2352675">
                  <a:extLst>
                    <a:ext uri="{9D8B030D-6E8A-4147-A177-3AD203B41FA5}">
                      <a16:colId xmlns:a16="http://schemas.microsoft.com/office/drawing/2014/main" val="20001"/>
                    </a:ext>
                  </a:extLst>
                </a:gridCol>
                <a:gridCol w="2352675">
                  <a:extLst>
                    <a:ext uri="{9D8B030D-6E8A-4147-A177-3AD203B41FA5}">
                      <a16:colId xmlns:a16="http://schemas.microsoft.com/office/drawing/2014/main" val="20002"/>
                    </a:ext>
                  </a:extLst>
                </a:gridCol>
              </a:tblGrid>
              <a:tr h="228600">
                <a:tc>
                  <a:txBody>
                    <a:bodyPr/>
                    <a:lstStyle/>
                    <a:p>
                      <a:pPr marL="0" marR="0" lvl="0" indent="0" algn="l" rtl="0">
                        <a:spcBef>
                          <a:spcPts val="0"/>
                        </a:spcBef>
                        <a:spcAft>
                          <a:spcPts val="0"/>
                        </a:spcAft>
                        <a:buNone/>
                      </a:pPr>
                      <a:r>
                        <a:rPr lang="en-IN" sz="1800" b="1" u="none" strike="noStrike" cap="none"/>
                        <a:t>Company</a:t>
                      </a:r>
                      <a:endParaRPr sz="1800" u="none" strike="noStrike" cap="none"/>
                    </a:p>
                  </a:txBody>
                  <a:tcPr marL="76200" marR="76200" marT="76200" marB="76200">
                    <a:lnL w="12700" cap="flat" cmpd="sng">
                      <a:solidFill>
                        <a:srgbClr val="B05355"/>
                      </a:solidFill>
                      <a:prstDash val="solid"/>
                      <a:round/>
                      <a:headEnd type="none" w="sm" len="sm"/>
                      <a:tailEnd type="none" w="sm" len="sm"/>
                    </a:lnL>
                    <a:lnR w="12700" cap="flat" cmpd="sng">
                      <a:solidFill>
                        <a:srgbClr val="605055"/>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IN" sz="1800" b="1" u="none" strike="noStrike" cap="none"/>
                        <a:t>CEO</a:t>
                      </a:r>
                      <a:endParaRPr sz="1800" u="none" strike="noStrike" cap="none"/>
                    </a:p>
                  </a:txBody>
                  <a:tcPr marL="76200" marR="76200" marT="76200" marB="76200">
                    <a:lnL w="12700" cap="flat" cmpd="sng">
                      <a:solidFill>
                        <a:srgbClr val="605055"/>
                      </a:solidFill>
                      <a:prstDash val="solid"/>
                      <a:round/>
                      <a:headEnd type="none" w="sm" len="sm"/>
                      <a:tailEnd type="none" w="sm" len="sm"/>
                    </a:lnL>
                    <a:lnR w="12700" cap="flat" cmpd="sng">
                      <a:solidFill>
                        <a:srgbClr val="C05055"/>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IN" sz="1800" b="1" u="none" strike="noStrike" cap="none"/>
                        <a:t>Age</a:t>
                      </a:r>
                      <a:endParaRPr sz="1800" u="none" strike="noStrike" cap="none"/>
                    </a:p>
                  </a:txBody>
                  <a:tcPr marL="76200" marR="76200" marT="76200" marB="76200">
                    <a:lnL w="12700" cap="flat" cmpd="sng">
                      <a:solidFill>
                        <a:srgbClr val="C05055"/>
                      </a:solidFill>
                      <a:prstDash val="solid"/>
                      <a:round/>
                      <a:headEnd type="none" w="sm" len="sm"/>
                      <a:tailEnd type="none" w="sm" len="sm"/>
                    </a:lnL>
                    <a:lnR w="12700" cap="flat" cmpd="sng">
                      <a:solidFill>
                        <a:srgbClr val="705455"/>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00"/>
                  </a:ext>
                </a:extLst>
              </a:tr>
              <a:tr h="228600">
                <a:tc>
                  <a:txBody>
                    <a:bodyPr/>
                    <a:lstStyle/>
                    <a:p>
                      <a:pPr marL="0" marR="0" lvl="0" indent="0" algn="l" rtl="0">
                        <a:spcBef>
                          <a:spcPts val="0"/>
                        </a:spcBef>
                        <a:spcAft>
                          <a:spcPts val="0"/>
                        </a:spcAft>
                        <a:buNone/>
                      </a:pPr>
                      <a:r>
                        <a:rPr lang="en-IN" sz="1800" u="none" strike="noStrike" cap="none"/>
                        <a:t>Microsoft</a:t>
                      </a:r>
                      <a:endParaRPr/>
                    </a:p>
                  </a:txBody>
                  <a:tcPr marL="76200" marR="76200" marT="76200" marB="76200">
                    <a:lnL w="12700" cap="flat" cmpd="sng">
                      <a:solidFill>
                        <a:srgbClr val="B05455"/>
                      </a:solidFill>
                      <a:prstDash val="solid"/>
                      <a:round/>
                      <a:headEnd type="none" w="sm" len="sm"/>
                      <a:tailEnd type="none" w="sm" len="sm"/>
                    </a:lnL>
                    <a:lnR w="12700" cap="flat" cmpd="sng">
                      <a:solidFill>
                        <a:srgbClr val="C09138"/>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800" u="none" strike="noStrike" cap="none"/>
                        <a:t>Satya Nadella</a:t>
                      </a:r>
                      <a:endParaRPr/>
                    </a:p>
                  </a:txBody>
                  <a:tcPr marL="76200" marR="76200" marT="76200" marB="76200">
                    <a:lnL w="12700" cap="flat" cmpd="sng">
                      <a:solidFill>
                        <a:srgbClr val="C09138"/>
                      </a:solidFill>
                      <a:prstDash val="solid"/>
                      <a:round/>
                      <a:headEnd type="none" w="sm" len="sm"/>
                      <a:tailEnd type="none" w="sm" len="sm"/>
                    </a:lnL>
                    <a:lnR w="12700" cap="flat" cmpd="sng">
                      <a:solidFill>
                        <a:srgbClr val="F05855"/>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800" u="none" strike="noStrike" cap="none"/>
                        <a:t>51</a:t>
                      </a:r>
                      <a:endParaRPr/>
                    </a:p>
                  </a:txBody>
                  <a:tcPr marL="76200" marR="76200" marT="76200" marB="76200">
                    <a:lnL w="12700" cap="flat" cmpd="sng">
                      <a:solidFill>
                        <a:srgbClr val="F05855"/>
                      </a:solidFill>
                      <a:prstDash val="solid"/>
                      <a:round/>
                      <a:headEnd type="none" w="sm" len="sm"/>
                      <a:tailEnd type="none" w="sm" len="sm"/>
                    </a:lnL>
                    <a:lnR w="12700" cap="flat" cmpd="sng">
                      <a:solidFill>
                        <a:srgbClr val="B02F48"/>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28600">
                <a:tc>
                  <a:txBody>
                    <a:bodyPr/>
                    <a:lstStyle/>
                    <a:p>
                      <a:pPr marL="0" marR="0" lvl="0" indent="0" algn="l" rtl="0">
                        <a:spcBef>
                          <a:spcPts val="0"/>
                        </a:spcBef>
                        <a:spcAft>
                          <a:spcPts val="0"/>
                        </a:spcAft>
                        <a:buNone/>
                      </a:pPr>
                      <a:r>
                        <a:rPr lang="en-IN" sz="1800" u="none" strike="noStrike" cap="none"/>
                        <a:t>Google</a:t>
                      </a:r>
                      <a:endParaRPr/>
                    </a:p>
                  </a:txBody>
                  <a:tcPr marL="76200" marR="76200" marT="76200" marB="76200">
                    <a:lnL w="12700" cap="flat" cmpd="sng">
                      <a:solidFill>
                        <a:srgbClr val="70773D"/>
                      </a:solidFill>
                      <a:prstDash val="solid"/>
                      <a:round/>
                      <a:headEnd type="none" w="sm" len="sm"/>
                      <a:tailEnd type="none" w="sm" len="sm"/>
                    </a:lnL>
                    <a:lnR w="12700" cap="flat" cmpd="sng">
                      <a:solidFill>
                        <a:srgbClr val="905455"/>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IN" sz="1800" u="none" strike="noStrike" cap="none"/>
                        <a:t>Sundar Pichai</a:t>
                      </a:r>
                      <a:endParaRPr/>
                    </a:p>
                  </a:txBody>
                  <a:tcPr marL="76200" marR="76200" marT="76200" marB="76200">
                    <a:lnL w="12700" cap="flat" cmpd="sng">
                      <a:solidFill>
                        <a:srgbClr val="905455"/>
                      </a:solidFill>
                      <a:prstDash val="solid"/>
                      <a:round/>
                      <a:headEnd type="none" w="sm" len="sm"/>
                      <a:tailEnd type="none" w="sm" len="sm"/>
                    </a:lnL>
                    <a:lnR w="12700" cap="flat" cmpd="sng">
                      <a:solidFill>
                        <a:srgbClr val="705455"/>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IN" sz="1800" u="none" strike="noStrike" cap="none"/>
                        <a:t>46</a:t>
                      </a:r>
                      <a:endParaRPr/>
                    </a:p>
                  </a:txBody>
                  <a:tcPr marL="76200" marR="76200" marT="76200" marB="76200">
                    <a:lnL w="12700" cap="flat" cmpd="sng">
                      <a:solidFill>
                        <a:srgbClr val="705455"/>
                      </a:solidFill>
                      <a:prstDash val="solid"/>
                      <a:round/>
                      <a:headEnd type="none" w="sm" len="sm"/>
                      <a:tailEnd type="none" w="sm" len="sm"/>
                    </a:lnL>
                    <a:lnR w="12700" cap="flat" cmpd="sng">
                      <a:solidFill>
                        <a:srgbClr val="B02F48"/>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02"/>
                  </a:ext>
                </a:extLst>
              </a:tr>
              <a:tr h="228600">
                <a:tc>
                  <a:txBody>
                    <a:bodyPr/>
                    <a:lstStyle/>
                    <a:p>
                      <a:pPr marL="0" marR="0" lvl="0" indent="0" algn="l" rtl="0">
                        <a:spcBef>
                          <a:spcPts val="0"/>
                        </a:spcBef>
                        <a:spcAft>
                          <a:spcPts val="0"/>
                        </a:spcAft>
                        <a:buNone/>
                      </a:pPr>
                      <a:r>
                        <a:rPr lang="en-IN" sz="1800" u="none" strike="noStrike" cap="none"/>
                        <a:t>Alibaba</a:t>
                      </a:r>
                      <a:endParaRPr/>
                    </a:p>
                  </a:txBody>
                  <a:tcPr marL="76200" marR="76200" marT="76200" marB="76200">
                    <a:lnL w="12700" cap="flat" cmpd="sng">
                      <a:solidFill>
                        <a:srgbClr val="805855"/>
                      </a:solidFill>
                      <a:prstDash val="solid"/>
                      <a:round/>
                      <a:headEnd type="none" w="sm" len="sm"/>
                      <a:tailEnd type="none" w="sm" len="sm"/>
                    </a:lnL>
                    <a:lnR w="12700" cap="flat" cmpd="sng">
                      <a:solidFill>
                        <a:srgbClr val="F05455"/>
                      </a:solidFill>
                      <a:prstDash val="solid"/>
                      <a:round/>
                      <a:headEnd type="none" w="sm" len="sm"/>
                      <a:tailEnd type="none" w="sm" len="sm"/>
                    </a:lnR>
                    <a:lnT w="9525" cap="flat" cmpd="sng">
                      <a:solidFill>
                        <a:srgbClr val="DDDDDD"/>
                      </a:solidFill>
                      <a:prstDash val="solid"/>
                      <a:round/>
                      <a:headEnd type="none" w="sm" len="sm"/>
                      <a:tailEnd type="none" w="sm" len="sm"/>
                    </a:lnT>
                    <a:lnB w="12700" cap="flat" cmpd="sng">
                      <a:solidFill>
                        <a:srgbClr val="70773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800" u="none" strike="noStrike" cap="none"/>
                        <a:t>Jack Ma</a:t>
                      </a:r>
                      <a:endParaRPr/>
                    </a:p>
                  </a:txBody>
                  <a:tcPr marL="76200" marR="76200" marT="76200" marB="76200">
                    <a:lnL w="12700" cap="flat" cmpd="sng">
                      <a:solidFill>
                        <a:srgbClr val="F05455"/>
                      </a:solidFill>
                      <a:prstDash val="solid"/>
                      <a:round/>
                      <a:headEnd type="none" w="sm" len="sm"/>
                      <a:tailEnd type="none" w="sm" len="sm"/>
                    </a:lnL>
                    <a:lnR w="12700" cap="flat" cmpd="sng">
                      <a:solidFill>
                        <a:srgbClr val="202E48"/>
                      </a:solidFill>
                      <a:prstDash val="solid"/>
                      <a:round/>
                      <a:headEnd type="none" w="sm" len="sm"/>
                      <a:tailEnd type="none" w="sm" len="sm"/>
                    </a:lnR>
                    <a:lnT w="9525" cap="flat" cmpd="sng">
                      <a:solidFill>
                        <a:srgbClr val="DDDDDD"/>
                      </a:solidFill>
                      <a:prstDash val="solid"/>
                      <a:round/>
                      <a:headEnd type="none" w="sm" len="sm"/>
                      <a:tailEnd type="none" w="sm" len="sm"/>
                    </a:lnT>
                    <a:lnB w="12700" cap="flat" cmpd="sng">
                      <a:solidFill>
                        <a:srgbClr val="B05455"/>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1800" u="none" strike="noStrike" cap="none"/>
                        <a:t>54</a:t>
                      </a:r>
                      <a:endParaRPr/>
                    </a:p>
                  </a:txBody>
                  <a:tcPr marL="76200" marR="76200" marT="76200" marB="76200">
                    <a:lnL w="12700" cap="flat" cmpd="sng">
                      <a:solidFill>
                        <a:srgbClr val="202E48"/>
                      </a:solidFill>
                      <a:prstDash val="solid"/>
                      <a:round/>
                      <a:headEnd type="none" w="sm" len="sm"/>
                      <a:tailEnd type="none" w="sm" len="sm"/>
                    </a:lnL>
                    <a:lnR w="12700" cap="flat" cmpd="sng">
                      <a:solidFill>
                        <a:srgbClr val="B05355"/>
                      </a:solidFill>
                      <a:prstDash val="solid"/>
                      <a:round/>
                      <a:headEnd type="none" w="sm" len="sm"/>
                      <a:tailEnd type="none" w="sm" len="sm"/>
                    </a:lnR>
                    <a:lnT w="9525" cap="flat" cmpd="sng">
                      <a:solidFill>
                        <a:srgbClr val="DDDDDD"/>
                      </a:solidFill>
                      <a:prstDash val="solid"/>
                      <a:round/>
                      <a:headEnd type="none" w="sm" len="sm"/>
                      <a:tailEnd type="none" w="sm" len="sm"/>
                    </a:lnT>
                    <a:lnB w="12700" cap="flat" cmpd="sng">
                      <a:solidFill>
                        <a:srgbClr val="705455"/>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2"/>
          <p:cNvSpPr/>
          <p:nvPr/>
        </p:nvSpPr>
        <p:spPr>
          <a:xfrm>
            <a:off x="467544" y="1582341"/>
            <a:ext cx="7920880"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{Company} -&gt; {CEO} (if we know the compay, we know its CEO's name)</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{CEO } -&gt; {Age} If we know the CEO, we know the Age</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Therefore according to the rule of rule of transitive dependency:</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 Company} -&gt; {Age} should hold, that makes sense because if we know the company name, we can know his age.</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Note: You need to remember that transitive dependency can only occur in a relation of three or more attributes.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3"/>
          <p:cNvSpPr/>
          <p:nvPr/>
        </p:nvSpPr>
        <p:spPr>
          <a:xfrm>
            <a:off x="755576" y="764704"/>
            <a:ext cx="8064896" cy="415498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8800">
                <a:solidFill>
                  <a:schemeClr val="dk1"/>
                </a:solidFill>
                <a:latin typeface="Algerian"/>
                <a:ea typeface="Algerian"/>
                <a:cs typeface="Algerian"/>
                <a:sym typeface="Algerian"/>
              </a:rPr>
              <a:t>Thank you</a:t>
            </a:r>
            <a:endParaRPr/>
          </a:p>
          <a:p>
            <a:pPr marL="0" marR="0" lvl="0" indent="0" algn="ctr" rtl="0">
              <a:spcBef>
                <a:spcPts val="0"/>
              </a:spcBef>
              <a:spcAft>
                <a:spcPts val="0"/>
              </a:spcAft>
              <a:buNone/>
            </a:pPr>
            <a:endParaRPr sz="8800">
              <a:solidFill>
                <a:schemeClr val="dk1"/>
              </a:solidFill>
              <a:latin typeface="Algerian"/>
              <a:ea typeface="Algerian"/>
              <a:cs typeface="Algerian"/>
              <a:sym typeface="Algerian"/>
            </a:endParaRPr>
          </a:p>
          <a:p>
            <a:pPr marL="0" marR="0" lvl="0" indent="0" algn="ctr" rtl="0">
              <a:spcBef>
                <a:spcPts val="0"/>
              </a:spcBef>
              <a:spcAft>
                <a:spcPts val="0"/>
              </a:spcAft>
              <a:buNone/>
            </a:pPr>
            <a:r>
              <a:rPr lang="en-IN" sz="8800">
                <a:solidFill>
                  <a:schemeClr val="dk1"/>
                </a:solidFill>
                <a:latin typeface="Algerian"/>
                <a:ea typeface="Algerian"/>
                <a:cs typeface="Algerian"/>
                <a:sym typeface="Algerian"/>
              </a:rPr>
              <a:t>?</a:t>
            </a:r>
            <a:endParaRPr sz="1100">
              <a:solidFill>
                <a:schemeClr val="dk1"/>
              </a:solidFill>
              <a:latin typeface="Algerian"/>
              <a:ea typeface="Algerian"/>
              <a:cs typeface="Algerian"/>
              <a:sym typeface="Algeri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0" y="3611607"/>
            <a:ext cx="3886200" cy="465465"/>
          </a:xfrm>
        </p:spPr>
        <p:txBody>
          <a:bodyPr>
            <a:normAutofit/>
          </a:bodyPr>
          <a:lstStyle/>
          <a:p>
            <a:r>
              <a:rPr lang="en-IN" dirty="0">
                <a:latin typeface="Brush Script MT" pitchFamily="66" charset="0"/>
              </a:rPr>
              <a:t>Data Base Management System</a:t>
            </a:r>
          </a:p>
        </p:txBody>
      </p:sp>
      <p:sp>
        <p:nvSpPr>
          <p:cNvPr id="5" name="TextBox 4"/>
          <p:cNvSpPr txBox="1"/>
          <p:nvPr/>
        </p:nvSpPr>
        <p:spPr>
          <a:xfrm>
            <a:off x="899592" y="1988840"/>
            <a:ext cx="7704856" cy="1015663"/>
          </a:xfrm>
          <a:prstGeom prst="rect">
            <a:avLst/>
          </a:prstGeom>
          <a:noFill/>
        </p:spPr>
        <p:txBody>
          <a:bodyPr wrap="square" rtlCol="0">
            <a:spAutoFit/>
          </a:bodyPr>
          <a:lstStyle/>
          <a:p>
            <a:pPr algn="ctr"/>
            <a:r>
              <a:rPr lang="en-IN" sz="6000" dirty="0">
                <a:latin typeface="Algerian" pitchFamily="82" charset="0"/>
              </a:rPr>
              <a:t>Normalization</a:t>
            </a:r>
          </a:p>
        </p:txBody>
      </p:sp>
    </p:spTree>
    <p:extLst>
      <p:ext uri="{BB962C8B-B14F-4D97-AF65-F5344CB8AC3E}">
        <p14:creationId xmlns:p14="http://schemas.microsoft.com/office/powerpoint/2010/main" val="119979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620688"/>
            <a:ext cx="7056784" cy="830997"/>
          </a:xfrm>
          <a:prstGeom prst="rect">
            <a:avLst/>
          </a:prstGeom>
          <a:noFill/>
        </p:spPr>
        <p:txBody>
          <a:bodyPr wrap="square" rtlCol="0">
            <a:spAutoFit/>
          </a:bodyPr>
          <a:lstStyle/>
          <a:p>
            <a:pPr algn="ctr"/>
            <a:r>
              <a:rPr lang="en-IN" sz="4800" dirty="0">
                <a:latin typeface="Algerian" pitchFamily="82" charset="0"/>
              </a:rPr>
              <a:t>Topics covered</a:t>
            </a:r>
          </a:p>
        </p:txBody>
      </p:sp>
      <p:sp>
        <p:nvSpPr>
          <p:cNvPr id="3" name="Rectangle 2"/>
          <p:cNvSpPr/>
          <p:nvPr/>
        </p:nvSpPr>
        <p:spPr>
          <a:xfrm>
            <a:off x="1331640" y="1951672"/>
            <a:ext cx="6912768" cy="3046988"/>
          </a:xfrm>
          <a:prstGeom prst="rect">
            <a:avLst/>
          </a:prstGeom>
        </p:spPr>
        <p:txBody>
          <a:bodyPr wrap="square">
            <a:spAutoFit/>
          </a:bodyPr>
          <a:lstStyle/>
          <a:p>
            <a:pPr marL="285750" indent="-285750">
              <a:lnSpc>
                <a:spcPct val="200000"/>
              </a:lnSpc>
              <a:buFont typeface="Wingdings" pitchFamily="2" charset="2"/>
              <a:buChar char="q"/>
            </a:pPr>
            <a:r>
              <a:rPr lang="en-US" sz="2400" dirty="0">
                <a:latin typeface="Times New Roman" pitchFamily="18" charset="0"/>
                <a:cs typeface="Times New Roman" pitchFamily="18" charset="0"/>
              </a:rPr>
              <a:t>Anomalies - Insert, Update and delete anomalies, </a:t>
            </a:r>
          </a:p>
          <a:p>
            <a:pPr marL="285750" indent="-285750">
              <a:lnSpc>
                <a:spcPct val="200000"/>
              </a:lnSpc>
              <a:buFont typeface="Wingdings" pitchFamily="2" charset="2"/>
              <a:buChar char="q"/>
            </a:pPr>
            <a:r>
              <a:rPr lang="en-US" sz="2400" dirty="0">
                <a:latin typeface="Times New Roman" pitchFamily="18" charset="0"/>
                <a:cs typeface="Times New Roman" pitchFamily="18" charset="0"/>
              </a:rPr>
              <a:t>Normalization &amp; De-normalization</a:t>
            </a:r>
          </a:p>
          <a:p>
            <a:pPr marL="285750" indent="-285750">
              <a:lnSpc>
                <a:spcPct val="200000"/>
              </a:lnSpc>
              <a:buFont typeface="Wingdings" pitchFamily="2" charset="2"/>
              <a:buChar char="q"/>
            </a:pPr>
            <a:r>
              <a:rPr lang="en-US" sz="2400" dirty="0">
                <a:latin typeface="Times New Roman" pitchFamily="18" charset="0"/>
                <a:cs typeface="Times New Roman" pitchFamily="18" charset="0"/>
              </a:rPr>
              <a:t>Normal Form (1</a:t>
            </a:r>
            <a:r>
              <a:rPr lang="en-US" sz="2400" baseline="30000" dirty="0">
                <a:latin typeface="Times New Roman" pitchFamily="18" charset="0"/>
                <a:cs typeface="Times New Roman" pitchFamily="18" charset="0"/>
              </a:rPr>
              <a:t>st</a:t>
            </a:r>
            <a:r>
              <a:rPr lang="en-US" sz="2400" dirty="0">
                <a:latin typeface="Times New Roman" pitchFamily="18" charset="0"/>
                <a:cs typeface="Times New Roman" pitchFamily="18" charset="0"/>
              </a:rPr>
              <a:t> NF and 2 NF)</a:t>
            </a:r>
          </a:p>
          <a:p>
            <a:pPr marL="285750" indent="-285750">
              <a:lnSpc>
                <a:spcPct val="200000"/>
              </a:lnSpc>
              <a:buFont typeface="Wingdings" pitchFamily="2" charset="2"/>
              <a:buChar char="q"/>
            </a:pPr>
            <a:r>
              <a:rPr lang="en-US" sz="2400" dirty="0">
                <a:latin typeface="Times New Roman" pitchFamily="18" charset="0"/>
                <a:cs typeface="Times New Roman" pitchFamily="18" charset="0"/>
              </a:rPr>
              <a:t>Conversion from 1</a:t>
            </a:r>
            <a:r>
              <a:rPr lang="en-US" sz="2400" baseline="30000" dirty="0">
                <a:latin typeface="Times New Roman" pitchFamily="18" charset="0"/>
                <a:cs typeface="Times New Roman" pitchFamily="18" charset="0"/>
              </a:rPr>
              <a:t>st</a:t>
            </a:r>
            <a:r>
              <a:rPr lang="en-US" sz="2400" dirty="0">
                <a:latin typeface="Times New Roman" pitchFamily="18" charset="0"/>
                <a:cs typeface="Times New Roman" pitchFamily="18" charset="0"/>
              </a:rPr>
              <a:t> NF to 2NF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410638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620688"/>
            <a:ext cx="7056784" cy="830997"/>
          </a:xfrm>
          <a:prstGeom prst="rect">
            <a:avLst/>
          </a:prstGeom>
          <a:noFill/>
        </p:spPr>
        <p:txBody>
          <a:bodyPr wrap="square" rtlCol="0">
            <a:spAutoFit/>
          </a:bodyPr>
          <a:lstStyle/>
          <a:p>
            <a:pPr algn="ctr"/>
            <a:r>
              <a:rPr lang="en-IN" sz="4800" dirty="0">
                <a:latin typeface="Algerian" pitchFamily="82" charset="0"/>
              </a:rPr>
              <a:t>Anomalies in DBMS</a:t>
            </a:r>
          </a:p>
        </p:txBody>
      </p:sp>
      <p:sp>
        <p:nvSpPr>
          <p:cNvPr id="4" name="Rectangle 3"/>
          <p:cNvSpPr/>
          <p:nvPr/>
        </p:nvSpPr>
        <p:spPr>
          <a:xfrm>
            <a:off x="539552" y="1454239"/>
            <a:ext cx="8064896" cy="2246769"/>
          </a:xfrm>
          <a:prstGeom prst="rect">
            <a:avLst/>
          </a:prstGeom>
        </p:spPr>
        <p:txBody>
          <a:bodyPr wrap="square">
            <a:spAutoFit/>
          </a:bodyPr>
          <a:lstStyle/>
          <a:p>
            <a:pPr algn="just"/>
            <a:r>
              <a:rPr lang="en-IN" sz="2000" dirty="0">
                <a:latin typeface="Times New Roman" pitchFamily="18" charset="0"/>
                <a:cs typeface="Times New Roman" pitchFamily="18" charset="0"/>
              </a:rPr>
              <a:t>There are three types of anomalies that occur when the database is not normalized. These are </a:t>
            </a:r>
          </a:p>
          <a:p>
            <a:pPr marL="342900" indent="-342900" algn="just">
              <a:buFont typeface="Wingdings" pitchFamily="2" charset="2"/>
              <a:buChar char="v"/>
            </a:pPr>
            <a:r>
              <a:rPr lang="en-IN" sz="2000" dirty="0">
                <a:latin typeface="Times New Roman" pitchFamily="18" charset="0"/>
                <a:cs typeface="Times New Roman" pitchFamily="18" charset="0"/>
              </a:rPr>
              <a:t>Insertion</a:t>
            </a:r>
          </a:p>
          <a:p>
            <a:pPr marL="342900" indent="-342900" algn="just">
              <a:buFont typeface="Wingdings" pitchFamily="2" charset="2"/>
              <a:buChar char="v"/>
            </a:pPr>
            <a:r>
              <a:rPr lang="en-IN" sz="2000" dirty="0">
                <a:latin typeface="Times New Roman" pitchFamily="18" charset="0"/>
                <a:cs typeface="Times New Roman" pitchFamily="18" charset="0"/>
              </a:rPr>
              <a:t>Update and </a:t>
            </a:r>
          </a:p>
          <a:p>
            <a:pPr marL="342900" indent="-342900" algn="just">
              <a:buFont typeface="Wingdings" pitchFamily="2" charset="2"/>
              <a:buChar char="v"/>
            </a:pPr>
            <a:r>
              <a:rPr lang="en-IN" sz="2000" dirty="0">
                <a:latin typeface="Times New Roman" pitchFamily="18" charset="0"/>
                <a:cs typeface="Times New Roman" pitchFamily="18" charset="0"/>
              </a:rPr>
              <a:t>Deletion anomaly. </a:t>
            </a:r>
          </a:p>
          <a:p>
            <a:pPr algn="just"/>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Let’s Consider an example.</a:t>
            </a:r>
          </a:p>
        </p:txBody>
      </p:sp>
      <p:graphicFrame>
        <p:nvGraphicFramePr>
          <p:cNvPr id="6" name="Table 5"/>
          <p:cNvGraphicFramePr>
            <a:graphicFrameLocks noGrp="1"/>
          </p:cNvGraphicFramePr>
          <p:nvPr>
            <p:extLst>
              <p:ext uri="{D42A27DB-BD31-4B8C-83A1-F6EECF244321}">
                <p14:modId xmlns:p14="http://schemas.microsoft.com/office/powerpoint/2010/main" val="83278065"/>
              </p:ext>
            </p:extLst>
          </p:nvPr>
        </p:nvGraphicFramePr>
        <p:xfrm>
          <a:off x="956122" y="3861048"/>
          <a:ext cx="6943724" cy="2331720"/>
        </p:xfrm>
        <a:graphic>
          <a:graphicData uri="http://schemas.openxmlformats.org/drawingml/2006/table">
            <a:tbl>
              <a:tblPr>
                <a:tableStyleId>{D113A9D2-9D6B-4929-AA2D-F23B5EE8CBE7}</a:tableStyleId>
              </a:tblPr>
              <a:tblGrid>
                <a:gridCol w="1735931">
                  <a:extLst>
                    <a:ext uri="{9D8B030D-6E8A-4147-A177-3AD203B41FA5}">
                      <a16:colId xmlns:a16="http://schemas.microsoft.com/office/drawing/2014/main" val="20000"/>
                    </a:ext>
                  </a:extLst>
                </a:gridCol>
                <a:gridCol w="1735931">
                  <a:extLst>
                    <a:ext uri="{9D8B030D-6E8A-4147-A177-3AD203B41FA5}">
                      <a16:colId xmlns:a16="http://schemas.microsoft.com/office/drawing/2014/main" val="20001"/>
                    </a:ext>
                  </a:extLst>
                </a:gridCol>
                <a:gridCol w="1735931">
                  <a:extLst>
                    <a:ext uri="{9D8B030D-6E8A-4147-A177-3AD203B41FA5}">
                      <a16:colId xmlns:a16="http://schemas.microsoft.com/office/drawing/2014/main" val="20002"/>
                    </a:ext>
                  </a:extLst>
                </a:gridCol>
                <a:gridCol w="1735931">
                  <a:extLst>
                    <a:ext uri="{9D8B030D-6E8A-4147-A177-3AD203B41FA5}">
                      <a16:colId xmlns:a16="http://schemas.microsoft.com/office/drawing/2014/main" val="20003"/>
                    </a:ext>
                  </a:extLst>
                </a:gridCol>
              </a:tblGrid>
              <a:tr h="0">
                <a:tc>
                  <a:txBody>
                    <a:bodyPr/>
                    <a:lstStyle/>
                    <a:p>
                      <a:pPr algn="l"/>
                      <a:r>
                        <a:rPr lang="en-IN" dirty="0" err="1">
                          <a:effectLst/>
                          <a:latin typeface="Times New Roman" pitchFamily="18" charset="0"/>
                          <a:cs typeface="Times New Roman" pitchFamily="18" charset="0"/>
                        </a:rPr>
                        <a:t>emp_id</a:t>
                      </a:r>
                      <a:endParaRPr lang="en-IN" dirty="0">
                        <a:effectLst/>
                        <a:latin typeface="Times New Roman" pitchFamily="18" charset="0"/>
                        <a:cs typeface="Times New Roman" pitchFamily="18" charset="0"/>
                      </a:endParaRP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err="1">
                          <a:effectLst/>
                          <a:latin typeface="Times New Roman" pitchFamily="18" charset="0"/>
                          <a:cs typeface="Times New Roman" pitchFamily="18" charset="0"/>
                        </a:rPr>
                        <a:t>emp_name</a:t>
                      </a:r>
                      <a:endParaRPr lang="en-IN" dirty="0">
                        <a:effectLst/>
                        <a:latin typeface="Times New Roman" pitchFamily="18" charset="0"/>
                        <a:cs typeface="Times New Roman" pitchFamily="18" charset="0"/>
                      </a:endParaRP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err="1">
                          <a:effectLst/>
                          <a:latin typeface="Times New Roman" pitchFamily="18" charset="0"/>
                          <a:cs typeface="Times New Roman" pitchFamily="18" charset="0"/>
                        </a:rPr>
                        <a:t>emp_address</a:t>
                      </a:r>
                      <a:endParaRPr lang="en-IN" dirty="0">
                        <a:effectLst/>
                        <a:latin typeface="Times New Roman" pitchFamily="18" charset="0"/>
                        <a:cs typeface="Times New Roman" pitchFamily="18" charset="0"/>
                      </a:endParaRP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a:effectLst/>
                          <a:latin typeface="Times New Roman" pitchFamily="18" charset="0"/>
                          <a:cs typeface="Times New Roman" pitchFamily="18" charset="0"/>
                        </a:rPr>
                        <a:t>emp_dept</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l"/>
                      <a:r>
                        <a:rPr lang="en-IN">
                          <a:effectLst/>
                          <a:latin typeface="Times New Roman" pitchFamily="18" charset="0"/>
                          <a:cs typeface="Times New Roman" pitchFamily="18" charset="0"/>
                        </a:rPr>
                        <a:t>101</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Rick</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Delhi</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a:effectLst/>
                          <a:latin typeface="Times New Roman" pitchFamily="18" charset="0"/>
                          <a:cs typeface="Times New Roman" pitchFamily="18" charset="0"/>
                        </a:rPr>
                        <a:t>D001</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l"/>
                      <a:r>
                        <a:rPr lang="en-IN">
                          <a:effectLst/>
                          <a:latin typeface="Times New Roman" pitchFamily="18" charset="0"/>
                          <a:cs typeface="Times New Roman" pitchFamily="18" charset="0"/>
                        </a:rPr>
                        <a:t>101</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Rick</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Delhi</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D002</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l"/>
                      <a:r>
                        <a:rPr lang="en-IN">
                          <a:effectLst/>
                          <a:latin typeface="Times New Roman" pitchFamily="18" charset="0"/>
                          <a:cs typeface="Times New Roman" pitchFamily="18" charset="0"/>
                        </a:rPr>
                        <a:t>123</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a:effectLst/>
                          <a:latin typeface="Times New Roman" pitchFamily="18" charset="0"/>
                          <a:cs typeface="Times New Roman" pitchFamily="18" charset="0"/>
                        </a:rPr>
                        <a:t>Maggie</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Agra</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D890</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l"/>
                      <a:r>
                        <a:rPr lang="en-IN">
                          <a:effectLst/>
                          <a:latin typeface="Times New Roman" pitchFamily="18" charset="0"/>
                          <a:cs typeface="Times New Roman" pitchFamily="18" charset="0"/>
                        </a:rPr>
                        <a:t>166</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a:effectLst/>
                          <a:latin typeface="Times New Roman" pitchFamily="18" charset="0"/>
                          <a:cs typeface="Times New Roman" pitchFamily="18" charset="0"/>
                        </a:rPr>
                        <a:t>Glenn</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Chennai</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D900</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l"/>
                      <a:r>
                        <a:rPr lang="en-IN" dirty="0">
                          <a:effectLst/>
                          <a:latin typeface="Times New Roman" pitchFamily="18" charset="0"/>
                          <a:cs typeface="Times New Roman" pitchFamily="18" charset="0"/>
                        </a:rPr>
                        <a:t>166</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a:effectLst/>
                          <a:latin typeface="Times New Roman" pitchFamily="18" charset="0"/>
                          <a:cs typeface="Times New Roman" pitchFamily="18" charset="0"/>
                        </a:rPr>
                        <a:t>Glenn</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a:effectLst/>
                          <a:latin typeface="Times New Roman" pitchFamily="18" charset="0"/>
                          <a:cs typeface="Times New Roman" pitchFamily="18" charset="0"/>
                        </a:rPr>
                        <a:t>Chennai</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D004</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96066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7441" y="1124744"/>
            <a:ext cx="8064896" cy="4708981"/>
          </a:xfrm>
          <a:prstGeom prst="rect">
            <a:avLst/>
          </a:prstGeom>
        </p:spPr>
        <p:txBody>
          <a:bodyPr wrap="square">
            <a:spAutoFit/>
          </a:bodyPr>
          <a:lstStyle/>
          <a:p>
            <a:pPr marL="342900" indent="-342900" algn="just">
              <a:buFont typeface="Wingdings" pitchFamily="2" charset="2"/>
              <a:buChar char="Ø"/>
            </a:pPr>
            <a:r>
              <a:rPr lang="en-IN" sz="2000" b="1" dirty="0">
                <a:latin typeface="Times New Roman" pitchFamily="18" charset="0"/>
                <a:cs typeface="Times New Roman" pitchFamily="18" charset="0"/>
              </a:rPr>
              <a:t>Update anomaly: </a:t>
            </a:r>
            <a:r>
              <a:rPr lang="en-IN" sz="2000" dirty="0">
                <a:latin typeface="Times New Roman" pitchFamily="18" charset="0"/>
                <a:cs typeface="Times New Roman" pitchFamily="18" charset="0"/>
              </a:rPr>
              <a:t>In the above table we have two rows for employee Rick as he belongs to two departments of the company. If we want to update the address of Rick then we have to update the same in two rows or the data will become inconsistent. If somehow, the correct address gets updated in one department but not in other then as per the database, Rick would be having two different addresses, which is not correct and would lead to inconsistent data.</a:t>
            </a:r>
          </a:p>
          <a:p>
            <a:pPr marL="342900" indent="-342900" algn="just">
              <a:buFont typeface="Wingdings" pitchFamily="2" charset="2"/>
              <a:buChar char="Ø"/>
            </a:pPr>
            <a:r>
              <a:rPr lang="en-IN" sz="2000" b="1" dirty="0">
                <a:latin typeface="Times New Roman" pitchFamily="18" charset="0"/>
                <a:cs typeface="Times New Roman" pitchFamily="18" charset="0"/>
              </a:rPr>
              <a:t>Insert anomaly: </a:t>
            </a:r>
            <a:r>
              <a:rPr lang="en-IN" sz="2000" dirty="0">
                <a:latin typeface="Times New Roman" pitchFamily="18" charset="0"/>
                <a:cs typeface="Times New Roman" pitchFamily="18" charset="0"/>
              </a:rPr>
              <a:t>Suppose a new employee joins the company, who is under training and currently not assigned to any department then we would not be able to insert the data into the table if </a:t>
            </a:r>
            <a:r>
              <a:rPr lang="en-IN" sz="2000" dirty="0" err="1">
                <a:latin typeface="Times New Roman" pitchFamily="18" charset="0"/>
                <a:cs typeface="Times New Roman" pitchFamily="18" charset="0"/>
              </a:rPr>
              <a:t>emp_dept</a:t>
            </a:r>
            <a:r>
              <a:rPr lang="en-IN" sz="2000" dirty="0">
                <a:latin typeface="Times New Roman" pitchFamily="18" charset="0"/>
                <a:cs typeface="Times New Roman" pitchFamily="18" charset="0"/>
              </a:rPr>
              <a:t> field doesn’t allow nulls.</a:t>
            </a:r>
          </a:p>
          <a:p>
            <a:pPr marL="342900" indent="-342900" algn="just">
              <a:buFont typeface="Wingdings" pitchFamily="2" charset="2"/>
              <a:buChar char="Ø"/>
            </a:pPr>
            <a:r>
              <a:rPr lang="en-IN" sz="2000" b="1" dirty="0">
                <a:latin typeface="Times New Roman" pitchFamily="18" charset="0"/>
                <a:cs typeface="Times New Roman" pitchFamily="18" charset="0"/>
              </a:rPr>
              <a:t>Delete anomaly: </a:t>
            </a:r>
            <a:r>
              <a:rPr lang="en-IN" sz="2000" dirty="0">
                <a:latin typeface="Times New Roman" pitchFamily="18" charset="0"/>
                <a:cs typeface="Times New Roman" pitchFamily="18" charset="0"/>
              </a:rPr>
              <a:t>Suppose, if at a point of time the company closes the department D890 then deleting the rows that are having </a:t>
            </a:r>
            <a:r>
              <a:rPr lang="en-IN" sz="2000" dirty="0" err="1">
                <a:latin typeface="Times New Roman" pitchFamily="18" charset="0"/>
                <a:cs typeface="Times New Roman" pitchFamily="18" charset="0"/>
              </a:rPr>
              <a:t>emp_dept</a:t>
            </a:r>
            <a:r>
              <a:rPr lang="en-IN" sz="2000" dirty="0">
                <a:latin typeface="Times New Roman" pitchFamily="18" charset="0"/>
                <a:cs typeface="Times New Roman" pitchFamily="18" charset="0"/>
              </a:rPr>
              <a:t> as D890 would also delete the information of employee Maggie since she is assigned only to this department.</a:t>
            </a:r>
          </a:p>
        </p:txBody>
      </p:sp>
    </p:spTree>
    <p:extLst>
      <p:ext uri="{BB962C8B-B14F-4D97-AF65-F5344CB8AC3E}">
        <p14:creationId xmlns:p14="http://schemas.microsoft.com/office/powerpoint/2010/main" val="850141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620688"/>
            <a:ext cx="7056784" cy="1569660"/>
          </a:xfrm>
          <a:prstGeom prst="rect">
            <a:avLst/>
          </a:prstGeom>
          <a:noFill/>
        </p:spPr>
        <p:txBody>
          <a:bodyPr wrap="square" rtlCol="0">
            <a:spAutoFit/>
          </a:bodyPr>
          <a:lstStyle/>
          <a:p>
            <a:pPr algn="ctr"/>
            <a:r>
              <a:rPr lang="en-IN" sz="4800" dirty="0">
                <a:latin typeface="Algerian" pitchFamily="82" charset="0"/>
              </a:rPr>
              <a:t>Example 2: Anomalies in DBMS</a:t>
            </a:r>
          </a:p>
        </p:txBody>
      </p:sp>
      <p:sp>
        <p:nvSpPr>
          <p:cNvPr id="4" name="Rectangle 3"/>
          <p:cNvSpPr/>
          <p:nvPr/>
        </p:nvSpPr>
        <p:spPr>
          <a:xfrm>
            <a:off x="408259" y="2348880"/>
            <a:ext cx="8064896" cy="1015663"/>
          </a:xfrm>
          <a:prstGeom prst="rect">
            <a:avLst/>
          </a:prstGeom>
        </p:spPr>
        <p:txBody>
          <a:bodyPr wrap="square">
            <a:spAutoFit/>
          </a:bodyPr>
          <a:lstStyle/>
          <a:p>
            <a:pPr algn="just"/>
            <a:r>
              <a:rPr lang="en-IN" sz="2000" b="1" dirty="0">
                <a:latin typeface="Times New Roman" pitchFamily="18" charset="0"/>
                <a:cs typeface="Times New Roman" pitchFamily="18" charset="0"/>
              </a:rPr>
              <a:t>Idea:</a:t>
            </a:r>
            <a:r>
              <a:rPr lang="en-IN" sz="2000" dirty="0">
                <a:latin typeface="Times New Roman" pitchFamily="18" charset="0"/>
                <a:cs typeface="Times New Roman" pitchFamily="18" charset="0"/>
              </a:rPr>
              <a:t> In the below table of Student Info, we have tried to store entire data about students.</a:t>
            </a:r>
          </a:p>
          <a:p>
            <a:pPr algn="just"/>
            <a:r>
              <a:rPr lang="en-IN" sz="2000" b="1" dirty="0">
                <a:latin typeface="Times New Roman" pitchFamily="18" charset="0"/>
                <a:cs typeface="Times New Roman" pitchFamily="18" charset="0"/>
              </a:rPr>
              <a:t>Result:</a:t>
            </a:r>
            <a:r>
              <a:rPr lang="en-IN" sz="2000" dirty="0">
                <a:latin typeface="Times New Roman" pitchFamily="18" charset="0"/>
                <a:cs typeface="Times New Roman" pitchFamily="18" charset="0"/>
              </a:rPr>
              <a:t> Entire branch data must be repeated for every student of branch.</a:t>
            </a:r>
          </a:p>
        </p:txBody>
      </p:sp>
      <p:graphicFrame>
        <p:nvGraphicFramePr>
          <p:cNvPr id="6" name="Table 5"/>
          <p:cNvGraphicFramePr>
            <a:graphicFrameLocks noGrp="1"/>
          </p:cNvGraphicFramePr>
          <p:nvPr>
            <p:extLst>
              <p:ext uri="{D42A27DB-BD31-4B8C-83A1-F6EECF244321}">
                <p14:modId xmlns:p14="http://schemas.microsoft.com/office/powerpoint/2010/main" val="3795327552"/>
              </p:ext>
            </p:extLst>
          </p:nvPr>
        </p:nvGraphicFramePr>
        <p:xfrm>
          <a:off x="1907704" y="3573016"/>
          <a:ext cx="5688632" cy="2720340"/>
        </p:xfrm>
        <a:graphic>
          <a:graphicData uri="http://schemas.openxmlformats.org/drawingml/2006/table">
            <a:tbl>
              <a:tblPr>
                <a:tableStyleId>{D113A9D2-9D6B-4929-AA2D-F23B5EE8CBE7}</a:tableStyleId>
              </a:tblPr>
              <a:tblGrid>
                <a:gridCol w="720080">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gridCol w="1080120">
                  <a:extLst>
                    <a:ext uri="{9D8B030D-6E8A-4147-A177-3AD203B41FA5}">
                      <a16:colId xmlns:a16="http://schemas.microsoft.com/office/drawing/2014/main" val="20004"/>
                    </a:ext>
                  </a:extLst>
                </a:gridCol>
                <a:gridCol w="1440160">
                  <a:extLst>
                    <a:ext uri="{9D8B030D-6E8A-4147-A177-3AD203B41FA5}">
                      <a16:colId xmlns:a16="http://schemas.microsoft.com/office/drawing/2014/main" val="20005"/>
                    </a:ext>
                  </a:extLst>
                </a:gridCol>
              </a:tblGrid>
              <a:tr h="0">
                <a:tc>
                  <a:txBody>
                    <a:bodyPr/>
                    <a:lstStyle/>
                    <a:p>
                      <a:pPr algn="l"/>
                      <a:r>
                        <a:rPr lang="en-IN" dirty="0" err="1">
                          <a:effectLst/>
                          <a:latin typeface="Times New Roman" pitchFamily="18" charset="0"/>
                          <a:cs typeface="Times New Roman" pitchFamily="18" charset="0"/>
                        </a:rPr>
                        <a:t>S_id</a:t>
                      </a:r>
                      <a:endParaRPr lang="en-IN" dirty="0">
                        <a:effectLst/>
                        <a:latin typeface="Times New Roman" pitchFamily="18" charset="0"/>
                        <a:cs typeface="Times New Roman" pitchFamily="18" charset="0"/>
                      </a:endParaRP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Name</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Age</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err="1">
                          <a:effectLst/>
                          <a:latin typeface="Times New Roman" pitchFamily="18" charset="0"/>
                          <a:cs typeface="Times New Roman" pitchFamily="18" charset="0"/>
                        </a:rPr>
                        <a:t>Br_code</a:t>
                      </a:r>
                      <a:endParaRPr lang="en-IN" dirty="0">
                        <a:effectLst/>
                        <a:latin typeface="Times New Roman" pitchFamily="18" charset="0"/>
                        <a:cs typeface="Times New Roman" pitchFamily="18" charset="0"/>
                      </a:endParaRP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err="1">
                          <a:effectLst/>
                          <a:latin typeface="Times New Roman" pitchFamily="18" charset="0"/>
                          <a:cs typeface="Times New Roman" pitchFamily="18" charset="0"/>
                        </a:rPr>
                        <a:t>Br_name</a:t>
                      </a:r>
                      <a:endParaRPr lang="en-IN" dirty="0">
                        <a:effectLst/>
                        <a:latin typeface="Times New Roman" pitchFamily="18" charset="0"/>
                        <a:cs typeface="Times New Roman" pitchFamily="18" charset="0"/>
                      </a:endParaRP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err="1">
                          <a:effectLst/>
                          <a:latin typeface="Times New Roman" pitchFamily="18" charset="0"/>
                          <a:cs typeface="Times New Roman" pitchFamily="18" charset="0"/>
                        </a:rPr>
                        <a:t>Hod_Name</a:t>
                      </a:r>
                      <a:endParaRPr lang="en-IN" dirty="0">
                        <a:effectLst/>
                        <a:latin typeface="Times New Roman" pitchFamily="18" charset="0"/>
                        <a:cs typeface="Times New Roman" pitchFamily="18" charset="0"/>
                      </a:endParaRP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l"/>
                      <a:r>
                        <a:rPr lang="en-IN" dirty="0">
                          <a:effectLst/>
                          <a:latin typeface="Times New Roman" pitchFamily="18" charset="0"/>
                          <a:cs typeface="Times New Roman" pitchFamily="18" charset="0"/>
                        </a:rPr>
                        <a:t>1</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A</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18</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101</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CS</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XYZ</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l"/>
                      <a:r>
                        <a:rPr lang="en-IN" dirty="0">
                          <a:effectLst/>
                          <a:latin typeface="Times New Roman" pitchFamily="18" charset="0"/>
                          <a:cs typeface="Times New Roman" pitchFamily="18" charset="0"/>
                        </a:rPr>
                        <a:t>2</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B</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19</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101</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CS</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XYZ</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l"/>
                      <a:r>
                        <a:rPr lang="en-IN" dirty="0">
                          <a:effectLst/>
                          <a:latin typeface="Times New Roman" pitchFamily="18" charset="0"/>
                          <a:cs typeface="Times New Roman" pitchFamily="18" charset="0"/>
                        </a:rPr>
                        <a:t>3</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C</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18</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101</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CS</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XYZ</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l"/>
                      <a:r>
                        <a:rPr lang="en-IN" dirty="0">
                          <a:effectLst/>
                          <a:latin typeface="Times New Roman" pitchFamily="18" charset="0"/>
                          <a:cs typeface="Times New Roman" pitchFamily="18" charset="0"/>
                        </a:rPr>
                        <a:t>4</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D</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21</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102</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EC</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PQR</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l"/>
                      <a:r>
                        <a:rPr lang="en-IN" dirty="0">
                          <a:effectLst/>
                          <a:latin typeface="Times New Roman" pitchFamily="18" charset="0"/>
                          <a:cs typeface="Times New Roman" pitchFamily="18" charset="0"/>
                        </a:rPr>
                        <a:t>5</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E</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20</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102</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EC</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PQR</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l"/>
                      <a:r>
                        <a:rPr lang="en-IN" dirty="0">
                          <a:effectLst/>
                          <a:latin typeface="Times New Roman" pitchFamily="18" charset="0"/>
                          <a:cs typeface="Times New Roman" pitchFamily="18" charset="0"/>
                        </a:rPr>
                        <a:t>6</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F</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19</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103</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ME</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KLM</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44653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4480" y="692696"/>
            <a:ext cx="8064896" cy="5324535"/>
          </a:xfrm>
          <a:prstGeom prst="rect">
            <a:avLst/>
          </a:prstGeom>
        </p:spPr>
        <p:txBody>
          <a:bodyPr wrap="square">
            <a:spAutoFit/>
          </a:bodyPr>
          <a:lstStyle/>
          <a:p>
            <a:pPr algn="just"/>
            <a:r>
              <a:rPr lang="en-IN" sz="2000" b="1" dirty="0">
                <a:latin typeface="Times New Roman" pitchFamily="18" charset="0"/>
                <a:cs typeface="Times New Roman" pitchFamily="18" charset="0"/>
              </a:rPr>
              <a:t>Redundancy:</a:t>
            </a:r>
            <a:r>
              <a:rPr lang="en-IN" sz="2000" dirty="0">
                <a:latin typeface="Times New Roman" pitchFamily="18" charset="0"/>
                <a:cs typeface="Times New Roman" pitchFamily="18" charset="0"/>
              </a:rPr>
              <a:t> When same data is stored multiple time unnecessarily in a database. </a:t>
            </a:r>
          </a:p>
          <a:p>
            <a:pPr algn="just"/>
            <a:r>
              <a:rPr lang="en-IN" sz="2000" b="1" dirty="0">
                <a:latin typeface="Times New Roman" pitchFamily="18" charset="0"/>
                <a:cs typeface="Times New Roman" pitchFamily="18" charset="0"/>
              </a:rPr>
              <a:t>Disadvantage: 1. </a:t>
            </a:r>
            <a:r>
              <a:rPr lang="en-IN" sz="2000" dirty="0">
                <a:latin typeface="Times New Roman" pitchFamily="18" charset="0"/>
                <a:cs typeface="Times New Roman" pitchFamily="18" charset="0"/>
              </a:rPr>
              <a:t>Insertion, deletion and modification anomalies.</a:t>
            </a:r>
          </a:p>
          <a:p>
            <a:pPr algn="just"/>
            <a:r>
              <a:rPr lang="en-IN" sz="2000" b="1" dirty="0">
                <a:latin typeface="Times New Roman" pitchFamily="18" charset="0"/>
                <a:cs typeface="Times New Roman" pitchFamily="18" charset="0"/>
              </a:rPr>
              <a:t>2. </a:t>
            </a:r>
            <a:r>
              <a:rPr lang="en-IN" sz="2000" dirty="0">
                <a:latin typeface="Times New Roman" pitchFamily="18" charset="0"/>
                <a:cs typeface="Times New Roman" pitchFamily="18" charset="0"/>
              </a:rPr>
              <a:t>Inconsistency (data) occurs.</a:t>
            </a:r>
          </a:p>
          <a:p>
            <a:pPr algn="just"/>
            <a:r>
              <a:rPr lang="en-IN" sz="2000" b="1" dirty="0">
                <a:latin typeface="Times New Roman" pitchFamily="18" charset="0"/>
                <a:cs typeface="Times New Roman" pitchFamily="18" charset="0"/>
              </a:rPr>
              <a:t>3.</a:t>
            </a:r>
            <a:r>
              <a:rPr lang="en-IN" sz="2000" dirty="0">
                <a:latin typeface="Times New Roman" pitchFamily="18" charset="0"/>
                <a:cs typeface="Times New Roman" pitchFamily="18" charset="0"/>
              </a:rPr>
              <a:t> Insertion in data base size and increase in time (slow in access). </a:t>
            </a:r>
          </a:p>
          <a:p>
            <a:pPr algn="just"/>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a:p>
            <a:pPr algn="just"/>
            <a:r>
              <a:rPr lang="en-IN" sz="2000" b="1" dirty="0">
                <a:latin typeface="Times New Roman" pitchFamily="18" charset="0"/>
                <a:cs typeface="Times New Roman" pitchFamily="18" charset="0"/>
              </a:rPr>
              <a:t>Insertion Anomalies: </a:t>
            </a:r>
            <a:r>
              <a:rPr lang="en-IN" sz="2000" dirty="0">
                <a:latin typeface="Times New Roman" pitchFamily="18" charset="0"/>
                <a:cs typeface="Times New Roman" pitchFamily="18" charset="0"/>
              </a:rPr>
              <a:t>When certain data (attributes) cannot be inserted into the database, without the presence of other data. For example: In above table, if no student enrolled for any branch then we can not add branch name.</a:t>
            </a:r>
          </a:p>
          <a:p>
            <a:pPr algn="just"/>
            <a:endParaRPr lang="en-IN" sz="2000" dirty="0">
              <a:latin typeface="Times New Roman" pitchFamily="18" charset="0"/>
              <a:cs typeface="Times New Roman" pitchFamily="18" charset="0"/>
            </a:endParaRPr>
          </a:p>
          <a:p>
            <a:pPr algn="just"/>
            <a:r>
              <a:rPr lang="en-IN" sz="2000" b="1" dirty="0">
                <a:latin typeface="Times New Roman" pitchFamily="18" charset="0"/>
                <a:cs typeface="Times New Roman" pitchFamily="18" charset="0"/>
              </a:rPr>
              <a:t>Deletion Anomalies: </a:t>
            </a:r>
            <a:r>
              <a:rPr lang="en-IN" sz="2000" dirty="0">
                <a:latin typeface="Times New Roman" pitchFamily="18" charset="0"/>
                <a:cs typeface="Times New Roman" pitchFamily="18" charset="0"/>
              </a:rPr>
              <a:t>If we delete some data (unwanted), it cause deletion of some other data (wanted) due to multiple entries.</a:t>
            </a:r>
          </a:p>
          <a:p>
            <a:pPr algn="just"/>
            <a:endParaRPr lang="en-IN" sz="2000" dirty="0">
              <a:latin typeface="Times New Roman" pitchFamily="18" charset="0"/>
              <a:cs typeface="Times New Roman" pitchFamily="18" charset="0"/>
            </a:endParaRPr>
          </a:p>
          <a:p>
            <a:pPr algn="just"/>
            <a:r>
              <a:rPr lang="en-IN" sz="2000" b="1" dirty="0">
                <a:latin typeface="Times New Roman" pitchFamily="18" charset="0"/>
                <a:cs typeface="Times New Roman" pitchFamily="18" charset="0"/>
              </a:rPr>
              <a:t>Update Anomalies: </a:t>
            </a:r>
            <a:r>
              <a:rPr lang="en-IN" sz="2000" dirty="0">
                <a:latin typeface="Times New Roman" pitchFamily="18" charset="0"/>
                <a:cs typeface="Times New Roman" pitchFamily="18" charset="0"/>
              </a:rPr>
              <a:t>When we want to update a single piece of data, but it must be done at all of its copies (due to multiple entries)</a:t>
            </a: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536881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74305" y="1787990"/>
            <a:ext cx="6213662" cy="988763"/>
          </a:xfrm>
          <a:prstGeom prst="rect">
            <a:avLst/>
          </a:prstGeom>
        </p:spPr>
        <p:txBody>
          <a:bodyPr vert="horz" wrap="square" lIns="0" tIns="11206" rIns="0" bIns="0" rtlCol="0">
            <a:spAutoFit/>
          </a:bodyPr>
          <a:lstStyle/>
          <a:p>
            <a:pPr marL="11206" marR="4483" algn="just">
              <a:spcBef>
                <a:spcPts val="88"/>
              </a:spcBef>
            </a:pPr>
            <a:r>
              <a:rPr sz="1588" b="1" spc="-4" dirty="0">
                <a:solidFill>
                  <a:srgbClr val="282834"/>
                </a:solidFill>
                <a:latin typeface="Times New Roman"/>
                <a:cs typeface="Times New Roman"/>
              </a:rPr>
              <a:t>PRIMARY </a:t>
            </a:r>
            <a:r>
              <a:rPr sz="1588" b="1" dirty="0">
                <a:solidFill>
                  <a:srgbClr val="282834"/>
                </a:solidFill>
                <a:latin typeface="Times New Roman"/>
                <a:cs typeface="Times New Roman"/>
              </a:rPr>
              <a:t>KEY </a:t>
            </a:r>
            <a:r>
              <a:rPr sz="1588" dirty="0">
                <a:solidFill>
                  <a:srgbClr val="282834"/>
                </a:solidFill>
                <a:latin typeface="Times New Roman"/>
                <a:cs typeface="Times New Roman"/>
              </a:rPr>
              <a:t>is a </a:t>
            </a:r>
            <a:r>
              <a:rPr sz="1588" spc="-4" dirty="0">
                <a:solidFill>
                  <a:srgbClr val="282834"/>
                </a:solidFill>
                <a:latin typeface="Times New Roman"/>
                <a:cs typeface="Times New Roman"/>
              </a:rPr>
              <a:t>column </a:t>
            </a:r>
            <a:r>
              <a:rPr sz="1588" spc="-9" dirty="0">
                <a:solidFill>
                  <a:srgbClr val="282834"/>
                </a:solidFill>
                <a:latin typeface="Times New Roman"/>
                <a:cs typeface="Times New Roman"/>
              </a:rPr>
              <a:t>or </a:t>
            </a:r>
            <a:r>
              <a:rPr sz="1588" spc="-4" dirty="0">
                <a:solidFill>
                  <a:srgbClr val="282834"/>
                </a:solidFill>
                <a:latin typeface="Times New Roman"/>
                <a:cs typeface="Times New Roman"/>
              </a:rPr>
              <a:t>group </a:t>
            </a:r>
            <a:r>
              <a:rPr sz="1588" dirty="0">
                <a:solidFill>
                  <a:srgbClr val="282834"/>
                </a:solidFill>
                <a:latin typeface="Times New Roman"/>
                <a:cs typeface="Times New Roman"/>
              </a:rPr>
              <a:t>of </a:t>
            </a:r>
            <a:r>
              <a:rPr sz="1588" spc="-4" dirty="0">
                <a:solidFill>
                  <a:srgbClr val="282834"/>
                </a:solidFill>
                <a:latin typeface="Times New Roman"/>
                <a:cs typeface="Times New Roman"/>
              </a:rPr>
              <a:t>columns </a:t>
            </a:r>
            <a:r>
              <a:rPr sz="1588" dirty="0">
                <a:solidFill>
                  <a:srgbClr val="282834"/>
                </a:solidFill>
                <a:latin typeface="Times New Roman"/>
                <a:cs typeface="Times New Roman"/>
              </a:rPr>
              <a:t>in a </a:t>
            </a:r>
            <a:r>
              <a:rPr sz="1588" spc="-4" dirty="0">
                <a:solidFill>
                  <a:srgbClr val="282834"/>
                </a:solidFill>
                <a:latin typeface="Times New Roman"/>
                <a:cs typeface="Times New Roman"/>
              </a:rPr>
              <a:t>table that </a:t>
            </a:r>
            <a:r>
              <a:rPr sz="1588" spc="-9" dirty="0">
                <a:solidFill>
                  <a:srgbClr val="282834"/>
                </a:solidFill>
                <a:latin typeface="Times New Roman"/>
                <a:cs typeface="Times New Roman"/>
              </a:rPr>
              <a:t>uniquely </a:t>
            </a:r>
            <a:r>
              <a:rPr sz="1588" spc="-4" dirty="0">
                <a:solidFill>
                  <a:srgbClr val="282834"/>
                </a:solidFill>
                <a:latin typeface="Times New Roman"/>
                <a:cs typeface="Times New Roman"/>
              </a:rPr>
              <a:t> identify</a:t>
            </a:r>
            <a:r>
              <a:rPr sz="1588" dirty="0">
                <a:solidFill>
                  <a:srgbClr val="282834"/>
                </a:solidFill>
                <a:latin typeface="Times New Roman"/>
                <a:cs typeface="Times New Roman"/>
              </a:rPr>
              <a:t> </a:t>
            </a:r>
            <a:r>
              <a:rPr sz="1588" spc="-4" dirty="0">
                <a:solidFill>
                  <a:srgbClr val="282834"/>
                </a:solidFill>
                <a:latin typeface="Times New Roman"/>
                <a:cs typeface="Times New Roman"/>
              </a:rPr>
              <a:t>every</a:t>
            </a:r>
            <a:r>
              <a:rPr sz="1588" dirty="0">
                <a:solidFill>
                  <a:srgbClr val="282834"/>
                </a:solidFill>
                <a:latin typeface="Times New Roman"/>
                <a:cs typeface="Times New Roman"/>
              </a:rPr>
              <a:t> </a:t>
            </a:r>
            <a:r>
              <a:rPr sz="1588" spc="-4" dirty="0">
                <a:solidFill>
                  <a:srgbClr val="282834"/>
                </a:solidFill>
                <a:latin typeface="Times New Roman"/>
                <a:cs typeface="Times New Roman"/>
              </a:rPr>
              <a:t>row</a:t>
            </a:r>
            <a:r>
              <a:rPr sz="1588" dirty="0">
                <a:solidFill>
                  <a:srgbClr val="282834"/>
                </a:solidFill>
                <a:latin typeface="Times New Roman"/>
                <a:cs typeface="Times New Roman"/>
              </a:rPr>
              <a:t> in</a:t>
            </a:r>
            <a:r>
              <a:rPr sz="1588" spc="4" dirty="0">
                <a:solidFill>
                  <a:srgbClr val="282834"/>
                </a:solidFill>
                <a:latin typeface="Times New Roman"/>
                <a:cs typeface="Times New Roman"/>
              </a:rPr>
              <a:t> </a:t>
            </a:r>
            <a:r>
              <a:rPr sz="1588" spc="-4" dirty="0">
                <a:solidFill>
                  <a:srgbClr val="282834"/>
                </a:solidFill>
                <a:latin typeface="Times New Roman"/>
                <a:cs typeface="Times New Roman"/>
              </a:rPr>
              <a:t>that</a:t>
            </a:r>
            <a:r>
              <a:rPr sz="1588" dirty="0">
                <a:solidFill>
                  <a:srgbClr val="282834"/>
                </a:solidFill>
                <a:latin typeface="Times New Roman"/>
                <a:cs typeface="Times New Roman"/>
              </a:rPr>
              <a:t> </a:t>
            </a:r>
            <a:r>
              <a:rPr sz="1588" spc="-4" dirty="0">
                <a:solidFill>
                  <a:srgbClr val="282834"/>
                </a:solidFill>
                <a:latin typeface="Times New Roman"/>
                <a:cs typeface="Times New Roman"/>
              </a:rPr>
              <a:t>table.</a:t>
            </a:r>
            <a:r>
              <a:rPr sz="1588" dirty="0">
                <a:solidFill>
                  <a:srgbClr val="282834"/>
                </a:solidFill>
                <a:latin typeface="Times New Roman"/>
                <a:cs typeface="Times New Roman"/>
              </a:rPr>
              <a:t> </a:t>
            </a:r>
            <a:r>
              <a:rPr sz="1588" spc="-4" dirty="0">
                <a:solidFill>
                  <a:srgbClr val="282834"/>
                </a:solidFill>
                <a:latin typeface="Times New Roman"/>
                <a:cs typeface="Times New Roman"/>
              </a:rPr>
              <a:t>The</a:t>
            </a:r>
            <a:r>
              <a:rPr sz="1588" dirty="0">
                <a:solidFill>
                  <a:srgbClr val="282834"/>
                </a:solidFill>
                <a:latin typeface="Times New Roman"/>
                <a:cs typeface="Times New Roman"/>
              </a:rPr>
              <a:t> </a:t>
            </a:r>
            <a:r>
              <a:rPr sz="1588" spc="-4" dirty="0">
                <a:solidFill>
                  <a:srgbClr val="282834"/>
                </a:solidFill>
                <a:latin typeface="Times New Roman"/>
                <a:cs typeface="Times New Roman"/>
              </a:rPr>
              <a:t>Primary</a:t>
            </a:r>
            <a:r>
              <a:rPr sz="1588" dirty="0">
                <a:solidFill>
                  <a:srgbClr val="282834"/>
                </a:solidFill>
                <a:latin typeface="Times New Roman"/>
                <a:cs typeface="Times New Roman"/>
              </a:rPr>
              <a:t> </a:t>
            </a:r>
            <a:r>
              <a:rPr sz="1588" spc="-4" dirty="0">
                <a:solidFill>
                  <a:srgbClr val="282834"/>
                </a:solidFill>
                <a:latin typeface="Times New Roman"/>
                <a:cs typeface="Times New Roman"/>
              </a:rPr>
              <a:t>Key</a:t>
            </a:r>
            <a:r>
              <a:rPr sz="1588" dirty="0">
                <a:solidFill>
                  <a:srgbClr val="282834"/>
                </a:solidFill>
                <a:latin typeface="Times New Roman"/>
                <a:cs typeface="Times New Roman"/>
              </a:rPr>
              <a:t> can't</a:t>
            </a:r>
            <a:r>
              <a:rPr sz="1588" spc="4" dirty="0">
                <a:solidFill>
                  <a:srgbClr val="282834"/>
                </a:solidFill>
                <a:latin typeface="Times New Roman"/>
                <a:cs typeface="Times New Roman"/>
              </a:rPr>
              <a:t> </a:t>
            </a:r>
            <a:r>
              <a:rPr sz="1588" spc="-9" dirty="0">
                <a:solidFill>
                  <a:srgbClr val="282834"/>
                </a:solidFill>
                <a:latin typeface="Times New Roman"/>
                <a:cs typeface="Times New Roman"/>
              </a:rPr>
              <a:t>be</a:t>
            </a:r>
            <a:r>
              <a:rPr sz="1588" spc="-4" dirty="0">
                <a:solidFill>
                  <a:srgbClr val="282834"/>
                </a:solidFill>
                <a:latin typeface="Times New Roman"/>
                <a:cs typeface="Times New Roman"/>
              </a:rPr>
              <a:t> </a:t>
            </a:r>
            <a:r>
              <a:rPr sz="1588" dirty="0">
                <a:solidFill>
                  <a:srgbClr val="282834"/>
                </a:solidFill>
                <a:latin typeface="Times New Roman"/>
                <a:cs typeface="Times New Roman"/>
              </a:rPr>
              <a:t>a</a:t>
            </a:r>
            <a:r>
              <a:rPr sz="1588" spc="4" dirty="0">
                <a:solidFill>
                  <a:srgbClr val="282834"/>
                </a:solidFill>
                <a:latin typeface="Times New Roman"/>
                <a:cs typeface="Times New Roman"/>
              </a:rPr>
              <a:t> </a:t>
            </a:r>
            <a:r>
              <a:rPr sz="1588" spc="-4" dirty="0">
                <a:solidFill>
                  <a:srgbClr val="282834"/>
                </a:solidFill>
                <a:latin typeface="Times New Roman"/>
                <a:cs typeface="Times New Roman"/>
              </a:rPr>
              <a:t>duplicate </a:t>
            </a:r>
            <a:r>
              <a:rPr sz="1588" spc="-383" dirty="0">
                <a:solidFill>
                  <a:srgbClr val="282834"/>
                </a:solidFill>
                <a:latin typeface="Times New Roman"/>
                <a:cs typeface="Times New Roman"/>
              </a:rPr>
              <a:t> </a:t>
            </a:r>
            <a:r>
              <a:rPr sz="1588" dirty="0">
                <a:solidFill>
                  <a:srgbClr val="282834"/>
                </a:solidFill>
                <a:latin typeface="Times New Roman"/>
                <a:cs typeface="Times New Roman"/>
              </a:rPr>
              <a:t>meaning the </a:t>
            </a:r>
            <a:r>
              <a:rPr sz="1588" spc="-9" dirty="0">
                <a:solidFill>
                  <a:srgbClr val="282834"/>
                </a:solidFill>
                <a:latin typeface="Times New Roman"/>
                <a:cs typeface="Times New Roman"/>
              </a:rPr>
              <a:t>same </a:t>
            </a:r>
            <a:r>
              <a:rPr sz="1588" dirty="0">
                <a:solidFill>
                  <a:srgbClr val="282834"/>
                </a:solidFill>
                <a:latin typeface="Times New Roman"/>
                <a:cs typeface="Times New Roman"/>
              </a:rPr>
              <a:t>value </a:t>
            </a:r>
            <a:r>
              <a:rPr sz="1588" spc="-4" dirty="0">
                <a:solidFill>
                  <a:srgbClr val="282834"/>
                </a:solidFill>
                <a:latin typeface="Times New Roman"/>
                <a:cs typeface="Times New Roman"/>
              </a:rPr>
              <a:t>can't </a:t>
            </a:r>
            <a:r>
              <a:rPr sz="1588" dirty="0">
                <a:solidFill>
                  <a:srgbClr val="282834"/>
                </a:solidFill>
                <a:latin typeface="Times New Roman"/>
                <a:cs typeface="Times New Roman"/>
              </a:rPr>
              <a:t>appear </a:t>
            </a:r>
            <a:r>
              <a:rPr sz="1588" spc="-9" dirty="0">
                <a:solidFill>
                  <a:srgbClr val="282834"/>
                </a:solidFill>
                <a:latin typeface="Times New Roman"/>
                <a:cs typeface="Times New Roman"/>
              </a:rPr>
              <a:t>more </a:t>
            </a:r>
            <a:r>
              <a:rPr sz="1588" spc="-4" dirty="0">
                <a:solidFill>
                  <a:srgbClr val="282834"/>
                </a:solidFill>
                <a:latin typeface="Times New Roman"/>
                <a:cs typeface="Times New Roman"/>
              </a:rPr>
              <a:t>than </a:t>
            </a:r>
            <a:r>
              <a:rPr sz="1588" dirty="0">
                <a:solidFill>
                  <a:srgbClr val="282834"/>
                </a:solidFill>
                <a:latin typeface="Times New Roman"/>
                <a:cs typeface="Times New Roman"/>
              </a:rPr>
              <a:t>once in </a:t>
            </a:r>
            <a:r>
              <a:rPr sz="1588" spc="-9" dirty="0">
                <a:solidFill>
                  <a:srgbClr val="282834"/>
                </a:solidFill>
                <a:latin typeface="Times New Roman"/>
                <a:cs typeface="Times New Roman"/>
              </a:rPr>
              <a:t>the </a:t>
            </a:r>
            <a:r>
              <a:rPr sz="1588" spc="-4" dirty="0">
                <a:solidFill>
                  <a:srgbClr val="282834"/>
                </a:solidFill>
                <a:latin typeface="Times New Roman"/>
                <a:cs typeface="Times New Roman"/>
              </a:rPr>
              <a:t>table. </a:t>
            </a:r>
            <a:r>
              <a:rPr sz="1588" dirty="0">
                <a:solidFill>
                  <a:srgbClr val="282834"/>
                </a:solidFill>
                <a:latin typeface="Times New Roman"/>
                <a:cs typeface="Times New Roman"/>
              </a:rPr>
              <a:t>A </a:t>
            </a:r>
            <a:r>
              <a:rPr sz="1588" spc="-4" dirty="0">
                <a:solidFill>
                  <a:srgbClr val="282834"/>
                </a:solidFill>
                <a:latin typeface="Times New Roman"/>
                <a:cs typeface="Times New Roman"/>
              </a:rPr>
              <a:t>table </a:t>
            </a:r>
            <a:r>
              <a:rPr sz="1588" dirty="0">
                <a:solidFill>
                  <a:srgbClr val="282834"/>
                </a:solidFill>
                <a:latin typeface="Times New Roman"/>
                <a:cs typeface="Times New Roman"/>
              </a:rPr>
              <a:t> cannot</a:t>
            </a:r>
            <a:r>
              <a:rPr sz="1588" spc="-18" dirty="0">
                <a:solidFill>
                  <a:srgbClr val="282834"/>
                </a:solidFill>
                <a:latin typeface="Times New Roman"/>
                <a:cs typeface="Times New Roman"/>
              </a:rPr>
              <a:t> </a:t>
            </a:r>
            <a:r>
              <a:rPr sz="1588" spc="-4" dirty="0">
                <a:solidFill>
                  <a:srgbClr val="282834"/>
                </a:solidFill>
                <a:latin typeface="Times New Roman"/>
                <a:cs typeface="Times New Roman"/>
              </a:rPr>
              <a:t>have</a:t>
            </a:r>
            <a:r>
              <a:rPr sz="1588" spc="9" dirty="0">
                <a:solidFill>
                  <a:srgbClr val="282834"/>
                </a:solidFill>
                <a:latin typeface="Times New Roman"/>
                <a:cs typeface="Times New Roman"/>
              </a:rPr>
              <a:t> </a:t>
            </a:r>
            <a:r>
              <a:rPr sz="1588" spc="-9" dirty="0">
                <a:solidFill>
                  <a:srgbClr val="282834"/>
                </a:solidFill>
                <a:latin typeface="Times New Roman"/>
                <a:cs typeface="Times New Roman"/>
              </a:rPr>
              <a:t>more</a:t>
            </a:r>
            <a:r>
              <a:rPr sz="1588" spc="9" dirty="0">
                <a:solidFill>
                  <a:srgbClr val="282834"/>
                </a:solidFill>
                <a:latin typeface="Times New Roman"/>
                <a:cs typeface="Times New Roman"/>
              </a:rPr>
              <a:t> </a:t>
            </a:r>
            <a:r>
              <a:rPr sz="1588" dirty="0">
                <a:solidFill>
                  <a:srgbClr val="282834"/>
                </a:solidFill>
                <a:latin typeface="Times New Roman"/>
                <a:cs typeface="Times New Roman"/>
              </a:rPr>
              <a:t>than one</a:t>
            </a:r>
            <a:r>
              <a:rPr sz="1588" spc="-9" dirty="0">
                <a:solidFill>
                  <a:srgbClr val="282834"/>
                </a:solidFill>
                <a:latin typeface="Times New Roman"/>
                <a:cs typeface="Times New Roman"/>
              </a:rPr>
              <a:t> </a:t>
            </a:r>
            <a:r>
              <a:rPr sz="1588" spc="-4" dirty="0">
                <a:solidFill>
                  <a:srgbClr val="282834"/>
                </a:solidFill>
                <a:latin typeface="Times New Roman"/>
                <a:cs typeface="Times New Roman"/>
              </a:rPr>
              <a:t>primary</a:t>
            </a:r>
            <a:r>
              <a:rPr sz="1588" dirty="0">
                <a:solidFill>
                  <a:srgbClr val="282834"/>
                </a:solidFill>
                <a:latin typeface="Times New Roman"/>
                <a:cs typeface="Times New Roman"/>
              </a:rPr>
              <a:t> </a:t>
            </a:r>
            <a:r>
              <a:rPr sz="1588" spc="4" dirty="0">
                <a:solidFill>
                  <a:srgbClr val="282834"/>
                </a:solidFill>
                <a:latin typeface="Times New Roman"/>
                <a:cs typeface="Times New Roman"/>
              </a:rPr>
              <a:t>key.</a:t>
            </a:r>
            <a:endParaRPr sz="1588">
              <a:latin typeface="Times New Roman"/>
              <a:cs typeface="Times New Roman"/>
            </a:endParaRPr>
          </a:p>
        </p:txBody>
      </p:sp>
      <p:sp>
        <p:nvSpPr>
          <p:cNvPr id="3" name="object 3"/>
          <p:cNvSpPr txBox="1">
            <a:spLocks noGrp="1"/>
          </p:cNvSpPr>
          <p:nvPr>
            <p:ph type="title"/>
          </p:nvPr>
        </p:nvSpPr>
        <p:spPr>
          <a:xfrm>
            <a:off x="3189226" y="840512"/>
            <a:ext cx="2637304" cy="500232"/>
          </a:xfrm>
          <a:prstGeom prst="rect">
            <a:avLst/>
          </a:prstGeom>
        </p:spPr>
        <p:txBody>
          <a:bodyPr vert="horz" wrap="square" lIns="0" tIns="11206" rIns="0" bIns="0" rtlCol="0" anchor="ctr">
            <a:spAutoFit/>
          </a:bodyPr>
          <a:lstStyle/>
          <a:p>
            <a:pPr marL="11206">
              <a:spcBef>
                <a:spcPts val="88"/>
              </a:spcBef>
            </a:pPr>
            <a:r>
              <a:rPr sz="3177" spc="-119" dirty="0"/>
              <a:t>PRIMARY</a:t>
            </a:r>
            <a:r>
              <a:rPr sz="3177" spc="-79" dirty="0"/>
              <a:t> </a:t>
            </a:r>
            <a:r>
              <a:rPr sz="3177" spc="-132" dirty="0"/>
              <a:t>KEY</a:t>
            </a:r>
            <a:endParaRPr sz="3177"/>
          </a:p>
        </p:txBody>
      </p:sp>
      <p:sp>
        <p:nvSpPr>
          <p:cNvPr id="4" name="object 4"/>
          <p:cNvSpPr txBox="1"/>
          <p:nvPr/>
        </p:nvSpPr>
        <p:spPr>
          <a:xfrm>
            <a:off x="1274305" y="3482295"/>
            <a:ext cx="6214221" cy="1476781"/>
          </a:xfrm>
          <a:prstGeom prst="rect">
            <a:avLst/>
          </a:prstGeom>
        </p:spPr>
        <p:txBody>
          <a:bodyPr vert="horz" wrap="square" lIns="0" tIns="11206" rIns="0" bIns="0" rtlCol="0">
            <a:spAutoFit/>
          </a:bodyPr>
          <a:lstStyle/>
          <a:p>
            <a:pPr marL="11206">
              <a:spcBef>
                <a:spcPts val="88"/>
              </a:spcBef>
            </a:pPr>
            <a:r>
              <a:rPr sz="1588" b="1" spc="-4" dirty="0">
                <a:solidFill>
                  <a:srgbClr val="282834"/>
                </a:solidFill>
                <a:latin typeface="Times New Roman"/>
                <a:cs typeface="Times New Roman"/>
              </a:rPr>
              <a:t>Rules</a:t>
            </a:r>
            <a:r>
              <a:rPr sz="1588" b="1" spc="-26" dirty="0">
                <a:solidFill>
                  <a:srgbClr val="282834"/>
                </a:solidFill>
                <a:latin typeface="Times New Roman"/>
                <a:cs typeface="Times New Roman"/>
              </a:rPr>
              <a:t> </a:t>
            </a:r>
            <a:r>
              <a:rPr sz="1588" b="1" dirty="0">
                <a:solidFill>
                  <a:srgbClr val="282834"/>
                </a:solidFill>
                <a:latin typeface="Times New Roman"/>
                <a:cs typeface="Times New Roman"/>
              </a:rPr>
              <a:t>for</a:t>
            </a:r>
            <a:r>
              <a:rPr sz="1588" b="1" spc="-18" dirty="0">
                <a:solidFill>
                  <a:srgbClr val="282834"/>
                </a:solidFill>
                <a:latin typeface="Times New Roman"/>
                <a:cs typeface="Times New Roman"/>
              </a:rPr>
              <a:t> </a:t>
            </a:r>
            <a:r>
              <a:rPr sz="1588" b="1" spc="-4" dirty="0">
                <a:solidFill>
                  <a:srgbClr val="282834"/>
                </a:solidFill>
                <a:latin typeface="Times New Roman"/>
                <a:cs typeface="Times New Roman"/>
              </a:rPr>
              <a:t>defining</a:t>
            </a:r>
            <a:r>
              <a:rPr sz="1588" b="1" spc="-9" dirty="0">
                <a:solidFill>
                  <a:srgbClr val="282834"/>
                </a:solidFill>
                <a:latin typeface="Times New Roman"/>
                <a:cs typeface="Times New Roman"/>
              </a:rPr>
              <a:t> </a:t>
            </a:r>
            <a:r>
              <a:rPr sz="1588" b="1" dirty="0">
                <a:solidFill>
                  <a:srgbClr val="282834"/>
                </a:solidFill>
                <a:latin typeface="Times New Roman"/>
                <a:cs typeface="Times New Roman"/>
              </a:rPr>
              <a:t>Primary</a:t>
            </a:r>
            <a:r>
              <a:rPr sz="1588" b="1" spc="-22" dirty="0">
                <a:solidFill>
                  <a:srgbClr val="282834"/>
                </a:solidFill>
                <a:latin typeface="Times New Roman"/>
                <a:cs typeface="Times New Roman"/>
              </a:rPr>
              <a:t> </a:t>
            </a:r>
            <a:r>
              <a:rPr sz="1588" b="1" dirty="0">
                <a:solidFill>
                  <a:srgbClr val="282834"/>
                </a:solidFill>
                <a:latin typeface="Times New Roman"/>
                <a:cs typeface="Times New Roman"/>
              </a:rPr>
              <a:t>key:</a:t>
            </a:r>
            <a:endParaRPr sz="1588">
              <a:latin typeface="Times New Roman"/>
              <a:cs typeface="Times New Roman"/>
            </a:endParaRPr>
          </a:p>
          <a:p>
            <a:pPr marL="263913" indent="-253266">
              <a:buFont typeface="MS Gothic"/>
              <a:buChar char="❖"/>
              <a:tabLst>
                <a:tab pos="264473" algn="l"/>
              </a:tabLst>
            </a:pPr>
            <a:r>
              <a:rPr sz="1588" spc="-4" dirty="0">
                <a:solidFill>
                  <a:srgbClr val="282834"/>
                </a:solidFill>
                <a:latin typeface="Times New Roman"/>
                <a:cs typeface="Times New Roman"/>
              </a:rPr>
              <a:t>Two</a:t>
            </a:r>
            <a:r>
              <a:rPr sz="1588" spc="-22" dirty="0">
                <a:solidFill>
                  <a:srgbClr val="282834"/>
                </a:solidFill>
                <a:latin typeface="Times New Roman"/>
                <a:cs typeface="Times New Roman"/>
              </a:rPr>
              <a:t> </a:t>
            </a:r>
            <a:r>
              <a:rPr sz="1588" dirty="0">
                <a:solidFill>
                  <a:srgbClr val="282834"/>
                </a:solidFill>
                <a:latin typeface="Times New Roman"/>
                <a:cs typeface="Times New Roman"/>
              </a:rPr>
              <a:t>rows</a:t>
            </a:r>
            <a:r>
              <a:rPr sz="1588" spc="-4" dirty="0">
                <a:solidFill>
                  <a:srgbClr val="282834"/>
                </a:solidFill>
                <a:latin typeface="Times New Roman"/>
                <a:cs typeface="Times New Roman"/>
              </a:rPr>
              <a:t> </a:t>
            </a:r>
            <a:r>
              <a:rPr sz="1588" dirty="0">
                <a:solidFill>
                  <a:srgbClr val="282834"/>
                </a:solidFill>
                <a:latin typeface="Times New Roman"/>
                <a:cs typeface="Times New Roman"/>
              </a:rPr>
              <a:t>can't</a:t>
            </a:r>
            <a:r>
              <a:rPr sz="1588" spc="-13" dirty="0">
                <a:solidFill>
                  <a:srgbClr val="282834"/>
                </a:solidFill>
                <a:latin typeface="Times New Roman"/>
                <a:cs typeface="Times New Roman"/>
              </a:rPr>
              <a:t> </a:t>
            </a:r>
            <a:r>
              <a:rPr sz="1588" spc="-4" dirty="0">
                <a:solidFill>
                  <a:srgbClr val="282834"/>
                </a:solidFill>
                <a:latin typeface="Times New Roman"/>
                <a:cs typeface="Times New Roman"/>
              </a:rPr>
              <a:t>have</a:t>
            </a:r>
            <a:r>
              <a:rPr sz="1588" spc="4" dirty="0">
                <a:solidFill>
                  <a:srgbClr val="282834"/>
                </a:solidFill>
                <a:latin typeface="Times New Roman"/>
                <a:cs typeface="Times New Roman"/>
              </a:rPr>
              <a:t> </a:t>
            </a:r>
            <a:r>
              <a:rPr sz="1588" dirty="0">
                <a:solidFill>
                  <a:srgbClr val="282834"/>
                </a:solidFill>
                <a:latin typeface="Times New Roman"/>
                <a:cs typeface="Times New Roman"/>
              </a:rPr>
              <a:t>the</a:t>
            </a:r>
            <a:r>
              <a:rPr sz="1588" spc="-9" dirty="0">
                <a:solidFill>
                  <a:srgbClr val="282834"/>
                </a:solidFill>
                <a:latin typeface="Times New Roman"/>
                <a:cs typeface="Times New Roman"/>
              </a:rPr>
              <a:t> </a:t>
            </a:r>
            <a:r>
              <a:rPr sz="1588" spc="-4" dirty="0">
                <a:solidFill>
                  <a:srgbClr val="282834"/>
                </a:solidFill>
                <a:latin typeface="Times New Roman"/>
                <a:cs typeface="Times New Roman"/>
              </a:rPr>
              <a:t>same</a:t>
            </a:r>
            <a:r>
              <a:rPr sz="1588" spc="4" dirty="0">
                <a:solidFill>
                  <a:srgbClr val="282834"/>
                </a:solidFill>
                <a:latin typeface="Times New Roman"/>
                <a:cs typeface="Times New Roman"/>
              </a:rPr>
              <a:t> </a:t>
            </a:r>
            <a:r>
              <a:rPr sz="1588" spc="-4" dirty="0">
                <a:solidFill>
                  <a:srgbClr val="282834"/>
                </a:solidFill>
                <a:latin typeface="Times New Roman"/>
                <a:cs typeface="Times New Roman"/>
              </a:rPr>
              <a:t>primary</a:t>
            </a:r>
            <a:r>
              <a:rPr sz="1588" dirty="0">
                <a:solidFill>
                  <a:srgbClr val="282834"/>
                </a:solidFill>
                <a:latin typeface="Times New Roman"/>
                <a:cs typeface="Times New Roman"/>
              </a:rPr>
              <a:t> key</a:t>
            </a:r>
            <a:r>
              <a:rPr sz="1588" spc="-22" dirty="0">
                <a:solidFill>
                  <a:srgbClr val="282834"/>
                </a:solidFill>
                <a:latin typeface="Times New Roman"/>
                <a:cs typeface="Times New Roman"/>
              </a:rPr>
              <a:t> </a:t>
            </a:r>
            <a:r>
              <a:rPr sz="1588" dirty="0">
                <a:solidFill>
                  <a:srgbClr val="282834"/>
                </a:solidFill>
                <a:latin typeface="Times New Roman"/>
                <a:cs typeface="Times New Roman"/>
              </a:rPr>
              <a:t>value</a:t>
            </a:r>
            <a:endParaRPr sz="1588">
              <a:latin typeface="Times New Roman"/>
              <a:cs typeface="Times New Roman"/>
            </a:endParaRPr>
          </a:p>
          <a:p>
            <a:pPr marL="263913" indent="-253266">
              <a:buFont typeface="MS Gothic"/>
              <a:buChar char="❖"/>
              <a:tabLst>
                <a:tab pos="264473" algn="l"/>
              </a:tabLst>
            </a:pPr>
            <a:r>
              <a:rPr sz="1588" spc="-4" dirty="0">
                <a:solidFill>
                  <a:srgbClr val="282834"/>
                </a:solidFill>
                <a:latin typeface="Times New Roman"/>
                <a:cs typeface="Times New Roman"/>
              </a:rPr>
              <a:t>It</a:t>
            </a:r>
            <a:r>
              <a:rPr sz="1588" spc="-18" dirty="0">
                <a:solidFill>
                  <a:srgbClr val="282834"/>
                </a:solidFill>
                <a:latin typeface="Times New Roman"/>
                <a:cs typeface="Times New Roman"/>
              </a:rPr>
              <a:t> </a:t>
            </a:r>
            <a:r>
              <a:rPr sz="1588" spc="-4" dirty="0">
                <a:solidFill>
                  <a:srgbClr val="282834"/>
                </a:solidFill>
                <a:latin typeface="Times New Roman"/>
                <a:cs typeface="Times New Roman"/>
              </a:rPr>
              <a:t>must</a:t>
            </a:r>
            <a:r>
              <a:rPr sz="1588" spc="18" dirty="0">
                <a:solidFill>
                  <a:srgbClr val="282834"/>
                </a:solidFill>
                <a:latin typeface="Times New Roman"/>
                <a:cs typeface="Times New Roman"/>
              </a:rPr>
              <a:t> </a:t>
            </a:r>
            <a:r>
              <a:rPr sz="1588" spc="-4" dirty="0">
                <a:solidFill>
                  <a:srgbClr val="282834"/>
                </a:solidFill>
                <a:latin typeface="Times New Roman"/>
                <a:cs typeface="Times New Roman"/>
              </a:rPr>
              <a:t>for</a:t>
            </a:r>
            <a:r>
              <a:rPr sz="1588" spc="4" dirty="0">
                <a:solidFill>
                  <a:srgbClr val="282834"/>
                </a:solidFill>
                <a:latin typeface="Times New Roman"/>
                <a:cs typeface="Times New Roman"/>
              </a:rPr>
              <a:t> </a:t>
            </a:r>
            <a:r>
              <a:rPr sz="1588" spc="-4" dirty="0">
                <a:solidFill>
                  <a:srgbClr val="282834"/>
                </a:solidFill>
                <a:latin typeface="Times New Roman"/>
                <a:cs typeface="Times New Roman"/>
              </a:rPr>
              <a:t>every</a:t>
            </a:r>
            <a:r>
              <a:rPr sz="1588" dirty="0">
                <a:solidFill>
                  <a:srgbClr val="282834"/>
                </a:solidFill>
                <a:latin typeface="Times New Roman"/>
                <a:cs typeface="Times New Roman"/>
              </a:rPr>
              <a:t> </a:t>
            </a:r>
            <a:r>
              <a:rPr sz="1588" spc="-4" dirty="0">
                <a:solidFill>
                  <a:srgbClr val="282834"/>
                </a:solidFill>
                <a:latin typeface="Times New Roman"/>
                <a:cs typeface="Times New Roman"/>
              </a:rPr>
              <a:t>row</a:t>
            </a:r>
            <a:r>
              <a:rPr sz="1588" spc="4" dirty="0">
                <a:solidFill>
                  <a:srgbClr val="282834"/>
                </a:solidFill>
                <a:latin typeface="Times New Roman"/>
                <a:cs typeface="Times New Roman"/>
              </a:rPr>
              <a:t> </a:t>
            </a:r>
            <a:r>
              <a:rPr sz="1588" dirty="0">
                <a:solidFill>
                  <a:srgbClr val="282834"/>
                </a:solidFill>
                <a:latin typeface="Times New Roman"/>
                <a:cs typeface="Times New Roman"/>
              </a:rPr>
              <a:t>to</a:t>
            </a:r>
            <a:r>
              <a:rPr sz="1588" spc="-18" dirty="0">
                <a:solidFill>
                  <a:srgbClr val="282834"/>
                </a:solidFill>
                <a:latin typeface="Times New Roman"/>
                <a:cs typeface="Times New Roman"/>
              </a:rPr>
              <a:t> </a:t>
            </a:r>
            <a:r>
              <a:rPr sz="1588" dirty="0">
                <a:solidFill>
                  <a:srgbClr val="282834"/>
                </a:solidFill>
                <a:latin typeface="Times New Roman"/>
                <a:cs typeface="Times New Roman"/>
              </a:rPr>
              <a:t>have</a:t>
            </a:r>
            <a:r>
              <a:rPr sz="1588" spc="-13" dirty="0">
                <a:solidFill>
                  <a:srgbClr val="282834"/>
                </a:solidFill>
                <a:latin typeface="Times New Roman"/>
                <a:cs typeface="Times New Roman"/>
              </a:rPr>
              <a:t> </a:t>
            </a:r>
            <a:r>
              <a:rPr sz="1588" dirty="0">
                <a:solidFill>
                  <a:srgbClr val="282834"/>
                </a:solidFill>
                <a:latin typeface="Times New Roman"/>
                <a:cs typeface="Times New Roman"/>
              </a:rPr>
              <a:t>a</a:t>
            </a:r>
            <a:r>
              <a:rPr sz="1588" spc="9" dirty="0">
                <a:solidFill>
                  <a:srgbClr val="282834"/>
                </a:solidFill>
                <a:latin typeface="Times New Roman"/>
                <a:cs typeface="Times New Roman"/>
              </a:rPr>
              <a:t> </a:t>
            </a:r>
            <a:r>
              <a:rPr sz="1588" spc="-4" dirty="0">
                <a:solidFill>
                  <a:srgbClr val="282834"/>
                </a:solidFill>
                <a:latin typeface="Times New Roman"/>
                <a:cs typeface="Times New Roman"/>
              </a:rPr>
              <a:t>primary</a:t>
            </a:r>
            <a:r>
              <a:rPr sz="1588" dirty="0">
                <a:solidFill>
                  <a:srgbClr val="282834"/>
                </a:solidFill>
                <a:latin typeface="Times New Roman"/>
                <a:cs typeface="Times New Roman"/>
              </a:rPr>
              <a:t> key</a:t>
            </a:r>
            <a:r>
              <a:rPr sz="1588" spc="-22" dirty="0">
                <a:solidFill>
                  <a:srgbClr val="282834"/>
                </a:solidFill>
                <a:latin typeface="Times New Roman"/>
                <a:cs typeface="Times New Roman"/>
              </a:rPr>
              <a:t> </a:t>
            </a:r>
            <a:r>
              <a:rPr sz="1588" dirty="0">
                <a:solidFill>
                  <a:srgbClr val="282834"/>
                </a:solidFill>
                <a:latin typeface="Times New Roman"/>
                <a:cs typeface="Times New Roman"/>
              </a:rPr>
              <a:t>value.</a:t>
            </a:r>
            <a:endParaRPr sz="1588">
              <a:latin typeface="Times New Roman"/>
              <a:cs typeface="Times New Roman"/>
            </a:endParaRPr>
          </a:p>
          <a:p>
            <a:pPr marL="263913" indent="-253266">
              <a:lnSpc>
                <a:spcPts val="1906"/>
              </a:lnSpc>
              <a:buFont typeface="MS Gothic"/>
              <a:buChar char="❖"/>
              <a:tabLst>
                <a:tab pos="264473" algn="l"/>
              </a:tabLst>
            </a:pPr>
            <a:r>
              <a:rPr sz="1588" spc="-4" dirty="0">
                <a:solidFill>
                  <a:srgbClr val="282834"/>
                </a:solidFill>
                <a:latin typeface="Times New Roman"/>
                <a:cs typeface="Times New Roman"/>
              </a:rPr>
              <a:t>The</a:t>
            </a:r>
            <a:r>
              <a:rPr sz="1588" spc="-13" dirty="0">
                <a:solidFill>
                  <a:srgbClr val="282834"/>
                </a:solidFill>
                <a:latin typeface="Times New Roman"/>
                <a:cs typeface="Times New Roman"/>
              </a:rPr>
              <a:t> </a:t>
            </a:r>
            <a:r>
              <a:rPr sz="1588" spc="-4" dirty="0">
                <a:solidFill>
                  <a:srgbClr val="282834"/>
                </a:solidFill>
                <a:latin typeface="Times New Roman"/>
                <a:cs typeface="Times New Roman"/>
              </a:rPr>
              <a:t>primary</a:t>
            </a:r>
            <a:r>
              <a:rPr sz="1588" spc="-22" dirty="0">
                <a:solidFill>
                  <a:srgbClr val="282834"/>
                </a:solidFill>
                <a:latin typeface="Times New Roman"/>
                <a:cs typeface="Times New Roman"/>
              </a:rPr>
              <a:t> </a:t>
            </a:r>
            <a:r>
              <a:rPr sz="1588" dirty="0">
                <a:solidFill>
                  <a:srgbClr val="282834"/>
                </a:solidFill>
                <a:latin typeface="Times New Roman"/>
                <a:cs typeface="Times New Roman"/>
              </a:rPr>
              <a:t>key</a:t>
            </a:r>
            <a:r>
              <a:rPr sz="1588" spc="-4" dirty="0">
                <a:solidFill>
                  <a:srgbClr val="282834"/>
                </a:solidFill>
                <a:latin typeface="Times New Roman"/>
                <a:cs typeface="Times New Roman"/>
              </a:rPr>
              <a:t> </a:t>
            </a:r>
            <a:r>
              <a:rPr sz="1588" dirty="0">
                <a:solidFill>
                  <a:srgbClr val="282834"/>
                </a:solidFill>
                <a:latin typeface="Times New Roman"/>
                <a:cs typeface="Times New Roman"/>
              </a:rPr>
              <a:t>field</a:t>
            </a:r>
            <a:r>
              <a:rPr sz="1588" spc="-22" dirty="0">
                <a:solidFill>
                  <a:srgbClr val="282834"/>
                </a:solidFill>
                <a:latin typeface="Times New Roman"/>
                <a:cs typeface="Times New Roman"/>
              </a:rPr>
              <a:t> </a:t>
            </a:r>
            <a:r>
              <a:rPr sz="1588" dirty="0">
                <a:solidFill>
                  <a:srgbClr val="282834"/>
                </a:solidFill>
                <a:latin typeface="Times New Roman"/>
                <a:cs typeface="Times New Roman"/>
              </a:rPr>
              <a:t>cannot</a:t>
            </a:r>
            <a:r>
              <a:rPr sz="1588" spc="-18" dirty="0">
                <a:solidFill>
                  <a:srgbClr val="282834"/>
                </a:solidFill>
                <a:latin typeface="Times New Roman"/>
                <a:cs typeface="Times New Roman"/>
              </a:rPr>
              <a:t> </a:t>
            </a:r>
            <a:r>
              <a:rPr sz="1588" dirty="0">
                <a:solidFill>
                  <a:srgbClr val="282834"/>
                </a:solidFill>
                <a:latin typeface="Times New Roman"/>
                <a:cs typeface="Times New Roman"/>
              </a:rPr>
              <a:t>be</a:t>
            </a:r>
            <a:r>
              <a:rPr sz="1588" spc="4" dirty="0">
                <a:solidFill>
                  <a:srgbClr val="282834"/>
                </a:solidFill>
                <a:latin typeface="Times New Roman"/>
                <a:cs typeface="Times New Roman"/>
              </a:rPr>
              <a:t> </a:t>
            </a:r>
            <a:r>
              <a:rPr sz="1588" dirty="0">
                <a:solidFill>
                  <a:srgbClr val="282834"/>
                </a:solidFill>
                <a:latin typeface="Times New Roman"/>
                <a:cs typeface="Times New Roman"/>
              </a:rPr>
              <a:t>null.</a:t>
            </a:r>
            <a:endParaRPr sz="1588">
              <a:latin typeface="Times New Roman"/>
              <a:cs typeface="Times New Roman"/>
            </a:endParaRPr>
          </a:p>
          <a:p>
            <a:pPr marL="263913" marR="4483" indent="-253266">
              <a:buFont typeface="MS Gothic"/>
              <a:buChar char="❖"/>
              <a:tabLst>
                <a:tab pos="264473" algn="l"/>
              </a:tabLst>
            </a:pPr>
            <a:r>
              <a:rPr sz="1588" spc="-4" dirty="0">
                <a:solidFill>
                  <a:srgbClr val="282834"/>
                </a:solidFill>
                <a:latin typeface="Times New Roman"/>
                <a:cs typeface="Times New Roman"/>
              </a:rPr>
              <a:t>The</a:t>
            </a:r>
            <a:r>
              <a:rPr sz="1588" spc="115" dirty="0">
                <a:solidFill>
                  <a:srgbClr val="282834"/>
                </a:solidFill>
                <a:latin typeface="Times New Roman"/>
                <a:cs typeface="Times New Roman"/>
              </a:rPr>
              <a:t> </a:t>
            </a:r>
            <a:r>
              <a:rPr sz="1588" spc="-4" dirty="0">
                <a:solidFill>
                  <a:srgbClr val="282834"/>
                </a:solidFill>
                <a:latin typeface="Times New Roman"/>
                <a:cs typeface="Times New Roman"/>
              </a:rPr>
              <a:t>value</a:t>
            </a:r>
            <a:r>
              <a:rPr sz="1588" spc="97" dirty="0">
                <a:solidFill>
                  <a:srgbClr val="282834"/>
                </a:solidFill>
                <a:latin typeface="Times New Roman"/>
                <a:cs typeface="Times New Roman"/>
              </a:rPr>
              <a:t> </a:t>
            </a:r>
            <a:r>
              <a:rPr sz="1588" dirty="0">
                <a:solidFill>
                  <a:srgbClr val="282834"/>
                </a:solidFill>
                <a:latin typeface="Times New Roman"/>
                <a:cs typeface="Times New Roman"/>
              </a:rPr>
              <a:t>in</a:t>
            </a:r>
            <a:r>
              <a:rPr sz="1588" spc="93" dirty="0">
                <a:solidFill>
                  <a:srgbClr val="282834"/>
                </a:solidFill>
                <a:latin typeface="Times New Roman"/>
                <a:cs typeface="Times New Roman"/>
              </a:rPr>
              <a:t> </a:t>
            </a:r>
            <a:r>
              <a:rPr sz="1588" dirty="0">
                <a:solidFill>
                  <a:srgbClr val="282834"/>
                </a:solidFill>
                <a:latin typeface="Times New Roman"/>
                <a:cs typeface="Times New Roman"/>
              </a:rPr>
              <a:t>a</a:t>
            </a:r>
            <a:r>
              <a:rPr sz="1588" spc="97" dirty="0">
                <a:solidFill>
                  <a:srgbClr val="282834"/>
                </a:solidFill>
                <a:latin typeface="Times New Roman"/>
                <a:cs typeface="Times New Roman"/>
              </a:rPr>
              <a:t> </a:t>
            </a:r>
            <a:r>
              <a:rPr sz="1588" spc="-4" dirty="0">
                <a:solidFill>
                  <a:srgbClr val="282834"/>
                </a:solidFill>
                <a:latin typeface="Times New Roman"/>
                <a:cs typeface="Times New Roman"/>
              </a:rPr>
              <a:t>primary</a:t>
            </a:r>
            <a:r>
              <a:rPr sz="1588" spc="106" dirty="0">
                <a:solidFill>
                  <a:srgbClr val="282834"/>
                </a:solidFill>
                <a:latin typeface="Times New Roman"/>
                <a:cs typeface="Times New Roman"/>
              </a:rPr>
              <a:t> </a:t>
            </a:r>
            <a:r>
              <a:rPr sz="1588" spc="-4" dirty="0">
                <a:solidFill>
                  <a:srgbClr val="282834"/>
                </a:solidFill>
                <a:latin typeface="Times New Roman"/>
                <a:cs typeface="Times New Roman"/>
              </a:rPr>
              <a:t>key</a:t>
            </a:r>
            <a:r>
              <a:rPr sz="1588" spc="110" dirty="0">
                <a:solidFill>
                  <a:srgbClr val="282834"/>
                </a:solidFill>
                <a:latin typeface="Times New Roman"/>
                <a:cs typeface="Times New Roman"/>
              </a:rPr>
              <a:t> </a:t>
            </a:r>
            <a:r>
              <a:rPr sz="1588" spc="-4" dirty="0">
                <a:solidFill>
                  <a:srgbClr val="282834"/>
                </a:solidFill>
                <a:latin typeface="Times New Roman"/>
                <a:cs typeface="Times New Roman"/>
              </a:rPr>
              <a:t>column</a:t>
            </a:r>
            <a:r>
              <a:rPr sz="1588" spc="106" dirty="0">
                <a:solidFill>
                  <a:srgbClr val="282834"/>
                </a:solidFill>
                <a:latin typeface="Times New Roman"/>
                <a:cs typeface="Times New Roman"/>
              </a:rPr>
              <a:t> </a:t>
            </a:r>
            <a:r>
              <a:rPr sz="1588" dirty="0">
                <a:solidFill>
                  <a:srgbClr val="282834"/>
                </a:solidFill>
                <a:latin typeface="Times New Roman"/>
                <a:cs typeface="Times New Roman"/>
              </a:rPr>
              <a:t>can</a:t>
            </a:r>
            <a:r>
              <a:rPr sz="1588" spc="110" dirty="0">
                <a:solidFill>
                  <a:srgbClr val="282834"/>
                </a:solidFill>
                <a:latin typeface="Times New Roman"/>
                <a:cs typeface="Times New Roman"/>
              </a:rPr>
              <a:t> </a:t>
            </a:r>
            <a:r>
              <a:rPr sz="1588" dirty="0">
                <a:solidFill>
                  <a:srgbClr val="282834"/>
                </a:solidFill>
                <a:latin typeface="Times New Roman"/>
                <a:cs typeface="Times New Roman"/>
              </a:rPr>
              <a:t>never</a:t>
            </a:r>
            <a:r>
              <a:rPr sz="1588" spc="101" dirty="0">
                <a:solidFill>
                  <a:srgbClr val="282834"/>
                </a:solidFill>
                <a:latin typeface="Times New Roman"/>
                <a:cs typeface="Times New Roman"/>
              </a:rPr>
              <a:t> </a:t>
            </a:r>
            <a:r>
              <a:rPr sz="1588" spc="-9" dirty="0">
                <a:solidFill>
                  <a:srgbClr val="282834"/>
                </a:solidFill>
                <a:latin typeface="Times New Roman"/>
                <a:cs typeface="Times New Roman"/>
              </a:rPr>
              <a:t>be</a:t>
            </a:r>
            <a:r>
              <a:rPr sz="1588" spc="97" dirty="0">
                <a:solidFill>
                  <a:srgbClr val="282834"/>
                </a:solidFill>
                <a:latin typeface="Times New Roman"/>
                <a:cs typeface="Times New Roman"/>
              </a:rPr>
              <a:t> </a:t>
            </a:r>
            <a:r>
              <a:rPr sz="1588" dirty="0">
                <a:solidFill>
                  <a:srgbClr val="282834"/>
                </a:solidFill>
                <a:latin typeface="Times New Roman"/>
                <a:cs typeface="Times New Roman"/>
              </a:rPr>
              <a:t>modified</a:t>
            </a:r>
            <a:r>
              <a:rPr sz="1588" spc="110" dirty="0">
                <a:solidFill>
                  <a:srgbClr val="282834"/>
                </a:solidFill>
                <a:latin typeface="Times New Roman"/>
                <a:cs typeface="Times New Roman"/>
              </a:rPr>
              <a:t> </a:t>
            </a:r>
            <a:r>
              <a:rPr sz="1588" dirty="0">
                <a:solidFill>
                  <a:srgbClr val="282834"/>
                </a:solidFill>
                <a:latin typeface="Times New Roman"/>
                <a:cs typeface="Times New Roman"/>
              </a:rPr>
              <a:t>or</a:t>
            </a:r>
            <a:r>
              <a:rPr sz="1588" spc="84" dirty="0">
                <a:solidFill>
                  <a:srgbClr val="282834"/>
                </a:solidFill>
                <a:latin typeface="Times New Roman"/>
                <a:cs typeface="Times New Roman"/>
              </a:rPr>
              <a:t> </a:t>
            </a:r>
            <a:r>
              <a:rPr sz="1588" dirty="0">
                <a:solidFill>
                  <a:srgbClr val="282834"/>
                </a:solidFill>
                <a:latin typeface="Times New Roman"/>
                <a:cs typeface="Times New Roman"/>
              </a:rPr>
              <a:t>updated</a:t>
            </a:r>
            <a:r>
              <a:rPr sz="1588" spc="93" dirty="0">
                <a:solidFill>
                  <a:srgbClr val="282834"/>
                </a:solidFill>
                <a:latin typeface="Times New Roman"/>
                <a:cs typeface="Times New Roman"/>
              </a:rPr>
              <a:t> </a:t>
            </a:r>
            <a:r>
              <a:rPr sz="1588" dirty="0">
                <a:solidFill>
                  <a:srgbClr val="282834"/>
                </a:solidFill>
                <a:latin typeface="Times New Roman"/>
                <a:cs typeface="Times New Roman"/>
              </a:rPr>
              <a:t>if </a:t>
            </a:r>
            <a:r>
              <a:rPr sz="1588" spc="-383" dirty="0">
                <a:solidFill>
                  <a:srgbClr val="282834"/>
                </a:solidFill>
                <a:latin typeface="Times New Roman"/>
                <a:cs typeface="Times New Roman"/>
              </a:rPr>
              <a:t> </a:t>
            </a:r>
            <a:r>
              <a:rPr sz="1588" dirty="0">
                <a:solidFill>
                  <a:srgbClr val="282834"/>
                </a:solidFill>
                <a:latin typeface="Times New Roman"/>
                <a:cs typeface="Times New Roman"/>
              </a:rPr>
              <a:t>any</a:t>
            </a:r>
            <a:r>
              <a:rPr sz="1588" spc="-22" dirty="0">
                <a:solidFill>
                  <a:srgbClr val="282834"/>
                </a:solidFill>
                <a:latin typeface="Times New Roman"/>
                <a:cs typeface="Times New Roman"/>
              </a:rPr>
              <a:t> </a:t>
            </a:r>
            <a:r>
              <a:rPr sz="1588" spc="-4" dirty="0">
                <a:solidFill>
                  <a:srgbClr val="282834"/>
                </a:solidFill>
                <a:latin typeface="Times New Roman"/>
                <a:cs typeface="Times New Roman"/>
              </a:rPr>
              <a:t>foreign</a:t>
            </a:r>
            <a:r>
              <a:rPr sz="1588" dirty="0">
                <a:solidFill>
                  <a:srgbClr val="282834"/>
                </a:solidFill>
                <a:latin typeface="Times New Roman"/>
                <a:cs typeface="Times New Roman"/>
              </a:rPr>
              <a:t> </a:t>
            </a:r>
            <a:r>
              <a:rPr sz="1588" spc="-4" dirty="0">
                <a:solidFill>
                  <a:srgbClr val="282834"/>
                </a:solidFill>
                <a:latin typeface="Times New Roman"/>
                <a:cs typeface="Times New Roman"/>
              </a:rPr>
              <a:t>key</a:t>
            </a:r>
            <a:r>
              <a:rPr sz="1588" dirty="0">
                <a:solidFill>
                  <a:srgbClr val="282834"/>
                </a:solidFill>
                <a:latin typeface="Times New Roman"/>
                <a:cs typeface="Times New Roman"/>
              </a:rPr>
              <a:t> </a:t>
            </a:r>
            <a:r>
              <a:rPr sz="1588" spc="-4" dirty="0">
                <a:solidFill>
                  <a:srgbClr val="282834"/>
                </a:solidFill>
                <a:latin typeface="Times New Roman"/>
                <a:cs typeface="Times New Roman"/>
              </a:rPr>
              <a:t>refers</a:t>
            </a:r>
            <a:r>
              <a:rPr sz="1588" dirty="0">
                <a:solidFill>
                  <a:srgbClr val="282834"/>
                </a:solidFill>
                <a:latin typeface="Times New Roman"/>
                <a:cs typeface="Times New Roman"/>
              </a:rPr>
              <a:t> to that</a:t>
            </a:r>
            <a:r>
              <a:rPr sz="1588" spc="-13" dirty="0">
                <a:solidFill>
                  <a:srgbClr val="282834"/>
                </a:solidFill>
                <a:latin typeface="Times New Roman"/>
                <a:cs typeface="Times New Roman"/>
              </a:rPr>
              <a:t> </a:t>
            </a:r>
            <a:r>
              <a:rPr sz="1588" spc="-4" dirty="0">
                <a:solidFill>
                  <a:srgbClr val="282834"/>
                </a:solidFill>
                <a:latin typeface="Times New Roman"/>
                <a:cs typeface="Times New Roman"/>
              </a:rPr>
              <a:t>primary</a:t>
            </a:r>
            <a:r>
              <a:rPr sz="1588" spc="13" dirty="0">
                <a:solidFill>
                  <a:srgbClr val="282834"/>
                </a:solidFill>
                <a:latin typeface="Times New Roman"/>
                <a:cs typeface="Times New Roman"/>
              </a:rPr>
              <a:t> </a:t>
            </a:r>
            <a:r>
              <a:rPr sz="1588" spc="4" dirty="0">
                <a:solidFill>
                  <a:srgbClr val="282834"/>
                </a:solidFill>
                <a:latin typeface="Times New Roman"/>
                <a:cs typeface="Times New Roman"/>
              </a:rPr>
              <a:t>key.</a:t>
            </a:r>
            <a:endParaRPr sz="1588">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panjab university chandigarh logo hd"/>
          <p:cNvSpPr>
            <a:spLocks noChangeAspect="1" noChangeArrowheads="1"/>
          </p:cNvSpPr>
          <p:nvPr/>
        </p:nvSpPr>
        <p:spPr bwMode="auto">
          <a:xfrm>
            <a:off x="183030" y="-98497"/>
            <a:ext cx="358588" cy="2078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Image result for panjab university chandigarh logo hd"/>
          <p:cNvSpPr>
            <a:spLocks noChangeAspect="1" noChangeArrowheads="1"/>
          </p:cNvSpPr>
          <p:nvPr/>
        </p:nvSpPr>
        <p:spPr bwMode="auto">
          <a:xfrm>
            <a:off x="362324" y="5412"/>
            <a:ext cx="358588" cy="2078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p:cNvSpPr txBox="1"/>
          <p:nvPr/>
        </p:nvSpPr>
        <p:spPr>
          <a:xfrm>
            <a:off x="720912" y="404664"/>
            <a:ext cx="7704856" cy="1015663"/>
          </a:xfrm>
          <a:prstGeom prst="rect">
            <a:avLst/>
          </a:prstGeom>
          <a:noFill/>
        </p:spPr>
        <p:txBody>
          <a:bodyPr wrap="square" rtlCol="0">
            <a:spAutoFit/>
          </a:bodyPr>
          <a:lstStyle/>
          <a:p>
            <a:pPr algn="ctr"/>
            <a:r>
              <a:rPr lang="en-IN" sz="6000" dirty="0">
                <a:latin typeface="Algerian" pitchFamily="82" charset="0"/>
              </a:rPr>
              <a:t>Normalization</a:t>
            </a:r>
          </a:p>
        </p:txBody>
      </p:sp>
      <p:sp>
        <p:nvSpPr>
          <p:cNvPr id="7" name="Rectangle 6"/>
          <p:cNvSpPr/>
          <p:nvPr/>
        </p:nvSpPr>
        <p:spPr>
          <a:xfrm>
            <a:off x="343890" y="1628800"/>
            <a:ext cx="8260558" cy="707886"/>
          </a:xfrm>
          <a:prstGeom prst="rect">
            <a:avLst/>
          </a:prstGeom>
        </p:spPr>
        <p:txBody>
          <a:bodyPr wrap="square">
            <a:spAutoFit/>
          </a:bodyPr>
          <a:lstStyle/>
          <a:p>
            <a:pPr algn="just"/>
            <a:r>
              <a:rPr lang="en-IN" sz="2000" b="1" dirty="0">
                <a:latin typeface="Times New Roman" pitchFamily="18" charset="0"/>
                <a:cs typeface="Times New Roman" pitchFamily="18" charset="0"/>
              </a:rPr>
              <a:t>Normalization</a:t>
            </a:r>
            <a:r>
              <a:rPr lang="en-IN" sz="2000" dirty="0">
                <a:latin typeface="Times New Roman" pitchFamily="18" charset="0"/>
                <a:cs typeface="Times New Roman" pitchFamily="18" charset="0"/>
              </a:rPr>
              <a:t> is a process of organizing the data in database to avoid data redundancy, insertion anomaly, update anomaly &amp; deletion anomaly. </a:t>
            </a:r>
          </a:p>
        </p:txBody>
      </p:sp>
      <p:sp>
        <p:nvSpPr>
          <p:cNvPr id="8" name="Rectangle 7"/>
          <p:cNvSpPr/>
          <p:nvPr/>
        </p:nvSpPr>
        <p:spPr>
          <a:xfrm>
            <a:off x="523910" y="2492896"/>
            <a:ext cx="8080538" cy="1631216"/>
          </a:xfrm>
          <a:prstGeom prst="rect">
            <a:avLst/>
          </a:prstGeom>
        </p:spPr>
        <p:txBody>
          <a:bodyPr wrap="square">
            <a:spAutoFit/>
          </a:bodyPr>
          <a:lstStyle/>
          <a:p>
            <a:r>
              <a:rPr lang="en-IN" sz="2000" b="1" dirty="0">
                <a:latin typeface="Times New Roman" pitchFamily="18" charset="0"/>
                <a:cs typeface="Times New Roman" pitchFamily="18" charset="0"/>
              </a:rPr>
              <a:t>Normalization Avoids</a:t>
            </a:r>
          </a:p>
          <a:p>
            <a:pPr marL="342900" indent="-342900">
              <a:buFont typeface="Wingdings" pitchFamily="2" charset="2"/>
              <a:buChar char="v"/>
            </a:pPr>
            <a:r>
              <a:rPr lang="en-IN" sz="2000" dirty="0">
                <a:latin typeface="Times New Roman" pitchFamily="18" charset="0"/>
                <a:cs typeface="Times New Roman" pitchFamily="18" charset="0"/>
              </a:rPr>
              <a:t>Duplication of Data </a:t>
            </a:r>
          </a:p>
          <a:p>
            <a:pPr marL="342900" indent="-342900">
              <a:buFont typeface="Wingdings" pitchFamily="2" charset="2"/>
              <a:buChar char="v"/>
            </a:pPr>
            <a:r>
              <a:rPr lang="en-IN" sz="2000" dirty="0">
                <a:latin typeface="Times New Roman" pitchFamily="18" charset="0"/>
                <a:cs typeface="Times New Roman" pitchFamily="18" charset="0"/>
              </a:rPr>
              <a:t>Insert Anomaly </a:t>
            </a:r>
          </a:p>
          <a:p>
            <a:pPr marL="342900" indent="-342900">
              <a:buFont typeface="Wingdings" pitchFamily="2" charset="2"/>
              <a:buChar char="v"/>
            </a:pPr>
            <a:r>
              <a:rPr lang="en-IN" sz="2000" dirty="0">
                <a:latin typeface="Times New Roman" pitchFamily="18" charset="0"/>
                <a:cs typeface="Times New Roman" pitchFamily="18" charset="0"/>
              </a:rPr>
              <a:t>Delete Anomaly </a:t>
            </a:r>
          </a:p>
          <a:p>
            <a:pPr marL="342900" indent="-342900">
              <a:buFont typeface="Wingdings" pitchFamily="2" charset="2"/>
              <a:buChar char="v"/>
            </a:pPr>
            <a:r>
              <a:rPr lang="en-IN" sz="2000" dirty="0">
                <a:latin typeface="Times New Roman" pitchFamily="18" charset="0"/>
                <a:cs typeface="Times New Roman" pitchFamily="18" charset="0"/>
              </a:rPr>
              <a:t>Update Anomaly </a:t>
            </a:r>
          </a:p>
        </p:txBody>
      </p:sp>
      <p:sp>
        <p:nvSpPr>
          <p:cNvPr id="9" name="Rectangle 8"/>
          <p:cNvSpPr/>
          <p:nvPr/>
        </p:nvSpPr>
        <p:spPr>
          <a:xfrm>
            <a:off x="217893" y="4127035"/>
            <a:ext cx="8242124" cy="1938992"/>
          </a:xfrm>
          <a:prstGeom prst="rect">
            <a:avLst/>
          </a:prstGeom>
        </p:spPr>
        <p:txBody>
          <a:bodyPr wrap="square">
            <a:spAutoFit/>
          </a:bodyPr>
          <a:lstStyle/>
          <a:p>
            <a:pPr algn="just"/>
            <a:r>
              <a:rPr lang="en-IN" sz="2000" b="1" dirty="0">
                <a:latin typeface="Times New Roman" pitchFamily="18" charset="0"/>
                <a:cs typeface="Times New Roman" pitchFamily="18" charset="0"/>
              </a:rPr>
              <a:t>DE- NORMALIZATION: </a:t>
            </a:r>
            <a:r>
              <a:rPr lang="en-IN" sz="2000" dirty="0" err="1">
                <a:latin typeface="Times New Roman" pitchFamily="18" charset="0"/>
                <a:cs typeface="Times New Roman" pitchFamily="18" charset="0"/>
              </a:rPr>
              <a:t>Denormalization</a:t>
            </a:r>
            <a:r>
              <a:rPr lang="en-IN" sz="2000" dirty="0">
                <a:latin typeface="Times New Roman" pitchFamily="18" charset="0"/>
                <a:cs typeface="Times New Roman" pitchFamily="18" charset="0"/>
              </a:rPr>
              <a:t> is the process of adding redundant data to speed up complex queries involving multiple table JOINS. One might just go to a lower form of Normalization to achieve </a:t>
            </a:r>
            <a:r>
              <a:rPr lang="en-IN" sz="2000" dirty="0" err="1">
                <a:latin typeface="Times New Roman" pitchFamily="18" charset="0"/>
                <a:cs typeface="Times New Roman" pitchFamily="18" charset="0"/>
              </a:rPr>
              <a:t>Denormalization</a:t>
            </a:r>
            <a:r>
              <a:rPr lang="en-IN" sz="2000" dirty="0">
                <a:latin typeface="Times New Roman" pitchFamily="18" charset="0"/>
                <a:cs typeface="Times New Roman" pitchFamily="18" charset="0"/>
              </a:rPr>
              <a:t> and better performance. Data is included in one table from another in order to eliminate the second table which reduces the number of JOINS in a query and thus achieves performance.</a:t>
            </a:r>
          </a:p>
        </p:txBody>
      </p:sp>
    </p:spTree>
    <p:extLst>
      <p:ext uri="{BB962C8B-B14F-4D97-AF65-F5344CB8AC3E}">
        <p14:creationId xmlns:p14="http://schemas.microsoft.com/office/powerpoint/2010/main" val="232826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panjab university chandigarh logo hd"/>
          <p:cNvSpPr>
            <a:spLocks noChangeAspect="1" noChangeArrowheads="1"/>
          </p:cNvSpPr>
          <p:nvPr/>
        </p:nvSpPr>
        <p:spPr bwMode="auto">
          <a:xfrm>
            <a:off x="183030" y="-98497"/>
            <a:ext cx="358588" cy="2078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Image result for panjab university chandigarh logo hd"/>
          <p:cNvSpPr>
            <a:spLocks noChangeAspect="1" noChangeArrowheads="1"/>
          </p:cNvSpPr>
          <p:nvPr/>
        </p:nvSpPr>
        <p:spPr bwMode="auto">
          <a:xfrm>
            <a:off x="362324" y="5412"/>
            <a:ext cx="358588" cy="2078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p:cNvSpPr txBox="1"/>
          <p:nvPr/>
        </p:nvSpPr>
        <p:spPr>
          <a:xfrm>
            <a:off x="720912" y="404664"/>
            <a:ext cx="7704856" cy="1015663"/>
          </a:xfrm>
          <a:prstGeom prst="rect">
            <a:avLst/>
          </a:prstGeom>
          <a:noFill/>
        </p:spPr>
        <p:txBody>
          <a:bodyPr wrap="square" rtlCol="0">
            <a:spAutoFit/>
          </a:bodyPr>
          <a:lstStyle/>
          <a:p>
            <a:pPr algn="ctr"/>
            <a:r>
              <a:rPr lang="en-IN" sz="6000" dirty="0">
                <a:latin typeface="Algerian" pitchFamily="82" charset="0"/>
              </a:rPr>
              <a:t>Example</a:t>
            </a:r>
          </a:p>
        </p:txBody>
      </p:sp>
      <p:graphicFrame>
        <p:nvGraphicFramePr>
          <p:cNvPr id="10" name="Table 9"/>
          <p:cNvGraphicFramePr>
            <a:graphicFrameLocks noGrp="1"/>
          </p:cNvGraphicFramePr>
          <p:nvPr>
            <p:extLst>
              <p:ext uri="{D42A27DB-BD31-4B8C-83A1-F6EECF244321}">
                <p14:modId xmlns:p14="http://schemas.microsoft.com/office/powerpoint/2010/main" val="3633075318"/>
              </p:ext>
            </p:extLst>
          </p:nvPr>
        </p:nvGraphicFramePr>
        <p:xfrm>
          <a:off x="326765" y="1988840"/>
          <a:ext cx="3168352" cy="2720340"/>
        </p:xfrm>
        <a:graphic>
          <a:graphicData uri="http://schemas.openxmlformats.org/drawingml/2006/table">
            <a:tbl>
              <a:tblPr>
                <a:tableStyleId>{D113A9D2-9D6B-4929-AA2D-F23B5EE8CBE7}</a:tableStyleId>
              </a:tblPr>
              <a:tblGrid>
                <a:gridCol w="720080">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0">
                <a:tc>
                  <a:txBody>
                    <a:bodyPr/>
                    <a:lstStyle/>
                    <a:p>
                      <a:pPr algn="l"/>
                      <a:r>
                        <a:rPr lang="en-IN" dirty="0" err="1">
                          <a:effectLst/>
                          <a:latin typeface="Times New Roman" pitchFamily="18" charset="0"/>
                          <a:cs typeface="Times New Roman" pitchFamily="18" charset="0"/>
                        </a:rPr>
                        <a:t>S_id</a:t>
                      </a:r>
                      <a:endParaRPr lang="en-IN" dirty="0">
                        <a:effectLst/>
                        <a:latin typeface="Times New Roman" pitchFamily="18" charset="0"/>
                        <a:cs typeface="Times New Roman" pitchFamily="18" charset="0"/>
                      </a:endParaRP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Name</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Age</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err="1">
                          <a:effectLst/>
                          <a:latin typeface="Times New Roman" pitchFamily="18" charset="0"/>
                          <a:cs typeface="Times New Roman" pitchFamily="18" charset="0"/>
                        </a:rPr>
                        <a:t>Br_code</a:t>
                      </a:r>
                      <a:endParaRPr lang="en-IN" dirty="0">
                        <a:effectLst/>
                        <a:latin typeface="Times New Roman" pitchFamily="18" charset="0"/>
                        <a:cs typeface="Times New Roman" pitchFamily="18" charset="0"/>
                      </a:endParaRP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l"/>
                      <a:r>
                        <a:rPr lang="en-IN" dirty="0">
                          <a:effectLst/>
                          <a:latin typeface="Times New Roman" pitchFamily="18" charset="0"/>
                          <a:cs typeface="Times New Roman" pitchFamily="18" charset="0"/>
                        </a:rPr>
                        <a:t>1</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A</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18</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101</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l"/>
                      <a:r>
                        <a:rPr lang="en-IN" dirty="0">
                          <a:effectLst/>
                          <a:latin typeface="Times New Roman" pitchFamily="18" charset="0"/>
                          <a:cs typeface="Times New Roman" pitchFamily="18" charset="0"/>
                        </a:rPr>
                        <a:t>2</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B</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19</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101</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l"/>
                      <a:r>
                        <a:rPr lang="en-IN" dirty="0">
                          <a:effectLst/>
                          <a:latin typeface="Times New Roman" pitchFamily="18" charset="0"/>
                          <a:cs typeface="Times New Roman" pitchFamily="18" charset="0"/>
                        </a:rPr>
                        <a:t>3</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C</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18</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101</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l"/>
                      <a:r>
                        <a:rPr lang="en-IN" dirty="0">
                          <a:effectLst/>
                          <a:latin typeface="Times New Roman" pitchFamily="18" charset="0"/>
                          <a:cs typeface="Times New Roman" pitchFamily="18" charset="0"/>
                        </a:rPr>
                        <a:t>4</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D</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21</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102</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l"/>
                      <a:r>
                        <a:rPr lang="en-IN" dirty="0">
                          <a:effectLst/>
                          <a:latin typeface="Times New Roman" pitchFamily="18" charset="0"/>
                          <a:cs typeface="Times New Roman" pitchFamily="18" charset="0"/>
                        </a:rPr>
                        <a:t>5</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E</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20</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102</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l"/>
                      <a:r>
                        <a:rPr lang="en-IN" dirty="0">
                          <a:effectLst/>
                          <a:latin typeface="Times New Roman" pitchFamily="18" charset="0"/>
                          <a:cs typeface="Times New Roman" pitchFamily="18" charset="0"/>
                        </a:rPr>
                        <a:t>6</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F</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19</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103</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090073013"/>
              </p:ext>
            </p:extLst>
          </p:nvPr>
        </p:nvGraphicFramePr>
        <p:xfrm>
          <a:off x="3923928" y="1988840"/>
          <a:ext cx="3528392" cy="1554480"/>
        </p:xfrm>
        <a:graphic>
          <a:graphicData uri="http://schemas.openxmlformats.org/drawingml/2006/table">
            <a:tbl>
              <a:tblPr>
                <a:tableStyleId>{D113A9D2-9D6B-4929-AA2D-F23B5EE8CBE7}</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tblGrid>
              <a:tr h="0">
                <a:tc>
                  <a:txBody>
                    <a:bodyPr/>
                    <a:lstStyle/>
                    <a:p>
                      <a:pPr algn="l"/>
                      <a:r>
                        <a:rPr lang="en-IN" dirty="0" err="1">
                          <a:effectLst/>
                          <a:latin typeface="Times New Roman" pitchFamily="18" charset="0"/>
                          <a:cs typeface="Times New Roman" pitchFamily="18" charset="0"/>
                        </a:rPr>
                        <a:t>Br_code</a:t>
                      </a:r>
                      <a:endParaRPr lang="en-IN" dirty="0">
                        <a:effectLst/>
                        <a:latin typeface="Times New Roman" pitchFamily="18" charset="0"/>
                        <a:cs typeface="Times New Roman" pitchFamily="18" charset="0"/>
                      </a:endParaRP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err="1">
                          <a:effectLst/>
                          <a:latin typeface="Times New Roman" pitchFamily="18" charset="0"/>
                          <a:cs typeface="Times New Roman" pitchFamily="18" charset="0"/>
                        </a:rPr>
                        <a:t>Br_name</a:t>
                      </a:r>
                      <a:endParaRPr lang="en-IN" dirty="0">
                        <a:effectLst/>
                        <a:latin typeface="Times New Roman" pitchFamily="18" charset="0"/>
                        <a:cs typeface="Times New Roman" pitchFamily="18" charset="0"/>
                      </a:endParaRP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err="1">
                          <a:effectLst/>
                          <a:latin typeface="Times New Roman" pitchFamily="18" charset="0"/>
                          <a:cs typeface="Times New Roman" pitchFamily="18" charset="0"/>
                        </a:rPr>
                        <a:t>Hod_Name</a:t>
                      </a:r>
                      <a:endParaRPr lang="en-IN" dirty="0">
                        <a:effectLst/>
                        <a:latin typeface="Times New Roman" pitchFamily="18" charset="0"/>
                        <a:cs typeface="Times New Roman" pitchFamily="18" charset="0"/>
                      </a:endParaRP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l"/>
                      <a:r>
                        <a:rPr lang="en-IN" dirty="0">
                          <a:effectLst/>
                          <a:latin typeface="Times New Roman" pitchFamily="18" charset="0"/>
                          <a:cs typeface="Times New Roman" pitchFamily="18" charset="0"/>
                        </a:rPr>
                        <a:t>101</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CS</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XYZ</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l"/>
                      <a:r>
                        <a:rPr lang="en-IN" dirty="0">
                          <a:effectLst/>
                          <a:latin typeface="Times New Roman" pitchFamily="18" charset="0"/>
                          <a:cs typeface="Times New Roman" pitchFamily="18" charset="0"/>
                        </a:rPr>
                        <a:t>102</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EC</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PQR</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l"/>
                      <a:r>
                        <a:rPr lang="en-IN" dirty="0">
                          <a:effectLst/>
                          <a:latin typeface="Times New Roman" pitchFamily="18" charset="0"/>
                          <a:cs typeface="Times New Roman" pitchFamily="18" charset="0"/>
                        </a:rPr>
                        <a:t>103</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ME</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effectLst/>
                          <a:latin typeface="Times New Roman" pitchFamily="18" charset="0"/>
                          <a:cs typeface="Times New Roman" pitchFamily="18" charset="0"/>
                        </a:rPr>
                        <a:t>KLM</a:t>
                      </a:r>
                    </a:p>
                  </a:txBody>
                  <a:tcPr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U-Turn Arrow 4"/>
          <p:cNvSpPr/>
          <p:nvPr/>
        </p:nvSpPr>
        <p:spPr>
          <a:xfrm flipH="1">
            <a:off x="3059832" y="1420326"/>
            <a:ext cx="1228211" cy="496505"/>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p:cNvSpPr txBox="1"/>
          <p:nvPr/>
        </p:nvSpPr>
        <p:spPr>
          <a:xfrm>
            <a:off x="362324" y="5157192"/>
            <a:ext cx="8314132" cy="1200329"/>
          </a:xfrm>
          <a:prstGeom prst="rect">
            <a:avLst/>
          </a:prstGeom>
          <a:noFill/>
        </p:spPr>
        <p:txBody>
          <a:bodyPr wrap="square" rtlCol="0">
            <a:spAutoFit/>
          </a:bodyPr>
          <a:lstStyle/>
          <a:p>
            <a:pPr marL="285750" indent="-285750">
              <a:buFont typeface="Wingdings" pitchFamily="2" charset="2"/>
              <a:buChar char="v"/>
            </a:pPr>
            <a:r>
              <a:rPr lang="en-IN" dirty="0">
                <a:latin typeface="Times New Roman" pitchFamily="18" charset="0"/>
                <a:cs typeface="Times New Roman" pitchFamily="18" charset="0"/>
              </a:rPr>
              <a:t>As one paragraph contains a single idea similarly one table must contain direct and main data about an entity.</a:t>
            </a:r>
          </a:p>
          <a:p>
            <a:pPr marL="285750" indent="-285750">
              <a:buFont typeface="Wingdings" pitchFamily="2" charset="2"/>
              <a:buChar char="v"/>
            </a:pPr>
            <a:r>
              <a:rPr lang="en-IN" dirty="0">
                <a:latin typeface="Times New Roman" pitchFamily="18" charset="0"/>
                <a:cs typeface="Times New Roman" pitchFamily="18" charset="0"/>
              </a:rPr>
              <a:t>Normalization (Decomposition of Tables) of table is done on the basis of functional dependencies.</a:t>
            </a:r>
          </a:p>
        </p:txBody>
      </p:sp>
    </p:spTree>
    <p:extLst>
      <p:ext uri="{BB962C8B-B14F-4D97-AF65-F5344CB8AC3E}">
        <p14:creationId xmlns:p14="http://schemas.microsoft.com/office/powerpoint/2010/main" val="567236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20676"/>
            <a:ext cx="8640960" cy="4247317"/>
          </a:xfrm>
          <a:prstGeom prst="rect">
            <a:avLst/>
          </a:prstGeom>
        </p:spPr>
        <p:txBody>
          <a:bodyPr wrap="square">
            <a:spAutoFit/>
          </a:bodyPr>
          <a:lstStyle/>
          <a:p>
            <a:pPr algn="ctr"/>
            <a:r>
              <a:rPr lang="en-IN" sz="4800" dirty="0">
                <a:latin typeface="Algerian" pitchFamily="82" charset="0"/>
              </a:rPr>
              <a:t>Normalization</a:t>
            </a:r>
          </a:p>
          <a:p>
            <a:pPr algn="ctr"/>
            <a:endParaRPr lang="en-IN" b="1" dirty="0">
              <a:latin typeface="Times New Roman" pitchFamily="18" charset="0"/>
              <a:cs typeface="Times New Roman" pitchFamily="18" charset="0"/>
            </a:endParaRPr>
          </a:p>
          <a:p>
            <a:pPr algn="ctr"/>
            <a:r>
              <a:rPr lang="en-IN" b="1" dirty="0">
                <a:latin typeface="Times New Roman" pitchFamily="18" charset="0"/>
                <a:cs typeface="Times New Roman" pitchFamily="18" charset="0"/>
              </a:rPr>
              <a:t>Systematic process of reducing the redundancy and avoiding the existing anomalies in the relation.</a:t>
            </a:r>
          </a:p>
          <a:p>
            <a:pPr algn="ctr"/>
            <a:endParaRPr lang="en-IN" sz="2000"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Objectives of Normalization</a:t>
            </a:r>
          </a:p>
          <a:p>
            <a:pPr algn="ctr"/>
            <a:endParaRPr lang="en-IN" sz="2000" b="1" dirty="0">
              <a:latin typeface="Times New Roman" pitchFamily="18" charset="0"/>
              <a:cs typeface="Times New Roman" pitchFamily="18" charset="0"/>
            </a:endParaRPr>
          </a:p>
          <a:p>
            <a:pPr marL="285750" indent="-285750">
              <a:buFont typeface="Wingdings" pitchFamily="2" charset="2"/>
              <a:buChar char="v"/>
            </a:pPr>
            <a:r>
              <a:rPr lang="en-IN" dirty="0">
                <a:latin typeface="Times New Roman" pitchFamily="18" charset="0"/>
                <a:cs typeface="Times New Roman" pitchFamily="18" charset="0"/>
              </a:rPr>
              <a:t>Develop a good description of the data, its relationships and constraints</a:t>
            </a:r>
          </a:p>
          <a:p>
            <a:pPr marL="285750" indent="-285750">
              <a:buFont typeface="Wingdings" pitchFamily="2" charset="2"/>
              <a:buChar char="v"/>
            </a:pPr>
            <a:r>
              <a:rPr lang="en-IN" dirty="0">
                <a:latin typeface="Times New Roman" pitchFamily="18" charset="0"/>
                <a:cs typeface="Times New Roman" pitchFamily="18" charset="0"/>
              </a:rPr>
              <a:t>Produce a stable set of relations that </a:t>
            </a:r>
          </a:p>
          <a:p>
            <a:pPr marL="285750" indent="-285750">
              <a:buFont typeface="Wingdings" pitchFamily="2" charset="2"/>
              <a:buChar char="v"/>
            </a:pPr>
            <a:r>
              <a:rPr lang="en-IN" dirty="0">
                <a:latin typeface="Times New Roman" pitchFamily="18" charset="0"/>
                <a:cs typeface="Times New Roman" pitchFamily="18" charset="0"/>
              </a:rPr>
              <a:t>Is a faithful model of the enterprise</a:t>
            </a:r>
          </a:p>
          <a:p>
            <a:pPr marL="285750" indent="-285750">
              <a:buFont typeface="Wingdings" pitchFamily="2" charset="2"/>
              <a:buChar char="v"/>
            </a:pPr>
            <a:r>
              <a:rPr lang="en-IN" dirty="0">
                <a:latin typeface="Times New Roman" pitchFamily="18" charset="0"/>
                <a:cs typeface="Times New Roman" pitchFamily="18" charset="0"/>
              </a:rPr>
              <a:t>Is highly flexible </a:t>
            </a:r>
          </a:p>
          <a:p>
            <a:pPr marL="285750" indent="-285750">
              <a:buFont typeface="Wingdings" pitchFamily="2" charset="2"/>
              <a:buChar char="v"/>
            </a:pPr>
            <a:r>
              <a:rPr lang="en-IN" dirty="0">
                <a:latin typeface="Times New Roman" pitchFamily="18" charset="0"/>
                <a:cs typeface="Times New Roman" pitchFamily="18" charset="0"/>
              </a:rPr>
              <a:t>Reduces redundancy-saves space and reduces inconsistency in data</a:t>
            </a:r>
          </a:p>
          <a:p>
            <a:pPr marL="285750" indent="-285750">
              <a:buFont typeface="Wingdings" pitchFamily="2" charset="2"/>
              <a:buChar char="v"/>
            </a:pPr>
            <a:r>
              <a:rPr lang="en-IN" dirty="0">
                <a:latin typeface="Times New Roman" pitchFamily="18" charset="0"/>
                <a:cs typeface="Times New Roman" pitchFamily="18" charset="0"/>
              </a:rPr>
              <a:t>Is free of update, insertion and deletion anomalies</a:t>
            </a:r>
          </a:p>
        </p:txBody>
      </p:sp>
    </p:spTree>
    <p:extLst>
      <p:ext uri="{BB962C8B-B14F-4D97-AF65-F5344CB8AC3E}">
        <p14:creationId xmlns:p14="http://schemas.microsoft.com/office/powerpoint/2010/main" val="3739721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356685"/>
            <a:ext cx="7920880" cy="830997"/>
          </a:xfrm>
          <a:prstGeom prst="rect">
            <a:avLst/>
          </a:prstGeom>
          <a:noFill/>
        </p:spPr>
        <p:txBody>
          <a:bodyPr wrap="square" rtlCol="0">
            <a:spAutoFit/>
          </a:bodyPr>
          <a:lstStyle/>
          <a:p>
            <a:pPr algn="ctr"/>
            <a:r>
              <a:rPr lang="en-IN" sz="4800" dirty="0">
                <a:latin typeface="Algerian" pitchFamily="82" charset="0"/>
              </a:rPr>
              <a:t>Types of Normalization</a:t>
            </a:r>
          </a:p>
        </p:txBody>
      </p:sp>
      <p:pic>
        <p:nvPicPr>
          <p:cNvPr id="1026" name="Picture 2" descr="Nor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828" y="1700808"/>
            <a:ext cx="7950612"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74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548680"/>
            <a:ext cx="7272808" cy="830997"/>
          </a:xfrm>
          <a:prstGeom prst="rect">
            <a:avLst/>
          </a:prstGeom>
          <a:noFill/>
        </p:spPr>
        <p:txBody>
          <a:bodyPr wrap="square" rtlCol="0">
            <a:spAutoFit/>
          </a:bodyPr>
          <a:lstStyle/>
          <a:p>
            <a:pPr algn="ctr"/>
            <a:r>
              <a:rPr lang="en-IN" sz="4800" dirty="0">
                <a:latin typeface="Algerian" pitchFamily="82" charset="0"/>
              </a:rPr>
              <a:t>1 Normal Form</a:t>
            </a:r>
          </a:p>
        </p:txBody>
      </p:sp>
      <p:sp>
        <p:nvSpPr>
          <p:cNvPr id="5" name="Rectangle 4"/>
          <p:cNvSpPr/>
          <p:nvPr/>
        </p:nvSpPr>
        <p:spPr>
          <a:xfrm>
            <a:off x="611560" y="1484784"/>
            <a:ext cx="7704856" cy="646331"/>
          </a:xfrm>
          <a:prstGeom prst="rect">
            <a:avLst/>
          </a:prstGeom>
        </p:spPr>
        <p:txBody>
          <a:bodyPr wrap="square">
            <a:spAutoFit/>
          </a:bodyPr>
          <a:lstStyle/>
          <a:p>
            <a:pPr algn="just"/>
            <a:r>
              <a:rPr lang="en-IN" dirty="0">
                <a:latin typeface="Times New Roman" pitchFamily="18" charset="0"/>
                <a:cs typeface="Times New Roman" pitchFamily="18" charset="0"/>
              </a:rPr>
              <a:t>As per the rule of first normal form, an attribute (column) of a table cannot hold multiple values. It should hold only atomic values.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420888"/>
            <a:ext cx="6696744"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1842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548680"/>
            <a:ext cx="7272808" cy="830997"/>
          </a:xfrm>
          <a:prstGeom prst="rect">
            <a:avLst/>
          </a:prstGeom>
          <a:noFill/>
        </p:spPr>
        <p:txBody>
          <a:bodyPr wrap="square" rtlCol="0">
            <a:spAutoFit/>
          </a:bodyPr>
          <a:lstStyle/>
          <a:p>
            <a:pPr algn="ctr"/>
            <a:r>
              <a:rPr lang="en-IN" sz="4800" dirty="0">
                <a:latin typeface="Algerian" pitchFamily="82" charset="0"/>
              </a:rPr>
              <a:t>1 Normal Form</a:t>
            </a:r>
          </a:p>
        </p:txBody>
      </p:sp>
      <p:sp>
        <p:nvSpPr>
          <p:cNvPr id="5" name="Rectangle 4"/>
          <p:cNvSpPr/>
          <p:nvPr/>
        </p:nvSpPr>
        <p:spPr>
          <a:xfrm>
            <a:off x="611560" y="1484784"/>
            <a:ext cx="7704856" cy="1000274"/>
          </a:xfrm>
          <a:prstGeom prst="rect">
            <a:avLst/>
          </a:prstGeom>
        </p:spPr>
        <p:txBody>
          <a:bodyPr wrap="square">
            <a:spAutoFit/>
          </a:bodyPr>
          <a:lstStyle/>
          <a:p>
            <a:pPr marL="285750" lvl="0" indent="-285750">
              <a:spcBef>
                <a:spcPts val="600"/>
              </a:spcBef>
              <a:buClr>
                <a:schemeClr val="accent2"/>
              </a:buClr>
              <a:buSzPct val="85000"/>
              <a:buFont typeface="Wingdings" pitchFamily="2" charset="2"/>
              <a:buChar char="q"/>
              <a:defRPr/>
            </a:pPr>
            <a:r>
              <a:rPr lang="en-US" dirty="0">
                <a:latin typeface="Times New Roman" pitchFamily="18" charset="0"/>
                <a:cs typeface="Times New Roman" pitchFamily="18" charset="0"/>
              </a:rPr>
              <a:t>Disallows composite attributes, multivalued attributes i.e.,  attributes whose values </a:t>
            </a:r>
            <a:r>
              <a:rPr lang="en-US" i="1" dirty="0">
                <a:latin typeface="Times New Roman" pitchFamily="18" charset="0"/>
                <a:cs typeface="Times New Roman" pitchFamily="18" charset="0"/>
              </a:rPr>
              <a:t>for an individual tuple</a:t>
            </a:r>
            <a:r>
              <a:rPr lang="en-US" dirty="0">
                <a:latin typeface="Times New Roman" pitchFamily="18" charset="0"/>
                <a:cs typeface="Times New Roman" pitchFamily="18" charset="0"/>
              </a:rPr>
              <a:t>  are non-atomic</a:t>
            </a:r>
          </a:p>
          <a:p>
            <a:pPr marL="285750" lvl="0" indent="-285750">
              <a:spcBef>
                <a:spcPts val="600"/>
              </a:spcBef>
              <a:buClr>
                <a:schemeClr val="accent2"/>
              </a:buClr>
              <a:buSzPct val="85000"/>
              <a:buFont typeface="Wingdings" pitchFamily="2" charset="2"/>
              <a:buChar char="q"/>
              <a:defRPr/>
            </a:pPr>
            <a:r>
              <a:rPr lang="en-US" dirty="0">
                <a:latin typeface="Times New Roman" pitchFamily="18" charset="0"/>
                <a:cs typeface="Times New Roman" pitchFamily="18" charset="0"/>
              </a:rPr>
              <a:t>Considered to be part of the definition of relation </a:t>
            </a:r>
          </a:p>
        </p:txBody>
      </p:sp>
      <p:sp>
        <p:nvSpPr>
          <p:cNvPr id="2" name="Rectangle 1"/>
          <p:cNvSpPr/>
          <p:nvPr/>
        </p:nvSpPr>
        <p:spPr>
          <a:xfrm>
            <a:off x="3203848" y="2531538"/>
            <a:ext cx="1529008" cy="369332"/>
          </a:xfrm>
          <a:prstGeom prst="rect">
            <a:avLst/>
          </a:prstGeom>
        </p:spPr>
        <p:txBody>
          <a:bodyPr wrap="none">
            <a:spAutoFit/>
          </a:bodyPr>
          <a:lstStyle/>
          <a:p>
            <a:pPr algn="ctr"/>
            <a:r>
              <a:rPr lang="en-IN" b="1" dirty="0">
                <a:latin typeface="Times New Roman" pitchFamily="18" charset="0"/>
                <a:cs typeface="Times New Roman" pitchFamily="18" charset="0"/>
              </a:rPr>
              <a:t>1NF Example</a:t>
            </a:r>
          </a:p>
        </p:txBody>
      </p:sp>
      <p:pic>
        <p:nvPicPr>
          <p:cNvPr id="6" name="Picture 2" descr="http://www.tutorialspoint.com/dbms/images/unorganized_relation.png"/>
          <p:cNvPicPr>
            <a:picLocks noChangeAspect="1" noChangeArrowheads="1"/>
          </p:cNvPicPr>
          <p:nvPr/>
        </p:nvPicPr>
        <p:blipFill>
          <a:blip r:embed="rId2" cstate="print"/>
          <a:srcRect/>
          <a:stretch>
            <a:fillRect/>
          </a:stretch>
        </p:blipFill>
        <p:spPr bwMode="auto">
          <a:xfrm>
            <a:off x="652674" y="3429000"/>
            <a:ext cx="3286125" cy="981075"/>
          </a:xfrm>
          <a:prstGeom prst="rect">
            <a:avLst/>
          </a:prstGeom>
          <a:noFill/>
        </p:spPr>
      </p:pic>
      <p:sp>
        <p:nvSpPr>
          <p:cNvPr id="4" name="Rectangle 3"/>
          <p:cNvSpPr/>
          <p:nvPr/>
        </p:nvSpPr>
        <p:spPr>
          <a:xfrm>
            <a:off x="4054927" y="3429000"/>
            <a:ext cx="4572000" cy="646331"/>
          </a:xfrm>
          <a:prstGeom prst="rect">
            <a:avLst/>
          </a:prstGeom>
        </p:spPr>
        <p:txBody>
          <a:bodyPr>
            <a:spAutoFit/>
          </a:bodyPr>
          <a:lstStyle/>
          <a:p>
            <a:pPr lvl="0" eaLnBrk="0" fontAlgn="base" hangingPunct="0">
              <a:spcBef>
                <a:spcPct val="0"/>
              </a:spcBef>
              <a:spcAft>
                <a:spcPct val="0"/>
              </a:spcAft>
            </a:pPr>
            <a:r>
              <a:rPr lang="en-US" dirty="0">
                <a:latin typeface="Times New Roman" pitchFamily="18" charset="0"/>
                <a:cs typeface="Times New Roman" pitchFamily="18" charset="0"/>
              </a:rPr>
              <a:t>We re-arrange the relation (table) as below, to convert it to First Normal Form</a:t>
            </a:r>
          </a:p>
        </p:txBody>
      </p:sp>
      <p:sp>
        <p:nvSpPr>
          <p:cNvPr id="8" name="U-Turn Arrow 7"/>
          <p:cNvSpPr/>
          <p:nvPr/>
        </p:nvSpPr>
        <p:spPr>
          <a:xfrm>
            <a:off x="3635896" y="3078252"/>
            <a:ext cx="1224136" cy="350748"/>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9" name="Picture 3" descr="http://www.tutorialspoint.com/dbms/images/1nf.png"/>
          <p:cNvPicPr>
            <a:picLocks noChangeAspect="1" noChangeArrowheads="1"/>
          </p:cNvPicPr>
          <p:nvPr/>
        </p:nvPicPr>
        <p:blipFill>
          <a:blip r:embed="rId3" cstate="print"/>
          <a:srcRect/>
          <a:stretch>
            <a:fillRect/>
          </a:stretch>
        </p:blipFill>
        <p:spPr bwMode="auto">
          <a:xfrm>
            <a:off x="4553120" y="4336378"/>
            <a:ext cx="3276600" cy="1962150"/>
          </a:xfrm>
          <a:prstGeom prst="rect">
            <a:avLst/>
          </a:prstGeom>
          <a:noFill/>
        </p:spPr>
      </p:pic>
      <p:sp>
        <p:nvSpPr>
          <p:cNvPr id="10" name="U-Turn Arrow 9"/>
          <p:cNvSpPr/>
          <p:nvPr/>
        </p:nvSpPr>
        <p:spPr>
          <a:xfrm flipH="1">
            <a:off x="7236296" y="3875781"/>
            <a:ext cx="792088" cy="350748"/>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754370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548680"/>
            <a:ext cx="7272808" cy="1323439"/>
          </a:xfrm>
          <a:prstGeom prst="rect">
            <a:avLst/>
          </a:prstGeom>
          <a:noFill/>
        </p:spPr>
        <p:txBody>
          <a:bodyPr wrap="square" rtlCol="0">
            <a:spAutoFit/>
          </a:bodyPr>
          <a:lstStyle/>
          <a:p>
            <a:pPr algn="ctr"/>
            <a:r>
              <a:rPr lang="en-IN" sz="4000" dirty="0">
                <a:latin typeface="Algerian" pitchFamily="82" charset="0"/>
              </a:rPr>
              <a:t>Check Normal form of Table</a:t>
            </a:r>
          </a:p>
        </p:txBody>
      </p:sp>
      <p:graphicFrame>
        <p:nvGraphicFramePr>
          <p:cNvPr id="11" name="Table 10"/>
          <p:cNvGraphicFramePr>
            <a:graphicFrameLocks noGrp="1"/>
          </p:cNvGraphicFramePr>
          <p:nvPr>
            <p:extLst>
              <p:ext uri="{D42A27DB-BD31-4B8C-83A1-F6EECF244321}">
                <p14:modId xmlns:p14="http://schemas.microsoft.com/office/powerpoint/2010/main" val="1572648896"/>
              </p:ext>
            </p:extLst>
          </p:nvPr>
        </p:nvGraphicFramePr>
        <p:xfrm>
          <a:off x="1043608" y="4221088"/>
          <a:ext cx="3528392" cy="1943100"/>
        </p:xfrm>
        <a:graphic>
          <a:graphicData uri="http://schemas.openxmlformats.org/drawingml/2006/table">
            <a:tbl>
              <a:tblPr>
                <a:tableStyleId>{D113A9D2-9D6B-4929-AA2D-F23B5EE8CBE7}</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tblGrid>
              <a:tr h="0">
                <a:tc>
                  <a:txBody>
                    <a:bodyPr/>
                    <a:lstStyle/>
                    <a:p>
                      <a:pPr algn="l"/>
                      <a:r>
                        <a:rPr lang="en-IN" dirty="0">
                          <a:effectLst/>
                          <a:latin typeface="Times New Roman" pitchFamily="18" charset="0"/>
                          <a:cs typeface="Times New Roman" pitchFamily="18" charset="0"/>
                        </a:rPr>
                        <a:t>Roll</a:t>
                      </a:r>
                    </a:p>
                  </a:txBody>
                  <a:tcPr marT="57150" marB="57150" anchor="ctr"/>
                </a:tc>
                <a:tc>
                  <a:txBody>
                    <a:bodyPr/>
                    <a:lstStyle/>
                    <a:p>
                      <a:pPr algn="l"/>
                      <a:r>
                        <a:rPr lang="en-IN" dirty="0">
                          <a:effectLst/>
                          <a:latin typeface="Times New Roman" pitchFamily="18" charset="0"/>
                          <a:cs typeface="Times New Roman" pitchFamily="18" charset="0"/>
                        </a:rPr>
                        <a:t>Name</a:t>
                      </a:r>
                    </a:p>
                  </a:txBody>
                  <a:tcPr marT="57150" marB="57150" anchor="ctr"/>
                </a:tc>
                <a:tc>
                  <a:txBody>
                    <a:bodyPr/>
                    <a:lstStyle/>
                    <a:p>
                      <a:pPr algn="l"/>
                      <a:r>
                        <a:rPr lang="en-IN" dirty="0">
                          <a:effectLst/>
                          <a:latin typeface="Times New Roman" pitchFamily="18" charset="0"/>
                          <a:cs typeface="Times New Roman" pitchFamily="18" charset="0"/>
                        </a:rPr>
                        <a:t>Course</a:t>
                      </a:r>
                    </a:p>
                  </a:txBody>
                  <a:tcPr marT="57150" marB="57150" anchor="ctr"/>
                </a:tc>
                <a:extLst>
                  <a:ext uri="{0D108BD9-81ED-4DB2-BD59-A6C34878D82A}">
                    <a16:rowId xmlns:a16="http://schemas.microsoft.com/office/drawing/2014/main" val="10000"/>
                  </a:ext>
                </a:extLst>
              </a:tr>
              <a:tr h="194310">
                <a:tc rowSpan="2">
                  <a:txBody>
                    <a:bodyPr/>
                    <a:lstStyle/>
                    <a:p>
                      <a:pPr algn="l"/>
                      <a:r>
                        <a:rPr lang="en-IN" dirty="0">
                          <a:effectLst/>
                          <a:latin typeface="Times New Roman" pitchFamily="18" charset="0"/>
                          <a:cs typeface="Times New Roman" pitchFamily="18" charset="0"/>
                        </a:rPr>
                        <a:t>101</a:t>
                      </a:r>
                    </a:p>
                  </a:txBody>
                  <a:tcPr marT="57150" marB="57150" anchor="ctr"/>
                </a:tc>
                <a:tc rowSpan="2">
                  <a:txBody>
                    <a:bodyPr/>
                    <a:lstStyle/>
                    <a:p>
                      <a:pPr algn="l"/>
                      <a:r>
                        <a:rPr lang="en-IN" dirty="0">
                          <a:effectLst/>
                          <a:latin typeface="Times New Roman" pitchFamily="18" charset="0"/>
                          <a:cs typeface="Times New Roman" pitchFamily="18" charset="0"/>
                        </a:rPr>
                        <a:t>CS</a:t>
                      </a:r>
                    </a:p>
                  </a:txBody>
                  <a:tcPr marT="57150" marB="57150" anchor="ctr"/>
                </a:tc>
                <a:tc>
                  <a:txBody>
                    <a:bodyPr/>
                    <a:lstStyle/>
                    <a:p>
                      <a:pPr algn="l"/>
                      <a:r>
                        <a:rPr lang="en-IN" dirty="0">
                          <a:effectLst/>
                          <a:latin typeface="Times New Roman" pitchFamily="18" charset="0"/>
                          <a:cs typeface="Times New Roman" pitchFamily="18" charset="0"/>
                        </a:rPr>
                        <a:t>CN</a:t>
                      </a:r>
                    </a:p>
                  </a:txBody>
                  <a:tcPr marT="57150" marB="57150" anchor="ctr"/>
                </a:tc>
                <a:extLst>
                  <a:ext uri="{0D108BD9-81ED-4DB2-BD59-A6C34878D82A}">
                    <a16:rowId xmlns:a16="http://schemas.microsoft.com/office/drawing/2014/main" val="10001"/>
                  </a:ext>
                </a:extLst>
              </a:tr>
              <a:tr h="194310">
                <a:tc vMerge="1">
                  <a:txBody>
                    <a:bodyPr/>
                    <a:lstStyle/>
                    <a:p>
                      <a:endParaRPr lang="en-IN"/>
                    </a:p>
                  </a:txBody>
                  <a:tcPr/>
                </a:tc>
                <a:tc vMerge="1">
                  <a:txBody>
                    <a:bodyPr/>
                    <a:lstStyle/>
                    <a:p>
                      <a:endParaRPr lang="en-IN"/>
                    </a:p>
                  </a:txBody>
                  <a:tcPr/>
                </a:tc>
                <a:tc>
                  <a:txBody>
                    <a:bodyPr/>
                    <a:lstStyle/>
                    <a:p>
                      <a:pPr algn="l"/>
                      <a:r>
                        <a:rPr lang="en-IN" dirty="0">
                          <a:effectLst/>
                          <a:latin typeface="Times New Roman" pitchFamily="18" charset="0"/>
                          <a:cs typeface="Times New Roman" pitchFamily="18" charset="0"/>
                        </a:rPr>
                        <a:t>OS</a:t>
                      </a:r>
                    </a:p>
                  </a:txBody>
                  <a:tcPr marT="57150" marB="57150" anchor="ctr"/>
                </a:tc>
                <a:extLst>
                  <a:ext uri="{0D108BD9-81ED-4DB2-BD59-A6C34878D82A}">
                    <a16:rowId xmlns:a16="http://schemas.microsoft.com/office/drawing/2014/main" val="10002"/>
                  </a:ext>
                </a:extLst>
              </a:tr>
              <a:tr h="194310">
                <a:tc rowSpan="2">
                  <a:txBody>
                    <a:bodyPr/>
                    <a:lstStyle/>
                    <a:p>
                      <a:pPr algn="l"/>
                      <a:r>
                        <a:rPr lang="en-IN" dirty="0">
                          <a:effectLst/>
                          <a:latin typeface="Times New Roman" pitchFamily="18" charset="0"/>
                          <a:cs typeface="Times New Roman" pitchFamily="18" charset="0"/>
                        </a:rPr>
                        <a:t>102</a:t>
                      </a:r>
                    </a:p>
                  </a:txBody>
                  <a:tcPr marT="57150" marB="57150" anchor="ctr"/>
                </a:tc>
                <a:tc rowSpan="2">
                  <a:txBody>
                    <a:bodyPr/>
                    <a:lstStyle/>
                    <a:p>
                      <a:pPr algn="l"/>
                      <a:r>
                        <a:rPr lang="en-IN" dirty="0">
                          <a:effectLst/>
                          <a:latin typeface="Times New Roman" pitchFamily="18" charset="0"/>
                          <a:cs typeface="Times New Roman" pitchFamily="18" charset="0"/>
                        </a:rPr>
                        <a:t>EC</a:t>
                      </a:r>
                    </a:p>
                  </a:txBody>
                  <a:tcPr marT="57150" marB="57150" anchor="ctr"/>
                </a:tc>
                <a:tc>
                  <a:txBody>
                    <a:bodyPr/>
                    <a:lstStyle/>
                    <a:p>
                      <a:pPr algn="l"/>
                      <a:r>
                        <a:rPr lang="en-IN" dirty="0">
                          <a:effectLst/>
                          <a:latin typeface="Times New Roman" pitchFamily="18" charset="0"/>
                          <a:cs typeface="Times New Roman" pitchFamily="18" charset="0"/>
                        </a:rPr>
                        <a:t>DBMS</a:t>
                      </a:r>
                    </a:p>
                  </a:txBody>
                  <a:tcPr marT="57150" marB="57150" anchor="ctr"/>
                </a:tc>
                <a:extLst>
                  <a:ext uri="{0D108BD9-81ED-4DB2-BD59-A6C34878D82A}">
                    <a16:rowId xmlns:a16="http://schemas.microsoft.com/office/drawing/2014/main" val="10003"/>
                  </a:ext>
                </a:extLst>
              </a:tr>
              <a:tr h="194310">
                <a:tc vMerge="1">
                  <a:txBody>
                    <a:bodyPr/>
                    <a:lstStyle/>
                    <a:p>
                      <a:endParaRPr lang="en-IN"/>
                    </a:p>
                  </a:txBody>
                  <a:tcPr/>
                </a:tc>
                <a:tc vMerge="1">
                  <a:txBody>
                    <a:bodyPr/>
                    <a:lstStyle/>
                    <a:p>
                      <a:endParaRPr lang="en-IN"/>
                    </a:p>
                  </a:txBody>
                  <a:tcPr/>
                </a:tc>
                <a:tc>
                  <a:txBody>
                    <a:bodyPr/>
                    <a:lstStyle/>
                    <a:p>
                      <a:pPr algn="l"/>
                      <a:r>
                        <a:rPr lang="en-IN" dirty="0">
                          <a:effectLst/>
                          <a:latin typeface="Times New Roman" pitchFamily="18" charset="0"/>
                          <a:cs typeface="Times New Roman" pitchFamily="18" charset="0"/>
                        </a:rPr>
                        <a:t>CO</a:t>
                      </a:r>
                    </a:p>
                  </a:txBody>
                  <a:tcPr marT="57150" marB="57150" anchor="ct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135007993"/>
              </p:ext>
            </p:extLst>
          </p:nvPr>
        </p:nvGraphicFramePr>
        <p:xfrm>
          <a:off x="5148064" y="4221087"/>
          <a:ext cx="3528392" cy="1943100"/>
        </p:xfrm>
        <a:graphic>
          <a:graphicData uri="http://schemas.openxmlformats.org/drawingml/2006/table">
            <a:tbl>
              <a:tblPr>
                <a:tableStyleId>{D113A9D2-9D6B-4929-AA2D-F23B5EE8CBE7}</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tblGrid>
              <a:tr h="244604">
                <a:tc>
                  <a:txBody>
                    <a:bodyPr/>
                    <a:lstStyle/>
                    <a:p>
                      <a:pPr algn="l"/>
                      <a:r>
                        <a:rPr lang="en-IN" dirty="0" err="1">
                          <a:effectLst/>
                          <a:latin typeface="Times New Roman" pitchFamily="18" charset="0"/>
                          <a:cs typeface="Times New Roman" pitchFamily="18" charset="0"/>
                        </a:rPr>
                        <a:t>Br_code</a:t>
                      </a:r>
                      <a:endParaRPr lang="en-IN" dirty="0">
                        <a:effectLst/>
                        <a:latin typeface="Times New Roman" pitchFamily="18" charset="0"/>
                        <a:cs typeface="Times New Roman" pitchFamily="18" charset="0"/>
                      </a:endParaRPr>
                    </a:p>
                  </a:txBody>
                  <a:tcPr marT="57150" marB="57150" anchor="ctr"/>
                </a:tc>
                <a:tc>
                  <a:txBody>
                    <a:bodyPr/>
                    <a:lstStyle/>
                    <a:p>
                      <a:pPr algn="l"/>
                      <a:r>
                        <a:rPr lang="en-IN" dirty="0" err="1">
                          <a:effectLst/>
                          <a:latin typeface="Times New Roman" pitchFamily="18" charset="0"/>
                          <a:cs typeface="Times New Roman" pitchFamily="18" charset="0"/>
                        </a:rPr>
                        <a:t>Br_name</a:t>
                      </a:r>
                      <a:endParaRPr lang="en-IN" dirty="0">
                        <a:effectLst/>
                        <a:latin typeface="Times New Roman" pitchFamily="18" charset="0"/>
                        <a:cs typeface="Times New Roman" pitchFamily="18" charset="0"/>
                      </a:endParaRPr>
                    </a:p>
                  </a:txBody>
                  <a:tcPr marT="57150" marB="57150" anchor="ctr"/>
                </a:tc>
                <a:tc>
                  <a:txBody>
                    <a:bodyPr/>
                    <a:lstStyle/>
                    <a:p>
                      <a:pPr algn="l"/>
                      <a:r>
                        <a:rPr lang="en-IN" dirty="0" err="1">
                          <a:effectLst/>
                          <a:latin typeface="Times New Roman" pitchFamily="18" charset="0"/>
                          <a:cs typeface="Times New Roman" pitchFamily="18" charset="0"/>
                        </a:rPr>
                        <a:t>Hod_Name</a:t>
                      </a:r>
                      <a:endParaRPr lang="en-IN" dirty="0">
                        <a:effectLst/>
                        <a:latin typeface="Times New Roman" pitchFamily="18" charset="0"/>
                        <a:cs typeface="Times New Roman" pitchFamily="18" charset="0"/>
                      </a:endParaRPr>
                    </a:p>
                  </a:txBody>
                  <a:tcPr marT="57150" marB="57150" anchor="ctr"/>
                </a:tc>
                <a:extLst>
                  <a:ext uri="{0D108BD9-81ED-4DB2-BD59-A6C34878D82A}">
                    <a16:rowId xmlns:a16="http://schemas.microsoft.com/office/drawing/2014/main" val="10000"/>
                  </a:ext>
                </a:extLst>
              </a:tr>
              <a:tr h="0">
                <a:tc>
                  <a:txBody>
                    <a:bodyPr/>
                    <a:lstStyle/>
                    <a:p>
                      <a:pPr algn="l"/>
                      <a:r>
                        <a:rPr lang="en-IN" dirty="0">
                          <a:effectLst/>
                          <a:latin typeface="Times New Roman" pitchFamily="18" charset="0"/>
                          <a:cs typeface="Times New Roman" pitchFamily="18" charset="0"/>
                        </a:rPr>
                        <a:t>101</a:t>
                      </a:r>
                    </a:p>
                  </a:txBody>
                  <a:tcPr marT="57150" marB="57150" anchor="ctr"/>
                </a:tc>
                <a:tc>
                  <a:txBody>
                    <a:bodyPr/>
                    <a:lstStyle/>
                    <a:p>
                      <a:pPr algn="l"/>
                      <a:r>
                        <a:rPr lang="en-IN" dirty="0">
                          <a:effectLst/>
                          <a:latin typeface="Times New Roman" pitchFamily="18" charset="0"/>
                          <a:cs typeface="Times New Roman" pitchFamily="18" charset="0"/>
                        </a:rPr>
                        <a:t>CS</a:t>
                      </a:r>
                    </a:p>
                  </a:txBody>
                  <a:tcPr marT="57150" marB="57150" anchor="ctr"/>
                </a:tc>
                <a:tc>
                  <a:txBody>
                    <a:bodyPr/>
                    <a:lstStyle/>
                    <a:p>
                      <a:pPr algn="l"/>
                      <a:r>
                        <a:rPr lang="en-IN" dirty="0">
                          <a:effectLst/>
                          <a:latin typeface="Times New Roman" pitchFamily="18" charset="0"/>
                          <a:cs typeface="Times New Roman" pitchFamily="18" charset="0"/>
                        </a:rPr>
                        <a:t>CN</a:t>
                      </a:r>
                    </a:p>
                  </a:txBody>
                  <a:tcPr marT="57150" marB="57150" anchor="ctr"/>
                </a:tc>
                <a:extLst>
                  <a:ext uri="{0D108BD9-81ED-4DB2-BD59-A6C34878D82A}">
                    <a16:rowId xmlns:a16="http://schemas.microsoft.com/office/drawing/2014/main" val="10001"/>
                  </a:ext>
                </a:extLst>
              </a:tr>
              <a:tr h="0">
                <a:tc>
                  <a:txBody>
                    <a:bodyPr/>
                    <a:lstStyle/>
                    <a:p>
                      <a:pPr algn="l"/>
                      <a:r>
                        <a:rPr lang="en-IN" dirty="0">
                          <a:effectLst/>
                          <a:latin typeface="Times New Roman" pitchFamily="18" charset="0"/>
                          <a:cs typeface="Times New Roman" pitchFamily="18" charset="0"/>
                        </a:rPr>
                        <a:t>101</a:t>
                      </a:r>
                    </a:p>
                  </a:txBody>
                  <a:tcPr marT="57150" marB="57150" anchor="ctr"/>
                </a:tc>
                <a:tc>
                  <a:txBody>
                    <a:bodyPr/>
                    <a:lstStyle/>
                    <a:p>
                      <a:pPr algn="l"/>
                      <a:r>
                        <a:rPr lang="en-IN" dirty="0">
                          <a:effectLst/>
                          <a:latin typeface="Times New Roman" pitchFamily="18" charset="0"/>
                          <a:cs typeface="Times New Roman" pitchFamily="18" charset="0"/>
                        </a:rPr>
                        <a:t>CS</a:t>
                      </a:r>
                    </a:p>
                  </a:txBody>
                  <a:tcPr marT="57150" marB="57150" anchor="ctr"/>
                </a:tc>
                <a:tc>
                  <a:txBody>
                    <a:bodyPr/>
                    <a:lstStyle/>
                    <a:p>
                      <a:pPr algn="l"/>
                      <a:r>
                        <a:rPr lang="en-IN" dirty="0">
                          <a:effectLst/>
                          <a:latin typeface="Times New Roman" pitchFamily="18" charset="0"/>
                          <a:cs typeface="Times New Roman" pitchFamily="18" charset="0"/>
                        </a:rPr>
                        <a:t>OS</a:t>
                      </a:r>
                    </a:p>
                  </a:txBody>
                  <a:tcPr marT="57150" marB="57150" anchor="ctr"/>
                </a:tc>
                <a:extLst>
                  <a:ext uri="{0D108BD9-81ED-4DB2-BD59-A6C34878D82A}">
                    <a16:rowId xmlns:a16="http://schemas.microsoft.com/office/drawing/2014/main" val="10002"/>
                  </a:ext>
                </a:extLst>
              </a:tr>
              <a:tr h="0">
                <a:tc>
                  <a:txBody>
                    <a:bodyPr/>
                    <a:lstStyle/>
                    <a:p>
                      <a:pPr algn="l"/>
                      <a:r>
                        <a:rPr lang="en-IN" dirty="0">
                          <a:effectLst/>
                          <a:latin typeface="Times New Roman" pitchFamily="18" charset="0"/>
                          <a:cs typeface="Times New Roman" pitchFamily="18" charset="0"/>
                        </a:rPr>
                        <a:t>102</a:t>
                      </a:r>
                    </a:p>
                  </a:txBody>
                  <a:tcPr marT="57150" marB="57150" anchor="ctr"/>
                </a:tc>
                <a:tc>
                  <a:txBody>
                    <a:bodyPr/>
                    <a:lstStyle/>
                    <a:p>
                      <a:pPr algn="l"/>
                      <a:r>
                        <a:rPr lang="en-IN" dirty="0">
                          <a:effectLst/>
                          <a:latin typeface="Times New Roman" pitchFamily="18" charset="0"/>
                          <a:cs typeface="Times New Roman" pitchFamily="18" charset="0"/>
                        </a:rPr>
                        <a:t>EC</a:t>
                      </a:r>
                    </a:p>
                  </a:txBody>
                  <a:tcPr marT="57150" marB="57150" anchor="ctr"/>
                </a:tc>
                <a:tc>
                  <a:txBody>
                    <a:bodyPr/>
                    <a:lstStyle/>
                    <a:p>
                      <a:pPr algn="l"/>
                      <a:r>
                        <a:rPr lang="en-IN" dirty="0">
                          <a:effectLst/>
                          <a:latin typeface="Times New Roman" pitchFamily="18" charset="0"/>
                          <a:cs typeface="Times New Roman" pitchFamily="18" charset="0"/>
                        </a:rPr>
                        <a:t>DBMS</a:t>
                      </a:r>
                    </a:p>
                  </a:txBody>
                  <a:tcPr marT="57150" marB="57150" anchor="ctr"/>
                </a:tc>
                <a:extLst>
                  <a:ext uri="{0D108BD9-81ED-4DB2-BD59-A6C34878D82A}">
                    <a16:rowId xmlns:a16="http://schemas.microsoft.com/office/drawing/2014/main" val="10003"/>
                  </a:ext>
                </a:extLst>
              </a:tr>
              <a:tr h="0">
                <a:tc>
                  <a:txBody>
                    <a:bodyPr/>
                    <a:lstStyle/>
                    <a:p>
                      <a:pPr algn="l"/>
                      <a:r>
                        <a:rPr lang="en-IN" dirty="0">
                          <a:effectLst/>
                          <a:latin typeface="Times New Roman" pitchFamily="18" charset="0"/>
                          <a:cs typeface="Times New Roman" pitchFamily="18" charset="0"/>
                        </a:rPr>
                        <a:t>102</a:t>
                      </a:r>
                    </a:p>
                  </a:txBody>
                  <a:tcPr marT="57150" marB="57150" anchor="ctr"/>
                </a:tc>
                <a:tc>
                  <a:txBody>
                    <a:bodyPr/>
                    <a:lstStyle/>
                    <a:p>
                      <a:pPr algn="l"/>
                      <a:r>
                        <a:rPr lang="en-IN" dirty="0">
                          <a:effectLst/>
                          <a:latin typeface="Times New Roman" pitchFamily="18" charset="0"/>
                          <a:cs typeface="Times New Roman" pitchFamily="18" charset="0"/>
                        </a:rPr>
                        <a:t>EC</a:t>
                      </a:r>
                    </a:p>
                  </a:txBody>
                  <a:tcPr marT="57150" marB="57150" anchor="ctr"/>
                </a:tc>
                <a:tc>
                  <a:txBody>
                    <a:bodyPr/>
                    <a:lstStyle/>
                    <a:p>
                      <a:pPr algn="l"/>
                      <a:r>
                        <a:rPr lang="en-IN" dirty="0">
                          <a:effectLst/>
                          <a:latin typeface="Times New Roman" pitchFamily="18" charset="0"/>
                          <a:cs typeface="Times New Roman" pitchFamily="18" charset="0"/>
                        </a:rPr>
                        <a:t>CO</a:t>
                      </a:r>
                    </a:p>
                  </a:txBody>
                  <a:tcPr marT="57150" marB="57150" anchor="ctr"/>
                </a:tc>
                <a:extLst>
                  <a:ext uri="{0D108BD9-81ED-4DB2-BD59-A6C34878D82A}">
                    <a16:rowId xmlns:a16="http://schemas.microsoft.com/office/drawing/2014/main" val="10004"/>
                  </a:ext>
                </a:extLst>
              </a:tr>
            </a:tbl>
          </a:graphicData>
        </a:graphic>
      </p:graphicFrame>
      <p:sp>
        <p:nvSpPr>
          <p:cNvPr id="13" name="U-Turn Arrow 12"/>
          <p:cNvSpPr/>
          <p:nvPr/>
        </p:nvSpPr>
        <p:spPr>
          <a:xfrm>
            <a:off x="3419872" y="3429000"/>
            <a:ext cx="2232248" cy="720080"/>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Left-Right-Up Arrow 13"/>
          <p:cNvSpPr/>
          <p:nvPr/>
        </p:nvSpPr>
        <p:spPr>
          <a:xfrm rot="4943728">
            <a:off x="3643146" y="4738436"/>
            <a:ext cx="468052" cy="504056"/>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p:cNvCxnSpPr/>
          <p:nvPr/>
        </p:nvCxnSpPr>
        <p:spPr>
          <a:xfrm flipV="1">
            <a:off x="4157954" y="3429000"/>
            <a:ext cx="2214246" cy="1561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72200" y="2708920"/>
            <a:ext cx="2376264" cy="1200329"/>
          </a:xfrm>
          <a:prstGeom prst="rect">
            <a:avLst/>
          </a:prstGeom>
          <a:noFill/>
        </p:spPr>
        <p:txBody>
          <a:bodyPr wrap="square" rtlCol="0">
            <a:spAutoFit/>
          </a:bodyPr>
          <a:lstStyle/>
          <a:p>
            <a:r>
              <a:rPr lang="en-IN" dirty="0">
                <a:latin typeface="Times New Roman" pitchFamily="18" charset="0"/>
                <a:cs typeface="Times New Roman" pitchFamily="18" charset="0"/>
              </a:rPr>
              <a:t>Not possible in 1</a:t>
            </a:r>
            <a:r>
              <a:rPr lang="en-IN" baseline="30000" dirty="0">
                <a:latin typeface="Times New Roman" pitchFamily="18" charset="0"/>
                <a:cs typeface="Times New Roman" pitchFamily="18" charset="0"/>
              </a:rPr>
              <a:t>st</a:t>
            </a:r>
            <a:r>
              <a:rPr lang="en-IN" dirty="0">
                <a:latin typeface="Times New Roman" pitchFamily="18" charset="0"/>
                <a:cs typeface="Times New Roman" pitchFamily="18" charset="0"/>
              </a:rPr>
              <a:t> NF because it allow atomic Value. So it is not in INF. </a:t>
            </a:r>
          </a:p>
        </p:txBody>
      </p:sp>
      <p:sp>
        <p:nvSpPr>
          <p:cNvPr id="19" name="TextBox 18"/>
          <p:cNvSpPr txBox="1"/>
          <p:nvPr/>
        </p:nvSpPr>
        <p:spPr>
          <a:xfrm>
            <a:off x="3419872" y="2933181"/>
            <a:ext cx="2349261" cy="369332"/>
          </a:xfrm>
          <a:prstGeom prst="rect">
            <a:avLst/>
          </a:prstGeom>
          <a:noFill/>
        </p:spPr>
        <p:txBody>
          <a:bodyPr wrap="square" rtlCol="0">
            <a:spAutoFit/>
          </a:bodyPr>
          <a:lstStyle/>
          <a:p>
            <a:pPr algn="ctr"/>
            <a:r>
              <a:rPr lang="en-IN" dirty="0">
                <a:latin typeface="Times New Roman" pitchFamily="18" charset="0"/>
                <a:cs typeface="Times New Roman" pitchFamily="18" charset="0"/>
              </a:rPr>
              <a:t>Conversion in I NF</a:t>
            </a:r>
          </a:p>
        </p:txBody>
      </p:sp>
    </p:spTree>
    <p:extLst>
      <p:ext uri="{BB962C8B-B14F-4D97-AF65-F5344CB8AC3E}">
        <p14:creationId xmlns:p14="http://schemas.microsoft.com/office/powerpoint/2010/main" val="2457220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736" y="692696"/>
            <a:ext cx="5544616" cy="707886"/>
          </a:xfrm>
          <a:prstGeom prst="rect">
            <a:avLst/>
          </a:prstGeom>
        </p:spPr>
        <p:txBody>
          <a:bodyPr wrap="square">
            <a:spAutoFit/>
          </a:bodyPr>
          <a:lstStyle/>
          <a:p>
            <a:pPr algn="ctr"/>
            <a:r>
              <a:rPr lang="en-IN" sz="4000" dirty="0">
                <a:latin typeface="Algerian" pitchFamily="82" charset="0"/>
              </a:rPr>
              <a:t>Implication of INF</a:t>
            </a:r>
          </a:p>
        </p:txBody>
      </p:sp>
      <p:sp>
        <p:nvSpPr>
          <p:cNvPr id="3" name="TextBox 2"/>
          <p:cNvSpPr txBox="1"/>
          <p:nvPr/>
        </p:nvSpPr>
        <p:spPr>
          <a:xfrm>
            <a:off x="755576" y="1916832"/>
            <a:ext cx="7668852" cy="3170099"/>
          </a:xfrm>
          <a:prstGeom prst="rect">
            <a:avLst/>
          </a:prstGeom>
          <a:noFill/>
        </p:spPr>
        <p:txBody>
          <a:bodyPr wrap="square" rtlCol="0">
            <a:spAutoFit/>
          </a:bodyPr>
          <a:lstStyle/>
          <a:p>
            <a:pPr marL="285750" indent="-285750" algn="just">
              <a:lnSpc>
                <a:spcPct val="200000"/>
              </a:lnSpc>
              <a:buFont typeface="Wingdings" pitchFamily="2" charset="2"/>
              <a:buChar char="v"/>
            </a:pPr>
            <a:r>
              <a:rPr lang="en-IN" sz="2000" dirty="0">
                <a:latin typeface="Times New Roman" pitchFamily="18" charset="0"/>
                <a:cs typeface="Times New Roman" pitchFamily="18" charset="0"/>
              </a:rPr>
              <a:t>You must have single value in a single column, null value can be present.</a:t>
            </a:r>
          </a:p>
          <a:p>
            <a:pPr marL="285750" indent="-285750" algn="just">
              <a:lnSpc>
                <a:spcPct val="200000"/>
              </a:lnSpc>
              <a:buFont typeface="Wingdings" pitchFamily="2" charset="2"/>
              <a:buChar char="v"/>
            </a:pPr>
            <a:r>
              <a:rPr lang="en-IN" sz="2000" dirty="0">
                <a:latin typeface="Times New Roman" pitchFamily="18" charset="0"/>
                <a:cs typeface="Times New Roman" pitchFamily="18" charset="0"/>
              </a:rPr>
              <a:t>Order of row and order of column is insignificant.</a:t>
            </a:r>
          </a:p>
          <a:p>
            <a:pPr marL="285750" indent="-285750" algn="just">
              <a:lnSpc>
                <a:spcPct val="200000"/>
              </a:lnSpc>
              <a:buFont typeface="Wingdings" pitchFamily="2" charset="2"/>
              <a:buChar char="v"/>
            </a:pPr>
            <a:r>
              <a:rPr lang="en-IN" sz="2000" dirty="0">
                <a:latin typeface="Times New Roman" pitchFamily="18" charset="0"/>
                <a:cs typeface="Times New Roman" pitchFamily="18" charset="0"/>
              </a:rPr>
              <a:t>Every value must belong to same domain.</a:t>
            </a:r>
          </a:p>
          <a:p>
            <a:pPr marL="285750" indent="-285750" algn="just">
              <a:lnSpc>
                <a:spcPct val="200000"/>
              </a:lnSpc>
              <a:buFont typeface="Wingdings" pitchFamily="2" charset="2"/>
              <a:buChar char="v"/>
            </a:pPr>
            <a:r>
              <a:rPr lang="en-IN" sz="2000" dirty="0">
                <a:latin typeface="Times New Roman" pitchFamily="18" charset="0"/>
                <a:cs typeface="Times New Roman" pitchFamily="18" charset="0"/>
              </a:rPr>
              <a:t>Every column should have unique name.</a:t>
            </a:r>
          </a:p>
        </p:txBody>
      </p:sp>
    </p:spTree>
    <p:extLst>
      <p:ext uri="{BB962C8B-B14F-4D97-AF65-F5344CB8AC3E}">
        <p14:creationId xmlns:p14="http://schemas.microsoft.com/office/powerpoint/2010/main" val="2726574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548680"/>
            <a:ext cx="7272808" cy="830997"/>
          </a:xfrm>
          <a:prstGeom prst="rect">
            <a:avLst/>
          </a:prstGeom>
          <a:noFill/>
        </p:spPr>
        <p:txBody>
          <a:bodyPr wrap="square" rtlCol="0">
            <a:spAutoFit/>
          </a:bodyPr>
          <a:lstStyle/>
          <a:p>
            <a:pPr algn="ctr"/>
            <a:r>
              <a:rPr lang="en-IN" sz="4800" dirty="0">
                <a:latin typeface="Algerian" pitchFamily="82" charset="0"/>
              </a:rPr>
              <a:t>2 Normal Form</a:t>
            </a:r>
          </a:p>
        </p:txBody>
      </p:sp>
      <p:sp>
        <p:nvSpPr>
          <p:cNvPr id="6" name="Rectangle 5"/>
          <p:cNvSpPr/>
          <p:nvPr/>
        </p:nvSpPr>
        <p:spPr>
          <a:xfrm>
            <a:off x="611560" y="1502688"/>
            <a:ext cx="8208912" cy="4247317"/>
          </a:xfrm>
          <a:prstGeom prst="rect">
            <a:avLst/>
          </a:prstGeom>
        </p:spPr>
        <p:txBody>
          <a:bodyPr wrap="square">
            <a:spAutoFit/>
          </a:bodyPr>
          <a:lstStyle/>
          <a:p>
            <a:pPr algn="just"/>
            <a:r>
              <a:rPr lang="en-IN" b="1" dirty="0">
                <a:latin typeface="Times New Roman" pitchFamily="18" charset="0"/>
                <a:cs typeface="Times New Roman" pitchFamily="18" charset="0"/>
              </a:rPr>
              <a:t>In 2nd NF</a:t>
            </a:r>
            <a:r>
              <a:rPr lang="en-IN" dirty="0">
                <a:latin typeface="Times New Roman" pitchFamily="18" charset="0"/>
                <a:cs typeface="Times New Roman" pitchFamily="18" charset="0"/>
              </a:rPr>
              <a:t>:</a:t>
            </a:r>
          </a:p>
          <a:p>
            <a:pPr algn="just"/>
            <a:endParaRPr lang="en-IN" dirty="0">
              <a:latin typeface="Times New Roman" pitchFamily="18" charset="0"/>
              <a:cs typeface="Times New Roman" pitchFamily="18" charset="0"/>
            </a:endParaRPr>
          </a:p>
          <a:p>
            <a:pPr marL="285750" indent="-285750" algn="just">
              <a:buFont typeface="Wingdings" pitchFamily="2" charset="2"/>
              <a:buChar char="q"/>
            </a:pPr>
            <a:r>
              <a:rPr lang="en-IN" dirty="0">
                <a:latin typeface="Times New Roman" pitchFamily="18" charset="0"/>
                <a:cs typeface="Times New Roman" pitchFamily="18" charset="0"/>
              </a:rPr>
              <a:t>Remove Partial Dependencies.</a:t>
            </a:r>
          </a:p>
          <a:p>
            <a:pPr marL="285750" indent="-285750" algn="just">
              <a:buFont typeface="Wingdings" pitchFamily="2" charset="2"/>
              <a:buChar char="q"/>
            </a:pPr>
            <a:r>
              <a:rPr lang="en-IN" b="1" dirty="0">
                <a:latin typeface="Times New Roman" pitchFamily="18" charset="0"/>
                <a:cs typeface="Times New Roman" pitchFamily="18" charset="0"/>
              </a:rPr>
              <a:t>Functional Dependency: </a:t>
            </a:r>
            <a:r>
              <a:rPr lang="en-IN" dirty="0">
                <a:latin typeface="Times New Roman" pitchFamily="18" charset="0"/>
                <a:cs typeface="Times New Roman" pitchFamily="18" charset="0"/>
              </a:rPr>
              <a:t>The value of one attribute in a table is determined entirely by the value of another.</a:t>
            </a:r>
          </a:p>
          <a:p>
            <a:pPr marL="285750" indent="-285750" algn="just">
              <a:buFont typeface="Wingdings" pitchFamily="2" charset="2"/>
              <a:buChar char="q"/>
            </a:pPr>
            <a:r>
              <a:rPr lang="en-IN" b="1" dirty="0">
                <a:latin typeface="Times New Roman" pitchFamily="18" charset="0"/>
                <a:cs typeface="Times New Roman" pitchFamily="18" charset="0"/>
              </a:rPr>
              <a:t>Partial Dependency:</a:t>
            </a:r>
            <a:r>
              <a:rPr lang="en-IN" dirty="0">
                <a:latin typeface="Times New Roman" pitchFamily="18" charset="0"/>
                <a:cs typeface="Times New Roman" pitchFamily="18" charset="0"/>
              </a:rPr>
              <a:t> A type of functional dependency where an attribute is functionally dependent on only part of the primary key (primary key must be a composite key).</a:t>
            </a:r>
          </a:p>
          <a:p>
            <a:pPr marL="285750" indent="-285750" algn="just">
              <a:buFont typeface="Wingdings" pitchFamily="2" charset="2"/>
              <a:buChar char="q"/>
            </a:pPr>
            <a:r>
              <a:rPr lang="en-IN" dirty="0">
                <a:latin typeface="Times New Roman" pitchFamily="18" charset="0"/>
                <a:cs typeface="Times New Roman" pitchFamily="18" charset="0"/>
              </a:rPr>
              <a:t>Create separate table with the functionally dependent data and the part of the key on which it depends. Tables created at this step will usually contain descriptions of resources.</a:t>
            </a:r>
          </a:p>
          <a:p>
            <a:pPr algn="just"/>
            <a:endParaRPr lang="en-IN" b="1"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Definition:</a:t>
            </a:r>
            <a:r>
              <a:rPr lang="en-IN" dirty="0">
                <a:latin typeface="Times New Roman" pitchFamily="18" charset="0"/>
                <a:cs typeface="Times New Roman" pitchFamily="18" charset="0"/>
              </a:rPr>
              <a:t> A relation is in 2NF if it is in 1NF and every non-key attribute is fully dependent on each candidate key of the relation.</a:t>
            </a:r>
          </a:p>
        </p:txBody>
      </p:sp>
    </p:spTree>
    <p:extLst>
      <p:ext uri="{BB962C8B-B14F-4D97-AF65-F5344CB8AC3E}">
        <p14:creationId xmlns:p14="http://schemas.microsoft.com/office/powerpoint/2010/main" val="1506079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196752"/>
            <a:ext cx="6768752"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7192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390426" y="2915322"/>
          <a:ext cx="6227110" cy="1506070"/>
        </p:xfrm>
        <a:graphic>
          <a:graphicData uri="http://schemas.openxmlformats.org/drawingml/2006/table">
            <a:tbl>
              <a:tblPr firstRow="1" bandRow="1">
                <a:tableStyleId>{2D5ABB26-0587-4C30-8999-92F81FD0307C}</a:tableStyleId>
              </a:tblPr>
              <a:tblGrid>
                <a:gridCol w="953621">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70747">
                  <a:extLst>
                    <a:ext uri="{9D8B030D-6E8A-4147-A177-3AD203B41FA5}">
                      <a16:colId xmlns:a16="http://schemas.microsoft.com/office/drawing/2014/main" val="20002"/>
                    </a:ext>
                  </a:extLst>
                </a:gridCol>
                <a:gridCol w="1144121">
                  <a:extLst>
                    <a:ext uri="{9D8B030D-6E8A-4147-A177-3AD203B41FA5}">
                      <a16:colId xmlns:a16="http://schemas.microsoft.com/office/drawing/2014/main" val="20003"/>
                    </a:ext>
                  </a:extLst>
                </a:gridCol>
                <a:gridCol w="1715621">
                  <a:extLst>
                    <a:ext uri="{9D8B030D-6E8A-4147-A177-3AD203B41FA5}">
                      <a16:colId xmlns:a16="http://schemas.microsoft.com/office/drawing/2014/main" val="20004"/>
                    </a:ext>
                  </a:extLst>
                </a:gridCol>
              </a:tblGrid>
              <a:tr h="376517">
                <a:tc>
                  <a:txBody>
                    <a:bodyPr/>
                    <a:lstStyle/>
                    <a:p>
                      <a:pPr marL="75565">
                        <a:lnSpc>
                          <a:spcPct val="100000"/>
                        </a:lnSpc>
                        <a:spcBef>
                          <a:spcPts val="530"/>
                        </a:spcBef>
                      </a:pPr>
                      <a:r>
                        <a:rPr sz="1600" spc="-5" dirty="0">
                          <a:solidFill>
                            <a:srgbClr val="282834"/>
                          </a:solidFill>
                          <a:latin typeface="Times New Roman"/>
                          <a:cs typeface="Times New Roman"/>
                        </a:rPr>
                        <a:t>StudID</a:t>
                      </a:r>
                      <a:endParaRPr sz="1600">
                        <a:latin typeface="Times New Roman"/>
                        <a:cs typeface="Times New Roman"/>
                      </a:endParaRPr>
                    </a:p>
                  </a:txBody>
                  <a:tcPr marL="0" marR="0" marT="59391" marB="0">
                    <a:lnL w="1270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tc>
                  <a:txBody>
                    <a:bodyPr/>
                    <a:lstStyle/>
                    <a:p>
                      <a:pPr marL="74295">
                        <a:lnSpc>
                          <a:spcPct val="100000"/>
                        </a:lnSpc>
                        <a:spcBef>
                          <a:spcPts val="530"/>
                        </a:spcBef>
                      </a:pPr>
                      <a:r>
                        <a:rPr sz="1600" dirty="0">
                          <a:solidFill>
                            <a:srgbClr val="282834"/>
                          </a:solidFill>
                          <a:latin typeface="Times New Roman"/>
                          <a:cs typeface="Times New Roman"/>
                        </a:rPr>
                        <a:t>Roll</a:t>
                      </a:r>
                      <a:r>
                        <a:rPr sz="1600" spc="-55" dirty="0">
                          <a:solidFill>
                            <a:srgbClr val="282834"/>
                          </a:solidFill>
                          <a:latin typeface="Times New Roman"/>
                          <a:cs typeface="Times New Roman"/>
                        </a:rPr>
                        <a:t> </a:t>
                      </a:r>
                      <a:r>
                        <a:rPr sz="1600" spc="-5" dirty="0">
                          <a:solidFill>
                            <a:srgbClr val="282834"/>
                          </a:solidFill>
                          <a:latin typeface="Times New Roman"/>
                          <a:cs typeface="Times New Roman"/>
                        </a:rPr>
                        <a:t>No</a:t>
                      </a:r>
                      <a:endParaRPr sz="1600">
                        <a:latin typeface="Times New Roman"/>
                        <a:cs typeface="Times New Roman"/>
                      </a:endParaRPr>
                    </a:p>
                  </a:txBody>
                  <a:tcPr marL="0" marR="0" marT="59391" marB="0">
                    <a:lnL w="1270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tc>
                  <a:txBody>
                    <a:bodyPr/>
                    <a:lstStyle/>
                    <a:p>
                      <a:pPr marL="74930">
                        <a:lnSpc>
                          <a:spcPct val="100000"/>
                        </a:lnSpc>
                        <a:spcBef>
                          <a:spcPts val="530"/>
                        </a:spcBef>
                      </a:pPr>
                      <a:r>
                        <a:rPr sz="1600" spc="-5" dirty="0">
                          <a:solidFill>
                            <a:srgbClr val="282834"/>
                          </a:solidFill>
                          <a:latin typeface="Times New Roman"/>
                          <a:cs typeface="Times New Roman"/>
                        </a:rPr>
                        <a:t>First</a:t>
                      </a:r>
                      <a:r>
                        <a:rPr sz="1600" spc="-50" dirty="0">
                          <a:solidFill>
                            <a:srgbClr val="282834"/>
                          </a:solidFill>
                          <a:latin typeface="Times New Roman"/>
                          <a:cs typeface="Times New Roman"/>
                        </a:rPr>
                        <a:t> </a:t>
                      </a:r>
                      <a:r>
                        <a:rPr sz="1600" spc="-5" dirty="0">
                          <a:solidFill>
                            <a:srgbClr val="282834"/>
                          </a:solidFill>
                          <a:latin typeface="Times New Roman"/>
                          <a:cs typeface="Times New Roman"/>
                        </a:rPr>
                        <a:t>Name</a:t>
                      </a:r>
                      <a:endParaRPr sz="1600">
                        <a:latin typeface="Times New Roman"/>
                        <a:cs typeface="Times New Roman"/>
                      </a:endParaRPr>
                    </a:p>
                  </a:txBody>
                  <a:tcPr marL="0" marR="0" marT="59391" marB="0">
                    <a:lnL w="1270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tc>
                  <a:txBody>
                    <a:bodyPr/>
                    <a:lstStyle/>
                    <a:p>
                      <a:pPr marL="74930">
                        <a:lnSpc>
                          <a:spcPct val="100000"/>
                        </a:lnSpc>
                        <a:spcBef>
                          <a:spcPts val="530"/>
                        </a:spcBef>
                      </a:pPr>
                      <a:r>
                        <a:rPr sz="1600" spc="-5" dirty="0">
                          <a:solidFill>
                            <a:srgbClr val="282834"/>
                          </a:solidFill>
                          <a:latin typeface="Times New Roman"/>
                          <a:cs typeface="Times New Roman"/>
                        </a:rPr>
                        <a:t>LastName</a:t>
                      </a:r>
                      <a:endParaRPr sz="1600">
                        <a:latin typeface="Times New Roman"/>
                        <a:cs typeface="Times New Roman"/>
                      </a:endParaRPr>
                    </a:p>
                  </a:txBody>
                  <a:tcPr marL="0" marR="0" marT="59391" marB="0">
                    <a:lnL w="1270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tc>
                  <a:txBody>
                    <a:bodyPr/>
                    <a:lstStyle/>
                    <a:p>
                      <a:pPr marL="74295">
                        <a:lnSpc>
                          <a:spcPct val="100000"/>
                        </a:lnSpc>
                        <a:spcBef>
                          <a:spcPts val="530"/>
                        </a:spcBef>
                      </a:pPr>
                      <a:r>
                        <a:rPr sz="1600" spc="-5" dirty="0">
                          <a:solidFill>
                            <a:srgbClr val="282834"/>
                          </a:solidFill>
                          <a:latin typeface="Times New Roman"/>
                          <a:cs typeface="Times New Roman"/>
                        </a:rPr>
                        <a:t>Email</a:t>
                      </a:r>
                      <a:endParaRPr sz="1600">
                        <a:latin typeface="Times New Roman"/>
                        <a:cs typeface="Times New Roman"/>
                      </a:endParaRPr>
                    </a:p>
                  </a:txBody>
                  <a:tcPr marL="0" marR="0" marT="59391" marB="0">
                    <a:lnL w="1270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extLst>
                  <a:ext uri="{0D108BD9-81ED-4DB2-BD59-A6C34878D82A}">
                    <a16:rowId xmlns:a16="http://schemas.microsoft.com/office/drawing/2014/main" val="10000"/>
                  </a:ext>
                </a:extLst>
              </a:tr>
              <a:tr h="376518">
                <a:tc>
                  <a:txBody>
                    <a:bodyPr/>
                    <a:lstStyle/>
                    <a:p>
                      <a:pPr marL="75565">
                        <a:lnSpc>
                          <a:spcPct val="100000"/>
                        </a:lnSpc>
                        <a:spcBef>
                          <a:spcPts val="530"/>
                        </a:spcBef>
                      </a:pPr>
                      <a:r>
                        <a:rPr sz="1600" dirty="0">
                          <a:solidFill>
                            <a:srgbClr val="282834"/>
                          </a:solidFill>
                          <a:latin typeface="Times New Roman"/>
                          <a:cs typeface="Times New Roman"/>
                        </a:rPr>
                        <a:t>1</a:t>
                      </a:r>
                      <a:endParaRPr sz="1600">
                        <a:latin typeface="Times New Roman"/>
                        <a:cs typeface="Times New Roman"/>
                      </a:endParaRPr>
                    </a:p>
                  </a:txBody>
                  <a:tcPr marL="0" marR="0" marT="59391" marB="0">
                    <a:lnL w="1270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tc>
                  <a:txBody>
                    <a:bodyPr/>
                    <a:lstStyle/>
                    <a:p>
                      <a:pPr marL="74295">
                        <a:lnSpc>
                          <a:spcPct val="100000"/>
                        </a:lnSpc>
                        <a:spcBef>
                          <a:spcPts val="530"/>
                        </a:spcBef>
                      </a:pPr>
                      <a:r>
                        <a:rPr sz="1600" dirty="0">
                          <a:solidFill>
                            <a:srgbClr val="282834"/>
                          </a:solidFill>
                          <a:latin typeface="Times New Roman"/>
                          <a:cs typeface="Times New Roman"/>
                        </a:rPr>
                        <a:t>11</a:t>
                      </a:r>
                      <a:endParaRPr sz="1600">
                        <a:latin typeface="Times New Roman"/>
                        <a:cs typeface="Times New Roman"/>
                      </a:endParaRPr>
                    </a:p>
                  </a:txBody>
                  <a:tcPr marL="0" marR="0" marT="59391" marB="0">
                    <a:lnL w="1270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tc>
                  <a:txBody>
                    <a:bodyPr/>
                    <a:lstStyle/>
                    <a:p>
                      <a:pPr marL="75565">
                        <a:lnSpc>
                          <a:spcPct val="100000"/>
                        </a:lnSpc>
                        <a:spcBef>
                          <a:spcPts val="530"/>
                        </a:spcBef>
                      </a:pPr>
                      <a:r>
                        <a:rPr sz="1600" spc="-5" dirty="0">
                          <a:solidFill>
                            <a:srgbClr val="282834"/>
                          </a:solidFill>
                          <a:latin typeface="Times New Roman"/>
                          <a:cs typeface="Times New Roman"/>
                        </a:rPr>
                        <a:t>Tom</a:t>
                      </a:r>
                      <a:endParaRPr sz="1600">
                        <a:latin typeface="Times New Roman"/>
                        <a:cs typeface="Times New Roman"/>
                      </a:endParaRPr>
                    </a:p>
                  </a:txBody>
                  <a:tcPr marL="0" marR="0" marT="59391" marB="0">
                    <a:lnL w="1270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tc>
                  <a:txBody>
                    <a:bodyPr/>
                    <a:lstStyle/>
                    <a:p>
                      <a:pPr marL="75565">
                        <a:lnSpc>
                          <a:spcPct val="100000"/>
                        </a:lnSpc>
                        <a:spcBef>
                          <a:spcPts val="530"/>
                        </a:spcBef>
                      </a:pPr>
                      <a:r>
                        <a:rPr sz="1600" spc="-5" dirty="0">
                          <a:solidFill>
                            <a:srgbClr val="282834"/>
                          </a:solidFill>
                          <a:latin typeface="Times New Roman"/>
                          <a:cs typeface="Times New Roman"/>
                        </a:rPr>
                        <a:t>Price</a:t>
                      </a:r>
                      <a:endParaRPr sz="1600">
                        <a:latin typeface="Times New Roman"/>
                        <a:cs typeface="Times New Roman"/>
                      </a:endParaRPr>
                    </a:p>
                  </a:txBody>
                  <a:tcPr marL="0" marR="0" marT="59391" marB="0">
                    <a:lnL w="1270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tc>
                  <a:txBody>
                    <a:bodyPr/>
                    <a:lstStyle/>
                    <a:p>
                      <a:pPr marL="74295">
                        <a:lnSpc>
                          <a:spcPct val="100000"/>
                        </a:lnSpc>
                        <a:spcBef>
                          <a:spcPts val="530"/>
                        </a:spcBef>
                      </a:pPr>
                      <a:r>
                        <a:rPr sz="1600" u="sng" spc="-5" dirty="0">
                          <a:solidFill>
                            <a:srgbClr val="0000FF"/>
                          </a:solidFill>
                          <a:uFill>
                            <a:solidFill>
                              <a:srgbClr val="0000FF"/>
                            </a:solidFill>
                          </a:uFill>
                          <a:latin typeface="Times New Roman"/>
                          <a:cs typeface="Times New Roman"/>
                          <a:hlinkClick r:id="rId2"/>
                        </a:rPr>
                        <a:t>abc@gmail.com</a:t>
                      </a:r>
                      <a:endParaRPr sz="1600">
                        <a:latin typeface="Times New Roman"/>
                        <a:cs typeface="Times New Roman"/>
                      </a:endParaRPr>
                    </a:p>
                  </a:txBody>
                  <a:tcPr marL="0" marR="0" marT="59391" marB="0">
                    <a:lnL w="1270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extLst>
                  <a:ext uri="{0D108BD9-81ED-4DB2-BD59-A6C34878D82A}">
                    <a16:rowId xmlns:a16="http://schemas.microsoft.com/office/drawing/2014/main" val="10001"/>
                  </a:ext>
                </a:extLst>
              </a:tr>
              <a:tr h="376517">
                <a:tc>
                  <a:txBody>
                    <a:bodyPr/>
                    <a:lstStyle/>
                    <a:p>
                      <a:pPr marL="75565">
                        <a:lnSpc>
                          <a:spcPct val="100000"/>
                        </a:lnSpc>
                        <a:spcBef>
                          <a:spcPts val="530"/>
                        </a:spcBef>
                      </a:pPr>
                      <a:r>
                        <a:rPr sz="1600" dirty="0">
                          <a:solidFill>
                            <a:srgbClr val="282834"/>
                          </a:solidFill>
                          <a:latin typeface="Times New Roman"/>
                          <a:cs typeface="Times New Roman"/>
                        </a:rPr>
                        <a:t>2</a:t>
                      </a:r>
                      <a:endParaRPr sz="1600">
                        <a:latin typeface="Times New Roman"/>
                        <a:cs typeface="Times New Roman"/>
                      </a:endParaRPr>
                    </a:p>
                  </a:txBody>
                  <a:tcPr marL="0" marR="0" marT="59391" marB="0">
                    <a:lnL w="1270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tc>
                  <a:txBody>
                    <a:bodyPr/>
                    <a:lstStyle/>
                    <a:p>
                      <a:pPr marL="74295">
                        <a:lnSpc>
                          <a:spcPct val="100000"/>
                        </a:lnSpc>
                        <a:spcBef>
                          <a:spcPts val="530"/>
                        </a:spcBef>
                      </a:pPr>
                      <a:r>
                        <a:rPr sz="1600" dirty="0">
                          <a:solidFill>
                            <a:srgbClr val="282834"/>
                          </a:solidFill>
                          <a:latin typeface="Times New Roman"/>
                          <a:cs typeface="Times New Roman"/>
                        </a:rPr>
                        <a:t>12</a:t>
                      </a:r>
                      <a:endParaRPr sz="1600">
                        <a:latin typeface="Times New Roman"/>
                        <a:cs typeface="Times New Roman"/>
                      </a:endParaRPr>
                    </a:p>
                  </a:txBody>
                  <a:tcPr marL="0" marR="0" marT="59391" marB="0">
                    <a:lnL w="1270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tc>
                  <a:txBody>
                    <a:bodyPr/>
                    <a:lstStyle/>
                    <a:p>
                      <a:pPr marL="74930">
                        <a:lnSpc>
                          <a:spcPct val="100000"/>
                        </a:lnSpc>
                        <a:spcBef>
                          <a:spcPts val="530"/>
                        </a:spcBef>
                      </a:pPr>
                      <a:r>
                        <a:rPr sz="1600" dirty="0">
                          <a:solidFill>
                            <a:srgbClr val="282834"/>
                          </a:solidFill>
                          <a:latin typeface="Times New Roman"/>
                          <a:cs typeface="Times New Roman"/>
                        </a:rPr>
                        <a:t>Nick</a:t>
                      </a:r>
                      <a:endParaRPr sz="1600">
                        <a:latin typeface="Times New Roman"/>
                        <a:cs typeface="Times New Roman"/>
                      </a:endParaRPr>
                    </a:p>
                  </a:txBody>
                  <a:tcPr marL="0" marR="0" marT="59391" marB="0">
                    <a:lnL w="1270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tc>
                  <a:txBody>
                    <a:bodyPr/>
                    <a:lstStyle/>
                    <a:p>
                      <a:pPr marL="74930">
                        <a:lnSpc>
                          <a:spcPct val="100000"/>
                        </a:lnSpc>
                        <a:spcBef>
                          <a:spcPts val="530"/>
                        </a:spcBef>
                      </a:pPr>
                      <a:r>
                        <a:rPr sz="1600" dirty="0">
                          <a:solidFill>
                            <a:srgbClr val="282834"/>
                          </a:solidFill>
                          <a:latin typeface="Times New Roman"/>
                          <a:cs typeface="Times New Roman"/>
                        </a:rPr>
                        <a:t>Wright</a:t>
                      </a:r>
                      <a:endParaRPr sz="1600">
                        <a:latin typeface="Times New Roman"/>
                        <a:cs typeface="Times New Roman"/>
                      </a:endParaRPr>
                    </a:p>
                  </a:txBody>
                  <a:tcPr marL="0" marR="0" marT="59391" marB="0">
                    <a:lnL w="1270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tc>
                  <a:txBody>
                    <a:bodyPr/>
                    <a:lstStyle/>
                    <a:p>
                      <a:pPr marL="74295">
                        <a:lnSpc>
                          <a:spcPct val="100000"/>
                        </a:lnSpc>
                        <a:spcBef>
                          <a:spcPts val="530"/>
                        </a:spcBef>
                      </a:pPr>
                      <a:r>
                        <a:rPr sz="1600" u="sng" dirty="0">
                          <a:solidFill>
                            <a:srgbClr val="0000FF"/>
                          </a:solidFill>
                          <a:uFill>
                            <a:solidFill>
                              <a:srgbClr val="0000FF"/>
                            </a:solidFill>
                          </a:uFill>
                          <a:latin typeface="Times New Roman"/>
                          <a:cs typeface="Times New Roman"/>
                          <a:hlinkClick r:id="rId3"/>
                        </a:rPr>
                        <a:t>xyz@gmail.com</a:t>
                      </a:r>
                      <a:endParaRPr sz="1600">
                        <a:latin typeface="Times New Roman"/>
                        <a:cs typeface="Times New Roman"/>
                      </a:endParaRPr>
                    </a:p>
                  </a:txBody>
                  <a:tcPr marL="0" marR="0" marT="59391" marB="0">
                    <a:lnL w="1270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extLst>
                  <a:ext uri="{0D108BD9-81ED-4DB2-BD59-A6C34878D82A}">
                    <a16:rowId xmlns:a16="http://schemas.microsoft.com/office/drawing/2014/main" val="10002"/>
                  </a:ext>
                </a:extLst>
              </a:tr>
              <a:tr h="376518">
                <a:tc>
                  <a:txBody>
                    <a:bodyPr/>
                    <a:lstStyle/>
                    <a:p>
                      <a:pPr marL="75565">
                        <a:lnSpc>
                          <a:spcPct val="100000"/>
                        </a:lnSpc>
                        <a:spcBef>
                          <a:spcPts val="530"/>
                        </a:spcBef>
                      </a:pPr>
                      <a:r>
                        <a:rPr sz="1600" dirty="0">
                          <a:solidFill>
                            <a:srgbClr val="282834"/>
                          </a:solidFill>
                          <a:latin typeface="Times New Roman"/>
                          <a:cs typeface="Times New Roman"/>
                        </a:rPr>
                        <a:t>3</a:t>
                      </a:r>
                      <a:endParaRPr sz="1600">
                        <a:latin typeface="Times New Roman"/>
                        <a:cs typeface="Times New Roman"/>
                      </a:endParaRPr>
                    </a:p>
                  </a:txBody>
                  <a:tcPr marL="0" marR="0" marT="59391" marB="0">
                    <a:lnL w="1270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tc>
                  <a:txBody>
                    <a:bodyPr/>
                    <a:lstStyle/>
                    <a:p>
                      <a:pPr marL="74295">
                        <a:lnSpc>
                          <a:spcPct val="100000"/>
                        </a:lnSpc>
                        <a:spcBef>
                          <a:spcPts val="530"/>
                        </a:spcBef>
                      </a:pPr>
                      <a:r>
                        <a:rPr sz="1600" dirty="0">
                          <a:solidFill>
                            <a:srgbClr val="282834"/>
                          </a:solidFill>
                          <a:latin typeface="Times New Roman"/>
                          <a:cs typeface="Times New Roman"/>
                        </a:rPr>
                        <a:t>13</a:t>
                      </a:r>
                      <a:endParaRPr sz="1600">
                        <a:latin typeface="Times New Roman"/>
                        <a:cs typeface="Times New Roman"/>
                      </a:endParaRPr>
                    </a:p>
                  </a:txBody>
                  <a:tcPr marL="0" marR="0" marT="59391" marB="0">
                    <a:lnL w="1270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tc>
                  <a:txBody>
                    <a:bodyPr/>
                    <a:lstStyle/>
                    <a:p>
                      <a:pPr marL="74930">
                        <a:lnSpc>
                          <a:spcPct val="100000"/>
                        </a:lnSpc>
                        <a:spcBef>
                          <a:spcPts val="530"/>
                        </a:spcBef>
                      </a:pPr>
                      <a:r>
                        <a:rPr sz="1600" dirty="0">
                          <a:solidFill>
                            <a:srgbClr val="282834"/>
                          </a:solidFill>
                          <a:latin typeface="Times New Roman"/>
                          <a:cs typeface="Times New Roman"/>
                        </a:rPr>
                        <a:t>Dana</a:t>
                      </a:r>
                      <a:endParaRPr sz="1600">
                        <a:latin typeface="Times New Roman"/>
                        <a:cs typeface="Times New Roman"/>
                      </a:endParaRPr>
                    </a:p>
                  </a:txBody>
                  <a:tcPr marL="0" marR="0" marT="59391" marB="0">
                    <a:lnL w="1270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tc>
                  <a:txBody>
                    <a:bodyPr/>
                    <a:lstStyle/>
                    <a:p>
                      <a:pPr marL="74930">
                        <a:lnSpc>
                          <a:spcPct val="100000"/>
                        </a:lnSpc>
                        <a:spcBef>
                          <a:spcPts val="530"/>
                        </a:spcBef>
                      </a:pPr>
                      <a:r>
                        <a:rPr sz="1600" dirty="0">
                          <a:solidFill>
                            <a:srgbClr val="282834"/>
                          </a:solidFill>
                          <a:latin typeface="Times New Roman"/>
                          <a:cs typeface="Times New Roman"/>
                        </a:rPr>
                        <a:t>Natan</a:t>
                      </a:r>
                      <a:endParaRPr sz="1600">
                        <a:latin typeface="Times New Roman"/>
                        <a:cs typeface="Times New Roman"/>
                      </a:endParaRPr>
                    </a:p>
                  </a:txBody>
                  <a:tcPr marL="0" marR="0" marT="59391" marB="0">
                    <a:lnL w="1270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tc>
                  <a:txBody>
                    <a:bodyPr/>
                    <a:lstStyle/>
                    <a:p>
                      <a:pPr marL="74295">
                        <a:lnSpc>
                          <a:spcPct val="100000"/>
                        </a:lnSpc>
                        <a:spcBef>
                          <a:spcPts val="530"/>
                        </a:spcBef>
                      </a:pPr>
                      <a:r>
                        <a:rPr sz="1600" u="sng" dirty="0">
                          <a:solidFill>
                            <a:srgbClr val="0000FF"/>
                          </a:solidFill>
                          <a:uFill>
                            <a:solidFill>
                              <a:srgbClr val="0000FF"/>
                            </a:solidFill>
                          </a:uFill>
                          <a:latin typeface="Times New Roman"/>
                          <a:cs typeface="Times New Roman"/>
                          <a:hlinkClick r:id="rId4"/>
                        </a:rPr>
                        <a:t>mno@yahoo.com</a:t>
                      </a:r>
                      <a:endParaRPr sz="1600">
                        <a:latin typeface="Times New Roman"/>
                        <a:cs typeface="Times New Roman"/>
                      </a:endParaRPr>
                    </a:p>
                  </a:txBody>
                  <a:tcPr marL="0" marR="0" marT="59391" marB="0">
                    <a:lnL w="1270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extLst>
                  <a:ext uri="{0D108BD9-81ED-4DB2-BD59-A6C34878D82A}">
                    <a16:rowId xmlns:a16="http://schemas.microsoft.com/office/drawing/2014/main" val="10003"/>
                  </a:ext>
                </a:extLst>
              </a:tr>
            </a:tbl>
          </a:graphicData>
        </a:graphic>
      </p:graphicFrame>
      <p:sp>
        <p:nvSpPr>
          <p:cNvPr id="3" name="object 3"/>
          <p:cNvSpPr txBox="1"/>
          <p:nvPr/>
        </p:nvSpPr>
        <p:spPr>
          <a:xfrm>
            <a:off x="1020213" y="1428955"/>
            <a:ext cx="6070226" cy="833516"/>
          </a:xfrm>
          <a:prstGeom prst="rect">
            <a:avLst/>
          </a:prstGeom>
        </p:spPr>
        <p:txBody>
          <a:bodyPr vert="horz" wrap="square" lIns="0" tIns="11766" rIns="0" bIns="0" rtlCol="0">
            <a:spAutoFit/>
          </a:bodyPr>
          <a:lstStyle/>
          <a:p>
            <a:pPr marL="11206">
              <a:spcBef>
                <a:spcPts val="93"/>
              </a:spcBef>
            </a:pPr>
            <a:r>
              <a:rPr sz="1765" b="1" dirty="0">
                <a:solidFill>
                  <a:srgbClr val="212121"/>
                </a:solidFill>
                <a:latin typeface="Times New Roman"/>
                <a:cs typeface="Times New Roman"/>
              </a:rPr>
              <a:t>Example:</a:t>
            </a:r>
            <a:endParaRPr sz="1765">
              <a:latin typeface="Times New Roman"/>
              <a:cs typeface="Times New Roman"/>
            </a:endParaRPr>
          </a:p>
          <a:p>
            <a:pPr>
              <a:spcBef>
                <a:spcPts val="35"/>
              </a:spcBef>
            </a:pPr>
            <a:endParaRPr sz="1809">
              <a:latin typeface="Times New Roman"/>
              <a:cs typeface="Times New Roman"/>
            </a:endParaRPr>
          </a:p>
          <a:p>
            <a:pPr marL="11206"/>
            <a:r>
              <a:rPr sz="1765" spc="-4" dirty="0">
                <a:solidFill>
                  <a:srgbClr val="212121"/>
                </a:solidFill>
                <a:latin typeface="Times New Roman"/>
                <a:cs typeface="Times New Roman"/>
              </a:rPr>
              <a:t>In</a:t>
            </a:r>
            <a:r>
              <a:rPr sz="1765" spc="-22" dirty="0">
                <a:solidFill>
                  <a:srgbClr val="212121"/>
                </a:solidFill>
                <a:latin typeface="Times New Roman"/>
                <a:cs typeface="Times New Roman"/>
              </a:rPr>
              <a:t> </a:t>
            </a:r>
            <a:r>
              <a:rPr sz="1765" dirty="0">
                <a:solidFill>
                  <a:srgbClr val="212121"/>
                </a:solidFill>
                <a:latin typeface="Times New Roman"/>
                <a:cs typeface="Times New Roman"/>
              </a:rPr>
              <a:t>the</a:t>
            </a:r>
            <a:r>
              <a:rPr sz="1765" spc="-13" dirty="0">
                <a:solidFill>
                  <a:srgbClr val="212121"/>
                </a:solidFill>
                <a:latin typeface="Times New Roman"/>
                <a:cs typeface="Times New Roman"/>
              </a:rPr>
              <a:t> </a:t>
            </a:r>
            <a:r>
              <a:rPr sz="1765" dirty="0">
                <a:solidFill>
                  <a:srgbClr val="212121"/>
                </a:solidFill>
                <a:latin typeface="Times New Roman"/>
                <a:cs typeface="Times New Roman"/>
              </a:rPr>
              <a:t>following</a:t>
            </a:r>
            <a:r>
              <a:rPr sz="1765" spc="-40" dirty="0">
                <a:solidFill>
                  <a:srgbClr val="212121"/>
                </a:solidFill>
                <a:latin typeface="Times New Roman"/>
                <a:cs typeface="Times New Roman"/>
              </a:rPr>
              <a:t> </a:t>
            </a:r>
            <a:r>
              <a:rPr sz="1765" spc="-4" dirty="0">
                <a:solidFill>
                  <a:srgbClr val="212121"/>
                </a:solidFill>
                <a:latin typeface="Times New Roman"/>
                <a:cs typeface="Times New Roman"/>
              </a:rPr>
              <a:t>example,</a:t>
            </a:r>
            <a:r>
              <a:rPr sz="1765" spc="-18" dirty="0">
                <a:solidFill>
                  <a:srgbClr val="212121"/>
                </a:solidFill>
                <a:latin typeface="Times New Roman"/>
                <a:cs typeface="Times New Roman"/>
              </a:rPr>
              <a:t> </a:t>
            </a:r>
            <a:r>
              <a:rPr sz="1765" dirty="0">
                <a:solidFill>
                  <a:srgbClr val="212121"/>
                </a:solidFill>
                <a:latin typeface="Times New Roman"/>
                <a:cs typeface="Times New Roman"/>
              </a:rPr>
              <a:t>&lt;code&gt;StudID&lt;/code&gt;</a:t>
            </a:r>
            <a:r>
              <a:rPr sz="1765" spc="-66" dirty="0">
                <a:solidFill>
                  <a:srgbClr val="212121"/>
                </a:solidFill>
                <a:latin typeface="Times New Roman"/>
                <a:cs typeface="Times New Roman"/>
              </a:rPr>
              <a:t> </a:t>
            </a:r>
            <a:r>
              <a:rPr sz="1765" dirty="0">
                <a:solidFill>
                  <a:srgbClr val="212121"/>
                </a:solidFill>
                <a:latin typeface="Times New Roman"/>
                <a:cs typeface="Times New Roman"/>
              </a:rPr>
              <a:t>is</a:t>
            </a:r>
            <a:r>
              <a:rPr sz="1765" spc="-22" dirty="0">
                <a:solidFill>
                  <a:srgbClr val="212121"/>
                </a:solidFill>
                <a:latin typeface="Times New Roman"/>
                <a:cs typeface="Times New Roman"/>
              </a:rPr>
              <a:t> </a:t>
            </a:r>
            <a:r>
              <a:rPr sz="1765" dirty="0">
                <a:solidFill>
                  <a:srgbClr val="212121"/>
                </a:solidFill>
                <a:latin typeface="Times New Roman"/>
                <a:cs typeface="Times New Roman"/>
              </a:rPr>
              <a:t>a</a:t>
            </a:r>
            <a:r>
              <a:rPr sz="1765" spc="9" dirty="0">
                <a:solidFill>
                  <a:srgbClr val="212121"/>
                </a:solidFill>
                <a:latin typeface="Times New Roman"/>
                <a:cs typeface="Times New Roman"/>
              </a:rPr>
              <a:t> </a:t>
            </a:r>
            <a:r>
              <a:rPr sz="1765" spc="-4" dirty="0">
                <a:solidFill>
                  <a:srgbClr val="212121"/>
                </a:solidFill>
                <a:latin typeface="Times New Roman"/>
                <a:cs typeface="Times New Roman"/>
              </a:rPr>
              <a:t>Primary</a:t>
            </a:r>
            <a:r>
              <a:rPr sz="1765" spc="-22" dirty="0">
                <a:solidFill>
                  <a:srgbClr val="212121"/>
                </a:solidFill>
                <a:latin typeface="Times New Roman"/>
                <a:cs typeface="Times New Roman"/>
              </a:rPr>
              <a:t> </a:t>
            </a:r>
            <a:r>
              <a:rPr sz="1765" dirty="0">
                <a:solidFill>
                  <a:srgbClr val="212121"/>
                </a:solidFill>
                <a:latin typeface="Times New Roman"/>
                <a:cs typeface="Times New Roman"/>
              </a:rPr>
              <a:t>Key.</a:t>
            </a:r>
            <a:endParaRPr sz="1765">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692696"/>
            <a:ext cx="8424936" cy="707886"/>
          </a:xfrm>
          <a:prstGeom prst="rect">
            <a:avLst/>
          </a:prstGeom>
        </p:spPr>
        <p:txBody>
          <a:bodyPr wrap="square">
            <a:spAutoFit/>
          </a:bodyPr>
          <a:lstStyle/>
          <a:p>
            <a:pPr algn="ctr"/>
            <a:r>
              <a:rPr lang="en-IN" sz="4000" dirty="0">
                <a:latin typeface="Algerian" pitchFamily="82" charset="0"/>
              </a:rPr>
              <a:t>Example: 2nd Normal Form</a:t>
            </a:r>
          </a:p>
        </p:txBody>
      </p:sp>
      <p:sp>
        <p:nvSpPr>
          <p:cNvPr id="3" name="Rectangle 2"/>
          <p:cNvSpPr/>
          <p:nvPr/>
        </p:nvSpPr>
        <p:spPr>
          <a:xfrm>
            <a:off x="827584" y="1887040"/>
            <a:ext cx="8064896" cy="4524315"/>
          </a:xfrm>
          <a:prstGeom prst="rect">
            <a:avLst/>
          </a:prstGeom>
        </p:spPr>
        <p:txBody>
          <a:bodyPr wrap="square">
            <a:spAutoFit/>
          </a:bodyPr>
          <a:lstStyle/>
          <a:p>
            <a:pPr>
              <a:lnSpc>
                <a:spcPct val="90000"/>
              </a:lnSpc>
            </a:pPr>
            <a:r>
              <a:rPr lang="en-US" sz="2000" dirty="0">
                <a:solidFill>
                  <a:schemeClr val="folHlink"/>
                </a:solidFill>
                <a:latin typeface="Times New Roman" pitchFamily="18" charset="0"/>
                <a:cs typeface="Times New Roman" pitchFamily="18" charset="0"/>
              </a:rPr>
              <a:t>Example: R ( ABCD)</a:t>
            </a:r>
          </a:p>
          <a:p>
            <a:pPr>
              <a:lnSpc>
                <a:spcPct val="90000"/>
              </a:lnSpc>
            </a:pPr>
            <a:endParaRPr lang="en-US" sz="2000" dirty="0">
              <a:solidFill>
                <a:schemeClr val="folHlink"/>
              </a:solidFill>
              <a:latin typeface="Times New Roman" pitchFamily="18" charset="0"/>
              <a:cs typeface="Times New Roman" pitchFamily="18" charset="0"/>
            </a:endParaRPr>
          </a:p>
          <a:p>
            <a:pPr>
              <a:lnSpc>
                <a:spcPct val="90000"/>
              </a:lnSpc>
            </a:pPr>
            <a:r>
              <a:rPr lang="en-US" sz="2000" dirty="0">
                <a:solidFill>
                  <a:schemeClr val="folHlink"/>
                </a:solidFill>
                <a:latin typeface="Times New Roman" pitchFamily="18" charset="0"/>
                <a:cs typeface="Times New Roman" pitchFamily="18" charset="0"/>
              </a:rPr>
              <a:t>Where, AB</a:t>
            </a:r>
            <a:r>
              <a:rPr lang="en-US" sz="2000" dirty="0">
                <a:solidFill>
                  <a:schemeClr val="folHlink"/>
                </a:solidFill>
                <a:latin typeface="Times New Roman" pitchFamily="18" charset="0"/>
                <a:cs typeface="Times New Roman" pitchFamily="18" charset="0"/>
                <a:sym typeface="Wingdings" pitchFamily="2" charset="2"/>
              </a:rPr>
              <a:t> D and BC</a:t>
            </a:r>
          </a:p>
          <a:p>
            <a:pPr>
              <a:lnSpc>
                <a:spcPct val="90000"/>
              </a:lnSpc>
            </a:pPr>
            <a:endParaRPr lang="en-US" sz="2000" dirty="0">
              <a:solidFill>
                <a:schemeClr val="folHlink"/>
              </a:solidFill>
              <a:latin typeface="Times New Roman" pitchFamily="18" charset="0"/>
              <a:cs typeface="Times New Roman" pitchFamily="18" charset="0"/>
              <a:sym typeface="Wingdings" pitchFamily="2" charset="2"/>
            </a:endParaRPr>
          </a:p>
          <a:p>
            <a:pPr>
              <a:lnSpc>
                <a:spcPct val="90000"/>
              </a:lnSpc>
            </a:pPr>
            <a:r>
              <a:rPr lang="en-US" sz="2000" dirty="0">
                <a:solidFill>
                  <a:schemeClr val="folHlink"/>
                </a:solidFill>
                <a:latin typeface="Times New Roman" pitchFamily="18" charset="0"/>
                <a:cs typeface="Times New Roman" pitchFamily="18" charset="0"/>
                <a:sym typeface="Wingdings" pitchFamily="2" charset="2"/>
              </a:rPr>
              <a:t>In this Candidate Key, (AB)+ = {ABCD}</a:t>
            </a:r>
          </a:p>
          <a:p>
            <a:pPr>
              <a:lnSpc>
                <a:spcPct val="90000"/>
              </a:lnSpc>
            </a:pPr>
            <a:endParaRPr lang="en-US" sz="2000" dirty="0">
              <a:solidFill>
                <a:schemeClr val="folHlink"/>
              </a:solidFill>
              <a:latin typeface="Times New Roman" pitchFamily="18" charset="0"/>
              <a:cs typeface="Times New Roman" pitchFamily="18" charset="0"/>
              <a:sym typeface="Wingdings" pitchFamily="2" charset="2"/>
            </a:endParaRPr>
          </a:p>
          <a:p>
            <a:pPr>
              <a:lnSpc>
                <a:spcPct val="90000"/>
              </a:lnSpc>
            </a:pPr>
            <a:r>
              <a:rPr lang="en-US" sz="2000" dirty="0">
                <a:solidFill>
                  <a:schemeClr val="folHlink"/>
                </a:solidFill>
                <a:latin typeface="Times New Roman" pitchFamily="18" charset="0"/>
                <a:cs typeface="Times New Roman" pitchFamily="18" charset="0"/>
                <a:sym typeface="Wingdings" pitchFamily="2" charset="2"/>
              </a:rPr>
              <a:t>Here, Prime attributes: AB</a:t>
            </a:r>
          </a:p>
          <a:p>
            <a:pPr>
              <a:lnSpc>
                <a:spcPct val="90000"/>
              </a:lnSpc>
            </a:pPr>
            <a:r>
              <a:rPr lang="en-US" sz="2000" dirty="0">
                <a:solidFill>
                  <a:schemeClr val="folHlink"/>
                </a:solidFill>
                <a:latin typeface="Times New Roman" pitchFamily="18" charset="0"/>
                <a:cs typeface="Times New Roman" pitchFamily="18" charset="0"/>
                <a:sym typeface="Wingdings" pitchFamily="2" charset="2"/>
              </a:rPr>
              <a:t>Non prime Attribute: CD</a:t>
            </a:r>
            <a:endParaRPr lang="en-US" sz="2000" dirty="0">
              <a:solidFill>
                <a:schemeClr val="folHlink"/>
              </a:solidFill>
              <a:latin typeface="Times New Roman" pitchFamily="18" charset="0"/>
              <a:cs typeface="Times New Roman" pitchFamily="18" charset="0"/>
            </a:endParaRPr>
          </a:p>
          <a:p>
            <a:pPr>
              <a:lnSpc>
                <a:spcPct val="90000"/>
              </a:lnSpc>
            </a:pPr>
            <a:endParaRPr lang="en-US" sz="2000" dirty="0">
              <a:solidFill>
                <a:schemeClr val="folHlink"/>
              </a:solidFill>
              <a:latin typeface="Times New Roman" pitchFamily="18" charset="0"/>
              <a:cs typeface="Times New Roman" pitchFamily="18" charset="0"/>
            </a:endParaRPr>
          </a:p>
          <a:p>
            <a:pPr>
              <a:lnSpc>
                <a:spcPct val="90000"/>
              </a:lnSpc>
            </a:pPr>
            <a:endParaRPr lang="en-US" sz="2000" dirty="0">
              <a:solidFill>
                <a:schemeClr val="folHlink"/>
              </a:solidFill>
              <a:latin typeface="Times New Roman" pitchFamily="18" charset="0"/>
              <a:cs typeface="Times New Roman" pitchFamily="18" charset="0"/>
            </a:endParaRPr>
          </a:p>
          <a:p>
            <a:pPr>
              <a:lnSpc>
                <a:spcPct val="90000"/>
              </a:lnSpc>
            </a:pPr>
            <a:endParaRPr lang="en-US" sz="2000" dirty="0">
              <a:solidFill>
                <a:schemeClr val="folHlink"/>
              </a:solidFill>
              <a:latin typeface="Times New Roman" pitchFamily="18" charset="0"/>
              <a:cs typeface="Times New Roman" pitchFamily="18" charset="0"/>
            </a:endParaRPr>
          </a:p>
          <a:p>
            <a:pPr>
              <a:lnSpc>
                <a:spcPct val="90000"/>
              </a:lnSpc>
            </a:pPr>
            <a:endParaRPr lang="en-US" sz="2000" dirty="0">
              <a:solidFill>
                <a:schemeClr val="folHlink"/>
              </a:solidFill>
              <a:latin typeface="Times New Roman" pitchFamily="18" charset="0"/>
              <a:cs typeface="Times New Roman" pitchFamily="18" charset="0"/>
            </a:endParaRPr>
          </a:p>
          <a:p>
            <a:pPr>
              <a:lnSpc>
                <a:spcPct val="90000"/>
              </a:lnSpc>
            </a:pPr>
            <a:r>
              <a:rPr lang="en-US" sz="2000" dirty="0">
                <a:solidFill>
                  <a:schemeClr val="folHlink"/>
                </a:solidFill>
                <a:latin typeface="Times New Roman" pitchFamily="18" charset="0"/>
                <a:cs typeface="Times New Roman" pitchFamily="18" charset="0"/>
              </a:rPr>
              <a:t>A relation schema R is in </a:t>
            </a:r>
            <a:r>
              <a:rPr lang="en-US" sz="2000" b="1" dirty="0">
                <a:solidFill>
                  <a:schemeClr val="folHlink"/>
                </a:solidFill>
                <a:latin typeface="Times New Roman" pitchFamily="18" charset="0"/>
                <a:cs typeface="Times New Roman" pitchFamily="18" charset="0"/>
              </a:rPr>
              <a:t>second normal form </a:t>
            </a:r>
            <a:r>
              <a:rPr lang="en-US" sz="2000" dirty="0">
                <a:solidFill>
                  <a:schemeClr val="folHlink"/>
                </a:solidFill>
                <a:latin typeface="Times New Roman" pitchFamily="18" charset="0"/>
                <a:cs typeface="Times New Roman" pitchFamily="18" charset="0"/>
              </a:rPr>
              <a:t>(</a:t>
            </a:r>
            <a:r>
              <a:rPr lang="en-US" sz="2000" b="1" dirty="0">
                <a:solidFill>
                  <a:schemeClr val="folHlink"/>
                </a:solidFill>
                <a:latin typeface="Times New Roman" pitchFamily="18" charset="0"/>
                <a:cs typeface="Times New Roman" pitchFamily="18" charset="0"/>
              </a:rPr>
              <a:t>2NF</a:t>
            </a:r>
            <a:r>
              <a:rPr lang="en-US" sz="2000" dirty="0">
                <a:solidFill>
                  <a:schemeClr val="folHlink"/>
                </a:solidFill>
                <a:latin typeface="Times New Roman" pitchFamily="18" charset="0"/>
                <a:cs typeface="Times New Roman" pitchFamily="18" charset="0"/>
              </a:rPr>
              <a:t>) if every non-prime attribute A in R is fully functionally dependent on the primary key </a:t>
            </a:r>
          </a:p>
          <a:p>
            <a:pPr>
              <a:lnSpc>
                <a:spcPct val="90000"/>
              </a:lnSpc>
            </a:pPr>
            <a:r>
              <a:rPr lang="en-US" sz="2000" dirty="0">
                <a:latin typeface="Times New Roman" pitchFamily="18" charset="0"/>
                <a:cs typeface="Times New Roman" pitchFamily="18" charset="0"/>
              </a:rPr>
              <a:t>R can be decomposed into 2NF relations via the process of 2NF normalization </a:t>
            </a:r>
          </a:p>
        </p:txBody>
      </p:sp>
      <p:cxnSp>
        <p:nvCxnSpPr>
          <p:cNvPr id="5" name="Elbow Connector 4"/>
          <p:cNvCxnSpPr/>
          <p:nvPr/>
        </p:nvCxnSpPr>
        <p:spPr>
          <a:xfrm rot="16200000" flipH="1">
            <a:off x="3131899" y="4221146"/>
            <a:ext cx="431931" cy="28803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594779" y="3988475"/>
            <a:ext cx="6480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55976" y="3717032"/>
            <a:ext cx="3600400" cy="369332"/>
          </a:xfrm>
          <a:prstGeom prst="rect">
            <a:avLst/>
          </a:prstGeom>
          <a:noFill/>
        </p:spPr>
        <p:txBody>
          <a:bodyPr wrap="square" rtlCol="0">
            <a:spAutoFit/>
          </a:bodyPr>
          <a:lstStyle/>
          <a:p>
            <a:r>
              <a:rPr lang="en-IN" dirty="0">
                <a:latin typeface="Times New Roman" pitchFamily="18" charset="0"/>
                <a:cs typeface="Times New Roman" pitchFamily="18" charset="0"/>
              </a:rPr>
              <a:t>Dependent on both A and B</a:t>
            </a:r>
          </a:p>
        </p:txBody>
      </p:sp>
      <p:sp>
        <p:nvSpPr>
          <p:cNvPr id="11" name="TextBox 10"/>
          <p:cNvSpPr txBox="1"/>
          <p:nvPr/>
        </p:nvSpPr>
        <p:spPr>
          <a:xfrm>
            <a:off x="3491880" y="4581128"/>
            <a:ext cx="4824536" cy="369332"/>
          </a:xfrm>
          <a:prstGeom prst="rect">
            <a:avLst/>
          </a:prstGeom>
          <a:noFill/>
        </p:spPr>
        <p:txBody>
          <a:bodyPr wrap="square" rtlCol="0">
            <a:spAutoFit/>
          </a:bodyPr>
          <a:lstStyle/>
          <a:p>
            <a:r>
              <a:rPr lang="en-IN" dirty="0">
                <a:latin typeface="Times New Roman" pitchFamily="18" charset="0"/>
                <a:cs typeface="Times New Roman" pitchFamily="18" charset="0"/>
              </a:rPr>
              <a:t>Depend only on B, called Partial Dependency</a:t>
            </a:r>
          </a:p>
        </p:txBody>
      </p:sp>
    </p:spTree>
    <p:extLst>
      <p:ext uri="{BB962C8B-B14F-4D97-AF65-F5344CB8AC3E}">
        <p14:creationId xmlns:p14="http://schemas.microsoft.com/office/powerpoint/2010/main" val="2438396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692696"/>
            <a:ext cx="8424936" cy="707886"/>
          </a:xfrm>
          <a:prstGeom prst="rect">
            <a:avLst/>
          </a:prstGeom>
        </p:spPr>
        <p:txBody>
          <a:bodyPr wrap="square">
            <a:spAutoFit/>
          </a:bodyPr>
          <a:lstStyle/>
          <a:p>
            <a:pPr algn="ctr"/>
            <a:r>
              <a:rPr lang="en-IN" sz="4000" dirty="0">
                <a:latin typeface="Algerian" pitchFamily="82" charset="0"/>
              </a:rPr>
              <a:t>Example: 2nd Normal Form</a:t>
            </a:r>
          </a:p>
        </p:txBody>
      </p:sp>
      <p:graphicFrame>
        <p:nvGraphicFramePr>
          <p:cNvPr id="8" name="Table 7"/>
          <p:cNvGraphicFramePr>
            <a:graphicFrameLocks noGrp="1"/>
          </p:cNvGraphicFramePr>
          <p:nvPr>
            <p:extLst>
              <p:ext uri="{D42A27DB-BD31-4B8C-83A1-F6EECF244321}">
                <p14:modId xmlns:p14="http://schemas.microsoft.com/office/powerpoint/2010/main" val="1955542852"/>
              </p:ext>
            </p:extLst>
          </p:nvPr>
        </p:nvGraphicFramePr>
        <p:xfrm>
          <a:off x="3707904" y="1400582"/>
          <a:ext cx="1728192" cy="2720340"/>
        </p:xfrm>
        <a:graphic>
          <a:graphicData uri="http://schemas.openxmlformats.org/drawingml/2006/table">
            <a:tbl>
              <a:tblPr>
                <a:tableStyleId>{D113A9D2-9D6B-4929-AA2D-F23B5EE8CBE7}</a:tableStyleId>
              </a:tblPr>
              <a:tblGrid>
                <a:gridCol w="50405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tblGrid>
              <a:tr h="244604">
                <a:tc>
                  <a:txBody>
                    <a:bodyPr/>
                    <a:lstStyle/>
                    <a:p>
                      <a:pPr algn="l"/>
                      <a:r>
                        <a:rPr lang="en-IN" dirty="0">
                          <a:effectLst/>
                          <a:latin typeface="Times New Roman" pitchFamily="18" charset="0"/>
                          <a:cs typeface="Times New Roman" pitchFamily="18" charset="0"/>
                        </a:rPr>
                        <a:t>A</a:t>
                      </a:r>
                    </a:p>
                  </a:txBody>
                  <a:tcPr marT="57150" marB="57150" anchor="ctr"/>
                </a:tc>
                <a:tc>
                  <a:txBody>
                    <a:bodyPr/>
                    <a:lstStyle/>
                    <a:p>
                      <a:pPr algn="l"/>
                      <a:r>
                        <a:rPr lang="en-IN" dirty="0">
                          <a:effectLst/>
                          <a:latin typeface="Times New Roman" pitchFamily="18" charset="0"/>
                          <a:cs typeface="Times New Roman" pitchFamily="18" charset="0"/>
                        </a:rPr>
                        <a:t>B</a:t>
                      </a:r>
                    </a:p>
                  </a:txBody>
                  <a:tcPr marT="57150" marB="57150" anchor="ctr"/>
                </a:tc>
                <a:tc>
                  <a:txBody>
                    <a:bodyPr/>
                    <a:lstStyle/>
                    <a:p>
                      <a:pPr algn="l"/>
                      <a:r>
                        <a:rPr lang="en-IN" dirty="0">
                          <a:effectLst/>
                          <a:latin typeface="Times New Roman" pitchFamily="18" charset="0"/>
                          <a:cs typeface="Times New Roman" pitchFamily="18" charset="0"/>
                        </a:rPr>
                        <a:t>C</a:t>
                      </a:r>
                    </a:p>
                  </a:txBody>
                  <a:tcPr marT="57150" marB="57150" anchor="ctr"/>
                </a:tc>
                <a:extLst>
                  <a:ext uri="{0D108BD9-81ED-4DB2-BD59-A6C34878D82A}">
                    <a16:rowId xmlns:a16="http://schemas.microsoft.com/office/drawing/2014/main" val="10000"/>
                  </a:ext>
                </a:extLst>
              </a:tr>
              <a:tr h="0">
                <a:tc>
                  <a:txBody>
                    <a:bodyPr/>
                    <a:lstStyle/>
                    <a:p>
                      <a:pPr algn="l"/>
                      <a:r>
                        <a:rPr lang="en-IN" dirty="0">
                          <a:effectLst/>
                          <a:latin typeface="Times New Roman" pitchFamily="18" charset="0"/>
                          <a:cs typeface="Times New Roman" pitchFamily="18" charset="0"/>
                        </a:rPr>
                        <a:t>a</a:t>
                      </a:r>
                    </a:p>
                  </a:txBody>
                  <a:tcPr marT="57150" marB="57150" anchor="ctr"/>
                </a:tc>
                <a:tc>
                  <a:txBody>
                    <a:bodyPr/>
                    <a:lstStyle/>
                    <a:p>
                      <a:pPr algn="l"/>
                      <a:r>
                        <a:rPr lang="en-IN" dirty="0">
                          <a:effectLst/>
                          <a:latin typeface="Times New Roman" pitchFamily="18" charset="0"/>
                          <a:cs typeface="Times New Roman" pitchFamily="18" charset="0"/>
                        </a:rPr>
                        <a:t>1</a:t>
                      </a:r>
                    </a:p>
                  </a:txBody>
                  <a:tcPr marT="57150" marB="57150" anchor="ctr"/>
                </a:tc>
                <a:tc>
                  <a:txBody>
                    <a:bodyPr/>
                    <a:lstStyle/>
                    <a:p>
                      <a:pPr algn="l"/>
                      <a:r>
                        <a:rPr lang="en-IN" dirty="0">
                          <a:effectLst/>
                          <a:latin typeface="Times New Roman" pitchFamily="18" charset="0"/>
                          <a:cs typeface="Times New Roman" pitchFamily="18" charset="0"/>
                        </a:rPr>
                        <a:t>X</a:t>
                      </a:r>
                    </a:p>
                  </a:txBody>
                  <a:tcPr marT="57150" marB="57150" anchor="ctr"/>
                </a:tc>
                <a:extLst>
                  <a:ext uri="{0D108BD9-81ED-4DB2-BD59-A6C34878D82A}">
                    <a16:rowId xmlns:a16="http://schemas.microsoft.com/office/drawing/2014/main" val="10001"/>
                  </a:ext>
                </a:extLst>
              </a:tr>
              <a:tr h="0">
                <a:tc>
                  <a:txBody>
                    <a:bodyPr/>
                    <a:lstStyle/>
                    <a:p>
                      <a:pPr algn="l"/>
                      <a:r>
                        <a:rPr lang="en-IN" dirty="0">
                          <a:effectLst/>
                          <a:latin typeface="Times New Roman" pitchFamily="18" charset="0"/>
                          <a:cs typeface="Times New Roman" pitchFamily="18" charset="0"/>
                        </a:rPr>
                        <a:t>b</a:t>
                      </a:r>
                    </a:p>
                  </a:txBody>
                  <a:tcPr marT="57150" marB="57150" anchor="ctr"/>
                </a:tc>
                <a:tc>
                  <a:txBody>
                    <a:bodyPr/>
                    <a:lstStyle/>
                    <a:p>
                      <a:pPr algn="l"/>
                      <a:r>
                        <a:rPr lang="en-IN" dirty="0">
                          <a:effectLst/>
                          <a:latin typeface="Times New Roman" pitchFamily="18" charset="0"/>
                          <a:cs typeface="Times New Roman" pitchFamily="18" charset="0"/>
                        </a:rPr>
                        <a:t>2</a:t>
                      </a:r>
                    </a:p>
                  </a:txBody>
                  <a:tcPr marT="57150" marB="57150" anchor="ctr"/>
                </a:tc>
                <a:tc>
                  <a:txBody>
                    <a:bodyPr/>
                    <a:lstStyle/>
                    <a:p>
                      <a:pPr algn="l"/>
                      <a:r>
                        <a:rPr lang="en-IN" dirty="0">
                          <a:effectLst/>
                          <a:latin typeface="Times New Roman" pitchFamily="18" charset="0"/>
                          <a:cs typeface="Times New Roman" pitchFamily="18" charset="0"/>
                        </a:rPr>
                        <a:t>Y</a:t>
                      </a:r>
                    </a:p>
                  </a:txBody>
                  <a:tcPr marT="57150" marB="57150" anchor="ctr"/>
                </a:tc>
                <a:extLst>
                  <a:ext uri="{0D108BD9-81ED-4DB2-BD59-A6C34878D82A}">
                    <a16:rowId xmlns:a16="http://schemas.microsoft.com/office/drawing/2014/main" val="10002"/>
                  </a:ext>
                </a:extLst>
              </a:tr>
              <a:tr h="0">
                <a:tc>
                  <a:txBody>
                    <a:bodyPr/>
                    <a:lstStyle/>
                    <a:p>
                      <a:pPr algn="l"/>
                      <a:r>
                        <a:rPr lang="en-IN" dirty="0">
                          <a:effectLst/>
                          <a:latin typeface="Times New Roman" pitchFamily="18" charset="0"/>
                          <a:cs typeface="Times New Roman" pitchFamily="18" charset="0"/>
                        </a:rPr>
                        <a:t>a</a:t>
                      </a:r>
                    </a:p>
                  </a:txBody>
                  <a:tcPr marT="57150" marB="57150" anchor="ctr"/>
                </a:tc>
                <a:tc>
                  <a:txBody>
                    <a:bodyPr/>
                    <a:lstStyle/>
                    <a:p>
                      <a:pPr algn="l"/>
                      <a:r>
                        <a:rPr lang="en-IN" dirty="0">
                          <a:effectLst/>
                          <a:latin typeface="Times New Roman" pitchFamily="18" charset="0"/>
                          <a:cs typeface="Times New Roman" pitchFamily="18" charset="0"/>
                        </a:rPr>
                        <a:t>3</a:t>
                      </a:r>
                    </a:p>
                  </a:txBody>
                  <a:tcPr marT="57150" marB="57150" anchor="ctr"/>
                </a:tc>
                <a:tc>
                  <a:txBody>
                    <a:bodyPr/>
                    <a:lstStyle/>
                    <a:p>
                      <a:pPr algn="l"/>
                      <a:r>
                        <a:rPr lang="en-IN" dirty="0">
                          <a:effectLst/>
                          <a:latin typeface="Times New Roman" pitchFamily="18" charset="0"/>
                          <a:cs typeface="Times New Roman" pitchFamily="18" charset="0"/>
                        </a:rPr>
                        <a:t>Z</a:t>
                      </a:r>
                    </a:p>
                  </a:txBody>
                  <a:tcPr marT="57150" marB="57150" anchor="ctr"/>
                </a:tc>
                <a:extLst>
                  <a:ext uri="{0D108BD9-81ED-4DB2-BD59-A6C34878D82A}">
                    <a16:rowId xmlns:a16="http://schemas.microsoft.com/office/drawing/2014/main" val="10003"/>
                  </a:ext>
                </a:extLst>
              </a:tr>
              <a:tr h="0">
                <a:tc>
                  <a:txBody>
                    <a:bodyPr/>
                    <a:lstStyle/>
                    <a:p>
                      <a:pPr algn="l"/>
                      <a:r>
                        <a:rPr lang="en-IN" dirty="0">
                          <a:effectLst/>
                          <a:latin typeface="Times New Roman" pitchFamily="18" charset="0"/>
                          <a:cs typeface="Times New Roman" pitchFamily="18" charset="0"/>
                        </a:rPr>
                        <a:t>c</a:t>
                      </a:r>
                    </a:p>
                  </a:txBody>
                  <a:tcPr marT="57150" marB="57150" anchor="ctr"/>
                </a:tc>
                <a:tc>
                  <a:txBody>
                    <a:bodyPr/>
                    <a:lstStyle/>
                    <a:p>
                      <a:pPr algn="l"/>
                      <a:r>
                        <a:rPr lang="en-IN" dirty="0">
                          <a:effectLst/>
                          <a:latin typeface="Times New Roman" pitchFamily="18" charset="0"/>
                          <a:cs typeface="Times New Roman" pitchFamily="18" charset="0"/>
                        </a:rPr>
                        <a:t>3</a:t>
                      </a:r>
                    </a:p>
                  </a:txBody>
                  <a:tcPr marT="57150" marB="57150" anchor="ctr"/>
                </a:tc>
                <a:tc>
                  <a:txBody>
                    <a:bodyPr/>
                    <a:lstStyle/>
                    <a:p>
                      <a:pPr algn="l"/>
                      <a:r>
                        <a:rPr lang="en-IN" dirty="0">
                          <a:effectLst/>
                          <a:latin typeface="Times New Roman" pitchFamily="18" charset="0"/>
                          <a:cs typeface="Times New Roman" pitchFamily="18" charset="0"/>
                        </a:rPr>
                        <a:t>Z</a:t>
                      </a:r>
                    </a:p>
                  </a:txBody>
                  <a:tcPr marT="57150" marB="57150" anchor="ctr"/>
                </a:tc>
                <a:extLst>
                  <a:ext uri="{0D108BD9-81ED-4DB2-BD59-A6C34878D82A}">
                    <a16:rowId xmlns:a16="http://schemas.microsoft.com/office/drawing/2014/main" val="10004"/>
                  </a:ext>
                </a:extLst>
              </a:tr>
              <a:tr h="0">
                <a:tc>
                  <a:txBody>
                    <a:bodyPr/>
                    <a:lstStyle/>
                    <a:p>
                      <a:pPr algn="l"/>
                      <a:r>
                        <a:rPr lang="en-IN" dirty="0">
                          <a:effectLst/>
                          <a:latin typeface="Times New Roman" pitchFamily="18" charset="0"/>
                          <a:cs typeface="Times New Roman" pitchFamily="18" charset="0"/>
                        </a:rPr>
                        <a:t>d</a:t>
                      </a:r>
                    </a:p>
                  </a:txBody>
                  <a:tcPr marT="57150" marB="57150" anchor="ctr"/>
                </a:tc>
                <a:tc>
                  <a:txBody>
                    <a:bodyPr/>
                    <a:lstStyle/>
                    <a:p>
                      <a:pPr algn="l"/>
                      <a:r>
                        <a:rPr lang="en-IN" dirty="0">
                          <a:effectLst/>
                          <a:latin typeface="Times New Roman" pitchFamily="18" charset="0"/>
                          <a:cs typeface="Times New Roman" pitchFamily="18" charset="0"/>
                        </a:rPr>
                        <a:t>3</a:t>
                      </a:r>
                    </a:p>
                  </a:txBody>
                  <a:tcPr marT="57150" marB="57150" anchor="ctr"/>
                </a:tc>
                <a:tc>
                  <a:txBody>
                    <a:bodyPr/>
                    <a:lstStyle/>
                    <a:p>
                      <a:pPr algn="l"/>
                      <a:r>
                        <a:rPr lang="en-IN" dirty="0">
                          <a:effectLst/>
                          <a:latin typeface="Times New Roman" pitchFamily="18" charset="0"/>
                          <a:cs typeface="Times New Roman" pitchFamily="18" charset="0"/>
                        </a:rPr>
                        <a:t>Z</a:t>
                      </a:r>
                    </a:p>
                  </a:txBody>
                  <a:tcPr marT="57150" marB="57150" anchor="ctr"/>
                </a:tc>
                <a:extLst>
                  <a:ext uri="{0D108BD9-81ED-4DB2-BD59-A6C34878D82A}">
                    <a16:rowId xmlns:a16="http://schemas.microsoft.com/office/drawing/2014/main" val="10005"/>
                  </a:ext>
                </a:extLst>
              </a:tr>
              <a:tr h="0">
                <a:tc>
                  <a:txBody>
                    <a:bodyPr/>
                    <a:lstStyle/>
                    <a:p>
                      <a:pPr algn="l"/>
                      <a:r>
                        <a:rPr lang="en-IN" dirty="0">
                          <a:effectLst/>
                          <a:latin typeface="Times New Roman" pitchFamily="18" charset="0"/>
                          <a:cs typeface="Times New Roman" pitchFamily="18" charset="0"/>
                        </a:rPr>
                        <a:t>e</a:t>
                      </a:r>
                    </a:p>
                  </a:txBody>
                  <a:tcPr marT="57150" marB="57150" anchor="ctr"/>
                </a:tc>
                <a:tc>
                  <a:txBody>
                    <a:bodyPr/>
                    <a:lstStyle/>
                    <a:p>
                      <a:pPr algn="l"/>
                      <a:r>
                        <a:rPr lang="en-IN" dirty="0">
                          <a:effectLst/>
                          <a:latin typeface="Times New Roman" pitchFamily="18" charset="0"/>
                          <a:cs typeface="Times New Roman" pitchFamily="18" charset="0"/>
                        </a:rPr>
                        <a:t>3</a:t>
                      </a:r>
                    </a:p>
                  </a:txBody>
                  <a:tcPr marT="57150" marB="57150" anchor="ctr"/>
                </a:tc>
                <a:tc>
                  <a:txBody>
                    <a:bodyPr/>
                    <a:lstStyle/>
                    <a:p>
                      <a:pPr algn="l"/>
                      <a:r>
                        <a:rPr lang="en-IN" dirty="0">
                          <a:effectLst/>
                          <a:latin typeface="Times New Roman" pitchFamily="18" charset="0"/>
                          <a:cs typeface="Times New Roman" pitchFamily="18" charset="0"/>
                        </a:rPr>
                        <a:t>Z</a:t>
                      </a:r>
                    </a:p>
                  </a:txBody>
                  <a:tcPr marT="57150" marB="57150" anchor="ctr"/>
                </a:tc>
                <a:extLst>
                  <a:ext uri="{0D108BD9-81ED-4DB2-BD59-A6C34878D82A}">
                    <a16:rowId xmlns:a16="http://schemas.microsoft.com/office/drawing/2014/main" val="10006"/>
                  </a:ext>
                </a:extLst>
              </a:tr>
            </a:tbl>
          </a:graphicData>
        </a:graphic>
      </p:graphicFrame>
      <p:sp>
        <p:nvSpPr>
          <p:cNvPr id="4" name="TextBox 3"/>
          <p:cNvSpPr txBox="1"/>
          <p:nvPr/>
        </p:nvSpPr>
        <p:spPr>
          <a:xfrm>
            <a:off x="5796136" y="1772816"/>
            <a:ext cx="1224136" cy="369332"/>
          </a:xfrm>
          <a:prstGeom prst="rect">
            <a:avLst/>
          </a:prstGeom>
          <a:noFill/>
        </p:spPr>
        <p:txBody>
          <a:bodyPr wrap="square" rtlCol="0">
            <a:spAutoFit/>
          </a:bodyPr>
          <a:lstStyle/>
          <a:p>
            <a:r>
              <a:rPr lang="en-IN" dirty="0">
                <a:latin typeface="Times New Roman" pitchFamily="18" charset="0"/>
                <a:cs typeface="Times New Roman" pitchFamily="18" charset="0"/>
              </a:rPr>
              <a:t>Relation R</a:t>
            </a:r>
          </a:p>
        </p:txBody>
      </p:sp>
      <p:sp>
        <p:nvSpPr>
          <p:cNvPr id="13" name="TextBox 12"/>
          <p:cNvSpPr txBox="1"/>
          <p:nvPr/>
        </p:nvSpPr>
        <p:spPr>
          <a:xfrm>
            <a:off x="755576" y="3140968"/>
            <a:ext cx="1368152" cy="369332"/>
          </a:xfrm>
          <a:prstGeom prst="rect">
            <a:avLst/>
          </a:prstGeom>
          <a:noFill/>
        </p:spPr>
        <p:txBody>
          <a:bodyPr wrap="square" rtlCol="0">
            <a:spAutoFit/>
          </a:bodyPr>
          <a:lstStyle/>
          <a:p>
            <a:r>
              <a:rPr lang="en-IN" dirty="0">
                <a:latin typeface="Times New Roman" pitchFamily="18" charset="0"/>
                <a:cs typeface="Times New Roman" pitchFamily="18" charset="0"/>
              </a:rPr>
              <a:t>Relation R1</a:t>
            </a:r>
          </a:p>
        </p:txBody>
      </p:sp>
      <p:sp>
        <p:nvSpPr>
          <p:cNvPr id="14" name="TextBox 13"/>
          <p:cNvSpPr txBox="1"/>
          <p:nvPr/>
        </p:nvSpPr>
        <p:spPr>
          <a:xfrm>
            <a:off x="6933162" y="3717032"/>
            <a:ext cx="1410607" cy="369332"/>
          </a:xfrm>
          <a:prstGeom prst="rect">
            <a:avLst/>
          </a:prstGeom>
          <a:noFill/>
        </p:spPr>
        <p:txBody>
          <a:bodyPr wrap="square" rtlCol="0">
            <a:spAutoFit/>
          </a:bodyPr>
          <a:lstStyle/>
          <a:p>
            <a:r>
              <a:rPr lang="en-IN" dirty="0">
                <a:latin typeface="Times New Roman" pitchFamily="18" charset="0"/>
                <a:cs typeface="Times New Roman" pitchFamily="18" charset="0"/>
              </a:rPr>
              <a:t>Relation R2</a:t>
            </a:r>
          </a:p>
        </p:txBody>
      </p:sp>
      <p:graphicFrame>
        <p:nvGraphicFramePr>
          <p:cNvPr id="15" name="Table 14"/>
          <p:cNvGraphicFramePr>
            <a:graphicFrameLocks noGrp="1"/>
          </p:cNvGraphicFramePr>
          <p:nvPr>
            <p:extLst>
              <p:ext uri="{D42A27DB-BD31-4B8C-83A1-F6EECF244321}">
                <p14:modId xmlns:p14="http://schemas.microsoft.com/office/powerpoint/2010/main" val="3224122217"/>
              </p:ext>
            </p:extLst>
          </p:nvPr>
        </p:nvGraphicFramePr>
        <p:xfrm>
          <a:off x="766873" y="3748390"/>
          <a:ext cx="1080120" cy="2720340"/>
        </p:xfrm>
        <a:graphic>
          <a:graphicData uri="http://schemas.openxmlformats.org/drawingml/2006/table">
            <a:tbl>
              <a:tblPr>
                <a:tableStyleId>{D113A9D2-9D6B-4929-AA2D-F23B5EE8CBE7}</a:tableStyleId>
              </a:tblPr>
              <a:tblGrid>
                <a:gridCol w="50405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tblGrid>
              <a:tr h="244604">
                <a:tc>
                  <a:txBody>
                    <a:bodyPr/>
                    <a:lstStyle/>
                    <a:p>
                      <a:pPr algn="l"/>
                      <a:r>
                        <a:rPr lang="en-IN" dirty="0">
                          <a:effectLst/>
                          <a:latin typeface="Times New Roman" pitchFamily="18" charset="0"/>
                          <a:cs typeface="Times New Roman" pitchFamily="18" charset="0"/>
                        </a:rPr>
                        <a:t>A</a:t>
                      </a:r>
                    </a:p>
                  </a:txBody>
                  <a:tcPr marT="57150" marB="57150" anchor="ctr"/>
                </a:tc>
                <a:tc>
                  <a:txBody>
                    <a:bodyPr/>
                    <a:lstStyle/>
                    <a:p>
                      <a:pPr algn="l"/>
                      <a:r>
                        <a:rPr lang="en-IN" dirty="0">
                          <a:effectLst/>
                          <a:latin typeface="Times New Roman" pitchFamily="18" charset="0"/>
                          <a:cs typeface="Times New Roman" pitchFamily="18" charset="0"/>
                        </a:rPr>
                        <a:t>B</a:t>
                      </a:r>
                    </a:p>
                  </a:txBody>
                  <a:tcPr marT="57150" marB="57150" anchor="ctr"/>
                </a:tc>
                <a:extLst>
                  <a:ext uri="{0D108BD9-81ED-4DB2-BD59-A6C34878D82A}">
                    <a16:rowId xmlns:a16="http://schemas.microsoft.com/office/drawing/2014/main" val="10000"/>
                  </a:ext>
                </a:extLst>
              </a:tr>
              <a:tr h="0">
                <a:tc>
                  <a:txBody>
                    <a:bodyPr/>
                    <a:lstStyle/>
                    <a:p>
                      <a:pPr algn="l"/>
                      <a:r>
                        <a:rPr lang="en-IN" dirty="0">
                          <a:effectLst/>
                          <a:latin typeface="Times New Roman" pitchFamily="18" charset="0"/>
                          <a:cs typeface="Times New Roman" pitchFamily="18" charset="0"/>
                        </a:rPr>
                        <a:t>a</a:t>
                      </a:r>
                    </a:p>
                  </a:txBody>
                  <a:tcPr marT="57150" marB="57150" anchor="ctr"/>
                </a:tc>
                <a:tc>
                  <a:txBody>
                    <a:bodyPr/>
                    <a:lstStyle/>
                    <a:p>
                      <a:pPr algn="l"/>
                      <a:r>
                        <a:rPr lang="en-IN" dirty="0">
                          <a:effectLst/>
                          <a:latin typeface="Times New Roman" pitchFamily="18" charset="0"/>
                          <a:cs typeface="Times New Roman" pitchFamily="18" charset="0"/>
                        </a:rPr>
                        <a:t>1</a:t>
                      </a:r>
                    </a:p>
                  </a:txBody>
                  <a:tcPr marT="57150" marB="57150" anchor="ctr"/>
                </a:tc>
                <a:extLst>
                  <a:ext uri="{0D108BD9-81ED-4DB2-BD59-A6C34878D82A}">
                    <a16:rowId xmlns:a16="http://schemas.microsoft.com/office/drawing/2014/main" val="10001"/>
                  </a:ext>
                </a:extLst>
              </a:tr>
              <a:tr h="0">
                <a:tc>
                  <a:txBody>
                    <a:bodyPr/>
                    <a:lstStyle/>
                    <a:p>
                      <a:pPr algn="l"/>
                      <a:r>
                        <a:rPr lang="en-IN" dirty="0">
                          <a:effectLst/>
                          <a:latin typeface="Times New Roman" pitchFamily="18" charset="0"/>
                          <a:cs typeface="Times New Roman" pitchFamily="18" charset="0"/>
                        </a:rPr>
                        <a:t>b</a:t>
                      </a:r>
                    </a:p>
                  </a:txBody>
                  <a:tcPr marT="57150" marB="57150" anchor="ctr"/>
                </a:tc>
                <a:tc>
                  <a:txBody>
                    <a:bodyPr/>
                    <a:lstStyle/>
                    <a:p>
                      <a:pPr algn="l"/>
                      <a:r>
                        <a:rPr lang="en-IN" dirty="0">
                          <a:effectLst/>
                          <a:latin typeface="Times New Roman" pitchFamily="18" charset="0"/>
                          <a:cs typeface="Times New Roman" pitchFamily="18" charset="0"/>
                        </a:rPr>
                        <a:t>2</a:t>
                      </a:r>
                    </a:p>
                  </a:txBody>
                  <a:tcPr marT="57150" marB="57150" anchor="ctr"/>
                </a:tc>
                <a:extLst>
                  <a:ext uri="{0D108BD9-81ED-4DB2-BD59-A6C34878D82A}">
                    <a16:rowId xmlns:a16="http://schemas.microsoft.com/office/drawing/2014/main" val="10002"/>
                  </a:ext>
                </a:extLst>
              </a:tr>
              <a:tr h="0">
                <a:tc>
                  <a:txBody>
                    <a:bodyPr/>
                    <a:lstStyle/>
                    <a:p>
                      <a:pPr algn="l"/>
                      <a:r>
                        <a:rPr lang="en-IN" dirty="0">
                          <a:effectLst/>
                          <a:latin typeface="Times New Roman" pitchFamily="18" charset="0"/>
                          <a:cs typeface="Times New Roman" pitchFamily="18" charset="0"/>
                        </a:rPr>
                        <a:t>a</a:t>
                      </a:r>
                    </a:p>
                  </a:txBody>
                  <a:tcPr marT="57150" marB="57150" anchor="ctr"/>
                </a:tc>
                <a:tc>
                  <a:txBody>
                    <a:bodyPr/>
                    <a:lstStyle/>
                    <a:p>
                      <a:pPr algn="l"/>
                      <a:r>
                        <a:rPr lang="en-IN" dirty="0">
                          <a:effectLst/>
                          <a:latin typeface="Times New Roman" pitchFamily="18" charset="0"/>
                          <a:cs typeface="Times New Roman" pitchFamily="18" charset="0"/>
                        </a:rPr>
                        <a:t>3</a:t>
                      </a:r>
                    </a:p>
                  </a:txBody>
                  <a:tcPr marT="57150" marB="57150" anchor="ctr"/>
                </a:tc>
                <a:extLst>
                  <a:ext uri="{0D108BD9-81ED-4DB2-BD59-A6C34878D82A}">
                    <a16:rowId xmlns:a16="http://schemas.microsoft.com/office/drawing/2014/main" val="10003"/>
                  </a:ext>
                </a:extLst>
              </a:tr>
              <a:tr h="0">
                <a:tc>
                  <a:txBody>
                    <a:bodyPr/>
                    <a:lstStyle/>
                    <a:p>
                      <a:pPr algn="l"/>
                      <a:r>
                        <a:rPr lang="en-IN" dirty="0">
                          <a:effectLst/>
                          <a:latin typeface="Times New Roman" pitchFamily="18" charset="0"/>
                          <a:cs typeface="Times New Roman" pitchFamily="18" charset="0"/>
                        </a:rPr>
                        <a:t>c</a:t>
                      </a:r>
                    </a:p>
                  </a:txBody>
                  <a:tcPr marT="57150" marB="57150" anchor="ctr"/>
                </a:tc>
                <a:tc>
                  <a:txBody>
                    <a:bodyPr/>
                    <a:lstStyle/>
                    <a:p>
                      <a:pPr algn="l"/>
                      <a:r>
                        <a:rPr lang="en-IN" dirty="0">
                          <a:effectLst/>
                          <a:latin typeface="Times New Roman" pitchFamily="18" charset="0"/>
                          <a:cs typeface="Times New Roman" pitchFamily="18" charset="0"/>
                        </a:rPr>
                        <a:t>3</a:t>
                      </a:r>
                    </a:p>
                  </a:txBody>
                  <a:tcPr marT="57150" marB="57150" anchor="ctr"/>
                </a:tc>
                <a:extLst>
                  <a:ext uri="{0D108BD9-81ED-4DB2-BD59-A6C34878D82A}">
                    <a16:rowId xmlns:a16="http://schemas.microsoft.com/office/drawing/2014/main" val="10004"/>
                  </a:ext>
                </a:extLst>
              </a:tr>
              <a:tr h="0">
                <a:tc>
                  <a:txBody>
                    <a:bodyPr/>
                    <a:lstStyle/>
                    <a:p>
                      <a:pPr algn="l"/>
                      <a:r>
                        <a:rPr lang="en-IN" dirty="0">
                          <a:effectLst/>
                          <a:latin typeface="Times New Roman" pitchFamily="18" charset="0"/>
                          <a:cs typeface="Times New Roman" pitchFamily="18" charset="0"/>
                        </a:rPr>
                        <a:t>d</a:t>
                      </a:r>
                    </a:p>
                  </a:txBody>
                  <a:tcPr marT="57150" marB="57150" anchor="ctr"/>
                </a:tc>
                <a:tc>
                  <a:txBody>
                    <a:bodyPr/>
                    <a:lstStyle/>
                    <a:p>
                      <a:pPr algn="l"/>
                      <a:r>
                        <a:rPr lang="en-IN" dirty="0">
                          <a:effectLst/>
                          <a:latin typeface="Times New Roman" pitchFamily="18" charset="0"/>
                          <a:cs typeface="Times New Roman" pitchFamily="18" charset="0"/>
                        </a:rPr>
                        <a:t>3</a:t>
                      </a:r>
                    </a:p>
                  </a:txBody>
                  <a:tcPr marT="57150" marB="57150" anchor="ctr"/>
                </a:tc>
                <a:extLst>
                  <a:ext uri="{0D108BD9-81ED-4DB2-BD59-A6C34878D82A}">
                    <a16:rowId xmlns:a16="http://schemas.microsoft.com/office/drawing/2014/main" val="10005"/>
                  </a:ext>
                </a:extLst>
              </a:tr>
              <a:tr h="0">
                <a:tc>
                  <a:txBody>
                    <a:bodyPr/>
                    <a:lstStyle/>
                    <a:p>
                      <a:pPr algn="l"/>
                      <a:r>
                        <a:rPr lang="en-IN" dirty="0">
                          <a:effectLst/>
                          <a:latin typeface="Times New Roman" pitchFamily="18" charset="0"/>
                          <a:cs typeface="Times New Roman" pitchFamily="18" charset="0"/>
                        </a:rPr>
                        <a:t>e</a:t>
                      </a:r>
                    </a:p>
                  </a:txBody>
                  <a:tcPr marT="57150" marB="57150" anchor="ctr"/>
                </a:tc>
                <a:tc>
                  <a:txBody>
                    <a:bodyPr/>
                    <a:lstStyle/>
                    <a:p>
                      <a:pPr algn="l"/>
                      <a:r>
                        <a:rPr lang="en-IN" dirty="0">
                          <a:effectLst/>
                          <a:latin typeface="Times New Roman" pitchFamily="18" charset="0"/>
                          <a:cs typeface="Times New Roman" pitchFamily="18" charset="0"/>
                        </a:rPr>
                        <a:t>3</a:t>
                      </a:r>
                    </a:p>
                  </a:txBody>
                  <a:tcPr marT="57150" marB="57150" anchor="ctr"/>
                </a:tc>
                <a:extLst>
                  <a:ext uri="{0D108BD9-81ED-4DB2-BD59-A6C34878D82A}">
                    <a16:rowId xmlns:a16="http://schemas.microsoft.com/office/drawing/2014/main" val="1000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270971078"/>
              </p:ext>
            </p:extLst>
          </p:nvPr>
        </p:nvGraphicFramePr>
        <p:xfrm>
          <a:off x="7024673" y="4293096"/>
          <a:ext cx="1224136" cy="1554480"/>
        </p:xfrm>
        <a:graphic>
          <a:graphicData uri="http://schemas.openxmlformats.org/drawingml/2006/table">
            <a:tbl>
              <a:tblPr>
                <a:tableStyleId>{D113A9D2-9D6B-4929-AA2D-F23B5EE8CBE7}</a:tableStyleId>
              </a:tblPr>
              <a:tblGrid>
                <a:gridCol w="576064">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tblGrid>
              <a:tr h="244604">
                <a:tc>
                  <a:txBody>
                    <a:bodyPr/>
                    <a:lstStyle/>
                    <a:p>
                      <a:pPr algn="l"/>
                      <a:r>
                        <a:rPr lang="en-IN" dirty="0">
                          <a:effectLst/>
                          <a:latin typeface="Times New Roman" pitchFamily="18" charset="0"/>
                          <a:cs typeface="Times New Roman" pitchFamily="18" charset="0"/>
                        </a:rPr>
                        <a:t>B</a:t>
                      </a:r>
                    </a:p>
                  </a:txBody>
                  <a:tcPr marT="57150" marB="57150" anchor="ctr"/>
                </a:tc>
                <a:tc>
                  <a:txBody>
                    <a:bodyPr/>
                    <a:lstStyle/>
                    <a:p>
                      <a:pPr algn="l"/>
                      <a:r>
                        <a:rPr lang="en-IN" dirty="0">
                          <a:effectLst/>
                          <a:latin typeface="Times New Roman" pitchFamily="18" charset="0"/>
                          <a:cs typeface="Times New Roman" pitchFamily="18" charset="0"/>
                        </a:rPr>
                        <a:t>C</a:t>
                      </a:r>
                    </a:p>
                  </a:txBody>
                  <a:tcPr marT="57150" marB="57150" anchor="ctr"/>
                </a:tc>
                <a:extLst>
                  <a:ext uri="{0D108BD9-81ED-4DB2-BD59-A6C34878D82A}">
                    <a16:rowId xmlns:a16="http://schemas.microsoft.com/office/drawing/2014/main" val="10000"/>
                  </a:ext>
                </a:extLst>
              </a:tr>
              <a:tr h="0">
                <a:tc>
                  <a:txBody>
                    <a:bodyPr/>
                    <a:lstStyle/>
                    <a:p>
                      <a:pPr algn="l"/>
                      <a:r>
                        <a:rPr lang="en-IN" dirty="0">
                          <a:effectLst/>
                          <a:latin typeface="Times New Roman" pitchFamily="18" charset="0"/>
                          <a:cs typeface="Times New Roman" pitchFamily="18" charset="0"/>
                        </a:rPr>
                        <a:t>1</a:t>
                      </a:r>
                    </a:p>
                  </a:txBody>
                  <a:tcPr marT="57150" marB="57150" anchor="ctr"/>
                </a:tc>
                <a:tc>
                  <a:txBody>
                    <a:bodyPr/>
                    <a:lstStyle/>
                    <a:p>
                      <a:pPr algn="l"/>
                      <a:r>
                        <a:rPr lang="en-IN" dirty="0">
                          <a:effectLst/>
                          <a:latin typeface="Times New Roman" pitchFamily="18" charset="0"/>
                          <a:cs typeface="Times New Roman" pitchFamily="18" charset="0"/>
                        </a:rPr>
                        <a:t>X</a:t>
                      </a:r>
                    </a:p>
                  </a:txBody>
                  <a:tcPr marT="57150" marB="57150" anchor="ctr"/>
                </a:tc>
                <a:extLst>
                  <a:ext uri="{0D108BD9-81ED-4DB2-BD59-A6C34878D82A}">
                    <a16:rowId xmlns:a16="http://schemas.microsoft.com/office/drawing/2014/main" val="10001"/>
                  </a:ext>
                </a:extLst>
              </a:tr>
              <a:tr h="0">
                <a:tc>
                  <a:txBody>
                    <a:bodyPr/>
                    <a:lstStyle/>
                    <a:p>
                      <a:pPr algn="l"/>
                      <a:r>
                        <a:rPr lang="en-IN" dirty="0">
                          <a:effectLst/>
                          <a:latin typeface="Times New Roman" pitchFamily="18" charset="0"/>
                          <a:cs typeface="Times New Roman" pitchFamily="18" charset="0"/>
                        </a:rPr>
                        <a:t>2</a:t>
                      </a:r>
                    </a:p>
                  </a:txBody>
                  <a:tcPr marT="57150" marB="57150" anchor="ctr"/>
                </a:tc>
                <a:tc>
                  <a:txBody>
                    <a:bodyPr/>
                    <a:lstStyle/>
                    <a:p>
                      <a:pPr algn="l"/>
                      <a:r>
                        <a:rPr lang="en-IN" dirty="0">
                          <a:effectLst/>
                          <a:latin typeface="Times New Roman" pitchFamily="18" charset="0"/>
                          <a:cs typeface="Times New Roman" pitchFamily="18" charset="0"/>
                        </a:rPr>
                        <a:t>Y</a:t>
                      </a:r>
                    </a:p>
                  </a:txBody>
                  <a:tcPr marT="57150" marB="57150" anchor="ctr"/>
                </a:tc>
                <a:extLst>
                  <a:ext uri="{0D108BD9-81ED-4DB2-BD59-A6C34878D82A}">
                    <a16:rowId xmlns:a16="http://schemas.microsoft.com/office/drawing/2014/main" val="10002"/>
                  </a:ext>
                </a:extLst>
              </a:tr>
              <a:tr h="0">
                <a:tc>
                  <a:txBody>
                    <a:bodyPr/>
                    <a:lstStyle/>
                    <a:p>
                      <a:pPr algn="l"/>
                      <a:r>
                        <a:rPr lang="en-IN" dirty="0">
                          <a:effectLst/>
                          <a:latin typeface="Times New Roman" pitchFamily="18" charset="0"/>
                          <a:cs typeface="Times New Roman" pitchFamily="18" charset="0"/>
                        </a:rPr>
                        <a:t>3</a:t>
                      </a:r>
                    </a:p>
                  </a:txBody>
                  <a:tcPr marT="57150" marB="57150" anchor="ctr"/>
                </a:tc>
                <a:tc>
                  <a:txBody>
                    <a:bodyPr/>
                    <a:lstStyle/>
                    <a:p>
                      <a:pPr algn="l"/>
                      <a:r>
                        <a:rPr lang="en-IN" dirty="0">
                          <a:effectLst/>
                          <a:latin typeface="Times New Roman" pitchFamily="18" charset="0"/>
                          <a:cs typeface="Times New Roman" pitchFamily="18" charset="0"/>
                        </a:rPr>
                        <a:t>Z</a:t>
                      </a:r>
                    </a:p>
                  </a:txBody>
                  <a:tcPr marT="57150" marB="57150" anchor="ctr"/>
                </a:tc>
                <a:extLst>
                  <a:ext uri="{0D108BD9-81ED-4DB2-BD59-A6C34878D82A}">
                    <a16:rowId xmlns:a16="http://schemas.microsoft.com/office/drawing/2014/main" val="10003"/>
                  </a:ext>
                </a:extLst>
              </a:tr>
            </a:tbl>
          </a:graphicData>
        </a:graphic>
      </p:graphicFrame>
      <p:sp>
        <p:nvSpPr>
          <p:cNvPr id="6" name="TextBox 5"/>
          <p:cNvSpPr txBox="1"/>
          <p:nvPr/>
        </p:nvSpPr>
        <p:spPr>
          <a:xfrm>
            <a:off x="755576" y="1556792"/>
            <a:ext cx="2592288" cy="1477328"/>
          </a:xfrm>
          <a:prstGeom prst="rect">
            <a:avLst/>
          </a:prstGeom>
          <a:noFill/>
        </p:spPr>
        <p:txBody>
          <a:bodyPr wrap="square" rtlCol="0">
            <a:spAutoFit/>
          </a:bodyPr>
          <a:lstStyle/>
          <a:p>
            <a:r>
              <a:rPr lang="en-IN" dirty="0">
                <a:solidFill>
                  <a:srgbClr val="FF0000"/>
                </a:solidFill>
                <a:latin typeface="Times New Roman" pitchFamily="18" charset="0"/>
                <a:cs typeface="Times New Roman" pitchFamily="18" charset="0"/>
              </a:rPr>
              <a:t>Relation: R (ABC)</a:t>
            </a:r>
          </a:p>
          <a:p>
            <a:r>
              <a:rPr lang="en-IN" dirty="0">
                <a:solidFill>
                  <a:srgbClr val="FF0000"/>
                </a:solidFill>
                <a:latin typeface="Times New Roman" pitchFamily="18" charset="0"/>
                <a:cs typeface="Times New Roman" pitchFamily="18" charset="0"/>
              </a:rPr>
              <a:t>Where, B</a:t>
            </a:r>
            <a:r>
              <a:rPr lang="en-IN" dirty="0">
                <a:solidFill>
                  <a:srgbClr val="FF0000"/>
                </a:solidFill>
                <a:latin typeface="Times New Roman" pitchFamily="18" charset="0"/>
                <a:cs typeface="Times New Roman" pitchFamily="18" charset="0"/>
                <a:sym typeface="Wingdings" pitchFamily="2" charset="2"/>
              </a:rPr>
              <a:t> C</a:t>
            </a:r>
          </a:p>
          <a:p>
            <a:endParaRPr lang="en-IN" dirty="0">
              <a:solidFill>
                <a:srgbClr val="FF0000"/>
              </a:solidFill>
              <a:latin typeface="Times New Roman" pitchFamily="18" charset="0"/>
              <a:cs typeface="Times New Roman" pitchFamily="18" charset="0"/>
              <a:sym typeface="Wingdings" pitchFamily="2" charset="2"/>
            </a:endParaRPr>
          </a:p>
          <a:p>
            <a:r>
              <a:rPr lang="en-IN" dirty="0">
                <a:solidFill>
                  <a:srgbClr val="FF0000"/>
                </a:solidFill>
                <a:latin typeface="Times New Roman" pitchFamily="18" charset="0"/>
                <a:cs typeface="Times New Roman" pitchFamily="18" charset="0"/>
                <a:sym typeface="Wingdings" pitchFamily="2" charset="2"/>
              </a:rPr>
              <a:t>Now, AB+ = {ABC}</a:t>
            </a:r>
          </a:p>
          <a:p>
            <a:r>
              <a:rPr lang="en-IN" dirty="0">
                <a:solidFill>
                  <a:srgbClr val="FF0000"/>
                </a:solidFill>
                <a:latin typeface="Times New Roman" pitchFamily="18" charset="0"/>
                <a:cs typeface="Times New Roman" pitchFamily="18" charset="0"/>
                <a:sym typeface="Wingdings" pitchFamily="2" charset="2"/>
              </a:rPr>
              <a:t>So AB is candidate Key</a:t>
            </a:r>
            <a:endParaRPr lang="en-IN" dirty="0">
              <a:solidFill>
                <a:srgbClr val="FF0000"/>
              </a:solidFill>
              <a:latin typeface="Times New Roman" pitchFamily="18" charset="0"/>
              <a:cs typeface="Times New Roman" pitchFamily="18" charset="0"/>
            </a:endParaRPr>
          </a:p>
        </p:txBody>
      </p:sp>
      <p:cxnSp>
        <p:nvCxnSpPr>
          <p:cNvPr id="18" name="Straight Arrow Connector 17"/>
          <p:cNvCxnSpPr/>
          <p:nvPr/>
        </p:nvCxnSpPr>
        <p:spPr>
          <a:xfrm flipH="1">
            <a:off x="5580112" y="2564904"/>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8204" y="2142148"/>
            <a:ext cx="2340260" cy="923330"/>
          </a:xfrm>
          <a:prstGeom prst="rect">
            <a:avLst/>
          </a:prstGeom>
          <a:noFill/>
        </p:spPr>
        <p:txBody>
          <a:bodyPr wrap="square" rtlCol="0">
            <a:spAutoFit/>
          </a:bodyPr>
          <a:lstStyle/>
          <a:p>
            <a:r>
              <a:rPr lang="en-IN" dirty="0">
                <a:solidFill>
                  <a:srgbClr val="7030A0"/>
                </a:solidFill>
                <a:latin typeface="Times New Roman" pitchFamily="18" charset="0"/>
                <a:cs typeface="Times New Roman" pitchFamily="18" charset="0"/>
              </a:rPr>
              <a:t>Not in 2</a:t>
            </a:r>
            <a:r>
              <a:rPr lang="en-IN" baseline="30000" dirty="0">
                <a:solidFill>
                  <a:srgbClr val="7030A0"/>
                </a:solidFill>
                <a:latin typeface="Times New Roman" pitchFamily="18" charset="0"/>
                <a:cs typeface="Times New Roman" pitchFamily="18" charset="0"/>
              </a:rPr>
              <a:t>nd</a:t>
            </a:r>
            <a:r>
              <a:rPr lang="en-IN" dirty="0">
                <a:solidFill>
                  <a:srgbClr val="7030A0"/>
                </a:solidFill>
                <a:latin typeface="Times New Roman" pitchFamily="18" charset="0"/>
                <a:cs typeface="Times New Roman" pitchFamily="18" charset="0"/>
              </a:rPr>
              <a:t> NF, Because C has partial dependency </a:t>
            </a:r>
          </a:p>
        </p:txBody>
      </p:sp>
      <p:sp>
        <p:nvSpPr>
          <p:cNvPr id="21" name="TextBox 20"/>
          <p:cNvSpPr txBox="1"/>
          <p:nvPr/>
        </p:nvSpPr>
        <p:spPr>
          <a:xfrm>
            <a:off x="2771800" y="4581128"/>
            <a:ext cx="3456384" cy="646331"/>
          </a:xfrm>
          <a:prstGeom prst="rect">
            <a:avLst/>
          </a:prstGeom>
          <a:noFill/>
        </p:spPr>
        <p:txBody>
          <a:bodyPr wrap="square" rtlCol="0">
            <a:spAutoFit/>
          </a:bodyPr>
          <a:lstStyle/>
          <a:p>
            <a:pPr algn="ctr"/>
            <a:r>
              <a:rPr lang="en-IN" dirty="0"/>
              <a:t>R (ABC)</a:t>
            </a:r>
          </a:p>
          <a:p>
            <a:pPr algn="ctr"/>
            <a:endParaRPr lang="en-IN" dirty="0"/>
          </a:p>
        </p:txBody>
      </p:sp>
      <p:cxnSp>
        <p:nvCxnSpPr>
          <p:cNvPr id="23" name="Straight Arrow Connector 22"/>
          <p:cNvCxnSpPr/>
          <p:nvPr/>
        </p:nvCxnSpPr>
        <p:spPr>
          <a:xfrm flipH="1">
            <a:off x="3851920" y="4904293"/>
            <a:ext cx="504056" cy="1808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788024" y="4904293"/>
            <a:ext cx="504056" cy="1808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U-Turn Arrow 25"/>
          <p:cNvSpPr/>
          <p:nvPr/>
        </p:nvSpPr>
        <p:spPr>
          <a:xfrm>
            <a:off x="4499992" y="4437112"/>
            <a:ext cx="288032" cy="14401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TextBox 26"/>
          <p:cNvSpPr txBox="1"/>
          <p:nvPr/>
        </p:nvSpPr>
        <p:spPr>
          <a:xfrm>
            <a:off x="3203848" y="5373216"/>
            <a:ext cx="1008112" cy="369332"/>
          </a:xfrm>
          <a:prstGeom prst="rect">
            <a:avLst/>
          </a:prstGeom>
          <a:noFill/>
        </p:spPr>
        <p:txBody>
          <a:bodyPr wrap="square" rtlCol="0">
            <a:spAutoFit/>
          </a:bodyPr>
          <a:lstStyle/>
          <a:p>
            <a:r>
              <a:rPr lang="en-IN" dirty="0"/>
              <a:t>R1 (AB)</a:t>
            </a:r>
          </a:p>
        </p:txBody>
      </p:sp>
      <p:sp>
        <p:nvSpPr>
          <p:cNvPr id="28" name="TextBox 27"/>
          <p:cNvSpPr txBox="1"/>
          <p:nvPr/>
        </p:nvSpPr>
        <p:spPr>
          <a:xfrm>
            <a:off x="5007228" y="5373216"/>
            <a:ext cx="1220955" cy="369332"/>
          </a:xfrm>
          <a:prstGeom prst="rect">
            <a:avLst/>
          </a:prstGeom>
          <a:noFill/>
        </p:spPr>
        <p:txBody>
          <a:bodyPr wrap="square" rtlCol="0">
            <a:spAutoFit/>
          </a:bodyPr>
          <a:lstStyle/>
          <a:p>
            <a:r>
              <a:rPr lang="en-IN" dirty="0"/>
              <a:t>R2 (BC)</a:t>
            </a:r>
          </a:p>
        </p:txBody>
      </p:sp>
      <p:sp>
        <p:nvSpPr>
          <p:cNvPr id="29" name="Left-Right-Up Arrow 28"/>
          <p:cNvSpPr/>
          <p:nvPr/>
        </p:nvSpPr>
        <p:spPr>
          <a:xfrm>
            <a:off x="4355976" y="5742548"/>
            <a:ext cx="936104" cy="422756"/>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p:cNvSpPr txBox="1"/>
          <p:nvPr/>
        </p:nvSpPr>
        <p:spPr>
          <a:xfrm>
            <a:off x="3719112" y="6204899"/>
            <a:ext cx="2736304" cy="369332"/>
          </a:xfrm>
          <a:prstGeom prst="rect">
            <a:avLst/>
          </a:prstGeom>
          <a:noFill/>
        </p:spPr>
        <p:txBody>
          <a:bodyPr wrap="square" rtlCol="0">
            <a:spAutoFit/>
          </a:bodyPr>
          <a:lstStyle/>
          <a:p>
            <a:r>
              <a:rPr lang="en-IN" dirty="0">
                <a:latin typeface="Times New Roman" pitchFamily="18" charset="0"/>
                <a:cs typeface="Times New Roman" pitchFamily="18" charset="0"/>
              </a:rPr>
              <a:t>Now, it is in 2</a:t>
            </a:r>
            <a:r>
              <a:rPr lang="en-IN" baseline="30000" dirty="0">
                <a:latin typeface="Times New Roman" pitchFamily="18" charset="0"/>
                <a:cs typeface="Times New Roman" pitchFamily="18" charset="0"/>
              </a:rPr>
              <a:t>nd</a:t>
            </a:r>
            <a:r>
              <a:rPr lang="en-IN" dirty="0">
                <a:latin typeface="Times New Roman" pitchFamily="18" charset="0"/>
                <a:cs typeface="Times New Roman" pitchFamily="18" charset="0"/>
              </a:rPr>
              <a:t> NF</a:t>
            </a:r>
          </a:p>
        </p:txBody>
      </p:sp>
    </p:spTree>
    <p:extLst>
      <p:ext uri="{BB962C8B-B14F-4D97-AF65-F5344CB8AC3E}">
        <p14:creationId xmlns:p14="http://schemas.microsoft.com/office/powerpoint/2010/main" val="1479389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692696"/>
            <a:ext cx="8424936" cy="707886"/>
          </a:xfrm>
          <a:prstGeom prst="rect">
            <a:avLst/>
          </a:prstGeom>
        </p:spPr>
        <p:txBody>
          <a:bodyPr wrap="square">
            <a:spAutoFit/>
          </a:bodyPr>
          <a:lstStyle/>
          <a:p>
            <a:pPr algn="ctr"/>
            <a:r>
              <a:rPr lang="en-IN" sz="4000" dirty="0">
                <a:latin typeface="Algerian" pitchFamily="82" charset="0"/>
              </a:rPr>
              <a:t>Sources</a:t>
            </a:r>
          </a:p>
        </p:txBody>
      </p:sp>
      <p:sp>
        <p:nvSpPr>
          <p:cNvPr id="3" name="TextBox 2"/>
          <p:cNvSpPr txBox="1"/>
          <p:nvPr/>
        </p:nvSpPr>
        <p:spPr>
          <a:xfrm>
            <a:off x="1039028" y="1772816"/>
            <a:ext cx="7704856" cy="3785652"/>
          </a:xfrm>
          <a:prstGeom prst="rect">
            <a:avLst/>
          </a:prstGeom>
          <a:noFill/>
        </p:spPr>
        <p:txBody>
          <a:bodyPr wrap="square" rtlCol="0">
            <a:spAutoFit/>
          </a:bodyPr>
          <a:lstStyle/>
          <a:p>
            <a:pPr marL="285750" indent="-285750">
              <a:lnSpc>
                <a:spcPct val="150000"/>
              </a:lnSpc>
              <a:buFont typeface="Arial" pitchFamily="34" charset="0"/>
              <a:buChar char="•"/>
            </a:pPr>
            <a:r>
              <a:rPr lang="en-IN" sz="2000" dirty="0">
                <a:latin typeface="Times New Roman" pitchFamily="18" charset="0"/>
                <a:cs typeface="Times New Roman" pitchFamily="18" charset="0"/>
              </a:rPr>
              <a:t>Data Base Management System by </a:t>
            </a:r>
            <a:r>
              <a:rPr lang="en-IN" sz="2000" dirty="0" err="1">
                <a:latin typeface="Times New Roman" pitchFamily="18" charset="0"/>
                <a:cs typeface="Times New Roman" pitchFamily="18" charset="0"/>
              </a:rPr>
              <a:t>Navathe</a:t>
            </a:r>
            <a:endParaRPr lang="en-IN" sz="2000" dirty="0">
              <a:latin typeface="Times New Roman" pitchFamily="18" charset="0"/>
              <a:cs typeface="Times New Roman" pitchFamily="18" charset="0"/>
            </a:endParaRPr>
          </a:p>
          <a:p>
            <a:pPr marL="285750" indent="-285750">
              <a:lnSpc>
                <a:spcPct val="150000"/>
              </a:lnSpc>
              <a:buFont typeface="Arial" pitchFamily="34" charset="0"/>
              <a:buChar char="•"/>
            </a:pPr>
            <a:r>
              <a:rPr lang="en-IN" sz="2000" dirty="0">
                <a:latin typeface="Times New Roman" pitchFamily="18" charset="0"/>
                <a:cs typeface="Times New Roman" pitchFamily="18" charset="0"/>
              </a:rPr>
              <a:t>Data Base Management System by C J date</a:t>
            </a:r>
          </a:p>
          <a:p>
            <a:pPr marL="285750" indent="-285750">
              <a:lnSpc>
                <a:spcPct val="150000"/>
              </a:lnSpc>
              <a:buFont typeface="Arial" pitchFamily="34" charset="0"/>
              <a:buChar char="•"/>
            </a:pPr>
            <a:r>
              <a:rPr lang="en-IN" sz="2000" dirty="0">
                <a:latin typeface="Times New Roman" pitchFamily="18" charset="0"/>
                <a:cs typeface="Times New Roman" pitchFamily="18" charset="0"/>
              </a:rPr>
              <a:t>Data Base Management System by </a:t>
            </a:r>
            <a:r>
              <a:rPr lang="en-IN" sz="2000" dirty="0" err="1">
                <a:latin typeface="Times New Roman" pitchFamily="18" charset="0"/>
                <a:cs typeface="Times New Roman" pitchFamily="18" charset="0"/>
              </a:rPr>
              <a:t>Korth</a:t>
            </a:r>
            <a:endParaRPr lang="en-IN" sz="2000" dirty="0">
              <a:latin typeface="Times New Roman" pitchFamily="18" charset="0"/>
              <a:cs typeface="Times New Roman" pitchFamily="18" charset="0"/>
            </a:endParaRPr>
          </a:p>
          <a:p>
            <a:pPr marL="285750" indent="-285750">
              <a:lnSpc>
                <a:spcPct val="150000"/>
              </a:lnSpc>
              <a:buFont typeface="Arial" pitchFamily="34" charset="0"/>
              <a:buChar char="•"/>
            </a:pPr>
            <a:r>
              <a:rPr lang="en-IN" sz="2000" dirty="0">
                <a:latin typeface="Times New Roman" pitchFamily="18" charset="0"/>
                <a:cs typeface="Times New Roman" pitchFamily="18" charset="0"/>
                <a:hlinkClick r:id="rId2"/>
              </a:rPr>
              <a:t>https://www.studytonight.com/dbms/database-normalization.php</a:t>
            </a:r>
            <a:endParaRPr lang="en-IN" sz="2000" dirty="0">
              <a:latin typeface="Times New Roman" pitchFamily="18" charset="0"/>
              <a:cs typeface="Times New Roman" pitchFamily="18" charset="0"/>
            </a:endParaRPr>
          </a:p>
          <a:p>
            <a:pPr marL="285750" indent="-285750">
              <a:lnSpc>
                <a:spcPct val="150000"/>
              </a:lnSpc>
              <a:buFont typeface="Arial" pitchFamily="34" charset="0"/>
              <a:buChar char="•"/>
            </a:pPr>
            <a:r>
              <a:rPr lang="en-IN" sz="2000" dirty="0">
                <a:latin typeface="Times New Roman" pitchFamily="18" charset="0"/>
                <a:cs typeface="Times New Roman" pitchFamily="18" charset="0"/>
                <a:hlinkClick r:id="rId3"/>
              </a:rPr>
              <a:t>https://beginnersbook.com/2015/05/normalization-in-dbms/</a:t>
            </a:r>
            <a:endParaRPr lang="en-IN" sz="2000" dirty="0">
              <a:latin typeface="Times New Roman" pitchFamily="18" charset="0"/>
              <a:cs typeface="Times New Roman" pitchFamily="18" charset="0"/>
            </a:endParaRPr>
          </a:p>
          <a:p>
            <a:pPr marL="285750" indent="-285750">
              <a:lnSpc>
                <a:spcPct val="150000"/>
              </a:lnSpc>
              <a:buFont typeface="Arial" pitchFamily="34" charset="0"/>
              <a:buChar char="•"/>
            </a:pPr>
            <a:r>
              <a:rPr lang="en-IN" sz="2000" dirty="0">
                <a:latin typeface="Times New Roman" pitchFamily="18" charset="0"/>
                <a:cs typeface="Times New Roman" pitchFamily="18" charset="0"/>
                <a:hlinkClick r:id="rId4"/>
              </a:rPr>
              <a:t>https://www.geeksforgeeks.org/normal-forms-in-dbms/</a:t>
            </a:r>
            <a:endParaRPr lang="en-IN" sz="2000" dirty="0">
              <a:latin typeface="Times New Roman" pitchFamily="18" charset="0"/>
              <a:cs typeface="Times New Roman" pitchFamily="18" charset="0"/>
            </a:endParaRPr>
          </a:p>
          <a:p>
            <a:pPr marL="285750" indent="-285750">
              <a:lnSpc>
                <a:spcPct val="150000"/>
              </a:lnSpc>
              <a:buFont typeface="Arial" pitchFamily="34" charset="0"/>
              <a:buChar char="•"/>
            </a:pPr>
            <a:r>
              <a:rPr lang="en-IN" sz="2000" dirty="0">
                <a:latin typeface="Times New Roman" pitchFamily="18" charset="0"/>
                <a:cs typeface="Times New Roman" pitchFamily="18" charset="0"/>
                <a:hlinkClick r:id="rId5"/>
              </a:rPr>
              <a:t>https://docs.microsoft.com/en-us/office/troubleshoot/access/database-normalization-description</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8792579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Third Normal Form (3NF)</a:t>
            </a:r>
          </a:p>
        </p:txBody>
      </p:sp>
      <p:sp>
        <p:nvSpPr>
          <p:cNvPr id="3" name="Content Placeholder 2"/>
          <p:cNvSpPr>
            <a:spLocks noGrp="1"/>
          </p:cNvSpPr>
          <p:nvPr>
            <p:ph idx="1"/>
          </p:nvPr>
        </p:nvSpPr>
        <p:spPr/>
        <p:txBody>
          <a:bodyPr/>
          <a:lstStyle/>
          <a:p>
            <a:pPr algn="just">
              <a:buNone/>
            </a:pPr>
            <a:r>
              <a:rPr lang="en-US" dirty="0"/>
              <a:t>For any relation to be in 3NF:</a:t>
            </a:r>
          </a:p>
          <a:p>
            <a:pPr algn="just"/>
            <a:r>
              <a:rPr lang="en-US" dirty="0"/>
              <a:t>It should be in 2NF.</a:t>
            </a:r>
          </a:p>
          <a:p>
            <a:pPr algn="just"/>
            <a:r>
              <a:rPr lang="en-US" dirty="0"/>
              <a:t>It should NOT have any transitive dependency.</a:t>
            </a:r>
            <a:endParaRPr lang="en-US" dirty="0">
              <a:sym typeface="Wingdings" pitchFamily="2" charset="2"/>
            </a:endParaRPr>
          </a:p>
          <a:p>
            <a:pPr algn="just"/>
            <a:r>
              <a:rPr lang="en-US" dirty="0">
                <a:sym typeface="Wingdings" pitchFamily="2" charset="2"/>
              </a:rPr>
              <a:t>If X  Y and further Y Z, then it is a transitive dependency.</a:t>
            </a:r>
          </a:p>
          <a:p>
            <a:pPr algn="just"/>
            <a:r>
              <a:rPr lang="en-US" dirty="0">
                <a:sym typeface="Wingdings" pitchFamily="2" charset="2"/>
              </a:rPr>
              <a:t>In other words, NPA  NPA is a transitive dependency.</a:t>
            </a:r>
            <a:endParaRPr lang="en-US" dirty="0"/>
          </a:p>
          <a:p>
            <a:pPr>
              <a:buNone/>
            </a:pPr>
            <a:endParaRPr lang="en-US" dirty="0"/>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 (3NF)</a:t>
            </a:r>
          </a:p>
        </p:txBody>
      </p:sp>
      <p:pic>
        <p:nvPicPr>
          <p:cNvPr id="5" name="Content Placeholder 4" descr="3NF-1.jpg"/>
          <p:cNvPicPr>
            <a:picLocks noGrp="1" noChangeAspect="1"/>
          </p:cNvPicPr>
          <p:nvPr>
            <p:ph sz="half" idx="1"/>
          </p:nvPr>
        </p:nvPicPr>
        <p:blipFill>
          <a:blip r:embed="rId2"/>
          <a:stretch>
            <a:fillRect/>
          </a:stretch>
        </p:blipFill>
        <p:spPr>
          <a:xfrm>
            <a:off x="1143001" y="1828800"/>
            <a:ext cx="3840162" cy="3657599"/>
          </a:xfrm>
        </p:spPr>
      </p:pic>
      <p:sp>
        <p:nvSpPr>
          <p:cNvPr id="4" name="Content Placeholder 3"/>
          <p:cNvSpPr>
            <a:spLocks noGrp="1"/>
          </p:cNvSpPr>
          <p:nvPr>
            <p:ph sz="half" idx="2"/>
          </p:nvPr>
        </p:nvSpPr>
        <p:spPr/>
        <p:txBody>
          <a:bodyPr/>
          <a:lstStyle/>
          <a:p>
            <a:pPr algn="just"/>
            <a:r>
              <a:rPr lang="en-US" dirty="0"/>
              <a:t>In the given relation, </a:t>
            </a:r>
            <a:r>
              <a:rPr lang="en-US" dirty="0" err="1"/>
              <a:t>BookID</a:t>
            </a:r>
            <a:r>
              <a:rPr lang="en-US" dirty="0"/>
              <a:t> determines </a:t>
            </a:r>
            <a:r>
              <a:rPr lang="en-US" dirty="0" err="1"/>
              <a:t>GenreID</a:t>
            </a:r>
            <a:r>
              <a:rPr lang="en-US" dirty="0"/>
              <a:t> and further, </a:t>
            </a:r>
            <a:r>
              <a:rPr lang="en-US" dirty="0" err="1"/>
              <a:t>GenreID</a:t>
            </a:r>
            <a:r>
              <a:rPr lang="en-US" dirty="0"/>
              <a:t> determines </a:t>
            </a:r>
            <a:r>
              <a:rPr lang="en-US" dirty="0" err="1"/>
              <a:t>GenreType</a:t>
            </a:r>
            <a:r>
              <a:rPr lang="en-US" dirty="0"/>
              <a:t>.</a:t>
            </a:r>
          </a:p>
          <a:p>
            <a:pPr algn="just"/>
            <a:r>
              <a:rPr lang="en-US" dirty="0"/>
              <a:t>This is a clear violation of 3NF.</a:t>
            </a:r>
          </a:p>
          <a:p>
            <a:pPr algn="just"/>
            <a:r>
              <a:rPr lang="en-US" dirty="0"/>
              <a:t>Hence decomposition is required.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Decomposed Relations</a:t>
            </a:r>
          </a:p>
        </p:txBody>
      </p:sp>
      <p:pic>
        <p:nvPicPr>
          <p:cNvPr id="4" name="Content Placeholder 3" descr="3nf-2.jpg"/>
          <p:cNvPicPr>
            <a:picLocks noGrp="1" noChangeAspect="1"/>
          </p:cNvPicPr>
          <p:nvPr>
            <p:ph idx="1"/>
          </p:nvPr>
        </p:nvPicPr>
        <p:blipFill>
          <a:blip r:embed="rId2"/>
          <a:stretch>
            <a:fillRect/>
          </a:stretch>
        </p:blipFill>
        <p:spPr>
          <a:xfrm>
            <a:off x="1524000" y="1600200"/>
            <a:ext cx="7162800" cy="3886200"/>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BCNF (3.5NF)</a:t>
            </a:r>
          </a:p>
        </p:txBody>
      </p:sp>
      <p:sp>
        <p:nvSpPr>
          <p:cNvPr id="3" name="Content Placeholder 2"/>
          <p:cNvSpPr>
            <a:spLocks noGrp="1"/>
          </p:cNvSpPr>
          <p:nvPr>
            <p:ph idx="1"/>
          </p:nvPr>
        </p:nvSpPr>
        <p:spPr/>
        <p:txBody>
          <a:bodyPr/>
          <a:lstStyle/>
          <a:p>
            <a:pPr>
              <a:buNone/>
            </a:pPr>
            <a:r>
              <a:rPr lang="en-US" dirty="0"/>
              <a:t>For any relation to be in BCNF:</a:t>
            </a:r>
          </a:p>
          <a:p>
            <a:r>
              <a:rPr lang="en-US" dirty="0"/>
              <a:t>It must be in 3NF.</a:t>
            </a:r>
          </a:p>
          <a:p>
            <a:r>
              <a:rPr lang="en-US" dirty="0"/>
              <a:t>For any dependency X</a:t>
            </a:r>
            <a:r>
              <a:rPr lang="en-US" dirty="0">
                <a:sym typeface="Wingdings" pitchFamily="2" charset="2"/>
              </a:rPr>
              <a:t>Y, X must be a super key.</a:t>
            </a:r>
            <a:endParaRPr lang="en-US"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BCNF</a:t>
            </a:r>
          </a:p>
        </p:txBody>
      </p:sp>
      <p:pic>
        <p:nvPicPr>
          <p:cNvPr id="5" name="Content Placeholder 4" descr="bcnf-1.png"/>
          <p:cNvPicPr>
            <a:picLocks noGrp="1" noChangeAspect="1"/>
          </p:cNvPicPr>
          <p:nvPr>
            <p:ph sz="half" idx="1"/>
          </p:nvPr>
        </p:nvPicPr>
        <p:blipFill>
          <a:blip r:embed="rId2"/>
          <a:stretch>
            <a:fillRect/>
          </a:stretch>
        </p:blipFill>
        <p:spPr>
          <a:xfrm>
            <a:off x="1219200" y="1981200"/>
            <a:ext cx="3783102" cy="3429000"/>
          </a:xfrm>
        </p:spPr>
      </p:pic>
      <p:sp>
        <p:nvSpPr>
          <p:cNvPr id="4" name="Content Placeholder 3"/>
          <p:cNvSpPr>
            <a:spLocks noGrp="1"/>
          </p:cNvSpPr>
          <p:nvPr>
            <p:ph sz="half" idx="2"/>
          </p:nvPr>
        </p:nvSpPr>
        <p:spPr>
          <a:xfrm>
            <a:off x="5181600" y="1524000"/>
            <a:ext cx="3752088" cy="4663440"/>
          </a:xfrm>
        </p:spPr>
        <p:txBody>
          <a:bodyPr>
            <a:normAutofit fontScale="92500"/>
          </a:bodyPr>
          <a:lstStyle/>
          <a:p>
            <a:pPr algn="just"/>
            <a:r>
              <a:rPr lang="en-US" dirty="0"/>
              <a:t>In the given relation, (Student, Course) is a candidate key.</a:t>
            </a:r>
          </a:p>
          <a:p>
            <a:pPr algn="just"/>
            <a:r>
              <a:rPr lang="en-US" dirty="0"/>
              <a:t>FDs are:</a:t>
            </a:r>
            <a:br>
              <a:rPr lang="en-US" dirty="0"/>
            </a:br>
            <a:r>
              <a:rPr lang="en-US" sz="2200" i="1" dirty="0"/>
              <a:t>(Student, Course) </a:t>
            </a:r>
            <a:r>
              <a:rPr lang="en-US" sz="2200" i="1" dirty="0">
                <a:sym typeface="Wingdings" pitchFamily="2" charset="2"/>
              </a:rPr>
              <a:t> Teacher</a:t>
            </a:r>
          </a:p>
          <a:p>
            <a:pPr algn="just">
              <a:buNone/>
            </a:pPr>
            <a:r>
              <a:rPr lang="en-US" sz="2200" i="1" dirty="0">
                <a:sym typeface="Wingdings" pitchFamily="2" charset="2"/>
              </a:rPr>
              <a:t>    Teacher  Course</a:t>
            </a:r>
          </a:p>
          <a:p>
            <a:pPr algn="just"/>
            <a:r>
              <a:rPr lang="en-US" dirty="0">
                <a:sym typeface="Wingdings" pitchFamily="2" charset="2"/>
              </a:rPr>
              <a:t>Teacher, being a non-prime (non-</a:t>
            </a:r>
            <a:r>
              <a:rPr lang="en-US" dirty="0" err="1">
                <a:sym typeface="Wingdings" pitchFamily="2" charset="2"/>
              </a:rPr>
              <a:t>superkey</a:t>
            </a:r>
            <a:r>
              <a:rPr lang="en-US" dirty="0">
                <a:sym typeface="Wingdings" pitchFamily="2" charset="2"/>
              </a:rPr>
              <a:t>) determines a prime attribute which is a problem here.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Decomposition of Relation</a:t>
            </a:r>
          </a:p>
        </p:txBody>
      </p:sp>
      <p:pic>
        <p:nvPicPr>
          <p:cNvPr id="6" name="Content Placeholder 5" descr="44ac2ae7-4dec-491e-8463-8d57e8715217.jfif"/>
          <p:cNvPicPr>
            <a:picLocks noGrp="1" noChangeAspect="1"/>
          </p:cNvPicPr>
          <p:nvPr>
            <p:ph idx="1"/>
          </p:nvPr>
        </p:nvPicPr>
        <p:blipFill>
          <a:blip r:embed="rId2"/>
          <a:stretch>
            <a:fillRect/>
          </a:stretch>
        </p:blipFill>
        <p:spPr>
          <a:xfrm>
            <a:off x="2057400" y="1981200"/>
            <a:ext cx="5867400" cy="3276600"/>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Fourth Normal Form (4NF)</a:t>
            </a:r>
          </a:p>
        </p:txBody>
      </p:sp>
      <p:sp>
        <p:nvSpPr>
          <p:cNvPr id="3" name="Content Placeholder 2"/>
          <p:cNvSpPr>
            <a:spLocks noGrp="1"/>
          </p:cNvSpPr>
          <p:nvPr>
            <p:ph idx="1"/>
          </p:nvPr>
        </p:nvSpPr>
        <p:spPr/>
        <p:txBody>
          <a:bodyPr/>
          <a:lstStyle/>
          <a:p>
            <a:pPr>
              <a:buNone/>
            </a:pPr>
            <a:r>
              <a:rPr lang="en-US" dirty="0"/>
              <a:t>For a relation to be in 4NF:</a:t>
            </a:r>
          </a:p>
          <a:p>
            <a:r>
              <a:rPr lang="en-US" dirty="0"/>
              <a:t>It must be in BCNF.</a:t>
            </a:r>
          </a:p>
          <a:p>
            <a:r>
              <a:rPr lang="en-US" dirty="0"/>
              <a:t>It must not have any non-trivial multi-valued dependency.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0227" y="593643"/>
            <a:ext cx="4776507" cy="1478064"/>
          </a:xfrm>
          <a:prstGeom prst="rect">
            <a:avLst/>
          </a:prstGeom>
        </p:spPr>
        <p:txBody>
          <a:bodyPr vert="horz" wrap="square" lIns="0" tIns="11206" rIns="0" bIns="0" rtlCol="0" anchor="ctr">
            <a:spAutoFit/>
          </a:bodyPr>
          <a:lstStyle/>
          <a:p>
            <a:pPr marL="743549" marR="4483" indent="-732904">
              <a:spcBef>
                <a:spcPts val="88"/>
              </a:spcBef>
            </a:pPr>
            <a:r>
              <a:rPr sz="3177" spc="-22" dirty="0"/>
              <a:t>F</a:t>
            </a:r>
            <a:r>
              <a:rPr sz="3177" spc="-75" dirty="0"/>
              <a:t>I</a:t>
            </a:r>
            <a:r>
              <a:rPr sz="3177" spc="-393" dirty="0"/>
              <a:t>N</a:t>
            </a:r>
            <a:r>
              <a:rPr sz="3177" spc="-379" dirty="0"/>
              <a:t>D</a:t>
            </a:r>
            <a:r>
              <a:rPr sz="3177" spc="-13" dirty="0"/>
              <a:t> </a:t>
            </a:r>
            <a:r>
              <a:rPr sz="3177" spc="-326" dirty="0"/>
              <a:t>O</a:t>
            </a:r>
            <a:r>
              <a:rPr sz="3177" spc="-361" dirty="0"/>
              <a:t>U</a:t>
            </a:r>
            <a:r>
              <a:rPr sz="3177" spc="-106" dirty="0"/>
              <a:t>T</a:t>
            </a:r>
            <a:r>
              <a:rPr sz="3177" spc="4" dirty="0"/>
              <a:t> S</a:t>
            </a:r>
            <a:r>
              <a:rPr sz="3177" spc="-393" dirty="0"/>
              <a:t>U</a:t>
            </a:r>
            <a:r>
              <a:rPr sz="3177" spc="106" dirty="0"/>
              <a:t>P</a:t>
            </a:r>
            <a:r>
              <a:rPr sz="3177" spc="22" dirty="0"/>
              <a:t>E</a:t>
            </a:r>
            <a:r>
              <a:rPr sz="3177" spc="-101" dirty="0"/>
              <a:t>R</a:t>
            </a:r>
            <a:r>
              <a:rPr sz="3177" spc="13" dirty="0"/>
              <a:t> </a:t>
            </a:r>
            <a:r>
              <a:rPr sz="3177" spc="-137" dirty="0"/>
              <a:t>K</a:t>
            </a:r>
            <a:r>
              <a:rPr sz="3177" spc="22" dirty="0"/>
              <a:t>E</a:t>
            </a:r>
            <a:r>
              <a:rPr sz="3177" spc="-256" dirty="0"/>
              <a:t>Y</a:t>
            </a:r>
            <a:r>
              <a:rPr sz="3177" spc="-9" dirty="0"/>
              <a:t> </a:t>
            </a:r>
            <a:r>
              <a:rPr sz="3177" spc="115" dirty="0"/>
              <a:t>A</a:t>
            </a:r>
            <a:r>
              <a:rPr sz="3177" spc="-393" dirty="0"/>
              <a:t>N</a:t>
            </a:r>
            <a:r>
              <a:rPr sz="3177" spc="-212" dirty="0"/>
              <a:t>D  </a:t>
            </a:r>
            <a:r>
              <a:rPr sz="3177" spc="-150" dirty="0"/>
              <a:t>CANDIDATE</a:t>
            </a:r>
            <a:r>
              <a:rPr sz="3177" spc="-22" dirty="0"/>
              <a:t> </a:t>
            </a:r>
            <a:r>
              <a:rPr sz="3177" spc="-97" dirty="0"/>
              <a:t>KEYS</a:t>
            </a:r>
            <a:endParaRPr sz="3177"/>
          </a:p>
        </p:txBody>
      </p:sp>
      <p:sp>
        <p:nvSpPr>
          <p:cNvPr id="3" name="object 3"/>
          <p:cNvSpPr/>
          <p:nvPr/>
        </p:nvSpPr>
        <p:spPr>
          <a:xfrm>
            <a:off x="537883" y="3429000"/>
            <a:ext cx="8068235" cy="3025588"/>
          </a:xfrm>
          <a:custGeom>
            <a:avLst/>
            <a:gdLst/>
            <a:ahLst/>
            <a:cxnLst/>
            <a:rect l="l" t="t" r="r" b="b"/>
            <a:pathLst>
              <a:path w="9144000" h="3429000">
                <a:moveTo>
                  <a:pt x="9144000" y="3429000"/>
                </a:moveTo>
                <a:lnTo>
                  <a:pt x="0" y="3429000"/>
                </a:lnTo>
                <a:lnTo>
                  <a:pt x="0" y="0"/>
                </a:lnTo>
                <a:lnTo>
                  <a:pt x="9144000" y="0"/>
                </a:lnTo>
                <a:lnTo>
                  <a:pt x="9144000" y="3429000"/>
                </a:lnTo>
                <a:close/>
              </a:path>
            </a:pathLst>
          </a:custGeom>
          <a:solidFill>
            <a:srgbClr val="FFFFFF"/>
          </a:solidFill>
        </p:spPr>
        <p:txBody>
          <a:bodyPr wrap="square" lIns="0" tIns="0" rIns="0" bIns="0" rtlCol="0"/>
          <a:lstStyle/>
          <a:p>
            <a:endParaRPr sz="1588"/>
          </a:p>
        </p:txBody>
      </p:sp>
      <p:sp>
        <p:nvSpPr>
          <p:cNvPr id="4" name="object 4"/>
          <p:cNvSpPr txBox="1"/>
          <p:nvPr/>
        </p:nvSpPr>
        <p:spPr>
          <a:xfrm>
            <a:off x="1400765" y="2296291"/>
            <a:ext cx="5991225" cy="3391215"/>
          </a:xfrm>
          <a:prstGeom prst="rect">
            <a:avLst/>
          </a:prstGeom>
        </p:spPr>
        <p:txBody>
          <a:bodyPr vert="horz" wrap="square" lIns="0" tIns="11206" rIns="0" bIns="0" rtlCol="0">
            <a:spAutoFit/>
          </a:bodyPr>
          <a:lstStyle/>
          <a:p>
            <a:pPr marL="11206">
              <a:spcBef>
                <a:spcPts val="88"/>
              </a:spcBef>
            </a:pPr>
            <a:r>
              <a:rPr sz="1588" b="1" spc="-4" dirty="0">
                <a:solidFill>
                  <a:srgbClr val="282834"/>
                </a:solidFill>
                <a:latin typeface="Times New Roman"/>
                <a:cs typeface="Times New Roman"/>
              </a:rPr>
              <a:t>Algorithm</a:t>
            </a:r>
            <a:endParaRPr sz="1588">
              <a:latin typeface="Times New Roman"/>
              <a:cs typeface="Times New Roman"/>
            </a:endParaRPr>
          </a:p>
          <a:p>
            <a:pPr>
              <a:spcBef>
                <a:spcPts val="31"/>
              </a:spcBef>
            </a:pPr>
            <a:endParaRPr sz="2162">
              <a:latin typeface="Times New Roman"/>
              <a:cs typeface="Times New Roman"/>
            </a:endParaRPr>
          </a:p>
          <a:p>
            <a:pPr marL="163054" indent="-151848">
              <a:buSzPct val="94444"/>
              <a:buAutoNum type="arabicPeriod"/>
              <a:tabLst>
                <a:tab pos="163054" algn="l"/>
              </a:tabLst>
            </a:pPr>
            <a:r>
              <a:rPr sz="1588" dirty="0">
                <a:solidFill>
                  <a:srgbClr val="282834"/>
                </a:solidFill>
                <a:latin typeface="Times New Roman"/>
                <a:cs typeface="Times New Roman"/>
              </a:rPr>
              <a:t>Check</a:t>
            </a:r>
            <a:r>
              <a:rPr sz="1588" spc="-31" dirty="0">
                <a:solidFill>
                  <a:srgbClr val="282834"/>
                </a:solidFill>
                <a:latin typeface="Times New Roman"/>
                <a:cs typeface="Times New Roman"/>
              </a:rPr>
              <a:t> </a:t>
            </a:r>
            <a:r>
              <a:rPr sz="1588" dirty="0">
                <a:solidFill>
                  <a:srgbClr val="282834"/>
                </a:solidFill>
                <a:latin typeface="Times New Roman"/>
                <a:cs typeface="Times New Roman"/>
              </a:rPr>
              <a:t>out</a:t>
            </a:r>
            <a:r>
              <a:rPr sz="1588" spc="-22" dirty="0">
                <a:solidFill>
                  <a:srgbClr val="282834"/>
                </a:solidFill>
                <a:latin typeface="Times New Roman"/>
                <a:cs typeface="Times New Roman"/>
              </a:rPr>
              <a:t> </a:t>
            </a:r>
            <a:r>
              <a:rPr sz="1588" dirty="0">
                <a:solidFill>
                  <a:srgbClr val="282834"/>
                </a:solidFill>
                <a:latin typeface="Times New Roman"/>
                <a:cs typeface="Times New Roman"/>
              </a:rPr>
              <a:t>for</a:t>
            </a:r>
            <a:r>
              <a:rPr sz="1588" spc="-18" dirty="0">
                <a:solidFill>
                  <a:srgbClr val="282834"/>
                </a:solidFill>
                <a:latin typeface="Times New Roman"/>
                <a:cs typeface="Times New Roman"/>
              </a:rPr>
              <a:t> </a:t>
            </a:r>
            <a:r>
              <a:rPr sz="1588" dirty="0">
                <a:solidFill>
                  <a:srgbClr val="282834"/>
                </a:solidFill>
                <a:latin typeface="Times New Roman"/>
                <a:cs typeface="Times New Roman"/>
              </a:rPr>
              <a:t>the </a:t>
            </a:r>
            <a:r>
              <a:rPr sz="1588" spc="-9" dirty="0">
                <a:solidFill>
                  <a:srgbClr val="282834"/>
                </a:solidFill>
                <a:latin typeface="Times New Roman"/>
                <a:cs typeface="Times New Roman"/>
              </a:rPr>
              <a:t>FD</a:t>
            </a:r>
            <a:r>
              <a:rPr sz="1588" spc="-18" dirty="0">
                <a:solidFill>
                  <a:srgbClr val="282834"/>
                </a:solidFill>
                <a:latin typeface="Times New Roman"/>
                <a:cs typeface="Times New Roman"/>
              </a:rPr>
              <a:t> </a:t>
            </a:r>
            <a:r>
              <a:rPr sz="1588" dirty="0">
                <a:solidFill>
                  <a:srgbClr val="282834"/>
                </a:solidFill>
                <a:latin typeface="Times New Roman"/>
                <a:cs typeface="Times New Roman"/>
              </a:rPr>
              <a:t>given.</a:t>
            </a:r>
            <a:endParaRPr sz="1588">
              <a:latin typeface="Times New Roman"/>
              <a:cs typeface="Times New Roman"/>
            </a:endParaRPr>
          </a:p>
          <a:p>
            <a:pPr marL="11206" marR="4483">
              <a:lnSpc>
                <a:spcPct val="150000"/>
              </a:lnSpc>
              <a:spcBef>
                <a:spcPts val="4"/>
              </a:spcBef>
              <a:buSzPct val="94444"/>
              <a:buAutoNum type="arabicPeriod"/>
              <a:tabLst>
                <a:tab pos="163054" algn="l"/>
              </a:tabLst>
            </a:pPr>
            <a:r>
              <a:rPr sz="1588" spc="-4" dirty="0">
                <a:solidFill>
                  <a:srgbClr val="282834"/>
                </a:solidFill>
                <a:latin typeface="Times New Roman"/>
                <a:cs typeface="Times New Roman"/>
              </a:rPr>
              <a:t>Now combine</a:t>
            </a:r>
            <a:r>
              <a:rPr sz="1588" spc="22" dirty="0">
                <a:solidFill>
                  <a:srgbClr val="282834"/>
                </a:solidFill>
                <a:latin typeface="Times New Roman"/>
                <a:cs typeface="Times New Roman"/>
              </a:rPr>
              <a:t> </a:t>
            </a:r>
            <a:r>
              <a:rPr sz="1588" spc="-4" dirty="0">
                <a:solidFill>
                  <a:srgbClr val="282834"/>
                </a:solidFill>
                <a:latin typeface="Times New Roman"/>
                <a:cs typeface="Times New Roman"/>
              </a:rPr>
              <a:t>all</a:t>
            </a:r>
            <a:r>
              <a:rPr sz="1588" spc="-9" dirty="0">
                <a:solidFill>
                  <a:srgbClr val="282834"/>
                </a:solidFill>
                <a:latin typeface="Times New Roman"/>
                <a:cs typeface="Times New Roman"/>
              </a:rPr>
              <a:t> </a:t>
            </a:r>
            <a:r>
              <a:rPr sz="1588" dirty="0">
                <a:solidFill>
                  <a:srgbClr val="282834"/>
                </a:solidFill>
                <a:latin typeface="Times New Roman"/>
                <a:cs typeface="Times New Roman"/>
              </a:rPr>
              <a:t>elements</a:t>
            </a:r>
            <a:r>
              <a:rPr sz="1588" spc="-13" dirty="0">
                <a:solidFill>
                  <a:srgbClr val="282834"/>
                </a:solidFill>
                <a:latin typeface="Times New Roman"/>
                <a:cs typeface="Times New Roman"/>
              </a:rPr>
              <a:t> </a:t>
            </a:r>
            <a:r>
              <a:rPr sz="1588" spc="-4" dirty="0">
                <a:solidFill>
                  <a:srgbClr val="282834"/>
                </a:solidFill>
                <a:latin typeface="Times New Roman"/>
                <a:cs typeface="Times New Roman"/>
              </a:rPr>
              <a:t>present</a:t>
            </a:r>
            <a:r>
              <a:rPr sz="1588" dirty="0">
                <a:solidFill>
                  <a:srgbClr val="282834"/>
                </a:solidFill>
                <a:latin typeface="Times New Roman"/>
                <a:cs typeface="Times New Roman"/>
              </a:rPr>
              <a:t> on</a:t>
            </a:r>
            <a:r>
              <a:rPr sz="1588" spc="4" dirty="0">
                <a:solidFill>
                  <a:srgbClr val="282834"/>
                </a:solidFill>
                <a:latin typeface="Times New Roman"/>
                <a:cs typeface="Times New Roman"/>
              </a:rPr>
              <a:t> </a:t>
            </a:r>
            <a:r>
              <a:rPr sz="1588" dirty="0">
                <a:solidFill>
                  <a:srgbClr val="282834"/>
                </a:solidFill>
                <a:latin typeface="Times New Roman"/>
                <a:cs typeface="Times New Roman"/>
              </a:rPr>
              <a:t>the</a:t>
            </a:r>
            <a:r>
              <a:rPr sz="1588" spc="-4" dirty="0">
                <a:solidFill>
                  <a:srgbClr val="282834"/>
                </a:solidFill>
                <a:latin typeface="Times New Roman"/>
                <a:cs typeface="Times New Roman"/>
              </a:rPr>
              <a:t> LHS</a:t>
            </a:r>
            <a:r>
              <a:rPr sz="1588" spc="9" dirty="0">
                <a:solidFill>
                  <a:srgbClr val="282834"/>
                </a:solidFill>
                <a:latin typeface="Times New Roman"/>
                <a:cs typeface="Times New Roman"/>
              </a:rPr>
              <a:t> </a:t>
            </a:r>
            <a:r>
              <a:rPr sz="1588" dirty="0">
                <a:solidFill>
                  <a:srgbClr val="282834"/>
                </a:solidFill>
                <a:latin typeface="Times New Roman"/>
                <a:cs typeface="Times New Roman"/>
              </a:rPr>
              <a:t>of</a:t>
            </a:r>
            <a:r>
              <a:rPr sz="1588" spc="-9" dirty="0">
                <a:solidFill>
                  <a:srgbClr val="282834"/>
                </a:solidFill>
                <a:latin typeface="Times New Roman"/>
                <a:cs typeface="Times New Roman"/>
              </a:rPr>
              <a:t> FD</a:t>
            </a:r>
            <a:r>
              <a:rPr sz="1588" spc="13" dirty="0">
                <a:solidFill>
                  <a:srgbClr val="282834"/>
                </a:solidFill>
                <a:latin typeface="Times New Roman"/>
                <a:cs typeface="Times New Roman"/>
              </a:rPr>
              <a:t> </a:t>
            </a:r>
            <a:r>
              <a:rPr sz="1588" spc="-4" dirty="0">
                <a:solidFill>
                  <a:srgbClr val="282834"/>
                </a:solidFill>
                <a:latin typeface="Times New Roman"/>
                <a:cs typeface="Times New Roman"/>
              </a:rPr>
              <a:t>without</a:t>
            </a:r>
            <a:r>
              <a:rPr sz="1588" spc="-9" dirty="0">
                <a:solidFill>
                  <a:srgbClr val="282834"/>
                </a:solidFill>
                <a:latin typeface="Times New Roman"/>
                <a:cs typeface="Times New Roman"/>
              </a:rPr>
              <a:t> </a:t>
            </a:r>
            <a:r>
              <a:rPr sz="1588" dirty="0">
                <a:solidFill>
                  <a:srgbClr val="282834"/>
                </a:solidFill>
                <a:latin typeface="Times New Roman"/>
                <a:cs typeface="Times New Roman"/>
              </a:rPr>
              <a:t>repeating </a:t>
            </a:r>
            <a:r>
              <a:rPr sz="1588" spc="-383" dirty="0">
                <a:solidFill>
                  <a:srgbClr val="282834"/>
                </a:solidFill>
                <a:latin typeface="Times New Roman"/>
                <a:cs typeface="Times New Roman"/>
              </a:rPr>
              <a:t> </a:t>
            </a:r>
            <a:r>
              <a:rPr sz="1588" spc="-4" dirty="0">
                <a:solidFill>
                  <a:srgbClr val="282834"/>
                </a:solidFill>
                <a:latin typeface="Times New Roman"/>
                <a:cs typeface="Times New Roman"/>
              </a:rPr>
              <a:t>element.</a:t>
            </a:r>
            <a:endParaRPr sz="1588">
              <a:latin typeface="Times New Roman"/>
              <a:cs typeface="Times New Roman"/>
            </a:endParaRPr>
          </a:p>
          <a:p>
            <a:pPr marL="163054" indent="-151848">
              <a:spcBef>
                <a:spcPts val="949"/>
              </a:spcBef>
              <a:buSzPct val="94444"/>
              <a:buAutoNum type="arabicPeriod"/>
              <a:tabLst>
                <a:tab pos="163054" algn="l"/>
              </a:tabLst>
            </a:pPr>
            <a:r>
              <a:rPr sz="1588" dirty="0">
                <a:solidFill>
                  <a:srgbClr val="282834"/>
                </a:solidFill>
                <a:latin typeface="Times New Roman"/>
                <a:cs typeface="Times New Roman"/>
              </a:rPr>
              <a:t>This</a:t>
            </a:r>
            <a:r>
              <a:rPr sz="1588" spc="-40" dirty="0">
                <a:solidFill>
                  <a:srgbClr val="282834"/>
                </a:solidFill>
                <a:latin typeface="Times New Roman"/>
                <a:cs typeface="Times New Roman"/>
              </a:rPr>
              <a:t> </a:t>
            </a:r>
            <a:r>
              <a:rPr sz="1588" spc="-4" dirty="0">
                <a:solidFill>
                  <a:srgbClr val="282834"/>
                </a:solidFill>
                <a:latin typeface="Times New Roman"/>
                <a:cs typeface="Times New Roman"/>
              </a:rPr>
              <a:t>would </a:t>
            </a:r>
            <a:r>
              <a:rPr sz="1588" dirty="0">
                <a:solidFill>
                  <a:srgbClr val="282834"/>
                </a:solidFill>
                <a:latin typeface="Times New Roman"/>
                <a:cs typeface="Times New Roman"/>
              </a:rPr>
              <a:t>be</a:t>
            </a:r>
            <a:r>
              <a:rPr sz="1588" spc="-13" dirty="0">
                <a:solidFill>
                  <a:srgbClr val="282834"/>
                </a:solidFill>
                <a:latin typeface="Times New Roman"/>
                <a:cs typeface="Times New Roman"/>
              </a:rPr>
              <a:t> </a:t>
            </a:r>
            <a:r>
              <a:rPr sz="1588" dirty="0">
                <a:solidFill>
                  <a:srgbClr val="282834"/>
                </a:solidFill>
                <a:latin typeface="Times New Roman"/>
                <a:cs typeface="Times New Roman"/>
              </a:rPr>
              <a:t>the</a:t>
            </a:r>
            <a:r>
              <a:rPr sz="1588" spc="4" dirty="0">
                <a:solidFill>
                  <a:srgbClr val="282834"/>
                </a:solidFill>
                <a:latin typeface="Times New Roman"/>
                <a:cs typeface="Times New Roman"/>
              </a:rPr>
              <a:t> </a:t>
            </a:r>
            <a:r>
              <a:rPr sz="1588" spc="-4" dirty="0">
                <a:solidFill>
                  <a:srgbClr val="282834"/>
                </a:solidFill>
                <a:latin typeface="Times New Roman"/>
                <a:cs typeface="Times New Roman"/>
              </a:rPr>
              <a:t>set </a:t>
            </a:r>
            <a:r>
              <a:rPr sz="1588" dirty="0">
                <a:solidFill>
                  <a:srgbClr val="282834"/>
                </a:solidFill>
                <a:latin typeface="Times New Roman"/>
                <a:cs typeface="Times New Roman"/>
              </a:rPr>
              <a:t>of</a:t>
            </a:r>
            <a:r>
              <a:rPr sz="1588" spc="-18" dirty="0">
                <a:solidFill>
                  <a:srgbClr val="282834"/>
                </a:solidFill>
                <a:latin typeface="Times New Roman"/>
                <a:cs typeface="Times New Roman"/>
              </a:rPr>
              <a:t> </a:t>
            </a:r>
            <a:r>
              <a:rPr sz="1588" dirty="0">
                <a:solidFill>
                  <a:srgbClr val="282834"/>
                </a:solidFill>
                <a:latin typeface="Times New Roman"/>
                <a:cs typeface="Times New Roman"/>
              </a:rPr>
              <a:t>super</a:t>
            </a:r>
            <a:r>
              <a:rPr sz="1588" spc="-13" dirty="0">
                <a:solidFill>
                  <a:srgbClr val="282834"/>
                </a:solidFill>
                <a:latin typeface="Times New Roman"/>
                <a:cs typeface="Times New Roman"/>
              </a:rPr>
              <a:t> </a:t>
            </a:r>
            <a:r>
              <a:rPr sz="1588" spc="4" dirty="0">
                <a:solidFill>
                  <a:srgbClr val="282834"/>
                </a:solidFill>
                <a:latin typeface="Times New Roman"/>
                <a:cs typeface="Times New Roman"/>
              </a:rPr>
              <a:t>Key.</a:t>
            </a:r>
            <a:endParaRPr sz="1588">
              <a:latin typeface="Times New Roman"/>
              <a:cs typeface="Times New Roman"/>
            </a:endParaRPr>
          </a:p>
          <a:p>
            <a:pPr marL="163054" indent="-151848">
              <a:spcBef>
                <a:spcPts val="957"/>
              </a:spcBef>
              <a:buSzPct val="94444"/>
              <a:buAutoNum type="arabicPeriod"/>
              <a:tabLst>
                <a:tab pos="163054" algn="l"/>
              </a:tabLst>
            </a:pPr>
            <a:r>
              <a:rPr sz="1588" spc="-4" dirty="0">
                <a:solidFill>
                  <a:srgbClr val="282834"/>
                </a:solidFill>
                <a:latin typeface="Times New Roman"/>
                <a:cs typeface="Times New Roman"/>
              </a:rPr>
              <a:t>Now</a:t>
            </a:r>
            <a:r>
              <a:rPr sz="1588" spc="-9" dirty="0">
                <a:solidFill>
                  <a:srgbClr val="282834"/>
                </a:solidFill>
                <a:latin typeface="Times New Roman"/>
                <a:cs typeface="Times New Roman"/>
              </a:rPr>
              <a:t> </a:t>
            </a:r>
            <a:r>
              <a:rPr sz="1588" dirty="0">
                <a:solidFill>
                  <a:srgbClr val="282834"/>
                </a:solidFill>
                <a:latin typeface="Times New Roman"/>
                <a:cs typeface="Times New Roman"/>
              </a:rPr>
              <a:t>by applying</a:t>
            </a:r>
            <a:r>
              <a:rPr sz="1588" spc="-35" dirty="0">
                <a:solidFill>
                  <a:srgbClr val="282834"/>
                </a:solidFill>
                <a:latin typeface="Times New Roman"/>
                <a:cs typeface="Times New Roman"/>
              </a:rPr>
              <a:t> </a:t>
            </a:r>
            <a:r>
              <a:rPr sz="1588" dirty="0">
                <a:solidFill>
                  <a:srgbClr val="282834"/>
                </a:solidFill>
                <a:latin typeface="Times New Roman"/>
                <a:cs typeface="Times New Roman"/>
              </a:rPr>
              <a:t>the</a:t>
            </a:r>
            <a:r>
              <a:rPr sz="1588" spc="-9" dirty="0">
                <a:solidFill>
                  <a:srgbClr val="282834"/>
                </a:solidFill>
                <a:latin typeface="Times New Roman"/>
                <a:cs typeface="Times New Roman"/>
              </a:rPr>
              <a:t> </a:t>
            </a:r>
            <a:r>
              <a:rPr sz="1588" dirty="0">
                <a:solidFill>
                  <a:srgbClr val="282834"/>
                </a:solidFill>
                <a:latin typeface="Times New Roman"/>
                <a:cs typeface="Times New Roman"/>
              </a:rPr>
              <a:t>given</a:t>
            </a:r>
            <a:r>
              <a:rPr sz="1588" spc="-18" dirty="0">
                <a:solidFill>
                  <a:srgbClr val="282834"/>
                </a:solidFill>
                <a:latin typeface="Times New Roman"/>
                <a:cs typeface="Times New Roman"/>
              </a:rPr>
              <a:t> </a:t>
            </a:r>
            <a:r>
              <a:rPr sz="1588" spc="-9" dirty="0">
                <a:solidFill>
                  <a:srgbClr val="282834"/>
                </a:solidFill>
                <a:latin typeface="Times New Roman"/>
                <a:cs typeface="Times New Roman"/>
              </a:rPr>
              <a:t>FD</a:t>
            </a:r>
            <a:r>
              <a:rPr sz="1588" spc="9" dirty="0">
                <a:solidFill>
                  <a:srgbClr val="282834"/>
                </a:solidFill>
                <a:latin typeface="Times New Roman"/>
                <a:cs typeface="Times New Roman"/>
              </a:rPr>
              <a:t> </a:t>
            </a:r>
            <a:r>
              <a:rPr sz="1588" dirty="0">
                <a:solidFill>
                  <a:srgbClr val="282834"/>
                </a:solidFill>
                <a:latin typeface="Times New Roman"/>
                <a:cs typeface="Times New Roman"/>
              </a:rPr>
              <a:t>,reduce</a:t>
            </a:r>
            <a:r>
              <a:rPr sz="1588" spc="-9" dirty="0">
                <a:solidFill>
                  <a:srgbClr val="282834"/>
                </a:solidFill>
                <a:latin typeface="Times New Roman"/>
                <a:cs typeface="Times New Roman"/>
              </a:rPr>
              <a:t> </a:t>
            </a:r>
            <a:r>
              <a:rPr sz="1588" dirty="0">
                <a:solidFill>
                  <a:srgbClr val="282834"/>
                </a:solidFill>
                <a:latin typeface="Times New Roman"/>
                <a:cs typeface="Times New Roman"/>
              </a:rPr>
              <a:t>the</a:t>
            </a:r>
            <a:r>
              <a:rPr sz="1588" spc="-9" dirty="0">
                <a:solidFill>
                  <a:srgbClr val="282834"/>
                </a:solidFill>
                <a:latin typeface="Times New Roman"/>
                <a:cs typeface="Times New Roman"/>
              </a:rPr>
              <a:t> </a:t>
            </a:r>
            <a:r>
              <a:rPr sz="1588" spc="-4" dirty="0">
                <a:solidFill>
                  <a:srgbClr val="282834"/>
                </a:solidFill>
                <a:latin typeface="Times New Roman"/>
                <a:cs typeface="Times New Roman"/>
              </a:rPr>
              <a:t>set</a:t>
            </a:r>
            <a:r>
              <a:rPr sz="1588" dirty="0">
                <a:solidFill>
                  <a:srgbClr val="282834"/>
                </a:solidFill>
                <a:latin typeface="Times New Roman"/>
                <a:cs typeface="Times New Roman"/>
              </a:rPr>
              <a:t> of</a:t>
            </a:r>
            <a:r>
              <a:rPr sz="1588" spc="-9" dirty="0">
                <a:solidFill>
                  <a:srgbClr val="282834"/>
                </a:solidFill>
                <a:latin typeface="Times New Roman"/>
                <a:cs typeface="Times New Roman"/>
              </a:rPr>
              <a:t> </a:t>
            </a:r>
            <a:r>
              <a:rPr sz="1588" dirty="0">
                <a:solidFill>
                  <a:srgbClr val="282834"/>
                </a:solidFill>
                <a:latin typeface="Times New Roman"/>
                <a:cs typeface="Times New Roman"/>
              </a:rPr>
              <a:t>the</a:t>
            </a:r>
            <a:r>
              <a:rPr sz="1588" spc="9" dirty="0">
                <a:solidFill>
                  <a:srgbClr val="282834"/>
                </a:solidFill>
                <a:latin typeface="Times New Roman"/>
                <a:cs typeface="Times New Roman"/>
              </a:rPr>
              <a:t> </a:t>
            </a:r>
            <a:r>
              <a:rPr sz="1588" spc="-4" dirty="0">
                <a:solidFill>
                  <a:srgbClr val="282834"/>
                </a:solidFill>
                <a:latin typeface="Times New Roman"/>
                <a:cs typeface="Times New Roman"/>
              </a:rPr>
              <a:t>element.</a:t>
            </a:r>
            <a:endParaRPr sz="1588">
              <a:latin typeface="Times New Roman"/>
              <a:cs typeface="Times New Roman"/>
            </a:endParaRPr>
          </a:p>
          <a:p>
            <a:pPr marL="11206" marR="25215">
              <a:lnSpc>
                <a:spcPct val="150000"/>
              </a:lnSpc>
              <a:buSzPct val="94444"/>
              <a:buAutoNum type="arabicPeriod"/>
              <a:tabLst>
                <a:tab pos="163054" algn="l"/>
              </a:tabLst>
            </a:pPr>
            <a:r>
              <a:rPr sz="1588" dirty="0">
                <a:solidFill>
                  <a:srgbClr val="282834"/>
                </a:solidFill>
                <a:latin typeface="Times New Roman"/>
                <a:cs typeface="Times New Roman"/>
              </a:rPr>
              <a:t>Repeat</a:t>
            </a:r>
            <a:r>
              <a:rPr sz="1588" spc="-31" dirty="0">
                <a:solidFill>
                  <a:srgbClr val="282834"/>
                </a:solidFill>
                <a:latin typeface="Times New Roman"/>
                <a:cs typeface="Times New Roman"/>
              </a:rPr>
              <a:t> </a:t>
            </a:r>
            <a:r>
              <a:rPr sz="1588" dirty="0">
                <a:solidFill>
                  <a:srgbClr val="282834"/>
                </a:solidFill>
                <a:latin typeface="Times New Roman"/>
                <a:cs typeface="Times New Roman"/>
              </a:rPr>
              <a:t>step</a:t>
            </a:r>
            <a:r>
              <a:rPr sz="1588" spc="-18" dirty="0">
                <a:solidFill>
                  <a:srgbClr val="282834"/>
                </a:solidFill>
                <a:latin typeface="Times New Roman"/>
                <a:cs typeface="Times New Roman"/>
              </a:rPr>
              <a:t> </a:t>
            </a:r>
            <a:r>
              <a:rPr sz="1588" dirty="0">
                <a:solidFill>
                  <a:srgbClr val="282834"/>
                </a:solidFill>
                <a:latin typeface="Times New Roman"/>
                <a:cs typeface="Times New Roman"/>
              </a:rPr>
              <a:t>4 till the</a:t>
            </a:r>
            <a:r>
              <a:rPr sz="1588" spc="-22" dirty="0">
                <a:solidFill>
                  <a:srgbClr val="282834"/>
                </a:solidFill>
                <a:latin typeface="Times New Roman"/>
                <a:cs typeface="Times New Roman"/>
              </a:rPr>
              <a:t> </a:t>
            </a:r>
            <a:r>
              <a:rPr sz="1588" dirty="0">
                <a:solidFill>
                  <a:srgbClr val="282834"/>
                </a:solidFill>
                <a:latin typeface="Times New Roman"/>
                <a:cs typeface="Times New Roman"/>
              </a:rPr>
              <a:t>set of</a:t>
            </a:r>
            <a:r>
              <a:rPr sz="1588" spc="-9" dirty="0">
                <a:solidFill>
                  <a:srgbClr val="282834"/>
                </a:solidFill>
                <a:latin typeface="Times New Roman"/>
                <a:cs typeface="Times New Roman"/>
              </a:rPr>
              <a:t> </a:t>
            </a:r>
            <a:r>
              <a:rPr sz="1588" dirty="0">
                <a:solidFill>
                  <a:srgbClr val="282834"/>
                </a:solidFill>
                <a:latin typeface="Times New Roman"/>
                <a:cs typeface="Times New Roman"/>
              </a:rPr>
              <a:t>all</a:t>
            </a:r>
            <a:r>
              <a:rPr sz="1588" spc="-13" dirty="0">
                <a:solidFill>
                  <a:srgbClr val="282834"/>
                </a:solidFill>
                <a:latin typeface="Times New Roman"/>
                <a:cs typeface="Times New Roman"/>
              </a:rPr>
              <a:t> </a:t>
            </a:r>
            <a:r>
              <a:rPr sz="1588" dirty="0">
                <a:solidFill>
                  <a:srgbClr val="282834"/>
                </a:solidFill>
                <a:latin typeface="Times New Roman"/>
                <a:cs typeface="Times New Roman"/>
              </a:rPr>
              <a:t>elements</a:t>
            </a:r>
            <a:r>
              <a:rPr sz="1588" spc="-31" dirty="0">
                <a:solidFill>
                  <a:srgbClr val="282834"/>
                </a:solidFill>
                <a:latin typeface="Times New Roman"/>
                <a:cs typeface="Times New Roman"/>
              </a:rPr>
              <a:t> </a:t>
            </a:r>
            <a:r>
              <a:rPr sz="1588" dirty="0">
                <a:solidFill>
                  <a:srgbClr val="282834"/>
                </a:solidFill>
                <a:latin typeface="Times New Roman"/>
                <a:cs typeface="Times New Roman"/>
              </a:rPr>
              <a:t>is not functionally</a:t>
            </a:r>
            <a:r>
              <a:rPr sz="1588" spc="-18" dirty="0">
                <a:solidFill>
                  <a:srgbClr val="282834"/>
                </a:solidFill>
                <a:latin typeface="Times New Roman"/>
                <a:cs typeface="Times New Roman"/>
              </a:rPr>
              <a:t> </a:t>
            </a:r>
            <a:r>
              <a:rPr sz="1588" spc="-4" dirty="0">
                <a:solidFill>
                  <a:srgbClr val="282834"/>
                </a:solidFill>
                <a:latin typeface="Times New Roman"/>
                <a:cs typeface="Times New Roman"/>
              </a:rPr>
              <a:t>determine</a:t>
            </a:r>
            <a:r>
              <a:rPr sz="1588" spc="-22" dirty="0">
                <a:solidFill>
                  <a:srgbClr val="282834"/>
                </a:solidFill>
                <a:latin typeface="Times New Roman"/>
                <a:cs typeface="Times New Roman"/>
              </a:rPr>
              <a:t> </a:t>
            </a:r>
            <a:r>
              <a:rPr sz="1588" dirty="0">
                <a:solidFill>
                  <a:srgbClr val="282834"/>
                </a:solidFill>
                <a:latin typeface="Times New Roman"/>
                <a:cs typeface="Times New Roman"/>
              </a:rPr>
              <a:t>by </a:t>
            </a:r>
            <a:r>
              <a:rPr sz="1588" spc="-383" dirty="0">
                <a:solidFill>
                  <a:srgbClr val="282834"/>
                </a:solidFill>
                <a:latin typeface="Times New Roman"/>
                <a:cs typeface="Times New Roman"/>
              </a:rPr>
              <a:t> </a:t>
            </a:r>
            <a:r>
              <a:rPr sz="1588" spc="-9" dirty="0">
                <a:solidFill>
                  <a:srgbClr val="282834"/>
                </a:solidFill>
                <a:latin typeface="Times New Roman"/>
                <a:cs typeface="Times New Roman"/>
              </a:rPr>
              <a:t>FD.</a:t>
            </a:r>
            <a:endParaRPr sz="1588">
              <a:latin typeface="Times New Roman"/>
              <a:cs typeface="Times New Roman"/>
            </a:endParaRPr>
          </a:p>
          <a:p>
            <a:pPr marL="163054" indent="-151848">
              <a:spcBef>
                <a:spcPts val="949"/>
              </a:spcBef>
              <a:buSzPct val="94444"/>
              <a:buAutoNum type="arabicPeriod"/>
              <a:tabLst>
                <a:tab pos="163054" algn="l"/>
              </a:tabLst>
            </a:pPr>
            <a:r>
              <a:rPr sz="1588" dirty="0">
                <a:solidFill>
                  <a:srgbClr val="282834"/>
                </a:solidFill>
                <a:latin typeface="Times New Roman"/>
                <a:cs typeface="Times New Roman"/>
              </a:rPr>
              <a:t>This</a:t>
            </a:r>
            <a:r>
              <a:rPr sz="1588" spc="-35" dirty="0">
                <a:solidFill>
                  <a:srgbClr val="282834"/>
                </a:solidFill>
                <a:latin typeface="Times New Roman"/>
                <a:cs typeface="Times New Roman"/>
              </a:rPr>
              <a:t> </a:t>
            </a:r>
            <a:r>
              <a:rPr sz="1588" spc="-4" dirty="0">
                <a:solidFill>
                  <a:srgbClr val="282834"/>
                </a:solidFill>
                <a:latin typeface="Times New Roman"/>
                <a:cs typeface="Times New Roman"/>
              </a:rPr>
              <a:t>would </a:t>
            </a:r>
            <a:r>
              <a:rPr sz="1588" dirty="0">
                <a:solidFill>
                  <a:srgbClr val="282834"/>
                </a:solidFill>
                <a:latin typeface="Times New Roman"/>
                <a:cs typeface="Times New Roman"/>
              </a:rPr>
              <a:t>be</a:t>
            </a:r>
            <a:r>
              <a:rPr sz="1588" spc="-9" dirty="0">
                <a:solidFill>
                  <a:srgbClr val="282834"/>
                </a:solidFill>
                <a:latin typeface="Times New Roman"/>
                <a:cs typeface="Times New Roman"/>
              </a:rPr>
              <a:t> </a:t>
            </a:r>
            <a:r>
              <a:rPr sz="1588" dirty="0">
                <a:solidFill>
                  <a:srgbClr val="282834"/>
                </a:solidFill>
                <a:latin typeface="Times New Roman"/>
                <a:cs typeface="Times New Roman"/>
              </a:rPr>
              <a:t>the</a:t>
            </a:r>
            <a:r>
              <a:rPr sz="1588" spc="4" dirty="0">
                <a:solidFill>
                  <a:srgbClr val="282834"/>
                </a:solidFill>
                <a:latin typeface="Times New Roman"/>
                <a:cs typeface="Times New Roman"/>
              </a:rPr>
              <a:t> </a:t>
            </a:r>
            <a:r>
              <a:rPr sz="1588" dirty="0">
                <a:solidFill>
                  <a:srgbClr val="282834"/>
                </a:solidFill>
                <a:latin typeface="Times New Roman"/>
                <a:cs typeface="Times New Roman"/>
              </a:rPr>
              <a:t>candidate</a:t>
            </a:r>
            <a:r>
              <a:rPr sz="1588" spc="-22" dirty="0">
                <a:solidFill>
                  <a:srgbClr val="282834"/>
                </a:solidFill>
                <a:latin typeface="Times New Roman"/>
                <a:cs typeface="Times New Roman"/>
              </a:rPr>
              <a:t> </a:t>
            </a:r>
            <a:r>
              <a:rPr sz="1588" dirty="0">
                <a:solidFill>
                  <a:srgbClr val="282834"/>
                </a:solidFill>
                <a:latin typeface="Times New Roman"/>
                <a:cs typeface="Times New Roman"/>
              </a:rPr>
              <a:t>key(irreducible</a:t>
            </a:r>
            <a:r>
              <a:rPr sz="1588" spc="-62" dirty="0">
                <a:solidFill>
                  <a:srgbClr val="282834"/>
                </a:solidFill>
                <a:latin typeface="Times New Roman"/>
                <a:cs typeface="Times New Roman"/>
              </a:rPr>
              <a:t> </a:t>
            </a:r>
            <a:r>
              <a:rPr sz="1588" dirty="0">
                <a:solidFill>
                  <a:srgbClr val="282834"/>
                </a:solidFill>
                <a:latin typeface="Times New Roman"/>
                <a:cs typeface="Times New Roman"/>
              </a:rPr>
              <a:t>set).</a:t>
            </a:r>
            <a:endParaRPr sz="1588">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lstStyle/>
          <a:p>
            <a:r>
              <a:rPr lang="en-US" dirty="0"/>
              <a:t>Fourth Normal Form</a:t>
            </a:r>
          </a:p>
        </p:txBody>
      </p:sp>
      <p:pic>
        <p:nvPicPr>
          <p:cNvPr id="5" name="Content Placeholder 4" descr="Fourth-Normal-Form-1..png"/>
          <p:cNvPicPr>
            <a:picLocks noGrp="1" noChangeAspect="1"/>
          </p:cNvPicPr>
          <p:nvPr>
            <p:ph sz="half" idx="1"/>
          </p:nvPr>
        </p:nvPicPr>
        <p:blipFill>
          <a:blip r:embed="rId2"/>
          <a:stretch>
            <a:fillRect/>
          </a:stretch>
        </p:blipFill>
        <p:spPr>
          <a:xfrm>
            <a:off x="1447800" y="914401"/>
            <a:ext cx="6718300" cy="2285999"/>
          </a:xfrm>
        </p:spPr>
      </p:pic>
      <p:sp>
        <p:nvSpPr>
          <p:cNvPr id="4" name="Content Placeholder 3"/>
          <p:cNvSpPr>
            <a:spLocks noGrp="1"/>
          </p:cNvSpPr>
          <p:nvPr>
            <p:ph sz="half" idx="2"/>
          </p:nvPr>
        </p:nvSpPr>
        <p:spPr>
          <a:xfrm>
            <a:off x="1600200" y="3733800"/>
            <a:ext cx="6571488" cy="2438400"/>
          </a:xfrm>
        </p:spPr>
        <p:txBody>
          <a:bodyPr/>
          <a:lstStyle/>
          <a:p>
            <a:r>
              <a:rPr lang="en-US" sz="1400" dirty="0"/>
              <a:t>The dependencies in this relation are:</a:t>
            </a:r>
          </a:p>
          <a:p>
            <a:pPr>
              <a:buNone/>
            </a:pPr>
            <a:r>
              <a:rPr lang="en-US" sz="1400" b="1" dirty="0"/>
              <a:t>      </a:t>
            </a:r>
            <a:r>
              <a:rPr lang="en-US" sz="1400" b="1" dirty="0" err="1"/>
              <a:t>Student_Roll_No</a:t>
            </a:r>
            <a:r>
              <a:rPr lang="en-US" sz="1400" b="1" dirty="0"/>
              <a:t>  </a:t>
            </a:r>
            <a:r>
              <a:rPr lang="en-US" sz="1400" b="1" dirty="0">
                <a:sym typeface="Wingdings" pitchFamily="2" charset="2"/>
              </a:rPr>
              <a:t></a:t>
            </a:r>
            <a:r>
              <a:rPr lang="en-US" sz="1400" b="1" dirty="0" err="1"/>
              <a:t>Subject_Enrolled</a:t>
            </a:r>
            <a:br>
              <a:rPr lang="en-US" sz="1400" dirty="0"/>
            </a:br>
            <a:r>
              <a:rPr lang="en-US" sz="1400" b="1" dirty="0" err="1"/>
              <a:t>Student_Roll_No</a:t>
            </a:r>
            <a:r>
              <a:rPr lang="en-US" sz="1400" b="1" dirty="0"/>
              <a:t> </a:t>
            </a:r>
            <a:r>
              <a:rPr lang="en-US" sz="1400" b="1" dirty="0">
                <a:sym typeface="Wingdings" pitchFamily="2" charset="2"/>
              </a:rPr>
              <a:t></a:t>
            </a:r>
            <a:r>
              <a:rPr lang="en-US" sz="1400" b="1" dirty="0"/>
              <a:t> Activity Enrolled</a:t>
            </a:r>
          </a:p>
          <a:p>
            <a:r>
              <a:rPr lang="en-US" sz="1400" dirty="0"/>
              <a:t>For value 45 of </a:t>
            </a:r>
            <a:r>
              <a:rPr lang="en-US" sz="1400" dirty="0" err="1"/>
              <a:t>Student_Roll_No</a:t>
            </a:r>
            <a:r>
              <a:rPr lang="en-US" sz="1400" dirty="0"/>
              <a:t>, multiple values of </a:t>
            </a:r>
            <a:r>
              <a:rPr lang="en-US" sz="1400" dirty="0" err="1"/>
              <a:t>Subject_enrolled</a:t>
            </a:r>
            <a:r>
              <a:rPr lang="en-US" sz="1400" dirty="0"/>
              <a:t> and </a:t>
            </a:r>
            <a:r>
              <a:rPr lang="en-US" sz="1400" dirty="0" err="1"/>
              <a:t>Activity_Enrolled</a:t>
            </a:r>
            <a:r>
              <a:rPr lang="en-US" sz="1400" dirty="0"/>
              <a:t> exist.</a:t>
            </a:r>
          </a:p>
          <a:p>
            <a:r>
              <a:rPr lang="en-US" sz="1400" dirty="0"/>
              <a:t>This leads to multi-valued dependency.</a:t>
            </a:r>
          </a:p>
          <a:p>
            <a:pPr>
              <a:buNone/>
            </a:pPr>
            <a:r>
              <a:rPr lang="en-US" sz="1400" b="1" i="1" dirty="0"/>
              <a:t>NOTE: </a:t>
            </a:r>
            <a:r>
              <a:rPr lang="en-US" sz="1400" i="1" dirty="0"/>
              <a:t> For a multi-valued dependency to exist,  there must be at least 3 attributes in a relation</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Decomposition of Relation</a:t>
            </a:r>
          </a:p>
        </p:txBody>
      </p:sp>
      <p:pic>
        <p:nvPicPr>
          <p:cNvPr id="5" name="Content Placeholder 4" descr="Fourth-Normal-Form-2.png"/>
          <p:cNvPicPr>
            <a:picLocks noGrp="1" noChangeAspect="1"/>
          </p:cNvPicPr>
          <p:nvPr>
            <p:ph sz="half" idx="1"/>
          </p:nvPr>
        </p:nvPicPr>
        <p:blipFill>
          <a:blip r:embed="rId2"/>
          <a:stretch>
            <a:fillRect/>
          </a:stretch>
        </p:blipFill>
        <p:spPr>
          <a:xfrm>
            <a:off x="1447800" y="1828800"/>
            <a:ext cx="3355009" cy="3657600"/>
          </a:xfrm>
        </p:spPr>
      </p:pic>
      <p:pic>
        <p:nvPicPr>
          <p:cNvPr id="6" name="Content Placeholder 5" descr="Fourth-Normal-Form-3.png"/>
          <p:cNvPicPr>
            <a:picLocks noGrp="1" noChangeAspect="1"/>
          </p:cNvPicPr>
          <p:nvPr>
            <p:ph sz="half" idx="2"/>
          </p:nvPr>
        </p:nvPicPr>
        <p:blipFill>
          <a:blip r:embed="rId3"/>
          <a:stretch>
            <a:fillRect/>
          </a:stretch>
        </p:blipFill>
        <p:spPr>
          <a:xfrm>
            <a:off x="5257800" y="1905000"/>
            <a:ext cx="3429000" cy="3505200"/>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2400" dirty="0"/>
            </a:br>
            <a:r>
              <a:rPr lang="en-US" sz="4000" b="1" dirty="0"/>
              <a:t>Functional</a:t>
            </a:r>
            <a:r>
              <a:rPr lang="en-US" sz="6700" b="1" dirty="0"/>
              <a:t> </a:t>
            </a:r>
            <a:r>
              <a:rPr lang="en-US" sz="4000" b="1" dirty="0"/>
              <a:t>dependency rules </a:t>
            </a:r>
            <a:br>
              <a:rPr lang="en-US" sz="4000" b="1" dirty="0"/>
            </a:br>
            <a:r>
              <a:rPr lang="en-US" sz="4000" b="1" dirty="0"/>
              <a:t>minimal cover  and closure</a:t>
            </a:r>
          </a:p>
        </p:txBody>
      </p:sp>
    </p:spTree>
    <p:extLst>
      <p:ext uri="{BB962C8B-B14F-4D97-AF65-F5344CB8AC3E}">
        <p14:creationId xmlns:p14="http://schemas.microsoft.com/office/powerpoint/2010/main" val="35945871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pPr algn="ctr"/>
            <a:r>
              <a:rPr lang="en-US" sz="3600" b="1" dirty="0">
                <a:solidFill>
                  <a:schemeClr val="tx1">
                    <a:lumMod val="90000"/>
                    <a:lumOff val="10000"/>
                  </a:schemeClr>
                </a:solidFill>
              </a:rPr>
              <a:t>Closure Property</a:t>
            </a:r>
          </a:p>
        </p:txBody>
      </p:sp>
      <p:sp>
        <p:nvSpPr>
          <p:cNvPr id="3" name="Content Placeholder 2"/>
          <p:cNvSpPr>
            <a:spLocks noGrp="1"/>
          </p:cNvSpPr>
          <p:nvPr>
            <p:ph sz="quarter" idx="1"/>
          </p:nvPr>
        </p:nvSpPr>
        <p:spPr>
          <a:xfrm>
            <a:off x="457200" y="914400"/>
            <a:ext cx="8305800" cy="5559552"/>
          </a:xfrm>
        </p:spPr>
        <p:txBody>
          <a:bodyPr>
            <a:noAutofit/>
          </a:bodyPr>
          <a:lstStyle/>
          <a:p>
            <a:pPr>
              <a:buFont typeface="Wingdings" pitchFamily="2" charset="2"/>
              <a:buChar char="Ø"/>
            </a:pPr>
            <a:r>
              <a:rPr lang="en-US" sz="2000" b="1" dirty="0"/>
              <a:t> </a:t>
            </a:r>
            <a:r>
              <a:rPr lang="en-US" sz="2000" dirty="0">
                <a:solidFill>
                  <a:schemeClr val="tx1">
                    <a:lumMod val="90000"/>
                    <a:lumOff val="10000"/>
                  </a:schemeClr>
                </a:solidFill>
                <a:latin typeface="Times New Roman" pitchFamily="18" charset="0"/>
                <a:cs typeface="Times New Roman" pitchFamily="18" charset="0"/>
              </a:rPr>
              <a:t>The Closure Of Functional Dependency means the complete set of all possible attributes that can be functionally derived from given functional dependency using the inference rules known as Armstrong’s Rules.</a:t>
            </a:r>
          </a:p>
          <a:p>
            <a:pPr>
              <a:buFont typeface="Wingdings" pitchFamily="2" charset="2"/>
              <a:buChar char="Ø"/>
            </a:pPr>
            <a:r>
              <a:rPr lang="en-US" sz="2000" dirty="0">
                <a:solidFill>
                  <a:schemeClr val="tx1">
                    <a:lumMod val="90000"/>
                    <a:lumOff val="10000"/>
                  </a:schemeClr>
                </a:solidFill>
                <a:latin typeface="Times New Roman" pitchFamily="18" charset="0"/>
                <a:cs typeface="Times New Roman" pitchFamily="18" charset="0"/>
              </a:rPr>
              <a:t>If “F” is a functional dependency then closure of functional dependency can be denoted using “{F}</a:t>
            </a:r>
            <a:r>
              <a:rPr lang="en-US" sz="2000" baseline="30000" dirty="0">
                <a:solidFill>
                  <a:schemeClr val="tx1">
                    <a:lumMod val="90000"/>
                    <a:lumOff val="10000"/>
                  </a:schemeClr>
                </a:solidFill>
                <a:latin typeface="Times New Roman" pitchFamily="18" charset="0"/>
                <a:cs typeface="Times New Roman" pitchFamily="18" charset="0"/>
              </a:rPr>
              <a:t>+</a:t>
            </a:r>
            <a:r>
              <a:rPr lang="en-US" sz="2000" dirty="0">
                <a:solidFill>
                  <a:schemeClr val="tx1">
                    <a:lumMod val="90000"/>
                    <a:lumOff val="10000"/>
                  </a:schemeClr>
                </a:solidFill>
                <a:latin typeface="Times New Roman" pitchFamily="18" charset="0"/>
                <a:cs typeface="Times New Roman" pitchFamily="18" charset="0"/>
              </a:rPr>
              <a:t>”.</a:t>
            </a:r>
          </a:p>
          <a:p>
            <a:pPr>
              <a:buNone/>
            </a:pPr>
            <a:r>
              <a:rPr lang="en-US" sz="2000" dirty="0">
                <a:solidFill>
                  <a:schemeClr val="tx1">
                    <a:lumMod val="90000"/>
                    <a:lumOff val="10000"/>
                  </a:schemeClr>
                </a:solidFill>
                <a:latin typeface="Times New Roman" pitchFamily="18" charset="0"/>
                <a:cs typeface="Times New Roman" pitchFamily="18" charset="0"/>
              </a:rPr>
              <a:t>    </a:t>
            </a:r>
            <a:r>
              <a:rPr lang="en-US" sz="2000" b="1" dirty="0">
                <a:solidFill>
                  <a:schemeClr val="tx1">
                    <a:lumMod val="90000"/>
                    <a:lumOff val="10000"/>
                  </a:schemeClr>
                </a:solidFill>
                <a:latin typeface="Times New Roman" pitchFamily="18" charset="0"/>
                <a:cs typeface="Times New Roman" pitchFamily="18" charset="0"/>
              </a:rPr>
              <a:t>There are three steps to calculate closure of functional dependency. These are:</a:t>
            </a:r>
          </a:p>
          <a:p>
            <a:r>
              <a:rPr lang="en-US" sz="2000" b="1" dirty="0">
                <a:solidFill>
                  <a:schemeClr val="tx1">
                    <a:lumMod val="90000"/>
                    <a:lumOff val="10000"/>
                  </a:schemeClr>
                </a:solidFill>
                <a:latin typeface="Times New Roman" pitchFamily="18" charset="0"/>
                <a:cs typeface="Times New Roman" pitchFamily="18" charset="0"/>
              </a:rPr>
              <a:t>Step-1 </a:t>
            </a:r>
            <a:r>
              <a:rPr lang="en-US" sz="2000" dirty="0">
                <a:solidFill>
                  <a:schemeClr val="tx1">
                    <a:lumMod val="90000"/>
                    <a:lumOff val="10000"/>
                  </a:schemeClr>
                </a:solidFill>
                <a:latin typeface="Times New Roman" pitchFamily="18" charset="0"/>
                <a:cs typeface="Times New Roman" pitchFamily="18" charset="0"/>
              </a:rPr>
              <a:t>: Add the attributes which are present on Left Hand Side in the original functional dependency.</a:t>
            </a:r>
          </a:p>
          <a:p>
            <a:r>
              <a:rPr lang="en-US" sz="2000" b="1" dirty="0">
                <a:solidFill>
                  <a:schemeClr val="tx1">
                    <a:lumMod val="90000"/>
                    <a:lumOff val="10000"/>
                  </a:schemeClr>
                </a:solidFill>
                <a:latin typeface="Times New Roman" pitchFamily="18" charset="0"/>
                <a:cs typeface="Times New Roman" pitchFamily="18" charset="0"/>
              </a:rPr>
              <a:t>Step-2 </a:t>
            </a:r>
            <a:r>
              <a:rPr lang="en-US" sz="2000" dirty="0">
                <a:solidFill>
                  <a:schemeClr val="tx1">
                    <a:lumMod val="90000"/>
                    <a:lumOff val="10000"/>
                  </a:schemeClr>
                </a:solidFill>
                <a:latin typeface="Times New Roman" pitchFamily="18" charset="0"/>
                <a:cs typeface="Times New Roman" pitchFamily="18" charset="0"/>
              </a:rPr>
              <a:t>: Now, add the attributes present on the Right Hand Side of the functional dependency.</a:t>
            </a:r>
          </a:p>
          <a:p>
            <a:r>
              <a:rPr lang="en-US" sz="2000" b="1" dirty="0">
                <a:solidFill>
                  <a:schemeClr val="tx1">
                    <a:lumMod val="90000"/>
                    <a:lumOff val="10000"/>
                  </a:schemeClr>
                </a:solidFill>
                <a:latin typeface="Times New Roman" pitchFamily="18" charset="0"/>
                <a:cs typeface="Times New Roman" pitchFamily="18" charset="0"/>
              </a:rPr>
              <a:t>Step-3 </a:t>
            </a:r>
            <a:r>
              <a:rPr lang="en-US" sz="2000" dirty="0">
                <a:solidFill>
                  <a:schemeClr val="tx1">
                    <a:lumMod val="90000"/>
                    <a:lumOff val="10000"/>
                  </a:schemeClr>
                </a:solidFill>
                <a:latin typeface="Times New Roman" pitchFamily="18" charset="0"/>
                <a:cs typeface="Times New Roman" pitchFamily="18" charset="0"/>
              </a:rPr>
              <a:t>: With the help of attributes present on Right Hand Side, check the other attributes that can be derived from the other given functional dependencies. Repeat this process until all the possible attributes which can be derived are added in the closure.</a:t>
            </a:r>
          </a:p>
          <a:p>
            <a:endParaRPr lang="en-US" sz="1800" dirty="0">
              <a:solidFill>
                <a:schemeClr val="tx1">
                  <a:lumMod val="90000"/>
                  <a:lumOff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2276843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Closure Of Functional Dependency : Example</a:t>
            </a:r>
            <a:br>
              <a:rPr lang="en-US" b="1" dirty="0"/>
            </a:br>
            <a:endParaRPr lang="en-US" dirty="0"/>
          </a:p>
        </p:txBody>
      </p:sp>
      <p:sp>
        <p:nvSpPr>
          <p:cNvPr id="3" name="Content Placeholder 2"/>
          <p:cNvSpPr>
            <a:spLocks noGrp="1"/>
          </p:cNvSpPr>
          <p:nvPr>
            <p:ph sz="quarter" idx="1"/>
          </p:nvPr>
        </p:nvSpPr>
        <p:spPr>
          <a:xfrm>
            <a:off x="304800" y="1143000"/>
            <a:ext cx="8458200" cy="5330952"/>
          </a:xfrm>
        </p:spPr>
        <p:txBody>
          <a:bodyPr/>
          <a:lstStyle/>
          <a:p>
            <a:pPr>
              <a:buNone/>
            </a:pPr>
            <a:r>
              <a:rPr lang="en-US" sz="2000" b="1" dirty="0"/>
              <a:t>   Example-1 : Consider the table </a:t>
            </a:r>
            <a:r>
              <a:rPr lang="en-US" sz="2000" b="1" dirty="0" err="1"/>
              <a:t>student_details</a:t>
            </a:r>
            <a:r>
              <a:rPr lang="en-US" sz="2000" b="1" dirty="0"/>
              <a:t> having (</a:t>
            </a:r>
            <a:r>
              <a:rPr lang="en-US" sz="2000" b="1" dirty="0" err="1"/>
              <a:t>Roll_No</a:t>
            </a:r>
            <a:r>
              <a:rPr lang="en-US" sz="2000" b="1" dirty="0"/>
              <a:t>, </a:t>
            </a:r>
            <a:r>
              <a:rPr lang="en-US" sz="2000" b="1" dirty="0" err="1"/>
              <a:t>Name,Marks</a:t>
            </a:r>
            <a:r>
              <a:rPr lang="en-US" sz="2000" b="1" dirty="0"/>
              <a:t>, Location) as the attributes and having two functional dependencies.</a:t>
            </a:r>
          </a:p>
          <a:p>
            <a:pPr>
              <a:buNone/>
            </a:pPr>
            <a:r>
              <a:rPr lang="en-US" sz="2000" b="1" dirty="0"/>
              <a:t>  FD1 : </a:t>
            </a:r>
            <a:r>
              <a:rPr lang="en-US" sz="2000" b="1" dirty="0" err="1"/>
              <a:t>Roll_No</a:t>
            </a:r>
            <a:r>
              <a:rPr lang="en-US" sz="2000" b="1" dirty="0"/>
              <a:t>  Name, Marks</a:t>
            </a:r>
            <a:endParaRPr lang="en-US" sz="2000" dirty="0"/>
          </a:p>
          <a:p>
            <a:pPr>
              <a:buNone/>
            </a:pPr>
            <a:r>
              <a:rPr lang="en-US" sz="2000" b="1" dirty="0"/>
              <a:t>   FD2 : Name  Marks, Location</a:t>
            </a:r>
            <a:endParaRPr lang="en-US" sz="2000" dirty="0"/>
          </a:p>
          <a:p>
            <a:pPr>
              <a:buNone/>
            </a:pPr>
            <a:r>
              <a:rPr lang="en-US" sz="2000" dirty="0"/>
              <a:t> </a:t>
            </a:r>
            <a:r>
              <a:rPr lang="en-US" sz="2000" b="1" dirty="0"/>
              <a:t>Solution</a:t>
            </a:r>
            <a:r>
              <a:rPr lang="en-US" sz="2000" dirty="0"/>
              <a:t>: Now, We will calculate the closure of all the attributes present in the relation using the three steps mentioned below.</a:t>
            </a:r>
          </a:p>
          <a:p>
            <a:pPr fontAlgn="t"/>
            <a:r>
              <a:rPr lang="en-US" sz="2000" b="1" dirty="0"/>
              <a:t>Step-1 : </a:t>
            </a:r>
            <a:r>
              <a:rPr lang="en-US" sz="2000" dirty="0"/>
              <a:t>Add attributes present  on the LHS of the first functional dependency to the closure.</a:t>
            </a:r>
          </a:p>
          <a:p>
            <a:pPr>
              <a:buNone/>
            </a:pPr>
            <a:r>
              <a:rPr lang="en-US" sz="2000" dirty="0"/>
              <a:t>   {</a:t>
            </a:r>
            <a:r>
              <a:rPr lang="en-US" sz="2000" dirty="0" err="1"/>
              <a:t>Roll_no</a:t>
            </a:r>
            <a:r>
              <a:rPr lang="en-US" sz="2000" dirty="0"/>
              <a:t>}</a:t>
            </a:r>
            <a:r>
              <a:rPr lang="en-US" sz="2000" baseline="30000" dirty="0"/>
              <a:t>+</a:t>
            </a:r>
            <a:r>
              <a:rPr lang="en-US" sz="2000" dirty="0"/>
              <a:t> = {</a:t>
            </a:r>
            <a:r>
              <a:rPr lang="en-US" sz="2000" dirty="0" err="1"/>
              <a:t>Roll_No</a:t>
            </a:r>
            <a:r>
              <a:rPr lang="en-US" sz="2000" dirty="0"/>
              <a:t>}</a:t>
            </a:r>
          </a:p>
          <a:p>
            <a:pPr fontAlgn="t"/>
            <a:r>
              <a:rPr lang="en-US" sz="2000" b="1" dirty="0"/>
              <a:t>Step-2 :</a:t>
            </a:r>
            <a:r>
              <a:rPr lang="en-US" sz="2000" dirty="0"/>
              <a:t> Add attributes present on the RHS of the original functional dependency to the closure.</a:t>
            </a:r>
          </a:p>
          <a:p>
            <a:pPr>
              <a:buNone/>
            </a:pPr>
            <a:r>
              <a:rPr lang="en-US" sz="2000" dirty="0"/>
              <a:t>     {</a:t>
            </a:r>
            <a:r>
              <a:rPr lang="en-US" sz="2000" dirty="0" err="1"/>
              <a:t>Roll_no</a:t>
            </a:r>
            <a:r>
              <a:rPr lang="en-US" sz="2000" dirty="0"/>
              <a:t>}</a:t>
            </a:r>
            <a:r>
              <a:rPr lang="en-US" sz="2000" baseline="30000" dirty="0"/>
              <a:t>+</a:t>
            </a:r>
            <a:r>
              <a:rPr lang="en-US" sz="2000" dirty="0"/>
              <a:t> = {</a:t>
            </a:r>
            <a:r>
              <a:rPr lang="en-US" sz="2000" dirty="0" err="1"/>
              <a:t>Roll_No</a:t>
            </a:r>
            <a:r>
              <a:rPr lang="en-US" sz="2000" dirty="0"/>
              <a:t>, Marks}</a:t>
            </a:r>
          </a:p>
          <a:p>
            <a:pPr>
              <a:buNone/>
            </a:pPr>
            <a:endParaRPr lang="en-US" sz="2000" dirty="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305800" cy="6092952"/>
          </a:xfrm>
        </p:spPr>
        <p:txBody>
          <a:bodyPr>
            <a:normAutofit fontScale="92500" lnSpcReduction="20000"/>
          </a:bodyPr>
          <a:lstStyle/>
          <a:p>
            <a:pPr fontAlgn="t"/>
            <a:r>
              <a:rPr lang="en-US" b="1" dirty="0"/>
              <a:t>Step-3 : </a:t>
            </a:r>
            <a:r>
              <a:rPr lang="en-US" dirty="0"/>
              <a:t>Add the other possible attributes which can be derived using attributes present on the RHS of the closure. So </a:t>
            </a:r>
            <a:r>
              <a:rPr lang="en-US" dirty="0" err="1"/>
              <a:t>Roll_No</a:t>
            </a:r>
            <a:r>
              <a:rPr lang="en-US" dirty="0"/>
              <a:t> attribute cannot functionally determine any attribute but Name attribute can determine other attributes such as Marks and Location using 2</a:t>
            </a:r>
            <a:r>
              <a:rPr lang="en-US" baseline="30000" dirty="0"/>
              <a:t>nd</a:t>
            </a:r>
            <a:r>
              <a:rPr lang="en-US" dirty="0"/>
              <a:t> Functional Dependency(Name  Marks, Location).</a:t>
            </a:r>
          </a:p>
          <a:p>
            <a:pPr>
              <a:buNone/>
            </a:pPr>
            <a:r>
              <a:rPr lang="en-US" dirty="0"/>
              <a:t>  </a:t>
            </a:r>
          </a:p>
          <a:p>
            <a:pPr>
              <a:buNone/>
            </a:pPr>
            <a:r>
              <a:rPr lang="en-US" dirty="0"/>
              <a:t>Therefore, complete closure of </a:t>
            </a:r>
            <a:r>
              <a:rPr lang="en-US" dirty="0" err="1"/>
              <a:t>Roll_No</a:t>
            </a:r>
            <a:r>
              <a:rPr lang="en-US" dirty="0"/>
              <a:t> will be :</a:t>
            </a:r>
          </a:p>
          <a:p>
            <a:pPr>
              <a:buNone/>
            </a:pPr>
            <a:r>
              <a:rPr lang="en-US" dirty="0"/>
              <a:t>{</a:t>
            </a:r>
            <a:r>
              <a:rPr lang="en-US" dirty="0" err="1"/>
              <a:t>Roll_no</a:t>
            </a:r>
            <a:r>
              <a:rPr lang="en-US" dirty="0"/>
              <a:t>}</a:t>
            </a:r>
            <a:r>
              <a:rPr lang="en-US" baseline="30000" dirty="0"/>
              <a:t>+</a:t>
            </a:r>
            <a:r>
              <a:rPr lang="en-US" dirty="0"/>
              <a:t> = {</a:t>
            </a:r>
            <a:r>
              <a:rPr lang="en-US" dirty="0" err="1"/>
              <a:t>Roll_No</a:t>
            </a:r>
            <a:r>
              <a:rPr lang="en-US" dirty="0"/>
              <a:t>, Marks, Name, Location}</a:t>
            </a:r>
          </a:p>
          <a:p>
            <a:endParaRPr lang="en-US" dirty="0"/>
          </a:p>
          <a:p>
            <a:pPr>
              <a:buNone/>
            </a:pPr>
            <a:r>
              <a:rPr lang="en-US" b="1" dirty="0"/>
              <a:t>Similarly, we can calculate closure for other attributes too </a:t>
            </a:r>
            <a:r>
              <a:rPr lang="en-US" b="1" dirty="0" err="1"/>
              <a:t>i.e</a:t>
            </a:r>
            <a:r>
              <a:rPr lang="en-US" b="1" dirty="0"/>
              <a:t> “Name”.</a:t>
            </a:r>
          </a:p>
          <a:p>
            <a:pPr fontAlgn="t"/>
            <a:r>
              <a:rPr lang="en-US" b="1" dirty="0"/>
              <a:t>Step-1 :</a:t>
            </a:r>
            <a:r>
              <a:rPr lang="en-US" dirty="0"/>
              <a:t> Add attributes present on the LHS of the functional dependency to the closure.</a:t>
            </a:r>
          </a:p>
          <a:p>
            <a:pPr>
              <a:buNone/>
            </a:pPr>
            <a:r>
              <a:rPr lang="en-US" dirty="0"/>
              <a:t>   {Name}</a:t>
            </a:r>
            <a:r>
              <a:rPr lang="en-US" baseline="30000" dirty="0"/>
              <a:t>+</a:t>
            </a:r>
            <a:r>
              <a:rPr lang="en-US" dirty="0"/>
              <a:t> = {Name}</a:t>
            </a:r>
          </a:p>
          <a:p>
            <a:pPr fontAlgn="t"/>
            <a:r>
              <a:rPr lang="en-US" b="1" dirty="0"/>
              <a:t>Step-2 :</a:t>
            </a:r>
            <a:r>
              <a:rPr lang="en-US" dirty="0"/>
              <a:t> Add the attributes present on the RHS of the functional dependency to the closure.</a:t>
            </a:r>
          </a:p>
          <a:p>
            <a:pPr>
              <a:buNone/>
            </a:pPr>
            <a:r>
              <a:rPr lang="en-US" dirty="0"/>
              <a:t>   {Name}</a:t>
            </a:r>
            <a:r>
              <a:rPr lang="en-US" baseline="30000" dirty="0"/>
              <a:t>+</a:t>
            </a:r>
            <a:r>
              <a:rPr lang="en-US" dirty="0"/>
              <a:t> = {Name, Marks, Location}</a:t>
            </a:r>
          </a:p>
          <a:p>
            <a:pPr>
              <a:buNone/>
            </a:pPr>
            <a:r>
              <a:rPr lang="en-US" dirty="0"/>
              <a:t> </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153400" cy="6169152"/>
          </a:xfrm>
        </p:spPr>
        <p:txBody>
          <a:bodyPr>
            <a:normAutofit/>
          </a:bodyPr>
          <a:lstStyle/>
          <a:p>
            <a:pPr fontAlgn="t"/>
            <a:r>
              <a:rPr lang="en-US" b="1" dirty="0"/>
              <a:t>Step-3 : </a:t>
            </a:r>
            <a:r>
              <a:rPr lang="en-US" dirty="0"/>
              <a:t>Since, we don’t have any functional dependency where “Marks or Location” attribute is functionally determining any other attribute , we cannot add more attributes to the closure. Hence complete closure of Name would be :</a:t>
            </a:r>
          </a:p>
          <a:p>
            <a:pPr>
              <a:buNone/>
            </a:pPr>
            <a:r>
              <a:rPr lang="en-US" dirty="0"/>
              <a:t> {   Name}</a:t>
            </a:r>
            <a:r>
              <a:rPr lang="en-US" baseline="30000" dirty="0"/>
              <a:t>+</a:t>
            </a:r>
            <a:r>
              <a:rPr lang="en-US" dirty="0"/>
              <a:t> = {Name, Marks, Location}</a:t>
            </a:r>
          </a:p>
          <a:p>
            <a:pPr fontAlgn="t">
              <a:buNone/>
            </a:pPr>
            <a:r>
              <a:rPr lang="en-US" dirty="0"/>
              <a:t>   </a:t>
            </a:r>
            <a:r>
              <a:rPr lang="en-US" b="1" dirty="0"/>
              <a:t>NOTE :</a:t>
            </a:r>
            <a:r>
              <a:rPr lang="en-US" dirty="0"/>
              <a:t> We don’t have any Functional dependency where marks and location can functionally determine any attribute. Hence, for those attributes we can only add the attributes themselves in their closures. Therefore,</a:t>
            </a:r>
          </a:p>
          <a:p>
            <a:pPr>
              <a:buNone/>
            </a:pPr>
            <a:r>
              <a:rPr lang="en-US" dirty="0"/>
              <a:t>  {Marks}</a:t>
            </a:r>
            <a:r>
              <a:rPr lang="en-US" baseline="30000" dirty="0"/>
              <a:t>+</a:t>
            </a:r>
            <a:r>
              <a:rPr lang="en-US" dirty="0"/>
              <a:t> = {Marks}</a:t>
            </a:r>
          </a:p>
          <a:p>
            <a:pPr>
              <a:buNone/>
            </a:pPr>
            <a:r>
              <a:rPr lang="en-US" dirty="0"/>
              <a:t>   and</a:t>
            </a:r>
          </a:p>
          <a:p>
            <a:pPr>
              <a:buNone/>
            </a:pPr>
            <a:r>
              <a:rPr lang="en-US" dirty="0"/>
              <a:t>   {Location}</a:t>
            </a:r>
            <a:r>
              <a:rPr lang="en-US" baseline="30000" dirty="0"/>
              <a:t>+</a:t>
            </a:r>
            <a:r>
              <a:rPr lang="en-US" dirty="0"/>
              <a:t> = { Location}</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Inference rules for Functional Dependency</a:t>
            </a:r>
          </a:p>
        </p:txBody>
      </p:sp>
      <p:sp>
        <p:nvSpPr>
          <p:cNvPr id="3" name="Content Placeholder 2"/>
          <p:cNvSpPr>
            <a:spLocks noGrp="1"/>
          </p:cNvSpPr>
          <p:nvPr>
            <p:ph sz="quarter" idx="1"/>
          </p:nvPr>
        </p:nvSpPr>
        <p:spPr/>
        <p:txBody>
          <a:bodyPr>
            <a:normAutofit/>
          </a:bodyPr>
          <a:lstStyle/>
          <a:p>
            <a:pPr algn="just"/>
            <a:r>
              <a:rPr lang="en-US" sz="2000" dirty="0"/>
              <a:t>An FD </a:t>
            </a:r>
            <a:r>
              <a:rPr lang="en-US" sz="2000" i="1" dirty="0"/>
              <a:t>X </a:t>
            </a:r>
            <a:r>
              <a:rPr lang="en-US" sz="2000" dirty="0"/>
              <a:t>→ </a:t>
            </a:r>
            <a:r>
              <a:rPr lang="en-US" sz="2000" i="1" dirty="0"/>
              <a:t>Y </a:t>
            </a:r>
            <a:r>
              <a:rPr lang="en-US" sz="2000" dirty="0"/>
              <a:t>is </a:t>
            </a:r>
            <a:r>
              <a:rPr lang="en-US" sz="2000" b="1" dirty="0"/>
              <a:t>inferred from </a:t>
            </a:r>
            <a:r>
              <a:rPr lang="en-US" sz="2000" dirty="0"/>
              <a:t>or </a:t>
            </a:r>
            <a:r>
              <a:rPr lang="en-US" sz="2000" b="1" dirty="0"/>
              <a:t>implied by </a:t>
            </a:r>
            <a:r>
              <a:rPr lang="en-US" sz="2000" dirty="0"/>
              <a:t>a set of dependencies </a:t>
            </a:r>
            <a:r>
              <a:rPr lang="en-US" sz="2000" i="1" dirty="0"/>
              <a:t>F </a:t>
            </a:r>
            <a:r>
              <a:rPr lang="en-US" sz="2000" dirty="0"/>
              <a:t>specified on </a:t>
            </a:r>
            <a:r>
              <a:rPr lang="en-US" sz="2000" i="1" dirty="0"/>
              <a:t>R </a:t>
            </a:r>
          </a:p>
          <a:p>
            <a:pPr algn="just"/>
            <a:r>
              <a:rPr lang="en-US" sz="2000" dirty="0"/>
              <a:t>if </a:t>
            </a:r>
            <a:r>
              <a:rPr lang="en-US" sz="2000" i="1" dirty="0"/>
              <a:t>X </a:t>
            </a:r>
            <a:r>
              <a:rPr lang="en-US" sz="2000" dirty="0"/>
              <a:t>→ </a:t>
            </a:r>
            <a:r>
              <a:rPr lang="en-US" sz="2000" i="1" dirty="0"/>
              <a:t>Y </a:t>
            </a:r>
            <a:r>
              <a:rPr lang="en-US" sz="2000" dirty="0"/>
              <a:t>holds in </a:t>
            </a:r>
            <a:r>
              <a:rPr lang="en-US" sz="2000" i="1" dirty="0"/>
              <a:t>every </a:t>
            </a:r>
            <a:r>
              <a:rPr lang="en-US" sz="2000" dirty="0"/>
              <a:t>legal relation state </a:t>
            </a:r>
            <a:r>
              <a:rPr lang="en-US" sz="2000" i="1" dirty="0"/>
              <a:t>r </a:t>
            </a:r>
            <a:r>
              <a:rPr lang="en-US" sz="2000" dirty="0"/>
              <a:t>of </a:t>
            </a:r>
            <a:r>
              <a:rPr lang="en-US" sz="2000" i="1" dirty="0"/>
              <a:t>R</a:t>
            </a:r>
            <a:r>
              <a:rPr lang="en-US" sz="2000" dirty="0"/>
              <a:t>; that is, whenever </a:t>
            </a:r>
            <a:r>
              <a:rPr lang="en-US" sz="2000" i="1" dirty="0"/>
              <a:t>R </a:t>
            </a:r>
            <a:r>
              <a:rPr lang="en-US" sz="2000" dirty="0"/>
              <a:t>satisfies all the dependencies in </a:t>
            </a:r>
            <a:r>
              <a:rPr lang="en-US" sz="2000" i="1" dirty="0"/>
              <a:t>F</a:t>
            </a:r>
            <a:r>
              <a:rPr lang="en-US" sz="2000" dirty="0"/>
              <a:t>, </a:t>
            </a:r>
            <a:r>
              <a:rPr lang="en-US" sz="2000" i="1" dirty="0"/>
              <a:t>X </a:t>
            </a:r>
            <a:r>
              <a:rPr lang="en-US" sz="2000" dirty="0"/>
              <a:t>→ </a:t>
            </a:r>
            <a:r>
              <a:rPr lang="en-US" sz="2000" i="1" dirty="0"/>
              <a:t>Y </a:t>
            </a:r>
            <a:r>
              <a:rPr lang="en-US" sz="2000" dirty="0"/>
              <a:t>also. </a:t>
            </a:r>
          </a:p>
          <a:p>
            <a:pPr algn="just">
              <a:buNone/>
            </a:pPr>
            <a:endParaRPr lang="en-US" sz="2000" dirty="0"/>
          </a:p>
          <a:p>
            <a:pPr algn="just"/>
            <a:r>
              <a:rPr lang="en-US" sz="2000" b="1" dirty="0"/>
              <a:t>For example</a:t>
            </a:r>
            <a:r>
              <a:rPr lang="en-US" sz="2000" dirty="0"/>
              <a:t>, </a:t>
            </a:r>
          </a:p>
          <a:p>
            <a:pPr algn="just">
              <a:buNone/>
            </a:pPr>
            <a:r>
              <a:rPr lang="en-US" sz="2000" dirty="0"/>
              <a:t>  if each department has one manager, so that </a:t>
            </a:r>
            <a:r>
              <a:rPr lang="en-US" sz="2000" dirty="0" err="1"/>
              <a:t>Dept_no</a:t>
            </a:r>
            <a:r>
              <a:rPr lang="en-US" sz="2000" dirty="0"/>
              <a:t> uniquely determines </a:t>
            </a:r>
            <a:r>
              <a:rPr lang="en-US" sz="2000" dirty="0" err="1"/>
              <a:t>Mgr_ssn</a:t>
            </a:r>
            <a:r>
              <a:rPr lang="en-US" sz="2000" dirty="0"/>
              <a:t> (</a:t>
            </a:r>
            <a:r>
              <a:rPr lang="en-US" sz="2000" dirty="0" err="1"/>
              <a:t>Dept_no</a:t>
            </a:r>
            <a:r>
              <a:rPr lang="en-US" sz="2000" dirty="0"/>
              <a:t> → </a:t>
            </a:r>
            <a:r>
              <a:rPr lang="en-US" sz="2000" dirty="0" err="1"/>
              <a:t>Mgr_ssn</a:t>
            </a:r>
            <a:r>
              <a:rPr lang="en-US" sz="2000" dirty="0"/>
              <a:t>), and a manager has a unique phone number called </a:t>
            </a:r>
            <a:r>
              <a:rPr lang="en-US" sz="2000" dirty="0" err="1"/>
              <a:t>Mgr_phone</a:t>
            </a:r>
            <a:r>
              <a:rPr lang="en-US" sz="2000" dirty="0"/>
              <a:t> (</a:t>
            </a:r>
            <a:r>
              <a:rPr lang="en-US" sz="2000" dirty="0" err="1"/>
              <a:t>Mgr_ssn</a:t>
            </a:r>
            <a:r>
              <a:rPr lang="en-US" sz="2000" dirty="0"/>
              <a:t> → </a:t>
            </a:r>
            <a:r>
              <a:rPr lang="en-US" sz="2000" dirty="0" err="1"/>
              <a:t>Mgr_phone</a:t>
            </a:r>
            <a:r>
              <a:rPr lang="en-US" sz="2000" dirty="0"/>
              <a:t>), then these two dependencies together imply that </a:t>
            </a:r>
            <a:r>
              <a:rPr lang="en-US" sz="2000" dirty="0" err="1"/>
              <a:t>Dept_no</a:t>
            </a:r>
            <a:r>
              <a:rPr lang="en-US" sz="2000" dirty="0"/>
              <a:t> → </a:t>
            </a:r>
            <a:r>
              <a:rPr lang="en-US" sz="2000" dirty="0" err="1"/>
              <a:t>Mgr_phone.holds</a:t>
            </a:r>
            <a:r>
              <a:rPr lang="en-US" sz="2000" dirty="0"/>
              <a:t> in </a:t>
            </a:r>
            <a:r>
              <a:rPr lang="en-US" sz="2000" i="1" dirty="0"/>
              <a:t>r</a:t>
            </a:r>
            <a:r>
              <a:rPr lang="en-US" sz="2000" dirty="0"/>
              <a:t>.</a:t>
            </a:r>
          </a:p>
        </p:txBody>
      </p:sp>
    </p:spTree>
    <p:extLst>
      <p:ext uri="{BB962C8B-B14F-4D97-AF65-F5344CB8AC3E}">
        <p14:creationId xmlns:p14="http://schemas.microsoft.com/office/powerpoint/2010/main" val="19277541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90600"/>
          </a:xfrm>
        </p:spPr>
        <p:txBody>
          <a:bodyPr>
            <a:normAutofit fontScale="90000"/>
          </a:bodyPr>
          <a:lstStyle/>
          <a:p>
            <a:r>
              <a:rPr lang="en-US" sz="3600" dirty="0"/>
              <a:t>Rules of Functional Dependencies</a:t>
            </a:r>
            <a:br>
              <a:rPr lang="en-US" dirty="0"/>
            </a:b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sz="2000" dirty="0"/>
              <a:t>Three most important rules for Functional Dependency:</a:t>
            </a:r>
          </a:p>
          <a:p>
            <a:pPr algn="just"/>
            <a:r>
              <a:rPr lang="en-US" sz="2000" b="1" u="sng" dirty="0"/>
              <a:t>Reflexive rule</a:t>
            </a:r>
            <a:r>
              <a:rPr lang="en-US" sz="2000" b="1" dirty="0"/>
              <a:t>: </a:t>
            </a:r>
            <a:r>
              <a:rPr lang="en-US" sz="2000" dirty="0"/>
              <a:t>If X is a set of attributes and Y </a:t>
            </a:r>
            <a:r>
              <a:rPr lang="en-US" sz="2000" dirty="0" err="1"/>
              <a:t>is_subset_of</a:t>
            </a:r>
            <a:r>
              <a:rPr lang="en-US" sz="2000" dirty="0"/>
              <a:t> X, then X holds a value of Y.</a:t>
            </a:r>
          </a:p>
          <a:p>
            <a:pPr algn="just"/>
            <a:r>
              <a:rPr lang="en-US" sz="2000" dirty="0"/>
              <a:t>The reflexive rule states that a set of attributes always determines itself or any of its subsets, which is obvious. Because this rule generates dependencies that are always true, such dependencies are called </a:t>
            </a:r>
            <a:r>
              <a:rPr lang="en-US" sz="2000" i="1" dirty="0"/>
              <a:t>trivial</a:t>
            </a:r>
            <a:r>
              <a:rPr lang="en-US" sz="2000" dirty="0"/>
              <a:t>. Formally, a functional dependency </a:t>
            </a:r>
            <a:r>
              <a:rPr lang="en-US" sz="2000" i="1" dirty="0"/>
              <a:t>X </a:t>
            </a:r>
            <a:r>
              <a:rPr lang="en-US" sz="2000" dirty="0"/>
              <a:t>→ </a:t>
            </a:r>
            <a:r>
              <a:rPr lang="en-US" sz="2000" i="1" dirty="0"/>
              <a:t>Y </a:t>
            </a:r>
            <a:r>
              <a:rPr lang="en-US" sz="2000" dirty="0"/>
              <a:t>is </a:t>
            </a:r>
            <a:r>
              <a:rPr lang="en-US" sz="2000" b="1" dirty="0"/>
              <a:t>trivial </a:t>
            </a:r>
            <a:r>
              <a:rPr lang="en-US" sz="2000" dirty="0"/>
              <a:t>if </a:t>
            </a:r>
            <a:r>
              <a:rPr lang="en-US" sz="2000" i="1" dirty="0"/>
              <a:t>X </a:t>
            </a:r>
            <a:r>
              <a:rPr lang="en-US" sz="2000" dirty="0"/>
              <a:t>⊇ </a:t>
            </a:r>
            <a:r>
              <a:rPr lang="en-US" sz="2000" i="1" dirty="0"/>
              <a:t>Y</a:t>
            </a:r>
            <a:r>
              <a:rPr lang="en-US" sz="2000" dirty="0"/>
              <a:t>; otherwise, it is </a:t>
            </a:r>
            <a:r>
              <a:rPr lang="en-US" sz="2000" b="1" dirty="0"/>
              <a:t>nontrivial</a:t>
            </a:r>
            <a:r>
              <a:rPr lang="en-US" sz="2000" dirty="0"/>
              <a:t>.</a:t>
            </a:r>
          </a:p>
          <a:p>
            <a:pPr algn="just"/>
            <a:r>
              <a:rPr lang="en-US" sz="2000" b="1" u="sng" dirty="0"/>
              <a:t>Augmentation rule</a:t>
            </a:r>
            <a:r>
              <a:rPr lang="en-US" sz="2000" b="1" dirty="0"/>
              <a:t>: </a:t>
            </a:r>
            <a:r>
              <a:rPr lang="en-US" sz="2000" dirty="0"/>
              <a:t>When x -&gt; y holds, and c is attribute set, then ac -&gt; </a:t>
            </a:r>
            <a:r>
              <a:rPr lang="en-US" sz="2000" dirty="0" err="1"/>
              <a:t>bc</a:t>
            </a:r>
            <a:r>
              <a:rPr lang="en-US" sz="2000" dirty="0"/>
              <a:t> also holds. That is adding attributes which do not change the basic dependencies. </a:t>
            </a:r>
          </a:p>
          <a:p>
            <a:pPr algn="just"/>
            <a:r>
              <a:rPr lang="en-US" sz="2000" dirty="0"/>
              <a:t>The augmentation rule says that adding the same set of attributes to both the left- and right-hand sides of a dependency results in another valid dependency. According to IR3, functional dependencies are transitive.</a:t>
            </a:r>
          </a:p>
          <a:p>
            <a:pPr algn="just"/>
            <a:endParaRPr lang="en-US" sz="2000" dirty="0"/>
          </a:p>
        </p:txBody>
      </p:sp>
    </p:spTree>
    <p:extLst>
      <p:ext uri="{BB962C8B-B14F-4D97-AF65-F5344CB8AC3E}">
        <p14:creationId xmlns:p14="http://schemas.microsoft.com/office/powerpoint/2010/main" val="9463784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7467600" cy="5559552"/>
          </a:xfrm>
        </p:spPr>
        <p:txBody>
          <a:bodyPr>
            <a:normAutofit/>
          </a:bodyPr>
          <a:lstStyle/>
          <a:p>
            <a:pPr algn="just"/>
            <a:r>
              <a:rPr lang="en-US" sz="2000" b="1" dirty="0"/>
              <a:t>Transitivity rule: </a:t>
            </a:r>
            <a:r>
              <a:rPr lang="en-US" sz="2000" dirty="0"/>
              <a:t>This rule is very much similar to the transitive rule in algebra if x -&gt; y holds and y -&gt; z holds, then x -&gt; z also holds. X -&gt; y is called as functionally that determines y.</a:t>
            </a:r>
          </a:p>
          <a:p>
            <a:pPr algn="just"/>
            <a:r>
              <a:rPr lang="en-US" sz="2000" dirty="0"/>
              <a:t>There are three other inference rules that follow from above rules as follows:</a:t>
            </a:r>
          </a:p>
          <a:p>
            <a:pPr marL="274320" lvl="1" indent="0" algn="just">
              <a:buNone/>
            </a:pPr>
            <a:r>
              <a:rPr lang="en-US" b="1" dirty="0"/>
              <a:t>Decomposition or projective rule: {</a:t>
            </a:r>
            <a:r>
              <a:rPr lang="en-US" b="1" i="1" dirty="0"/>
              <a:t>X </a:t>
            </a:r>
            <a:r>
              <a:rPr lang="en-US" b="1" dirty="0"/>
              <a:t>→ </a:t>
            </a:r>
            <a:r>
              <a:rPr lang="en-US" b="1" i="1" dirty="0"/>
              <a:t>YZ</a:t>
            </a:r>
            <a:r>
              <a:rPr lang="en-US" b="1" dirty="0"/>
              <a:t>} |=</a:t>
            </a:r>
            <a:r>
              <a:rPr lang="en-US" b="1" i="1" dirty="0"/>
              <a:t>X </a:t>
            </a:r>
            <a:r>
              <a:rPr lang="en-US" b="1" dirty="0"/>
              <a:t>→ </a:t>
            </a:r>
            <a:r>
              <a:rPr lang="en-US" b="1" i="1" dirty="0"/>
              <a:t>Y</a:t>
            </a:r>
            <a:r>
              <a:rPr lang="en-US" b="1" dirty="0"/>
              <a:t>.</a:t>
            </a:r>
          </a:p>
          <a:p>
            <a:pPr marL="274320" lvl="1" indent="0" algn="just">
              <a:buNone/>
            </a:pPr>
            <a:r>
              <a:rPr lang="en-US" b="1" dirty="0"/>
              <a:t>Union or additive rule: {</a:t>
            </a:r>
            <a:r>
              <a:rPr lang="en-US" b="1" i="1" dirty="0"/>
              <a:t>X </a:t>
            </a:r>
            <a:r>
              <a:rPr lang="en-US" b="1" dirty="0"/>
              <a:t>→ </a:t>
            </a:r>
            <a:r>
              <a:rPr lang="en-US" b="1" i="1" dirty="0"/>
              <a:t>Y</a:t>
            </a:r>
            <a:r>
              <a:rPr lang="en-US" b="1" dirty="0"/>
              <a:t>, </a:t>
            </a:r>
            <a:r>
              <a:rPr lang="en-US" b="1" i="1" dirty="0"/>
              <a:t>X </a:t>
            </a:r>
            <a:r>
              <a:rPr lang="en-US" b="1" dirty="0"/>
              <a:t>→ </a:t>
            </a:r>
            <a:r>
              <a:rPr lang="en-US" b="1" i="1" dirty="0"/>
              <a:t>Z</a:t>
            </a:r>
            <a:r>
              <a:rPr lang="en-US" b="1" dirty="0"/>
              <a:t>} |=</a:t>
            </a:r>
            <a:r>
              <a:rPr lang="en-US" b="1" i="1" dirty="0"/>
              <a:t>X </a:t>
            </a:r>
            <a:r>
              <a:rPr lang="en-US" b="1" dirty="0"/>
              <a:t>→ </a:t>
            </a:r>
            <a:r>
              <a:rPr lang="en-US" b="1" i="1" dirty="0"/>
              <a:t>YZ</a:t>
            </a:r>
            <a:r>
              <a:rPr lang="en-US" b="1" dirty="0"/>
              <a:t>.</a:t>
            </a:r>
          </a:p>
          <a:p>
            <a:pPr marL="274320" lvl="1" indent="0" algn="just">
              <a:buNone/>
            </a:pPr>
            <a:r>
              <a:rPr lang="en-US" b="1" dirty="0" err="1"/>
              <a:t>Pseudotransitive</a:t>
            </a:r>
            <a:r>
              <a:rPr lang="en-US" b="1" dirty="0"/>
              <a:t> rule: {</a:t>
            </a:r>
            <a:r>
              <a:rPr lang="en-US" b="1" i="1" dirty="0"/>
              <a:t>X </a:t>
            </a:r>
            <a:r>
              <a:rPr lang="en-US" b="1" dirty="0"/>
              <a:t>→ </a:t>
            </a:r>
            <a:r>
              <a:rPr lang="en-US" b="1" i="1" dirty="0"/>
              <a:t>Y</a:t>
            </a:r>
            <a:r>
              <a:rPr lang="en-US" b="1" dirty="0"/>
              <a:t>, W</a:t>
            </a:r>
            <a:r>
              <a:rPr lang="en-US" b="1" i="1" dirty="0"/>
              <a:t>Y </a:t>
            </a:r>
            <a:r>
              <a:rPr lang="en-US" b="1" dirty="0"/>
              <a:t>→ </a:t>
            </a:r>
            <a:r>
              <a:rPr lang="en-US" b="1" i="1" dirty="0"/>
              <a:t>Z</a:t>
            </a:r>
            <a:r>
              <a:rPr lang="en-US" b="1" dirty="0"/>
              <a:t>} |=W</a:t>
            </a:r>
            <a:r>
              <a:rPr lang="en-US" b="1" i="1" dirty="0"/>
              <a:t>X </a:t>
            </a:r>
            <a:r>
              <a:rPr lang="en-US" b="1" dirty="0"/>
              <a:t>→ </a:t>
            </a:r>
            <a:r>
              <a:rPr lang="en-US" b="1" i="1" dirty="0"/>
              <a:t>Z</a:t>
            </a:r>
            <a:r>
              <a:rPr lang="en-US" b="1" dirty="0"/>
              <a:t>.</a:t>
            </a:r>
          </a:p>
        </p:txBody>
      </p:sp>
    </p:spTree>
    <p:extLst>
      <p:ext uri="{BB962C8B-B14F-4D97-AF65-F5344CB8AC3E}">
        <p14:creationId xmlns:p14="http://schemas.microsoft.com/office/powerpoint/2010/main" val="64148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0819" y="671569"/>
            <a:ext cx="3170143" cy="1477871"/>
          </a:xfrm>
          <a:prstGeom prst="rect">
            <a:avLst/>
          </a:prstGeom>
        </p:spPr>
        <p:txBody>
          <a:bodyPr vert="horz" wrap="square" lIns="0" tIns="11206" rIns="0" bIns="0" rtlCol="0" anchor="ctr">
            <a:spAutoFit/>
          </a:bodyPr>
          <a:lstStyle/>
          <a:p>
            <a:pPr marL="11206">
              <a:spcBef>
                <a:spcPts val="88"/>
              </a:spcBef>
            </a:pPr>
            <a:r>
              <a:rPr sz="4765" spc="-97" dirty="0"/>
              <a:t>SUPER</a:t>
            </a:r>
            <a:r>
              <a:rPr sz="4765" spc="-88" dirty="0"/>
              <a:t> </a:t>
            </a:r>
            <a:r>
              <a:rPr sz="4765" spc="-185" dirty="0"/>
              <a:t>KEY</a:t>
            </a:r>
            <a:endParaRPr sz="4765"/>
          </a:p>
        </p:txBody>
      </p:sp>
      <p:sp>
        <p:nvSpPr>
          <p:cNvPr id="3" name="object 3"/>
          <p:cNvSpPr txBox="1"/>
          <p:nvPr/>
        </p:nvSpPr>
        <p:spPr>
          <a:xfrm>
            <a:off x="1400703" y="2160548"/>
            <a:ext cx="6215903" cy="826719"/>
          </a:xfrm>
          <a:prstGeom prst="rect">
            <a:avLst/>
          </a:prstGeom>
        </p:spPr>
        <p:txBody>
          <a:bodyPr vert="horz" wrap="square" lIns="0" tIns="11766" rIns="0" bIns="0" rtlCol="0">
            <a:spAutoFit/>
          </a:bodyPr>
          <a:lstStyle/>
          <a:p>
            <a:pPr marL="11206" marR="4483" algn="just">
              <a:spcBef>
                <a:spcPts val="93"/>
              </a:spcBef>
            </a:pPr>
            <a:r>
              <a:rPr sz="1765" dirty="0">
                <a:solidFill>
                  <a:srgbClr val="282834"/>
                </a:solidFill>
                <a:latin typeface="Times New Roman"/>
                <a:cs typeface="Times New Roman"/>
              </a:rPr>
              <a:t>A </a:t>
            </a:r>
            <a:r>
              <a:rPr sz="1765" spc="-4" dirty="0">
                <a:solidFill>
                  <a:srgbClr val="282834"/>
                </a:solidFill>
                <a:latin typeface="Times New Roman"/>
                <a:cs typeface="Times New Roman"/>
              </a:rPr>
              <a:t>superkey </a:t>
            </a:r>
            <a:r>
              <a:rPr sz="1765" dirty="0">
                <a:solidFill>
                  <a:srgbClr val="282834"/>
                </a:solidFill>
                <a:latin typeface="Times New Roman"/>
                <a:cs typeface="Times New Roman"/>
              </a:rPr>
              <a:t>is a </a:t>
            </a:r>
            <a:r>
              <a:rPr sz="1765" spc="-4" dirty="0">
                <a:solidFill>
                  <a:srgbClr val="282834"/>
                </a:solidFill>
                <a:latin typeface="Times New Roman"/>
                <a:cs typeface="Times New Roman"/>
              </a:rPr>
              <a:t>group </a:t>
            </a:r>
            <a:r>
              <a:rPr sz="1765" dirty="0">
                <a:solidFill>
                  <a:srgbClr val="282834"/>
                </a:solidFill>
                <a:latin typeface="Times New Roman"/>
                <a:cs typeface="Times New Roman"/>
              </a:rPr>
              <a:t>of </a:t>
            </a:r>
            <a:r>
              <a:rPr sz="1765" spc="-4" dirty="0">
                <a:solidFill>
                  <a:srgbClr val="282834"/>
                </a:solidFill>
                <a:latin typeface="Times New Roman"/>
                <a:cs typeface="Times New Roman"/>
              </a:rPr>
              <a:t>single </a:t>
            </a:r>
            <a:r>
              <a:rPr sz="1765" spc="-9" dirty="0">
                <a:solidFill>
                  <a:srgbClr val="282834"/>
                </a:solidFill>
                <a:latin typeface="Times New Roman"/>
                <a:cs typeface="Times New Roman"/>
              </a:rPr>
              <a:t>or multiple </a:t>
            </a:r>
            <a:r>
              <a:rPr sz="1765" dirty="0">
                <a:solidFill>
                  <a:srgbClr val="282834"/>
                </a:solidFill>
                <a:latin typeface="Times New Roman"/>
                <a:cs typeface="Times New Roman"/>
              </a:rPr>
              <a:t>keys </a:t>
            </a:r>
            <a:r>
              <a:rPr sz="1765" spc="-4" dirty="0">
                <a:solidFill>
                  <a:srgbClr val="282834"/>
                </a:solidFill>
                <a:latin typeface="Times New Roman"/>
                <a:cs typeface="Times New Roman"/>
              </a:rPr>
              <a:t>which identifies </a:t>
            </a:r>
            <a:r>
              <a:rPr sz="1765" dirty="0">
                <a:solidFill>
                  <a:srgbClr val="282834"/>
                </a:solidFill>
                <a:latin typeface="Times New Roman"/>
                <a:cs typeface="Times New Roman"/>
              </a:rPr>
              <a:t> rows </a:t>
            </a:r>
            <a:r>
              <a:rPr sz="1765" spc="-9" dirty="0">
                <a:solidFill>
                  <a:srgbClr val="282834"/>
                </a:solidFill>
                <a:latin typeface="Times New Roman"/>
                <a:cs typeface="Times New Roman"/>
              </a:rPr>
              <a:t>in </a:t>
            </a:r>
            <a:r>
              <a:rPr sz="1765" dirty="0">
                <a:solidFill>
                  <a:srgbClr val="282834"/>
                </a:solidFill>
                <a:latin typeface="Times New Roman"/>
                <a:cs typeface="Times New Roman"/>
              </a:rPr>
              <a:t>a </a:t>
            </a:r>
            <a:r>
              <a:rPr sz="1765" spc="-9" dirty="0">
                <a:solidFill>
                  <a:srgbClr val="282834"/>
                </a:solidFill>
                <a:latin typeface="Times New Roman"/>
                <a:cs typeface="Times New Roman"/>
              </a:rPr>
              <a:t>table. </a:t>
            </a:r>
            <a:r>
              <a:rPr sz="1765" dirty="0">
                <a:solidFill>
                  <a:srgbClr val="282834"/>
                </a:solidFill>
                <a:latin typeface="Times New Roman"/>
                <a:cs typeface="Times New Roman"/>
              </a:rPr>
              <a:t>A Super </a:t>
            </a:r>
            <a:r>
              <a:rPr sz="1765" spc="4" dirty="0">
                <a:solidFill>
                  <a:srgbClr val="282834"/>
                </a:solidFill>
                <a:latin typeface="Times New Roman"/>
                <a:cs typeface="Times New Roman"/>
              </a:rPr>
              <a:t>key </a:t>
            </a:r>
            <a:r>
              <a:rPr sz="1765" spc="-9" dirty="0">
                <a:solidFill>
                  <a:srgbClr val="282834"/>
                </a:solidFill>
                <a:latin typeface="Times New Roman"/>
                <a:cs typeface="Times New Roman"/>
              </a:rPr>
              <a:t>may </a:t>
            </a:r>
            <a:r>
              <a:rPr sz="1765" dirty="0">
                <a:solidFill>
                  <a:srgbClr val="282834"/>
                </a:solidFill>
                <a:latin typeface="Times New Roman"/>
                <a:cs typeface="Times New Roman"/>
              </a:rPr>
              <a:t>have </a:t>
            </a:r>
            <a:r>
              <a:rPr sz="1765" spc="-4" dirty="0">
                <a:solidFill>
                  <a:srgbClr val="282834"/>
                </a:solidFill>
                <a:latin typeface="Times New Roman"/>
                <a:cs typeface="Times New Roman"/>
              </a:rPr>
              <a:t>additional </a:t>
            </a:r>
            <a:r>
              <a:rPr sz="1765" spc="-9" dirty="0">
                <a:solidFill>
                  <a:srgbClr val="282834"/>
                </a:solidFill>
                <a:latin typeface="Times New Roman"/>
                <a:cs typeface="Times New Roman"/>
              </a:rPr>
              <a:t>attributes that </a:t>
            </a:r>
            <a:r>
              <a:rPr sz="1765" spc="-4" dirty="0">
                <a:solidFill>
                  <a:srgbClr val="282834"/>
                </a:solidFill>
                <a:latin typeface="Times New Roman"/>
                <a:cs typeface="Times New Roman"/>
              </a:rPr>
              <a:t>are </a:t>
            </a:r>
            <a:r>
              <a:rPr sz="1765" dirty="0">
                <a:solidFill>
                  <a:srgbClr val="282834"/>
                </a:solidFill>
                <a:latin typeface="Times New Roman"/>
                <a:cs typeface="Times New Roman"/>
              </a:rPr>
              <a:t> </a:t>
            </a:r>
            <a:r>
              <a:rPr sz="1765" spc="4" dirty="0">
                <a:solidFill>
                  <a:srgbClr val="282834"/>
                </a:solidFill>
                <a:latin typeface="Times New Roman"/>
                <a:cs typeface="Times New Roman"/>
              </a:rPr>
              <a:t>not</a:t>
            </a:r>
            <a:r>
              <a:rPr sz="1765" spc="-35" dirty="0">
                <a:solidFill>
                  <a:srgbClr val="282834"/>
                </a:solidFill>
                <a:latin typeface="Times New Roman"/>
                <a:cs typeface="Times New Roman"/>
              </a:rPr>
              <a:t> </a:t>
            </a:r>
            <a:r>
              <a:rPr sz="1765" dirty="0">
                <a:solidFill>
                  <a:srgbClr val="282834"/>
                </a:solidFill>
                <a:latin typeface="Times New Roman"/>
                <a:cs typeface="Times New Roman"/>
              </a:rPr>
              <a:t>needed</a:t>
            </a:r>
            <a:r>
              <a:rPr sz="1765" spc="-18" dirty="0">
                <a:solidFill>
                  <a:srgbClr val="282834"/>
                </a:solidFill>
                <a:latin typeface="Times New Roman"/>
                <a:cs typeface="Times New Roman"/>
              </a:rPr>
              <a:t> </a:t>
            </a:r>
            <a:r>
              <a:rPr sz="1765" dirty="0">
                <a:solidFill>
                  <a:srgbClr val="282834"/>
                </a:solidFill>
                <a:latin typeface="Times New Roman"/>
                <a:cs typeface="Times New Roman"/>
              </a:rPr>
              <a:t>for</a:t>
            </a:r>
            <a:r>
              <a:rPr sz="1765" spc="-26" dirty="0">
                <a:solidFill>
                  <a:srgbClr val="282834"/>
                </a:solidFill>
                <a:latin typeface="Times New Roman"/>
                <a:cs typeface="Times New Roman"/>
              </a:rPr>
              <a:t> </a:t>
            </a:r>
            <a:r>
              <a:rPr sz="1765" spc="4" dirty="0">
                <a:solidFill>
                  <a:srgbClr val="282834"/>
                </a:solidFill>
                <a:latin typeface="Times New Roman"/>
                <a:cs typeface="Times New Roman"/>
              </a:rPr>
              <a:t>unique</a:t>
            </a:r>
            <a:r>
              <a:rPr sz="1765" spc="-44" dirty="0">
                <a:solidFill>
                  <a:srgbClr val="282834"/>
                </a:solidFill>
                <a:latin typeface="Times New Roman"/>
                <a:cs typeface="Times New Roman"/>
              </a:rPr>
              <a:t> </a:t>
            </a:r>
            <a:r>
              <a:rPr sz="1765" spc="-4" dirty="0">
                <a:solidFill>
                  <a:srgbClr val="282834"/>
                </a:solidFill>
                <a:latin typeface="Times New Roman"/>
                <a:cs typeface="Times New Roman"/>
              </a:rPr>
              <a:t>identification.</a:t>
            </a:r>
            <a:endParaRPr sz="1765">
              <a:latin typeface="Times New Roman"/>
              <a:cs typeface="Times New Roman"/>
            </a:endParaRPr>
          </a:p>
        </p:txBody>
      </p:sp>
      <p:graphicFrame>
        <p:nvGraphicFramePr>
          <p:cNvPr id="4" name="object 4"/>
          <p:cNvGraphicFramePr>
            <a:graphicFrameLocks noGrp="1"/>
          </p:cNvGraphicFramePr>
          <p:nvPr/>
        </p:nvGraphicFramePr>
        <p:xfrm>
          <a:off x="1453627" y="3208468"/>
          <a:ext cx="6226548" cy="1506070"/>
        </p:xfrm>
        <a:graphic>
          <a:graphicData uri="http://schemas.openxmlformats.org/drawingml/2006/table">
            <a:tbl>
              <a:tblPr firstRow="1" bandRow="1">
                <a:tableStyleId>{2D5ABB26-0587-4C30-8999-92F81FD0307C}</a:tableStyleId>
              </a:tblPr>
              <a:tblGrid>
                <a:gridCol w="2075329">
                  <a:extLst>
                    <a:ext uri="{9D8B030D-6E8A-4147-A177-3AD203B41FA5}">
                      <a16:colId xmlns:a16="http://schemas.microsoft.com/office/drawing/2014/main" val="20000"/>
                    </a:ext>
                  </a:extLst>
                </a:gridCol>
                <a:gridCol w="2075890">
                  <a:extLst>
                    <a:ext uri="{9D8B030D-6E8A-4147-A177-3AD203B41FA5}">
                      <a16:colId xmlns:a16="http://schemas.microsoft.com/office/drawing/2014/main" val="20001"/>
                    </a:ext>
                  </a:extLst>
                </a:gridCol>
                <a:gridCol w="2075329">
                  <a:extLst>
                    <a:ext uri="{9D8B030D-6E8A-4147-A177-3AD203B41FA5}">
                      <a16:colId xmlns:a16="http://schemas.microsoft.com/office/drawing/2014/main" val="20002"/>
                    </a:ext>
                  </a:extLst>
                </a:gridCol>
              </a:tblGrid>
              <a:tr h="376518">
                <a:tc>
                  <a:txBody>
                    <a:bodyPr/>
                    <a:lstStyle/>
                    <a:p>
                      <a:pPr marL="74295">
                        <a:lnSpc>
                          <a:spcPct val="100000"/>
                        </a:lnSpc>
                        <a:spcBef>
                          <a:spcPts val="545"/>
                        </a:spcBef>
                      </a:pPr>
                      <a:r>
                        <a:rPr sz="1600" spc="-5" dirty="0">
                          <a:solidFill>
                            <a:srgbClr val="282834"/>
                          </a:solidFill>
                          <a:latin typeface="Arial MT"/>
                          <a:cs typeface="Arial MT"/>
                        </a:rPr>
                        <a:t>EmpSSN</a:t>
                      </a:r>
                      <a:endParaRPr sz="1600">
                        <a:latin typeface="Arial MT"/>
                        <a:cs typeface="Arial MT"/>
                      </a:endParaRPr>
                    </a:p>
                  </a:txBody>
                  <a:tcPr marL="0" marR="0" marT="61072" marB="0">
                    <a:lnL w="12700">
                      <a:solidFill>
                        <a:srgbClr val="93A199"/>
                      </a:solidFill>
                      <a:prstDash val="solid"/>
                    </a:lnL>
                    <a:lnR w="19050">
                      <a:solidFill>
                        <a:srgbClr val="93A199"/>
                      </a:solidFill>
                      <a:prstDash val="solid"/>
                    </a:lnR>
                    <a:lnT w="19050">
                      <a:solidFill>
                        <a:srgbClr val="93A199"/>
                      </a:solidFill>
                      <a:prstDash val="solid"/>
                    </a:lnT>
                    <a:lnB w="19050">
                      <a:solidFill>
                        <a:srgbClr val="93A199"/>
                      </a:solidFill>
                      <a:prstDash val="solid"/>
                    </a:lnB>
                  </a:tcPr>
                </a:tc>
                <a:tc>
                  <a:txBody>
                    <a:bodyPr/>
                    <a:lstStyle/>
                    <a:p>
                      <a:pPr marL="74930">
                        <a:lnSpc>
                          <a:spcPct val="100000"/>
                        </a:lnSpc>
                        <a:spcBef>
                          <a:spcPts val="545"/>
                        </a:spcBef>
                      </a:pPr>
                      <a:r>
                        <a:rPr sz="1600" spc="-5" dirty="0">
                          <a:solidFill>
                            <a:srgbClr val="282834"/>
                          </a:solidFill>
                          <a:latin typeface="Arial MT"/>
                          <a:cs typeface="Arial MT"/>
                        </a:rPr>
                        <a:t>EmpNum</a:t>
                      </a:r>
                      <a:endParaRPr sz="1600">
                        <a:latin typeface="Arial MT"/>
                        <a:cs typeface="Arial MT"/>
                      </a:endParaRPr>
                    </a:p>
                  </a:txBody>
                  <a:tcPr marL="0" marR="0" marT="61072" marB="0">
                    <a:lnL w="19050">
                      <a:solidFill>
                        <a:srgbClr val="93A199"/>
                      </a:solidFill>
                      <a:prstDash val="solid"/>
                    </a:lnL>
                    <a:lnR w="19050">
                      <a:solidFill>
                        <a:srgbClr val="93A199"/>
                      </a:solidFill>
                      <a:prstDash val="solid"/>
                    </a:lnR>
                    <a:lnT w="19050">
                      <a:solidFill>
                        <a:srgbClr val="93A199"/>
                      </a:solidFill>
                      <a:prstDash val="solid"/>
                    </a:lnT>
                    <a:lnB w="19050">
                      <a:solidFill>
                        <a:srgbClr val="93A199"/>
                      </a:solidFill>
                      <a:prstDash val="solid"/>
                    </a:lnB>
                  </a:tcPr>
                </a:tc>
                <a:tc>
                  <a:txBody>
                    <a:bodyPr/>
                    <a:lstStyle/>
                    <a:p>
                      <a:pPr marL="74930">
                        <a:lnSpc>
                          <a:spcPct val="100000"/>
                        </a:lnSpc>
                        <a:spcBef>
                          <a:spcPts val="545"/>
                        </a:spcBef>
                      </a:pPr>
                      <a:r>
                        <a:rPr sz="1600" spc="-10" dirty="0">
                          <a:solidFill>
                            <a:srgbClr val="282834"/>
                          </a:solidFill>
                          <a:latin typeface="Arial MT"/>
                          <a:cs typeface="Arial MT"/>
                        </a:rPr>
                        <a:t>Empname</a:t>
                      </a:r>
                      <a:endParaRPr sz="1600">
                        <a:latin typeface="Arial MT"/>
                        <a:cs typeface="Arial MT"/>
                      </a:endParaRPr>
                    </a:p>
                  </a:txBody>
                  <a:tcPr marL="0" marR="0" marT="61072" marB="0">
                    <a:lnL w="1905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extLst>
                  <a:ext uri="{0D108BD9-81ED-4DB2-BD59-A6C34878D82A}">
                    <a16:rowId xmlns:a16="http://schemas.microsoft.com/office/drawing/2014/main" val="10000"/>
                  </a:ext>
                </a:extLst>
              </a:tr>
              <a:tr h="376517">
                <a:tc>
                  <a:txBody>
                    <a:bodyPr/>
                    <a:lstStyle/>
                    <a:p>
                      <a:pPr marL="74295">
                        <a:lnSpc>
                          <a:spcPct val="100000"/>
                        </a:lnSpc>
                        <a:spcBef>
                          <a:spcPts val="545"/>
                        </a:spcBef>
                      </a:pPr>
                      <a:r>
                        <a:rPr sz="1600" spc="-10" dirty="0">
                          <a:solidFill>
                            <a:srgbClr val="282834"/>
                          </a:solidFill>
                          <a:latin typeface="Arial MT"/>
                          <a:cs typeface="Arial MT"/>
                        </a:rPr>
                        <a:t>9812345098</a:t>
                      </a:r>
                      <a:endParaRPr sz="1600">
                        <a:latin typeface="Arial MT"/>
                        <a:cs typeface="Arial MT"/>
                      </a:endParaRPr>
                    </a:p>
                  </a:txBody>
                  <a:tcPr marL="0" marR="0" marT="61072" marB="0">
                    <a:lnL w="12700">
                      <a:solidFill>
                        <a:srgbClr val="93A199"/>
                      </a:solidFill>
                      <a:prstDash val="solid"/>
                    </a:lnL>
                    <a:lnR w="19050">
                      <a:solidFill>
                        <a:srgbClr val="93A199"/>
                      </a:solidFill>
                      <a:prstDash val="solid"/>
                    </a:lnR>
                    <a:lnT w="19050">
                      <a:solidFill>
                        <a:srgbClr val="93A199"/>
                      </a:solidFill>
                      <a:prstDash val="solid"/>
                    </a:lnT>
                    <a:lnB w="19050">
                      <a:solidFill>
                        <a:srgbClr val="93A199"/>
                      </a:solidFill>
                      <a:prstDash val="solid"/>
                    </a:lnB>
                  </a:tcPr>
                </a:tc>
                <a:tc>
                  <a:txBody>
                    <a:bodyPr/>
                    <a:lstStyle/>
                    <a:p>
                      <a:pPr marL="74295">
                        <a:lnSpc>
                          <a:spcPct val="100000"/>
                        </a:lnSpc>
                        <a:spcBef>
                          <a:spcPts val="545"/>
                        </a:spcBef>
                      </a:pPr>
                      <a:r>
                        <a:rPr sz="1600" spc="-5" dirty="0">
                          <a:solidFill>
                            <a:srgbClr val="282834"/>
                          </a:solidFill>
                          <a:latin typeface="Arial MT"/>
                          <a:cs typeface="Arial MT"/>
                        </a:rPr>
                        <a:t>AB05</a:t>
                      </a:r>
                      <a:endParaRPr sz="1600">
                        <a:latin typeface="Arial MT"/>
                        <a:cs typeface="Arial MT"/>
                      </a:endParaRPr>
                    </a:p>
                  </a:txBody>
                  <a:tcPr marL="0" marR="0" marT="61072" marB="0">
                    <a:lnL w="19050">
                      <a:solidFill>
                        <a:srgbClr val="93A199"/>
                      </a:solidFill>
                      <a:prstDash val="solid"/>
                    </a:lnL>
                    <a:lnR w="19050">
                      <a:solidFill>
                        <a:srgbClr val="93A199"/>
                      </a:solidFill>
                      <a:prstDash val="solid"/>
                    </a:lnR>
                    <a:lnT w="19050">
                      <a:solidFill>
                        <a:srgbClr val="93A199"/>
                      </a:solidFill>
                      <a:prstDash val="solid"/>
                    </a:lnT>
                    <a:lnB w="19050">
                      <a:solidFill>
                        <a:srgbClr val="93A199"/>
                      </a:solidFill>
                      <a:prstDash val="solid"/>
                    </a:lnB>
                  </a:tcPr>
                </a:tc>
                <a:tc>
                  <a:txBody>
                    <a:bodyPr/>
                    <a:lstStyle/>
                    <a:p>
                      <a:pPr marL="76200">
                        <a:lnSpc>
                          <a:spcPct val="100000"/>
                        </a:lnSpc>
                        <a:spcBef>
                          <a:spcPts val="545"/>
                        </a:spcBef>
                      </a:pPr>
                      <a:r>
                        <a:rPr sz="1600" spc="-15" dirty="0">
                          <a:solidFill>
                            <a:srgbClr val="282834"/>
                          </a:solidFill>
                          <a:latin typeface="Arial MT"/>
                          <a:cs typeface="Arial MT"/>
                        </a:rPr>
                        <a:t>Shown</a:t>
                      </a:r>
                      <a:endParaRPr sz="1600">
                        <a:latin typeface="Arial MT"/>
                        <a:cs typeface="Arial MT"/>
                      </a:endParaRPr>
                    </a:p>
                  </a:txBody>
                  <a:tcPr marL="0" marR="0" marT="61072" marB="0">
                    <a:lnL w="1905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extLst>
                  <a:ext uri="{0D108BD9-81ED-4DB2-BD59-A6C34878D82A}">
                    <a16:rowId xmlns:a16="http://schemas.microsoft.com/office/drawing/2014/main" val="10001"/>
                  </a:ext>
                </a:extLst>
              </a:tr>
              <a:tr h="376517">
                <a:tc>
                  <a:txBody>
                    <a:bodyPr/>
                    <a:lstStyle/>
                    <a:p>
                      <a:pPr marL="74295">
                        <a:lnSpc>
                          <a:spcPct val="100000"/>
                        </a:lnSpc>
                        <a:spcBef>
                          <a:spcPts val="545"/>
                        </a:spcBef>
                      </a:pPr>
                      <a:r>
                        <a:rPr sz="1600" spc="-10" dirty="0">
                          <a:solidFill>
                            <a:srgbClr val="282834"/>
                          </a:solidFill>
                          <a:latin typeface="Arial MT"/>
                          <a:cs typeface="Arial MT"/>
                        </a:rPr>
                        <a:t>9876512345</a:t>
                      </a:r>
                      <a:endParaRPr sz="1600">
                        <a:latin typeface="Arial MT"/>
                        <a:cs typeface="Arial MT"/>
                      </a:endParaRPr>
                    </a:p>
                  </a:txBody>
                  <a:tcPr marL="0" marR="0" marT="61072" marB="0">
                    <a:lnL w="12700">
                      <a:solidFill>
                        <a:srgbClr val="93A199"/>
                      </a:solidFill>
                      <a:prstDash val="solid"/>
                    </a:lnL>
                    <a:lnR w="19050">
                      <a:solidFill>
                        <a:srgbClr val="93A199"/>
                      </a:solidFill>
                      <a:prstDash val="solid"/>
                    </a:lnR>
                    <a:lnT w="19050">
                      <a:solidFill>
                        <a:srgbClr val="93A199"/>
                      </a:solidFill>
                      <a:prstDash val="solid"/>
                    </a:lnT>
                    <a:lnB w="19050">
                      <a:solidFill>
                        <a:srgbClr val="93A199"/>
                      </a:solidFill>
                      <a:prstDash val="solid"/>
                    </a:lnB>
                  </a:tcPr>
                </a:tc>
                <a:tc>
                  <a:txBody>
                    <a:bodyPr/>
                    <a:lstStyle/>
                    <a:p>
                      <a:pPr marL="74295">
                        <a:lnSpc>
                          <a:spcPct val="100000"/>
                        </a:lnSpc>
                        <a:spcBef>
                          <a:spcPts val="545"/>
                        </a:spcBef>
                      </a:pPr>
                      <a:r>
                        <a:rPr sz="1600" spc="-5" dirty="0">
                          <a:solidFill>
                            <a:srgbClr val="282834"/>
                          </a:solidFill>
                          <a:latin typeface="Arial MT"/>
                          <a:cs typeface="Arial MT"/>
                        </a:rPr>
                        <a:t>AB06</a:t>
                      </a:r>
                      <a:endParaRPr sz="1600">
                        <a:latin typeface="Arial MT"/>
                        <a:cs typeface="Arial MT"/>
                      </a:endParaRPr>
                    </a:p>
                  </a:txBody>
                  <a:tcPr marL="0" marR="0" marT="61072" marB="0">
                    <a:lnL w="19050">
                      <a:solidFill>
                        <a:srgbClr val="93A199"/>
                      </a:solidFill>
                      <a:prstDash val="solid"/>
                    </a:lnL>
                    <a:lnR w="19050">
                      <a:solidFill>
                        <a:srgbClr val="93A199"/>
                      </a:solidFill>
                      <a:prstDash val="solid"/>
                    </a:lnR>
                    <a:lnT w="19050">
                      <a:solidFill>
                        <a:srgbClr val="93A199"/>
                      </a:solidFill>
                      <a:prstDash val="solid"/>
                    </a:lnT>
                    <a:lnB w="19050">
                      <a:solidFill>
                        <a:srgbClr val="93A199"/>
                      </a:solidFill>
                      <a:prstDash val="solid"/>
                    </a:lnB>
                  </a:tcPr>
                </a:tc>
                <a:tc>
                  <a:txBody>
                    <a:bodyPr/>
                    <a:lstStyle/>
                    <a:p>
                      <a:pPr marL="76200">
                        <a:lnSpc>
                          <a:spcPct val="100000"/>
                        </a:lnSpc>
                        <a:spcBef>
                          <a:spcPts val="545"/>
                        </a:spcBef>
                      </a:pPr>
                      <a:r>
                        <a:rPr sz="1600" spc="-10" dirty="0">
                          <a:solidFill>
                            <a:srgbClr val="282834"/>
                          </a:solidFill>
                          <a:latin typeface="Arial MT"/>
                          <a:cs typeface="Arial MT"/>
                        </a:rPr>
                        <a:t>Roslyn</a:t>
                      </a:r>
                      <a:endParaRPr sz="1600">
                        <a:latin typeface="Arial MT"/>
                        <a:cs typeface="Arial MT"/>
                      </a:endParaRPr>
                    </a:p>
                  </a:txBody>
                  <a:tcPr marL="0" marR="0" marT="61072" marB="0">
                    <a:lnL w="1905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extLst>
                  <a:ext uri="{0D108BD9-81ED-4DB2-BD59-A6C34878D82A}">
                    <a16:rowId xmlns:a16="http://schemas.microsoft.com/office/drawing/2014/main" val="10002"/>
                  </a:ext>
                </a:extLst>
              </a:tr>
              <a:tr h="376518">
                <a:tc>
                  <a:txBody>
                    <a:bodyPr/>
                    <a:lstStyle/>
                    <a:p>
                      <a:pPr marL="74295">
                        <a:lnSpc>
                          <a:spcPct val="100000"/>
                        </a:lnSpc>
                        <a:spcBef>
                          <a:spcPts val="545"/>
                        </a:spcBef>
                      </a:pPr>
                      <a:r>
                        <a:rPr sz="1600" spc="-10" dirty="0">
                          <a:solidFill>
                            <a:srgbClr val="282834"/>
                          </a:solidFill>
                          <a:latin typeface="Arial MT"/>
                          <a:cs typeface="Arial MT"/>
                        </a:rPr>
                        <a:t>199937890</a:t>
                      </a:r>
                      <a:endParaRPr sz="1600">
                        <a:latin typeface="Arial MT"/>
                        <a:cs typeface="Arial MT"/>
                      </a:endParaRPr>
                    </a:p>
                  </a:txBody>
                  <a:tcPr marL="0" marR="0" marT="61072" marB="0">
                    <a:lnL w="12700">
                      <a:solidFill>
                        <a:srgbClr val="93A199"/>
                      </a:solidFill>
                      <a:prstDash val="solid"/>
                    </a:lnL>
                    <a:lnR w="19050">
                      <a:solidFill>
                        <a:srgbClr val="93A199"/>
                      </a:solidFill>
                      <a:prstDash val="solid"/>
                    </a:lnR>
                    <a:lnT w="19050">
                      <a:solidFill>
                        <a:srgbClr val="93A199"/>
                      </a:solidFill>
                      <a:prstDash val="solid"/>
                    </a:lnT>
                    <a:lnB w="19050">
                      <a:solidFill>
                        <a:srgbClr val="93A199"/>
                      </a:solidFill>
                      <a:prstDash val="solid"/>
                    </a:lnB>
                  </a:tcPr>
                </a:tc>
                <a:tc>
                  <a:txBody>
                    <a:bodyPr/>
                    <a:lstStyle/>
                    <a:p>
                      <a:pPr marL="74295">
                        <a:lnSpc>
                          <a:spcPct val="100000"/>
                        </a:lnSpc>
                        <a:spcBef>
                          <a:spcPts val="545"/>
                        </a:spcBef>
                      </a:pPr>
                      <a:r>
                        <a:rPr sz="1600" spc="-5" dirty="0">
                          <a:solidFill>
                            <a:srgbClr val="282834"/>
                          </a:solidFill>
                          <a:latin typeface="Arial MT"/>
                          <a:cs typeface="Arial MT"/>
                        </a:rPr>
                        <a:t>AB07</a:t>
                      </a:r>
                      <a:endParaRPr sz="1600">
                        <a:latin typeface="Arial MT"/>
                        <a:cs typeface="Arial MT"/>
                      </a:endParaRPr>
                    </a:p>
                  </a:txBody>
                  <a:tcPr marL="0" marR="0" marT="61072" marB="0">
                    <a:lnL w="19050">
                      <a:solidFill>
                        <a:srgbClr val="93A199"/>
                      </a:solidFill>
                      <a:prstDash val="solid"/>
                    </a:lnL>
                    <a:lnR w="19050">
                      <a:solidFill>
                        <a:srgbClr val="93A199"/>
                      </a:solidFill>
                      <a:prstDash val="solid"/>
                    </a:lnR>
                    <a:lnT w="19050">
                      <a:solidFill>
                        <a:srgbClr val="93A199"/>
                      </a:solidFill>
                      <a:prstDash val="solid"/>
                    </a:lnT>
                    <a:lnB w="19050">
                      <a:solidFill>
                        <a:srgbClr val="93A199"/>
                      </a:solidFill>
                      <a:prstDash val="solid"/>
                    </a:lnB>
                  </a:tcPr>
                </a:tc>
                <a:tc>
                  <a:txBody>
                    <a:bodyPr/>
                    <a:lstStyle/>
                    <a:p>
                      <a:pPr marL="76200">
                        <a:lnSpc>
                          <a:spcPct val="100000"/>
                        </a:lnSpc>
                        <a:spcBef>
                          <a:spcPts val="545"/>
                        </a:spcBef>
                      </a:pPr>
                      <a:r>
                        <a:rPr sz="1600" spc="-5" dirty="0">
                          <a:solidFill>
                            <a:srgbClr val="282834"/>
                          </a:solidFill>
                          <a:latin typeface="Arial MT"/>
                          <a:cs typeface="Arial MT"/>
                        </a:rPr>
                        <a:t>James</a:t>
                      </a:r>
                      <a:endParaRPr sz="1600">
                        <a:latin typeface="Arial MT"/>
                        <a:cs typeface="Arial MT"/>
                      </a:endParaRPr>
                    </a:p>
                  </a:txBody>
                  <a:tcPr marL="0" marR="0" marT="61072" marB="0">
                    <a:lnL w="19050">
                      <a:solidFill>
                        <a:srgbClr val="93A199"/>
                      </a:solidFill>
                      <a:prstDash val="solid"/>
                    </a:lnL>
                    <a:lnR w="12700">
                      <a:solidFill>
                        <a:srgbClr val="93A199"/>
                      </a:solidFill>
                      <a:prstDash val="solid"/>
                    </a:lnR>
                    <a:lnT w="19050">
                      <a:solidFill>
                        <a:srgbClr val="93A199"/>
                      </a:solidFill>
                      <a:prstDash val="solid"/>
                    </a:lnT>
                    <a:lnB w="19050">
                      <a:solidFill>
                        <a:srgbClr val="93A199"/>
                      </a:solidFill>
                      <a:prstDash val="solid"/>
                    </a:lnB>
                  </a:tcPr>
                </a:tc>
                <a:extLst>
                  <a:ext uri="{0D108BD9-81ED-4DB2-BD59-A6C34878D82A}">
                    <a16:rowId xmlns:a16="http://schemas.microsoft.com/office/drawing/2014/main" val="10003"/>
                  </a:ext>
                </a:extLst>
              </a:tr>
            </a:tbl>
          </a:graphicData>
        </a:graphic>
      </p:graphicFrame>
      <p:sp>
        <p:nvSpPr>
          <p:cNvPr id="5" name="object 5"/>
          <p:cNvSpPr/>
          <p:nvPr/>
        </p:nvSpPr>
        <p:spPr>
          <a:xfrm>
            <a:off x="537883" y="3429000"/>
            <a:ext cx="8068235" cy="3025588"/>
          </a:xfrm>
          <a:custGeom>
            <a:avLst/>
            <a:gdLst/>
            <a:ahLst/>
            <a:cxnLst/>
            <a:rect l="l" t="t" r="r" b="b"/>
            <a:pathLst>
              <a:path w="9144000" h="3429000">
                <a:moveTo>
                  <a:pt x="9144000" y="3429000"/>
                </a:moveTo>
                <a:lnTo>
                  <a:pt x="0" y="3429000"/>
                </a:lnTo>
                <a:lnTo>
                  <a:pt x="0" y="0"/>
                </a:lnTo>
                <a:lnTo>
                  <a:pt x="9144000" y="0"/>
                </a:lnTo>
                <a:lnTo>
                  <a:pt x="9144000" y="3429000"/>
                </a:lnTo>
                <a:close/>
              </a:path>
            </a:pathLst>
          </a:custGeom>
          <a:solidFill>
            <a:srgbClr val="FFFFFF"/>
          </a:solidFill>
        </p:spPr>
        <p:txBody>
          <a:bodyPr wrap="square" lIns="0" tIns="0" rIns="0" bIns="0" rtlCol="0"/>
          <a:lstStyle/>
          <a:p>
            <a:endParaRPr sz="1588"/>
          </a:p>
        </p:txBody>
      </p:sp>
      <p:sp>
        <p:nvSpPr>
          <p:cNvPr id="6" name="object 6"/>
          <p:cNvSpPr txBox="1"/>
          <p:nvPr/>
        </p:nvSpPr>
        <p:spPr>
          <a:xfrm>
            <a:off x="1591716" y="4974970"/>
            <a:ext cx="5637679" cy="555107"/>
          </a:xfrm>
          <a:prstGeom prst="rect">
            <a:avLst/>
          </a:prstGeom>
        </p:spPr>
        <p:txBody>
          <a:bodyPr vert="horz" wrap="square" lIns="0" tIns="11766" rIns="0" bIns="0" rtlCol="0">
            <a:spAutoFit/>
          </a:bodyPr>
          <a:lstStyle/>
          <a:p>
            <a:pPr marL="11206" marR="4483">
              <a:spcBef>
                <a:spcPts val="93"/>
              </a:spcBef>
            </a:pPr>
            <a:r>
              <a:rPr sz="1765" spc="-4" dirty="0">
                <a:solidFill>
                  <a:srgbClr val="282834"/>
                </a:solidFill>
                <a:latin typeface="Times New Roman"/>
                <a:cs typeface="Times New Roman"/>
              </a:rPr>
              <a:t>In </a:t>
            </a:r>
            <a:r>
              <a:rPr sz="1765" dirty="0">
                <a:solidFill>
                  <a:srgbClr val="282834"/>
                </a:solidFill>
                <a:latin typeface="Times New Roman"/>
                <a:cs typeface="Times New Roman"/>
              </a:rPr>
              <a:t>the above-given </a:t>
            </a:r>
            <a:r>
              <a:rPr sz="1765" spc="-4" dirty="0">
                <a:solidFill>
                  <a:srgbClr val="282834"/>
                </a:solidFill>
                <a:latin typeface="Times New Roman"/>
                <a:cs typeface="Times New Roman"/>
              </a:rPr>
              <a:t>example, EmpSSN and EmpNum </a:t>
            </a:r>
            <a:r>
              <a:rPr sz="1765" spc="-9" dirty="0">
                <a:solidFill>
                  <a:srgbClr val="282834"/>
                </a:solidFill>
                <a:latin typeface="Times New Roman"/>
                <a:cs typeface="Times New Roman"/>
              </a:rPr>
              <a:t>name </a:t>
            </a:r>
            <a:r>
              <a:rPr sz="1765" dirty="0">
                <a:solidFill>
                  <a:srgbClr val="282834"/>
                </a:solidFill>
                <a:latin typeface="Times New Roman"/>
                <a:cs typeface="Times New Roman"/>
              </a:rPr>
              <a:t>are </a:t>
            </a:r>
            <a:r>
              <a:rPr sz="1765" spc="-427" dirty="0">
                <a:solidFill>
                  <a:srgbClr val="282834"/>
                </a:solidFill>
                <a:latin typeface="Times New Roman"/>
                <a:cs typeface="Times New Roman"/>
              </a:rPr>
              <a:t> </a:t>
            </a:r>
            <a:r>
              <a:rPr sz="1765" dirty="0">
                <a:solidFill>
                  <a:srgbClr val="282834"/>
                </a:solidFill>
                <a:latin typeface="Times New Roman"/>
                <a:cs typeface="Times New Roman"/>
              </a:rPr>
              <a:t>superkeys.</a:t>
            </a:r>
            <a:endParaRPr sz="1765">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Attribute closure</a:t>
            </a:r>
          </a:p>
        </p:txBody>
      </p:sp>
      <p:sp>
        <p:nvSpPr>
          <p:cNvPr id="3" name="Content Placeholder 2"/>
          <p:cNvSpPr>
            <a:spLocks noGrp="1"/>
          </p:cNvSpPr>
          <p:nvPr>
            <p:ph sz="quarter" idx="1"/>
          </p:nvPr>
        </p:nvSpPr>
        <p:spPr/>
        <p:txBody>
          <a:bodyPr>
            <a:normAutofit lnSpcReduction="10000"/>
          </a:bodyPr>
          <a:lstStyle/>
          <a:p>
            <a:pPr fontAlgn="base"/>
            <a:r>
              <a:rPr lang="en-US" sz="2000" dirty="0"/>
              <a:t>The set “A*” is said to be the closure set of “A” if the set of attributes are functionally dependent on the attributes of “A”</a:t>
            </a:r>
          </a:p>
          <a:p>
            <a:pPr marL="0" indent="0" fontAlgn="base">
              <a:buNone/>
            </a:pPr>
            <a:r>
              <a:rPr lang="en-US" sz="2000" dirty="0"/>
              <a:t>   </a:t>
            </a:r>
          </a:p>
          <a:p>
            <a:pPr marL="0" indent="0" fontAlgn="base">
              <a:buNone/>
            </a:pPr>
            <a:r>
              <a:rPr lang="en-US" sz="2000" dirty="0"/>
              <a:t>   </a:t>
            </a:r>
            <a:r>
              <a:rPr lang="en-US" sz="2000" b="1" u="sng" dirty="0"/>
              <a:t>Attribute closure algorithm</a:t>
            </a:r>
            <a:r>
              <a:rPr lang="en-US" sz="2000" dirty="0"/>
              <a:t>: Determining </a:t>
            </a:r>
            <a:r>
              <a:rPr lang="en-US" sz="2000" i="1" dirty="0"/>
              <a:t>X</a:t>
            </a:r>
            <a:r>
              <a:rPr lang="en-US" sz="2000" dirty="0"/>
              <a:t>+, the Closure of </a:t>
            </a:r>
            <a:r>
              <a:rPr lang="en-US" sz="2000" i="1" dirty="0"/>
              <a:t>X </a:t>
            </a:r>
            <a:r>
              <a:rPr lang="en-US" sz="2000" dirty="0"/>
              <a:t>under </a:t>
            </a:r>
            <a:r>
              <a:rPr lang="en-US" sz="2000" i="1" dirty="0"/>
              <a:t>F</a:t>
            </a:r>
          </a:p>
          <a:p>
            <a:pPr marL="274320" lvl="1" indent="0" algn="just">
              <a:buNone/>
            </a:pPr>
            <a:r>
              <a:rPr lang="en-US" sz="1500" dirty="0"/>
              <a:t>Input: A set </a:t>
            </a:r>
            <a:r>
              <a:rPr lang="en-US" sz="1500" i="1" dirty="0"/>
              <a:t>F </a:t>
            </a:r>
            <a:r>
              <a:rPr lang="en-US" sz="1500" dirty="0"/>
              <a:t>of FDs on a relation schema </a:t>
            </a:r>
            <a:r>
              <a:rPr lang="en-US" sz="1500" i="1" dirty="0"/>
              <a:t>R, </a:t>
            </a:r>
            <a:r>
              <a:rPr lang="en-US" sz="1500" dirty="0"/>
              <a:t>and a set of attributes </a:t>
            </a:r>
            <a:r>
              <a:rPr lang="en-US" sz="1500" i="1" dirty="0"/>
              <a:t>X</a:t>
            </a:r>
            <a:r>
              <a:rPr lang="en-US" sz="1500" dirty="0"/>
              <a:t>, which is a subset of </a:t>
            </a:r>
            <a:r>
              <a:rPr lang="en-US" sz="1500" i="1" dirty="0"/>
              <a:t>R</a:t>
            </a:r>
            <a:r>
              <a:rPr lang="en-US" sz="1500" dirty="0"/>
              <a:t>.</a:t>
            </a:r>
          </a:p>
          <a:p>
            <a:pPr marL="274320" lvl="1" indent="0" algn="just">
              <a:buNone/>
            </a:pPr>
            <a:r>
              <a:rPr lang="en-US" sz="1500" i="1" dirty="0"/>
              <a:t>X</a:t>
            </a:r>
            <a:r>
              <a:rPr lang="en-US" sz="1600" dirty="0"/>
              <a:t>+</a:t>
            </a:r>
            <a:r>
              <a:rPr lang="en-US" sz="1500" dirty="0"/>
              <a:t> := </a:t>
            </a:r>
            <a:r>
              <a:rPr lang="en-US" sz="1500" i="1" dirty="0"/>
              <a:t>X</a:t>
            </a:r>
            <a:r>
              <a:rPr lang="en-US" sz="1500" dirty="0"/>
              <a:t>;</a:t>
            </a:r>
          </a:p>
          <a:p>
            <a:pPr marL="274320" lvl="1" indent="0" algn="just">
              <a:buNone/>
            </a:pPr>
            <a:r>
              <a:rPr lang="en-US" sz="1500" dirty="0"/>
              <a:t>repeat</a:t>
            </a:r>
          </a:p>
          <a:p>
            <a:pPr marL="274320" lvl="1" indent="0" algn="just">
              <a:buNone/>
            </a:pPr>
            <a:r>
              <a:rPr lang="en-US" sz="1500" dirty="0" err="1"/>
              <a:t>old</a:t>
            </a:r>
            <a:r>
              <a:rPr lang="en-US" sz="1500" i="1" dirty="0" err="1"/>
              <a:t>X</a:t>
            </a:r>
            <a:r>
              <a:rPr lang="en-US" sz="1500" dirty="0"/>
              <a:t>+ := </a:t>
            </a:r>
            <a:r>
              <a:rPr lang="en-US" sz="1500" i="1" dirty="0"/>
              <a:t>X</a:t>
            </a:r>
            <a:r>
              <a:rPr lang="en-US" sz="1500" dirty="0"/>
              <a:t>+;</a:t>
            </a:r>
          </a:p>
          <a:p>
            <a:pPr marL="274320" lvl="1" indent="0" algn="just">
              <a:buNone/>
            </a:pPr>
            <a:r>
              <a:rPr lang="en-US" sz="1500" dirty="0"/>
              <a:t>for each functional dependency </a:t>
            </a:r>
            <a:r>
              <a:rPr lang="en-US" sz="1500" i="1" dirty="0"/>
              <a:t>Y </a:t>
            </a:r>
            <a:r>
              <a:rPr lang="en-US" sz="1500" dirty="0"/>
              <a:t>→ </a:t>
            </a:r>
            <a:r>
              <a:rPr lang="en-US" sz="1500" i="1" dirty="0"/>
              <a:t>Z </a:t>
            </a:r>
            <a:r>
              <a:rPr lang="en-US" sz="1500" dirty="0"/>
              <a:t>in </a:t>
            </a:r>
            <a:r>
              <a:rPr lang="en-US" sz="1500" i="1" dirty="0"/>
              <a:t>F </a:t>
            </a:r>
            <a:r>
              <a:rPr lang="en-US" sz="1500" dirty="0"/>
              <a:t>do</a:t>
            </a:r>
          </a:p>
          <a:p>
            <a:pPr marL="274320" lvl="1" indent="0" algn="just">
              <a:buNone/>
            </a:pPr>
            <a:r>
              <a:rPr lang="en-US" sz="1500" dirty="0"/>
              <a:t>if </a:t>
            </a:r>
            <a:r>
              <a:rPr lang="en-US" sz="1500" i="1" dirty="0"/>
              <a:t>X</a:t>
            </a:r>
            <a:r>
              <a:rPr lang="en-US" sz="1500" dirty="0"/>
              <a:t>+ ⊇ </a:t>
            </a:r>
            <a:r>
              <a:rPr lang="en-US" sz="1500" i="1" dirty="0"/>
              <a:t>Y </a:t>
            </a:r>
            <a:r>
              <a:rPr lang="en-US" sz="1500" dirty="0"/>
              <a:t>then </a:t>
            </a:r>
            <a:r>
              <a:rPr lang="en-US" sz="1500" i="1" dirty="0"/>
              <a:t>X</a:t>
            </a:r>
            <a:r>
              <a:rPr lang="en-US" sz="1500" dirty="0"/>
              <a:t>+ := </a:t>
            </a:r>
            <a:r>
              <a:rPr lang="en-US" sz="1500" i="1" dirty="0"/>
              <a:t>X</a:t>
            </a:r>
            <a:r>
              <a:rPr lang="en-US" sz="1500" dirty="0"/>
              <a:t>+ ∪ </a:t>
            </a:r>
            <a:r>
              <a:rPr lang="en-US" sz="1500" i="1" dirty="0"/>
              <a:t>Z</a:t>
            </a:r>
            <a:r>
              <a:rPr lang="en-US" sz="1500" dirty="0"/>
              <a:t>;</a:t>
            </a:r>
          </a:p>
          <a:p>
            <a:pPr marL="274320" lvl="1" indent="0" algn="just">
              <a:buNone/>
            </a:pPr>
            <a:r>
              <a:rPr lang="en-US" sz="1500" dirty="0"/>
              <a:t>until (</a:t>
            </a:r>
            <a:r>
              <a:rPr lang="en-US" sz="1500" i="1" dirty="0"/>
              <a:t>X</a:t>
            </a:r>
            <a:r>
              <a:rPr lang="en-US" sz="1500" dirty="0"/>
              <a:t>+ = </a:t>
            </a:r>
            <a:r>
              <a:rPr lang="en-US" sz="1500" dirty="0" err="1"/>
              <a:t>old</a:t>
            </a:r>
            <a:r>
              <a:rPr lang="en-US" sz="1500" i="1" dirty="0" err="1"/>
              <a:t>X</a:t>
            </a:r>
            <a:r>
              <a:rPr lang="en-US" sz="1500" dirty="0"/>
              <a:t>+);</a:t>
            </a:r>
            <a:endParaRPr lang="en-US" sz="1500" u="sng" dirty="0"/>
          </a:p>
          <a:p>
            <a:pPr marL="0" indent="0">
              <a:buNone/>
            </a:pPr>
            <a:r>
              <a:rPr lang="en-US" sz="2000" b="1" u="sng" dirty="0"/>
              <a:t>Example: In the relation student an attribute closure is determined as </a:t>
            </a:r>
          </a:p>
          <a:p>
            <a:r>
              <a:rPr lang="en-US" sz="2000" dirty="0"/>
              <a:t>(ID)+ = {ID, Name, </a:t>
            </a:r>
            <a:r>
              <a:rPr lang="en-US" sz="2000" dirty="0" err="1"/>
              <a:t>State,Country,Age</a:t>
            </a:r>
            <a:r>
              <a:rPr lang="en-US" sz="2000" dirty="0"/>
              <a:t>}</a:t>
            </a:r>
          </a:p>
          <a:p>
            <a:r>
              <a:rPr lang="en-US" sz="2000" dirty="0"/>
              <a:t>(State)+ = {State, Country}</a:t>
            </a:r>
          </a:p>
          <a:p>
            <a:pPr fontAlgn="base"/>
            <a:endParaRPr lang="en-US" sz="2000" dirty="0"/>
          </a:p>
          <a:p>
            <a:endParaRPr lang="en-US" sz="2000" dirty="0"/>
          </a:p>
        </p:txBody>
      </p:sp>
    </p:spTree>
    <p:extLst>
      <p:ext uri="{BB962C8B-B14F-4D97-AF65-F5344CB8AC3E}">
        <p14:creationId xmlns:p14="http://schemas.microsoft.com/office/powerpoint/2010/main" val="4677701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Use of attribute closure</a:t>
            </a:r>
          </a:p>
        </p:txBody>
      </p:sp>
      <p:sp>
        <p:nvSpPr>
          <p:cNvPr id="3" name="Content Placeholder 2"/>
          <p:cNvSpPr>
            <a:spLocks noGrp="1"/>
          </p:cNvSpPr>
          <p:nvPr>
            <p:ph sz="quarter" idx="1"/>
          </p:nvPr>
        </p:nvSpPr>
        <p:spPr/>
        <p:txBody>
          <a:bodyPr>
            <a:normAutofit/>
          </a:bodyPr>
          <a:lstStyle/>
          <a:p>
            <a:pPr marL="0" indent="0" algn="just">
              <a:buNone/>
            </a:pPr>
            <a:r>
              <a:rPr lang="en-US" sz="2000" dirty="0"/>
              <a:t>There are several uses of attribute closure algorithm:</a:t>
            </a:r>
          </a:p>
          <a:p>
            <a:pPr algn="just"/>
            <a:r>
              <a:rPr lang="en-US" sz="2000" dirty="0"/>
              <a:t>Finding candidate keys and super keys through attribute closure </a:t>
            </a:r>
          </a:p>
          <a:p>
            <a:pPr algn="just"/>
            <a:r>
              <a:rPr lang="en-US" sz="2000" dirty="0"/>
              <a:t>If all attributes of the relation are present in attribute closure of an attribute set then such an attribute set will have a super key for that relation</a:t>
            </a:r>
          </a:p>
          <a:p>
            <a:pPr algn="just"/>
            <a:r>
              <a:rPr lang="en-US" sz="2000" dirty="0"/>
              <a:t>If all attributes of the relation or determined by none of the attribute set then such a set will be a candidate key as well</a:t>
            </a:r>
          </a:p>
          <a:p>
            <a:pPr lvl="1" algn="just"/>
            <a:r>
              <a:rPr lang="en-US" dirty="0"/>
              <a:t>(ID, Name)+ = {ID, Name, State, Country, Age}</a:t>
            </a:r>
          </a:p>
          <a:p>
            <a:pPr lvl="1" algn="just"/>
            <a:r>
              <a:rPr lang="en-US" dirty="0"/>
              <a:t>(ID)+ = {ID, </a:t>
            </a:r>
            <a:r>
              <a:rPr lang="en-US" dirty="0" err="1"/>
              <a:t>Name,State,Country</a:t>
            </a:r>
            <a:r>
              <a:rPr lang="en-US" dirty="0"/>
              <a:t>, Age}</a:t>
            </a:r>
          </a:p>
          <a:p>
            <a:pPr algn="just"/>
            <a:r>
              <a:rPr lang="en-US" sz="2000" dirty="0"/>
              <a:t>(ID, Name) will be super key but not as a candidate key because its subset (ID) + is equal to all attributes present in the relation. Hence, ID will be a candidate key.</a:t>
            </a:r>
          </a:p>
          <a:p>
            <a:pPr algn="just"/>
            <a:r>
              <a:rPr lang="en-US" sz="2000" dirty="0"/>
              <a:t>Testing functional dependency</a:t>
            </a:r>
          </a:p>
          <a:p>
            <a:pPr algn="just"/>
            <a:r>
              <a:rPr lang="en-US" sz="2000" dirty="0"/>
              <a:t>Computing closure of F</a:t>
            </a:r>
          </a:p>
          <a:p>
            <a:pPr algn="just"/>
            <a:endParaRPr lang="en-US" sz="2000" dirty="0"/>
          </a:p>
        </p:txBody>
      </p:sp>
    </p:spTree>
    <p:extLst>
      <p:ext uri="{BB962C8B-B14F-4D97-AF65-F5344CB8AC3E}">
        <p14:creationId xmlns:p14="http://schemas.microsoft.com/office/powerpoint/2010/main" val="38841811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Example: </a:t>
            </a:r>
          </a:p>
        </p:txBody>
      </p:sp>
      <p:sp>
        <p:nvSpPr>
          <p:cNvPr id="3" name="Content Placeholder 2"/>
          <p:cNvSpPr>
            <a:spLocks noGrp="1"/>
          </p:cNvSpPr>
          <p:nvPr>
            <p:ph sz="quarter" idx="1"/>
          </p:nvPr>
        </p:nvSpPr>
        <p:spPr/>
        <p:txBody>
          <a:bodyPr>
            <a:normAutofit fontScale="70000" lnSpcReduction="20000"/>
          </a:bodyPr>
          <a:lstStyle/>
          <a:p>
            <a:pPr marL="0" indent="0">
              <a:buNone/>
            </a:pPr>
            <a:r>
              <a:rPr lang="en-US" b="1" dirty="0"/>
              <a:t>Find the attribute closures of given FDs R(ABCDE) = {AB-&gt;C, B-&gt;D, C-&gt;E, </a:t>
            </a:r>
          </a:p>
          <a:p>
            <a:pPr marL="0" indent="0">
              <a:buNone/>
            </a:pPr>
            <a:r>
              <a:rPr lang="en-US" b="1" dirty="0"/>
              <a:t>D-&gt;A}</a:t>
            </a:r>
            <a:r>
              <a:rPr lang="en-US" dirty="0"/>
              <a:t> </a:t>
            </a:r>
          </a:p>
          <a:p>
            <a:r>
              <a:rPr lang="en-US" dirty="0"/>
              <a:t>To find (B)+ ,we will add attribute in set using various FD which has been shown in table below.  </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can find (C, D)+ by adding  C and D into the set (triviality) and then E using(C-&gt;E) and then A using (D-&gt;A) and set becomes.</a:t>
            </a:r>
          </a:p>
          <a:p>
            <a:pPr marL="0" indent="0">
              <a:buNone/>
            </a:pPr>
            <a:r>
              <a:rPr lang="en-US" dirty="0"/>
              <a:t>  (C,D)+ = {C,D,E,A}</a:t>
            </a:r>
          </a:p>
          <a:p>
            <a:pPr marL="0" indent="0">
              <a:buNone/>
            </a:pPr>
            <a:r>
              <a:rPr lang="en-US" dirty="0"/>
              <a:t>Similarly we can find (B,C)+ by adding B and C into the set (triviality) and then D using (B-&gt;D) and then E using (C-&gt;E) and then A using (D-&gt;A) and set becomes</a:t>
            </a:r>
          </a:p>
          <a:p>
            <a:pPr marL="0" indent="0">
              <a:buNone/>
            </a:pPr>
            <a:r>
              <a:rPr lang="en-US" dirty="0"/>
              <a:t> (B,C)+ ={B,C,D,E,A}</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514600"/>
            <a:ext cx="3164447" cy="198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8189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Autofit/>
          </a:bodyPr>
          <a:lstStyle/>
          <a:p>
            <a:br>
              <a:rPr lang="en-US" sz="2800" dirty="0"/>
            </a:br>
            <a:r>
              <a:rPr lang="en-US" sz="2800" dirty="0"/>
              <a:t>Closure Of Functional Dependency : Calculating Candidate Key</a:t>
            </a:r>
            <a:br>
              <a:rPr lang="en-US" sz="2800" dirty="0"/>
            </a:br>
            <a:endParaRPr lang="en-US" sz="2800" dirty="0"/>
          </a:p>
        </p:txBody>
      </p:sp>
      <p:sp>
        <p:nvSpPr>
          <p:cNvPr id="3" name="Content Placeholder 2"/>
          <p:cNvSpPr>
            <a:spLocks noGrp="1"/>
          </p:cNvSpPr>
          <p:nvPr>
            <p:ph sz="quarter" idx="1"/>
          </p:nvPr>
        </p:nvSpPr>
        <p:spPr>
          <a:xfrm>
            <a:off x="457200" y="1600200"/>
            <a:ext cx="8077200" cy="4873752"/>
          </a:xfrm>
        </p:spPr>
        <p:txBody>
          <a:bodyPr>
            <a:normAutofit fontScale="25000" lnSpcReduction="20000"/>
          </a:bodyPr>
          <a:lstStyle/>
          <a:p>
            <a:endParaRPr lang="en-US" dirty="0"/>
          </a:p>
          <a:p>
            <a:pPr marL="0" indent="0">
              <a:buNone/>
            </a:pPr>
            <a:r>
              <a:rPr lang="en-US" sz="5600" dirty="0">
                <a:solidFill>
                  <a:schemeClr val="tx1">
                    <a:lumMod val="90000"/>
                    <a:lumOff val="10000"/>
                  </a:schemeClr>
                </a:solidFill>
                <a:latin typeface="Times New Roman" pitchFamily="18" charset="0"/>
                <a:cs typeface="Times New Roman" pitchFamily="18" charset="0"/>
              </a:rPr>
              <a:t>A Candidate Key of a relation is an attribute or set of attributes that can determine the whole relation or contains all the attributes in its closure.“</a:t>
            </a:r>
          </a:p>
          <a:p>
            <a:pPr marL="0" indent="0">
              <a:buNone/>
            </a:pPr>
            <a:endParaRPr lang="en-US" sz="5600" dirty="0">
              <a:solidFill>
                <a:schemeClr val="tx1">
                  <a:lumMod val="90000"/>
                  <a:lumOff val="10000"/>
                </a:schemeClr>
              </a:solidFill>
              <a:latin typeface="Times New Roman" pitchFamily="18" charset="0"/>
              <a:cs typeface="Times New Roman" pitchFamily="18" charset="0"/>
            </a:endParaRPr>
          </a:p>
          <a:p>
            <a:pPr marL="0" indent="0">
              <a:buNone/>
            </a:pPr>
            <a:r>
              <a:rPr lang="en-US" sz="5600" dirty="0">
                <a:solidFill>
                  <a:schemeClr val="tx1">
                    <a:lumMod val="90000"/>
                    <a:lumOff val="10000"/>
                  </a:schemeClr>
                </a:solidFill>
                <a:latin typeface="Times New Roman" pitchFamily="18" charset="0"/>
                <a:cs typeface="Times New Roman" pitchFamily="18" charset="0"/>
              </a:rPr>
              <a:t>Let’s try to understand how to calculate candidate keys.</a:t>
            </a:r>
          </a:p>
          <a:p>
            <a:pPr marL="0" indent="0">
              <a:buNone/>
            </a:pPr>
            <a:r>
              <a:rPr lang="en-US" sz="5600" b="1" dirty="0">
                <a:solidFill>
                  <a:schemeClr val="tx1">
                    <a:lumMod val="90000"/>
                    <a:lumOff val="10000"/>
                  </a:schemeClr>
                </a:solidFill>
                <a:latin typeface="Times New Roman" pitchFamily="18" charset="0"/>
                <a:cs typeface="Times New Roman" pitchFamily="18" charset="0"/>
              </a:rPr>
              <a:t>Example-1 : Consider the relation R(A,B,C) with given functional dependencies :</a:t>
            </a:r>
          </a:p>
          <a:p>
            <a:pPr marL="0" indent="0">
              <a:buNone/>
            </a:pPr>
            <a:r>
              <a:rPr lang="en-US" sz="5600" b="1" dirty="0">
                <a:solidFill>
                  <a:schemeClr val="tx1">
                    <a:lumMod val="90000"/>
                    <a:lumOff val="10000"/>
                  </a:schemeClr>
                </a:solidFill>
                <a:latin typeface="Times New Roman" pitchFamily="18" charset="0"/>
                <a:cs typeface="Times New Roman" pitchFamily="18" charset="0"/>
              </a:rPr>
              <a:t>FD1 : A -&gt;B</a:t>
            </a:r>
          </a:p>
          <a:p>
            <a:pPr marL="0" indent="0">
              <a:buNone/>
            </a:pPr>
            <a:r>
              <a:rPr lang="en-US" sz="5600" b="1" dirty="0">
                <a:solidFill>
                  <a:schemeClr val="tx1">
                    <a:lumMod val="90000"/>
                    <a:lumOff val="10000"/>
                  </a:schemeClr>
                </a:solidFill>
                <a:latin typeface="Times New Roman" pitchFamily="18" charset="0"/>
                <a:cs typeface="Times New Roman" pitchFamily="18" charset="0"/>
              </a:rPr>
              <a:t>FD2 : B -&gt; C </a:t>
            </a:r>
          </a:p>
          <a:p>
            <a:pPr marL="0" indent="0">
              <a:buNone/>
            </a:pPr>
            <a:endParaRPr lang="en-US" sz="5600" dirty="0">
              <a:solidFill>
                <a:schemeClr val="tx1">
                  <a:lumMod val="90000"/>
                  <a:lumOff val="10000"/>
                </a:schemeClr>
              </a:solidFill>
              <a:latin typeface="Times New Roman" pitchFamily="18" charset="0"/>
              <a:cs typeface="Times New Roman" pitchFamily="18" charset="0"/>
            </a:endParaRPr>
          </a:p>
          <a:p>
            <a:pPr marL="0" indent="0">
              <a:buNone/>
            </a:pPr>
            <a:r>
              <a:rPr lang="en-US" sz="5600" dirty="0">
                <a:solidFill>
                  <a:schemeClr val="tx1">
                    <a:lumMod val="90000"/>
                    <a:lumOff val="10000"/>
                  </a:schemeClr>
                </a:solidFill>
                <a:latin typeface="Times New Roman" pitchFamily="18" charset="0"/>
                <a:cs typeface="Times New Roman" pitchFamily="18" charset="0"/>
              </a:rPr>
              <a:t>Now, calculating the closure of the attributes as :</a:t>
            </a:r>
          </a:p>
          <a:p>
            <a:pPr marL="0" indent="0">
              <a:buNone/>
            </a:pPr>
            <a:endParaRPr lang="en-US" sz="5600" dirty="0">
              <a:solidFill>
                <a:schemeClr val="tx1">
                  <a:lumMod val="90000"/>
                  <a:lumOff val="10000"/>
                </a:schemeClr>
              </a:solidFill>
              <a:latin typeface="Times New Roman" pitchFamily="18" charset="0"/>
              <a:cs typeface="Times New Roman" pitchFamily="18" charset="0"/>
            </a:endParaRPr>
          </a:p>
          <a:p>
            <a:pPr marL="0" indent="0">
              <a:buNone/>
            </a:pPr>
            <a:r>
              <a:rPr lang="en-US" sz="5600" b="1" dirty="0">
                <a:solidFill>
                  <a:schemeClr val="tx1">
                    <a:lumMod val="90000"/>
                    <a:lumOff val="10000"/>
                  </a:schemeClr>
                </a:solidFill>
                <a:latin typeface="Times New Roman" pitchFamily="18" charset="0"/>
                <a:cs typeface="Times New Roman" pitchFamily="18" charset="0"/>
              </a:rPr>
              <a:t>{A}+ = {A, B, C}</a:t>
            </a:r>
          </a:p>
          <a:p>
            <a:pPr marL="0" indent="0">
              <a:buNone/>
            </a:pPr>
            <a:endParaRPr lang="en-US" sz="5600" b="1" dirty="0">
              <a:solidFill>
                <a:schemeClr val="tx1">
                  <a:lumMod val="90000"/>
                  <a:lumOff val="10000"/>
                </a:schemeClr>
              </a:solidFill>
              <a:latin typeface="Times New Roman" pitchFamily="18" charset="0"/>
              <a:cs typeface="Times New Roman" pitchFamily="18" charset="0"/>
            </a:endParaRPr>
          </a:p>
          <a:p>
            <a:pPr marL="0" indent="0">
              <a:buNone/>
            </a:pPr>
            <a:r>
              <a:rPr lang="en-US" sz="5600" b="1" dirty="0">
                <a:solidFill>
                  <a:schemeClr val="tx1">
                    <a:lumMod val="90000"/>
                    <a:lumOff val="10000"/>
                  </a:schemeClr>
                </a:solidFill>
                <a:latin typeface="Times New Roman" pitchFamily="18" charset="0"/>
                <a:cs typeface="Times New Roman" pitchFamily="18" charset="0"/>
              </a:rPr>
              <a:t>{B}+ = {B, C}</a:t>
            </a:r>
          </a:p>
          <a:p>
            <a:pPr marL="0" indent="0">
              <a:buNone/>
            </a:pPr>
            <a:endParaRPr lang="en-US" sz="5600" b="1" dirty="0">
              <a:solidFill>
                <a:schemeClr val="tx1">
                  <a:lumMod val="90000"/>
                  <a:lumOff val="10000"/>
                </a:schemeClr>
              </a:solidFill>
              <a:latin typeface="Times New Roman" pitchFamily="18" charset="0"/>
              <a:cs typeface="Times New Roman" pitchFamily="18" charset="0"/>
            </a:endParaRPr>
          </a:p>
          <a:p>
            <a:pPr marL="0" indent="0">
              <a:buNone/>
            </a:pPr>
            <a:r>
              <a:rPr lang="en-US" sz="5600" b="1" dirty="0">
                <a:solidFill>
                  <a:schemeClr val="tx1">
                    <a:lumMod val="90000"/>
                    <a:lumOff val="10000"/>
                  </a:schemeClr>
                </a:solidFill>
                <a:latin typeface="Times New Roman" pitchFamily="18" charset="0"/>
                <a:cs typeface="Times New Roman" pitchFamily="18" charset="0"/>
              </a:rPr>
              <a:t>{C}+ = {C}</a:t>
            </a:r>
          </a:p>
          <a:p>
            <a:pPr marL="0" indent="0">
              <a:buNone/>
            </a:pPr>
            <a:endParaRPr lang="en-US" sz="5600" dirty="0">
              <a:solidFill>
                <a:schemeClr val="tx1">
                  <a:lumMod val="90000"/>
                  <a:lumOff val="10000"/>
                </a:schemeClr>
              </a:solidFill>
              <a:latin typeface="Times New Roman" pitchFamily="18" charset="0"/>
              <a:cs typeface="Times New Roman" pitchFamily="18" charset="0"/>
            </a:endParaRPr>
          </a:p>
          <a:p>
            <a:pPr marL="0" indent="0">
              <a:buNone/>
            </a:pPr>
            <a:r>
              <a:rPr lang="en-US" sz="5600" dirty="0">
                <a:solidFill>
                  <a:schemeClr val="tx1">
                    <a:lumMod val="90000"/>
                    <a:lumOff val="10000"/>
                  </a:schemeClr>
                </a:solidFill>
                <a:latin typeface="Times New Roman" pitchFamily="18" charset="0"/>
                <a:cs typeface="Times New Roman" pitchFamily="18" charset="0"/>
              </a:rPr>
              <a:t>Clearly, “A” is the candidate key as, its closure contains all the attributes present in the relation “R”.</a:t>
            </a:r>
          </a:p>
        </p:txBody>
      </p:sp>
    </p:spTree>
    <p:extLst>
      <p:ext uri="{BB962C8B-B14F-4D97-AF65-F5344CB8AC3E}">
        <p14:creationId xmlns:p14="http://schemas.microsoft.com/office/powerpoint/2010/main" val="9766434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u="sng" dirty="0"/>
            </a:br>
            <a:r>
              <a:rPr lang="en-US" sz="3100" dirty="0"/>
              <a:t>Closure Of Functional Dependency : Key Definitions</a:t>
            </a:r>
            <a:br>
              <a:rPr lang="en-US" b="1" dirty="0"/>
            </a:br>
            <a:endParaRPr lang="en-US" dirty="0"/>
          </a:p>
        </p:txBody>
      </p:sp>
      <p:sp>
        <p:nvSpPr>
          <p:cNvPr id="3" name="Content Placeholder 2"/>
          <p:cNvSpPr>
            <a:spLocks noGrp="1"/>
          </p:cNvSpPr>
          <p:nvPr>
            <p:ph sz="quarter" idx="1"/>
          </p:nvPr>
        </p:nvSpPr>
        <p:spPr/>
        <p:txBody>
          <a:bodyPr>
            <a:normAutofit/>
          </a:bodyPr>
          <a:lstStyle/>
          <a:p>
            <a:r>
              <a:rPr lang="en-US" b="1" dirty="0"/>
              <a:t>Prime Attributes</a:t>
            </a:r>
            <a:r>
              <a:rPr lang="en-US" dirty="0"/>
              <a:t> : Attributes which are indispensable part of candidate keys. For example : “A, D, E” attributes are prime attributes in above example-2.</a:t>
            </a:r>
          </a:p>
          <a:p>
            <a:r>
              <a:rPr lang="en-US" b="1" dirty="0"/>
              <a:t>Non-Prime Attributes </a:t>
            </a:r>
            <a:r>
              <a:rPr lang="en-US" dirty="0"/>
              <a:t>: Attributes other than prime attributes which does not take part in formation of candidate keys. For example.</a:t>
            </a:r>
          </a:p>
          <a:p>
            <a:r>
              <a:rPr lang="en-US" dirty="0"/>
              <a:t>Extraneous Attributes : Attributes which does not make any effect on removal from candidate key.</a:t>
            </a:r>
          </a:p>
          <a:p>
            <a:endParaRPr lang="en-US" dirty="0"/>
          </a:p>
        </p:txBody>
      </p:sp>
    </p:spTree>
    <p:extLst>
      <p:ext uri="{BB962C8B-B14F-4D97-AF65-F5344CB8AC3E}">
        <p14:creationId xmlns:p14="http://schemas.microsoft.com/office/powerpoint/2010/main" val="18130483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Example: </a:t>
            </a:r>
          </a:p>
        </p:txBody>
      </p:sp>
      <p:sp>
        <p:nvSpPr>
          <p:cNvPr id="3" name="Content Placeholder 2"/>
          <p:cNvSpPr>
            <a:spLocks noGrp="1"/>
          </p:cNvSpPr>
          <p:nvPr>
            <p:ph sz="quarter" idx="1"/>
          </p:nvPr>
        </p:nvSpPr>
        <p:spPr/>
        <p:txBody>
          <a:bodyPr>
            <a:normAutofit/>
          </a:bodyPr>
          <a:lstStyle/>
          <a:p>
            <a:pPr marL="0" indent="0" algn="just">
              <a:buNone/>
            </a:pPr>
            <a:r>
              <a:rPr lang="en-US" sz="2000" b="1" dirty="0"/>
              <a:t>Consider the relation R(A, B, C, D) with functional dependencies :</a:t>
            </a:r>
          </a:p>
          <a:p>
            <a:pPr marL="0" indent="0">
              <a:buNone/>
            </a:pPr>
            <a:r>
              <a:rPr lang="en-US" sz="2000" b="1" dirty="0"/>
              <a:t>FD1 : A -&gt;BC</a:t>
            </a:r>
          </a:p>
          <a:p>
            <a:pPr marL="0" indent="0">
              <a:buNone/>
            </a:pPr>
            <a:r>
              <a:rPr lang="en-US" sz="2000" b="1" dirty="0"/>
              <a:t>FD2 : B -&gt;C</a:t>
            </a:r>
          </a:p>
          <a:p>
            <a:pPr marL="0" indent="0">
              <a:buNone/>
            </a:pPr>
            <a:r>
              <a:rPr lang="en-US" sz="2000" b="1" dirty="0"/>
              <a:t>FD3 : D -&gt;C</a:t>
            </a:r>
          </a:p>
          <a:p>
            <a:pPr marL="0" indent="0">
              <a:buNone/>
            </a:pPr>
            <a:r>
              <a:rPr lang="en-US" sz="2000" dirty="0"/>
              <a:t>Here, Candidate key can be “AD” only. Hence,</a:t>
            </a:r>
          </a:p>
          <a:p>
            <a:pPr marL="0" indent="0">
              <a:buNone/>
            </a:pPr>
            <a:r>
              <a:rPr lang="en-US" sz="2000" dirty="0"/>
              <a:t>Prime Attributes : A, D.</a:t>
            </a:r>
          </a:p>
          <a:p>
            <a:pPr marL="0" indent="0">
              <a:buNone/>
            </a:pPr>
            <a:r>
              <a:rPr lang="en-US" sz="2000" dirty="0"/>
              <a:t>Non-Prime Attributes : B, C</a:t>
            </a:r>
          </a:p>
          <a:p>
            <a:pPr marL="0" indent="0" algn="just">
              <a:buNone/>
            </a:pPr>
            <a:r>
              <a:rPr lang="en-US" sz="2000" dirty="0"/>
              <a:t>Extraneous Attributes : B, C(As if we add any of the to the candidate key, it will remain unaffected). Those attributes, which if removed does not affect closure of that set.</a:t>
            </a:r>
          </a:p>
          <a:p>
            <a:endParaRPr lang="en-US" sz="2000" dirty="0"/>
          </a:p>
        </p:txBody>
      </p:sp>
    </p:spTree>
    <p:extLst>
      <p:ext uri="{BB962C8B-B14F-4D97-AF65-F5344CB8AC3E}">
        <p14:creationId xmlns:p14="http://schemas.microsoft.com/office/powerpoint/2010/main" val="16760372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200" dirty="0"/>
            </a:br>
            <a:br>
              <a:rPr lang="en-US" sz="3200" dirty="0"/>
            </a:br>
            <a:r>
              <a:rPr lang="en-US" sz="3200" dirty="0"/>
              <a:t>Minimal Cover for a Set of FDs</a:t>
            </a:r>
            <a:br>
              <a:rPr lang="en-US" sz="3200" dirty="0"/>
            </a:br>
            <a:br>
              <a:rPr lang="en-US" sz="3200" dirty="0"/>
            </a:br>
            <a:endParaRPr lang="en-US" sz="3200" dirty="0"/>
          </a:p>
        </p:txBody>
      </p:sp>
      <p:sp>
        <p:nvSpPr>
          <p:cNvPr id="3" name="Content Placeholder 2"/>
          <p:cNvSpPr>
            <a:spLocks noGrp="1"/>
          </p:cNvSpPr>
          <p:nvPr>
            <p:ph sz="quarter" idx="1"/>
          </p:nvPr>
        </p:nvSpPr>
        <p:spPr>
          <a:xfrm>
            <a:off x="457200" y="838200"/>
            <a:ext cx="8229600" cy="5635752"/>
          </a:xfrm>
        </p:spPr>
        <p:txBody>
          <a:bodyPr>
            <a:normAutofit/>
          </a:bodyPr>
          <a:lstStyle/>
          <a:p>
            <a:pPr algn="just"/>
            <a:r>
              <a:rPr lang="en-US" sz="2000" b="1" dirty="0"/>
              <a:t>Need for minimal Cover: </a:t>
            </a:r>
            <a:r>
              <a:rPr lang="en-US" sz="2000" dirty="0"/>
              <a:t>Reduce the set F to its minimal form so that the minimal set is still equivalent to the original set F.</a:t>
            </a:r>
          </a:p>
          <a:p>
            <a:pPr algn="just" fontAlgn="base"/>
            <a:r>
              <a:rPr lang="en-US" sz="2000" dirty="0"/>
              <a:t>Minimal cover G for a set of FDs F:</a:t>
            </a:r>
          </a:p>
          <a:p>
            <a:pPr lvl="1" algn="just" fontAlgn="base"/>
            <a:r>
              <a:rPr lang="en-US" sz="1800" dirty="0"/>
              <a:t>Closure of F  = closure of G.</a:t>
            </a:r>
          </a:p>
          <a:p>
            <a:pPr lvl="1" algn="just" fontAlgn="base"/>
            <a:r>
              <a:rPr lang="en-US" sz="1800" dirty="0"/>
              <a:t>Right hand side of each FD in G is a single attribute.</a:t>
            </a:r>
          </a:p>
          <a:p>
            <a:pPr lvl="1" algn="just" fontAlgn="base"/>
            <a:r>
              <a:rPr lang="en-US" sz="1800" dirty="0"/>
              <a:t>If we modify G by deleting an FD or by deleting attributes from an FD in G, the closure changes.</a:t>
            </a:r>
          </a:p>
          <a:p>
            <a:pPr algn="just" fontAlgn="base"/>
            <a:r>
              <a:rPr lang="en-US" sz="2000" dirty="0"/>
              <a:t>For minimal cover every FD in G is needed, and as small as possible in order to get the same closure as F.</a:t>
            </a:r>
          </a:p>
          <a:p>
            <a:pPr algn="just" fontAlgn="base"/>
            <a:r>
              <a:rPr lang="en-US" sz="2000" dirty="0"/>
              <a:t>e.g.,  A → B, ABCD → E,  EF → GH, ACDF → EG has the following minimal cover:</a:t>
            </a:r>
          </a:p>
          <a:p>
            <a:pPr lvl="1" algn="just" fontAlgn="base"/>
            <a:r>
              <a:rPr lang="en-US" sz="1800" dirty="0"/>
              <a:t>A → B,  ACD → E,  EF → G and  EF → H</a:t>
            </a:r>
          </a:p>
          <a:p>
            <a:pPr algn="just" fontAlgn="base"/>
            <a:r>
              <a:rPr lang="en-US" sz="2000" dirty="0"/>
              <a:t>Minimal Cover implies Lossless-Join, Dependency Preserving Decomposition.</a:t>
            </a:r>
          </a:p>
        </p:txBody>
      </p:sp>
    </p:spTree>
    <p:extLst>
      <p:ext uri="{BB962C8B-B14F-4D97-AF65-F5344CB8AC3E}">
        <p14:creationId xmlns:p14="http://schemas.microsoft.com/office/powerpoint/2010/main" val="13631348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Cont..</a:t>
            </a:r>
          </a:p>
        </p:txBody>
      </p:sp>
      <p:sp>
        <p:nvSpPr>
          <p:cNvPr id="3" name="Content Placeholder 2"/>
          <p:cNvSpPr>
            <a:spLocks noGrp="1"/>
          </p:cNvSpPr>
          <p:nvPr>
            <p:ph sz="quarter" idx="1"/>
          </p:nvPr>
        </p:nvSpPr>
        <p:spPr/>
        <p:txBody>
          <a:bodyPr/>
          <a:lstStyle/>
          <a:p>
            <a:r>
              <a:rPr lang="en-US" dirty="0"/>
              <a:t>F = { AB -&gt; C, C -&gt; A, BC -&gt; D, ACD -&gt; B, D -&gt; E, D - &gt; G, BE -&gt; C, CG -&gt; B, CG -&gt; D, CE -&gt; A, CE -&gt; G} </a:t>
            </a:r>
          </a:p>
          <a:p>
            <a:endParaRPr lang="en-US" dirty="0"/>
          </a:p>
          <a:p>
            <a:r>
              <a:rPr lang="en-US" dirty="0"/>
              <a:t>Notice that we have single attribute on the RHS in all FDs, we need to look for extraneous (redundant) attributes on the LHS and also look for FDs that are redundant.</a:t>
            </a:r>
          </a:p>
        </p:txBody>
      </p:sp>
    </p:spTree>
    <p:extLst>
      <p:ext uri="{BB962C8B-B14F-4D97-AF65-F5344CB8AC3E}">
        <p14:creationId xmlns:p14="http://schemas.microsoft.com/office/powerpoint/2010/main" val="5476424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Canonical cover</a:t>
            </a:r>
          </a:p>
        </p:txBody>
      </p:sp>
      <p:sp>
        <p:nvSpPr>
          <p:cNvPr id="3" name="Content Placeholder 2"/>
          <p:cNvSpPr>
            <a:spLocks noGrp="1"/>
          </p:cNvSpPr>
          <p:nvPr>
            <p:ph sz="quarter" idx="1"/>
          </p:nvPr>
        </p:nvSpPr>
        <p:spPr/>
        <p:txBody>
          <a:bodyPr>
            <a:normAutofit/>
          </a:bodyPr>
          <a:lstStyle/>
          <a:p>
            <a:pPr algn="just"/>
            <a:r>
              <a:rPr lang="en-US" sz="2000" dirty="0"/>
              <a:t>The ability of removing the redundant attributes without affecting the capabilities of the functional dependency is known as “canonical cover of functional dependency”.</a:t>
            </a:r>
          </a:p>
          <a:p>
            <a:pPr algn="just"/>
            <a:r>
              <a:rPr lang="en-US" sz="2000" dirty="0"/>
              <a:t>Canonical cover of functional dependency is sometimes also referred to as “minimal cover”. </a:t>
            </a:r>
          </a:p>
          <a:p>
            <a:pPr algn="just"/>
            <a:r>
              <a:rPr lang="en-US" sz="2000" dirty="0"/>
              <a:t>Canonical cover of functional dependency is denoted using "</a:t>
            </a:r>
            <a:r>
              <a:rPr lang="en-US" sz="2000" dirty="0" err="1"/>
              <a:t>Mc</a:t>
            </a:r>
            <a:r>
              <a:rPr lang="en-US" sz="2000" dirty="0"/>
              <a:t>".</a:t>
            </a:r>
          </a:p>
          <a:p>
            <a:pPr algn="just"/>
            <a:r>
              <a:rPr lang="en-US" sz="2000" dirty="0"/>
              <a:t>A canonical cover of a set of functional dependencies F is a simplified set of functional dependencies that has the same closure as the original set F.</a:t>
            </a:r>
          </a:p>
          <a:p>
            <a:pPr algn="just"/>
            <a:endParaRPr lang="en-US" sz="2000" dirty="0"/>
          </a:p>
        </p:txBody>
      </p:sp>
    </p:spTree>
    <p:extLst>
      <p:ext uri="{BB962C8B-B14F-4D97-AF65-F5344CB8AC3E}">
        <p14:creationId xmlns:p14="http://schemas.microsoft.com/office/powerpoint/2010/main" val="6207130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calculate the canonical cover.</a:t>
            </a:r>
          </a:p>
        </p:txBody>
      </p:sp>
      <p:sp>
        <p:nvSpPr>
          <p:cNvPr id="3" name="Content Placeholder 2"/>
          <p:cNvSpPr>
            <a:spLocks noGrp="1"/>
          </p:cNvSpPr>
          <p:nvPr>
            <p:ph sz="quarter" idx="1"/>
          </p:nvPr>
        </p:nvSpPr>
        <p:spPr/>
        <p:txBody>
          <a:bodyPr/>
          <a:lstStyle/>
          <a:p>
            <a:pPr algn="just"/>
            <a:r>
              <a:rPr lang="en-US" sz="2000" dirty="0"/>
              <a:t>Step-1: Decompose the functional dependencies using Decomposition rule(Armstrong’s Axiom) i.e. single attribute on right hand side.</a:t>
            </a:r>
          </a:p>
          <a:p>
            <a:pPr algn="just"/>
            <a:r>
              <a:rPr lang="en-US" sz="2000" dirty="0"/>
              <a:t>Step-2 : Remove extraneous attributes from LHS of functional dependencies by calculating the closure of FD’s having two or more attributes on LHS.</a:t>
            </a:r>
          </a:p>
          <a:p>
            <a:pPr algn="just"/>
            <a:r>
              <a:rPr lang="en-US" sz="2000" dirty="0"/>
              <a:t>Step-3 : Remove FD’s having transitivity.</a:t>
            </a:r>
          </a:p>
        </p:txBody>
      </p:sp>
    </p:spTree>
    <p:extLst>
      <p:ext uri="{BB962C8B-B14F-4D97-AF65-F5344CB8AC3E}">
        <p14:creationId xmlns:p14="http://schemas.microsoft.com/office/powerpoint/2010/main" val="1347641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0819" y="1038208"/>
            <a:ext cx="4622426" cy="744593"/>
          </a:xfrm>
          <a:prstGeom prst="rect">
            <a:avLst/>
          </a:prstGeom>
        </p:spPr>
        <p:txBody>
          <a:bodyPr vert="horz" wrap="square" lIns="0" tIns="11206" rIns="0" bIns="0" rtlCol="0" anchor="ctr">
            <a:spAutoFit/>
          </a:bodyPr>
          <a:lstStyle/>
          <a:p>
            <a:pPr marL="11206">
              <a:spcBef>
                <a:spcPts val="88"/>
              </a:spcBef>
            </a:pPr>
            <a:r>
              <a:rPr sz="4765" spc="-229" dirty="0"/>
              <a:t>CANDIDATE</a:t>
            </a:r>
            <a:r>
              <a:rPr sz="4765" spc="-44" dirty="0"/>
              <a:t> </a:t>
            </a:r>
            <a:r>
              <a:rPr sz="4765" spc="-185" dirty="0"/>
              <a:t>KEY</a:t>
            </a:r>
            <a:endParaRPr sz="4765"/>
          </a:p>
        </p:txBody>
      </p:sp>
      <p:sp>
        <p:nvSpPr>
          <p:cNvPr id="3" name="object 3"/>
          <p:cNvSpPr txBox="1"/>
          <p:nvPr/>
        </p:nvSpPr>
        <p:spPr>
          <a:xfrm>
            <a:off x="956974" y="2117436"/>
            <a:ext cx="6978463" cy="3099212"/>
          </a:xfrm>
          <a:prstGeom prst="rect">
            <a:avLst/>
          </a:prstGeom>
        </p:spPr>
        <p:txBody>
          <a:bodyPr vert="horz" wrap="square" lIns="0" tIns="11206" rIns="0" bIns="0" rtlCol="0">
            <a:spAutoFit/>
          </a:bodyPr>
          <a:lstStyle/>
          <a:p>
            <a:pPr marL="11206" marR="4483" algn="just">
              <a:spcBef>
                <a:spcPts val="88"/>
              </a:spcBef>
            </a:pPr>
            <a:r>
              <a:rPr sz="1588" b="1" spc="-4" dirty="0">
                <a:solidFill>
                  <a:srgbClr val="282834"/>
                </a:solidFill>
                <a:latin typeface="Times New Roman"/>
                <a:cs typeface="Times New Roman"/>
              </a:rPr>
              <a:t>CANDIDATE </a:t>
            </a:r>
            <a:r>
              <a:rPr sz="1588" b="1" dirty="0">
                <a:solidFill>
                  <a:srgbClr val="282834"/>
                </a:solidFill>
                <a:latin typeface="Times New Roman"/>
                <a:cs typeface="Times New Roman"/>
              </a:rPr>
              <a:t>KEY </a:t>
            </a:r>
            <a:r>
              <a:rPr sz="1588" dirty="0">
                <a:solidFill>
                  <a:srgbClr val="282834"/>
                </a:solidFill>
                <a:latin typeface="Times New Roman"/>
                <a:cs typeface="Times New Roman"/>
              </a:rPr>
              <a:t>is a </a:t>
            </a:r>
            <a:r>
              <a:rPr sz="1588" spc="-4" dirty="0">
                <a:solidFill>
                  <a:srgbClr val="282834"/>
                </a:solidFill>
                <a:latin typeface="Times New Roman"/>
                <a:cs typeface="Times New Roman"/>
              </a:rPr>
              <a:t>set </a:t>
            </a:r>
            <a:r>
              <a:rPr sz="1588" spc="-9" dirty="0">
                <a:solidFill>
                  <a:srgbClr val="282834"/>
                </a:solidFill>
                <a:latin typeface="Times New Roman"/>
                <a:cs typeface="Times New Roman"/>
              </a:rPr>
              <a:t>of </a:t>
            </a:r>
            <a:r>
              <a:rPr sz="1588" spc="-4" dirty="0">
                <a:solidFill>
                  <a:srgbClr val="282834"/>
                </a:solidFill>
                <a:latin typeface="Times New Roman"/>
                <a:cs typeface="Times New Roman"/>
              </a:rPr>
              <a:t>attributes </a:t>
            </a:r>
            <a:r>
              <a:rPr sz="1588" dirty="0">
                <a:solidFill>
                  <a:srgbClr val="282834"/>
                </a:solidFill>
                <a:latin typeface="Times New Roman"/>
                <a:cs typeface="Times New Roman"/>
              </a:rPr>
              <a:t>that </a:t>
            </a:r>
            <a:r>
              <a:rPr sz="1588" spc="-4" dirty="0">
                <a:solidFill>
                  <a:srgbClr val="282834"/>
                </a:solidFill>
                <a:latin typeface="Times New Roman"/>
                <a:cs typeface="Times New Roman"/>
              </a:rPr>
              <a:t>uniquely identify tuples </a:t>
            </a:r>
            <a:r>
              <a:rPr sz="1588" dirty="0">
                <a:solidFill>
                  <a:srgbClr val="282834"/>
                </a:solidFill>
                <a:latin typeface="Times New Roman"/>
                <a:cs typeface="Times New Roman"/>
              </a:rPr>
              <a:t>in a </a:t>
            </a:r>
            <a:r>
              <a:rPr sz="1588" spc="-4" dirty="0">
                <a:solidFill>
                  <a:srgbClr val="282834"/>
                </a:solidFill>
                <a:latin typeface="Times New Roman"/>
                <a:cs typeface="Times New Roman"/>
              </a:rPr>
              <a:t>table. </a:t>
            </a:r>
            <a:r>
              <a:rPr sz="1588" dirty="0">
                <a:solidFill>
                  <a:srgbClr val="282834"/>
                </a:solidFill>
                <a:latin typeface="Times New Roman"/>
                <a:cs typeface="Times New Roman"/>
              </a:rPr>
              <a:t> </a:t>
            </a:r>
            <a:r>
              <a:rPr sz="1588" spc="-4" dirty="0">
                <a:solidFill>
                  <a:srgbClr val="282834"/>
                </a:solidFill>
                <a:latin typeface="Times New Roman"/>
                <a:cs typeface="Times New Roman"/>
              </a:rPr>
              <a:t>Candidate Key </a:t>
            </a:r>
            <a:r>
              <a:rPr sz="1588" spc="-9" dirty="0">
                <a:solidFill>
                  <a:srgbClr val="282834"/>
                </a:solidFill>
                <a:latin typeface="Times New Roman"/>
                <a:cs typeface="Times New Roman"/>
              </a:rPr>
              <a:t>is </a:t>
            </a:r>
            <a:r>
              <a:rPr sz="1588" dirty="0">
                <a:solidFill>
                  <a:srgbClr val="282834"/>
                </a:solidFill>
                <a:latin typeface="Times New Roman"/>
                <a:cs typeface="Times New Roman"/>
              </a:rPr>
              <a:t>a </a:t>
            </a:r>
            <a:r>
              <a:rPr sz="1588" spc="-4" dirty="0">
                <a:solidFill>
                  <a:srgbClr val="282834"/>
                </a:solidFill>
                <a:latin typeface="Times New Roman"/>
                <a:cs typeface="Times New Roman"/>
              </a:rPr>
              <a:t>super </a:t>
            </a:r>
            <a:r>
              <a:rPr sz="1588" spc="-9" dirty="0">
                <a:solidFill>
                  <a:srgbClr val="282834"/>
                </a:solidFill>
                <a:latin typeface="Times New Roman"/>
                <a:cs typeface="Times New Roman"/>
              </a:rPr>
              <a:t>key </a:t>
            </a:r>
            <a:r>
              <a:rPr sz="1588" spc="-4" dirty="0">
                <a:solidFill>
                  <a:srgbClr val="282834"/>
                </a:solidFill>
                <a:latin typeface="Times New Roman"/>
                <a:cs typeface="Times New Roman"/>
              </a:rPr>
              <a:t>with </a:t>
            </a:r>
            <a:r>
              <a:rPr sz="1588" dirty="0">
                <a:solidFill>
                  <a:srgbClr val="282834"/>
                </a:solidFill>
                <a:latin typeface="Times New Roman"/>
                <a:cs typeface="Times New Roman"/>
              </a:rPr>
              <a:t>no </a:t>
            </a:r>
            <a:r>
              <a:rPr sz="1588" spc="-4" dirty="0">
                <a:solidFill>
                  <a:srgbClr val="282834"/>
                </a:solidFill>
                <a:latin typeface="Times New Roman"/>
                <a:cs typeface="Times New Roman"/>
              </a:rPr>
              <a:t>repeated attributes. The Primary key should </a:t>
            </a:r>
            <a:r>
              <a:rPr sz="1588" dirty="0">
                <a:solidFill>
                  <a:srgbClr val="282834"/>
                </a:solidFill>
                <a:latin typeface="Times New Roman"/>
                <a:cs typeface="Times New Roman"/>
              </a:rPr>
              <a:t>be </a:t>
            </a:r>
            <a:r>
              <a:rPr sz="1588" spc="4" dirty="0">
                <a:solidFill>
                  <a:srgbClr val="282834"/>
                </a:solidFill>
                <a:latin typeface="Times New Roman"/>
                <a:cs typeface="Times New Roman"/>
              </a:rPr>
              <a:t> </a:t>
            </a:r>
            <a:r>
              <a:rPr sz="1588" dirty="0">
                <a:solidFill>
                  <a:srgbClr val="282834"/>
                </a:solidFill>
                <a:latin typeface="Times New Roman"/>
                <a:cs typeface="Times New Roman"/>
              </a:rPr>
              <a:t>selected from </a:t>
            </a:r>
            <a:r>
              <a:rPr sz="1588" spc="-9" dirty="0">
                <a:solidFill>
                  <a:srgbClr val="282834"/>
                </a:solidFill>
                <a:latin typeface="Times New Roman"/>
                <a:cs typeface="Times New Roman"/>
              </a:rPr>
              <a:t>the</a:t>
            </a:r>
            <a:r>
              <a:rPr sz="1588" spc="-4" dirty="0">
                <a:solidFill>
                  <a:srgbClr val="282834"/>
                </a:solidFill>
                <a:latin typeface="Times New Roman"/>
                <a:cs typeface="Times New Roman"/>
              </a:rPr>
              <a:t> candidate keys. Every</a:t>
            </a:r>
            <a:r>
              <a:rPr sz="1588" dirty="0">
                <a:solidFill>
                  <a:srgbClr val="282834"/>
                </a:solidFill>
                <a:latin typeface="Times New Roman"/>
                <a:cs typeface="Times New Roman"/>
              </a:rPr>
              <a:t> </a:t>
            </a:r>
            <a:r>
              <a:rPr sz="1588" spc="-4" dirty="0">
                <a:solidFill>
                  <a:srgbClr val="282834"/>
                </a:solidFill>
                <a:latin typeface="Times New Roman"/>
                <a:cs typeface="Times New Roman"/>
              </a:rPr>
              <a:t>table must</a:t>
            </a:r>
            <a:r>
              <a:rPr sz="1588" dirty="0">
                <a:solidFill>
                  <a:srgbClr val="282834"/>
                </a:solidFill>
                <a:latin typeface="Times New Roman"/>
                <a:cs typeface="Times New Roman"/>
              </a:rPr>
              <a:t> </a:t>
            </a:r>
            <a:r>
              <a:rPr sz="1588" spc="-4" dirty="0">
                <a:solidFill>
                  <a:srgbClr val="282834"/>
                </a:solidFill>
                <a:latin typeface="Times New Roman"/>
                <a:cs typeface="Times New Roman"/>
              </a:rPr>
              <a:t>have</a:t>
            </a:r>
            <a:r>
              <a:rPr sz="1588" dirty="0">
                <a:solidFill>
                  <a:srgbClr val="282834"/>
                </a:solidFill>
                <a:latin typeface="Times New Roman"/>
                <a:cs typeface="Times New Roman"/>
              </a:rPr>
              <a:t> </a:t>
            </a:r>
            <a:r>
              <a:rPr sz="1588" spc="-4" dirty="0">
                <a:solidFill>
                  <a:srgbClr val="282834"/>
                </a:solidFill>
                <a:latin typeface="Times New Roman"/>
                <a:cs typeface="Times New Roman"/>
              </a:rPr>
              <a:t>at least </a:t>
            </a:r>
            <a:r>
              <a:rPr sz="1588" dirty="0">
                <a:solidFill>
                  <a:srgbClr val="282834"/>
                </a:solidFill>
                <a:latin typeface="Times New Roman"/>
                <a:cs typeface="Times New Roman"/>
              </a:rPr>
              <a:t>a </a:t>
            </a:r>
            <a:r>
              <a:rPr sz="1588" spc="-4" dirty="0">
                <a:solidFill>
                  <a:srgbClr val="282834"/>
                </a:solidFill>
                <a:latin typeface="Times New Roman"/>
                <a:cs typeface="Times New Roman"/>
              </a:rPr>
              <a:t>single</a:t>
            </a:r>
            <a:r>
              <a:rPr sz="1588" spc="388" dirty="0">
                <a:solidFill>
                  <a:srgbClr val="282834"/>
                </a:solidFill>
                <a:latin typeface="Times New Roman"/>
                <a:cs typeface="Times New Roman"/>
              </a:rPr>
              <a:t> </a:t>
            </a:r>
            <a:r>
              <a:rPr sz="1588" spc="-4" dirty="0">
                <a:solidFill>
                  <a:srgbClr val="282834"/>
                </a:solidFill>
                <a:latin typeface="Times New Roman"/>
                <a:cs typeface="Times New Roman"/>
              </a:rPr>
              <a:t>candidate </a:t>
            </a:r>
            <a:r>
              <a:rPr sz="1588" dirty="0">
                <a:solidFill>
                  <a:srgbClr val="282834"/>
                </a:solidFill>
                <a:latin typeface="Times New Roman"/>
                <a:cs typeface="Times New Roman"/>
              </a:rPr>
              <a:t> </a:t>
            </a:r>
            <a:r>
              <a:rPr sz="1588" spc="4" dirty="0">
                <a:solidFill>
                  <a:srgbClr val="282834"/>
                </a:solidFill>
                <a:latin typeface="Times New Roman"/>
                <a:cs typeface="Times New Roman"/>
              </a:rPr>
              <a:t>key.</a:t>
            </a:r>
            <a:r>
              <a:rPr sz="1588" spc="-35" dirty="0">
                <a:solidFill>
                  <a:srgbClr val="282834"/>
                </a:solidFill>
                <a:latin typeface="Times New Roman"/>
                <a:cs typeface="Times New Roman"/>
              </a:rPr>
              <a:t> </a:t>
            </a:r>
            <a:r>
              <a:rPr sz="1588" dirty="0">
                <a:solidFill>
                  <a:srgbClr val="282834"/>
                </a:solidFill>
                <a:latin typeface="Times New Roman"/>
                <a:cs typeface="Times New Roman"/>
              </a:rPr>
              <a:t>A</a:t>
            </a:r>
            <a:r>
              <a:rPr sz="1588" spc="-4" dirty="0">
                <a:solidFill>
                  <a:srgbClr val="282834"/>
                </a:solidFill>
                <a:latin typeface="Times New Roman"/>
                <a:cs typeface="Times New Roman"/>
              </a:rPr>
              <a:t> table</a:t>
            </a:r>
            <a:r>
              <a:rPr sz="1588" spc="9" dirty="0">
                <a:solidFill>
                  <a:srgbClr val="282834"/>
                </a:solidFill>
                <a:latin typeface="Times New Roman"/>
                <a:cs typeface="Times New Roman"/>
              </a:rPr>
              <a:t> </a:t>
            </a:r>
            <a:r>
              <a:rPr sz="1588" dirty="0">
                <a:solidFill>
                  <a:srgbClr val="282834"/>
                </a:solidFill>
                <a:latin typeface="Times New Roman"/>
                <a:cs typeface="Times New Roman"/>
              </a:rPr>
              <a:t>can</a:t>
            </a:r>
            <a:r>
              <a:rPr sz="1588" spc="-18" dirty="0">
                <a:solidFill>
                  <a:srgbClr val="282834"/>
                </a:solidFill>
                <a:latin typeface="Times New Roman"/>
                <a:cs typeface="Times New Roman"/>
              </a:rPr>
              <a:t> </a:t>
            </a:r>
            <a:r>
              <a:rPr sz="1588" dirty="0">
                <a:solidFill>
                  <a:srgbClr val="282834"/>
                </a:solidFill>
                <a:latin typeface="Times New Roman"/>
                <a:cs typeface="Times New Roman"/>
              </a:rPr>
              <a:t>have</a:t>
            </a:r>
            <a:r>
              <a:rPr sz="1588" spc="-9" dirty="0">
                <a:solidFill>
                  <a:srgbClr val="282834"/>
                </a:solidFill>
                <a:latin typeface="Times New Roman"/>
                <a:cs typeface="Times New Roman"/>
              </a:rPr>
              <a:t> </a:t>
            </a:r>
            <a:r>
              <a:rPr sz="1588" spc="-4" dirty="0">
                <a:solidFill>
                  <a:srgbClr val="282834"/>
                </a:solidFill>
                <a:latin typeface="Times New Roman"/>
                <a:cs typeface="Times New Roman"/>
              </a:rPr>
              <a:t>multiple</a:t>
            </a:r>
            <a:r>
              <a:rPr sz="1588" spc="9" dirty="0">
                <a:solidFill>
                  <a:srgbClr val="282834"/>
                </a:solidFill>
                <a:latin typeface="Times New Roman"/>
                <a:cs typeface="Times New Roman"/>
              </a:rPr>
              <a:t> </a:t>
            </a:r>
            <a:r>
              <a:rPr sz="1588" dirty="0">
                <a:solidFill>
                  <a:srgbClr val="282834"/>
                </a:solidFill>
                <a:latin typeface="Times New Roman"/>
                <a:cs typeface="Times New Roman"/>
              </a:rPr>
              <a:t>candidate</a:t>
            </a:r>
            <a:r>
              <a:rPr sz="1588" spc="-22" dirty="0">
                <a:solidFill>
                  <a:srgbClr val="282834"/>
                </a:solidFill>
                <a:latin typeface="Times New Roman"/>
                <a:cs typeface="Times New Roman"/>
              </a:rPr>
              <a:t> </a:t>
            </a:r>
            <a:r>
              <a:rPr sz="1588" spc="4" dirty="0">
                <a:solidFill>
                  <a:srgbClr val="282834"/>
                </a:solidFill>
                <a:latin typeface="Times New Roman"/>
                <a:cs typeface="Times New Roman"/>
              </a:rPr>
              <a:t>keys</a:t>
            </a:r>
            <a:r>
              <a:rPr sz="1588" spc="-31" dirty="0">
                <a:solidFill>
                  <a:srgbClr val="282834"/>
                </a:solidFill>
                <a:latin typeface="Times New Roman"/>
                <a:cs typeface="Times New Roman"/>
              </a:rPr>
              <a:t> </a:t>
            </a:r>
            <a:r>
              <a:rPr sz="1588" dirty="0">
                <a:solidFill>
                  <a:srgbClr val="282834"/>
                </a:solidFill>
                <a:latin typeface="Times New Roman"/>
                <a:cs typeface="Times New Roman"/>
              </a:rPr>
              <a:t>but only a</a:t>
            </a:r>
            <a:r>
              <a:rPr sz="1588" spc="-9" dirty="0">
                <a:solidFill>
                  <a:srgbClr val="282834"/>
                </a:solidFill>
                <a:latin typeface="Times New Roman"/>
                <a:cs typeface="Times New Roman"/>
              </a:rPr>
              <a:t> </a:t>
            </a:r>
            <a:r>
              <a:rPr sz="1588" dirty="0">
                <a:solidFill>
                  <a:srgbClr val="282834"/>
                </a:solidFill>
                <a:latin typeface="Times New Roman"/>
                <a:cs typeface="Times New Roman"/>
              </a:rPr>
              <a:t>single</a:t>
            </a:r>
            <a:r>
              <a:rPr sz="1588" spc="-9" dirty="0">
                <a:solidFill>
                  <a:srgbClr val="282834"/>
                </a:solidFill>
                <a:latin typeface="Times New Roman"/>
                <a:cs typeface="Times New Roman"/>
              </a:rPr>
              <a:t> </a:t>
            </a:r>
            <a:r>
              <a:rPr sz="1588" spc="-4" dirty="0">
                <a:solidFill>
                  <a:srgbClr val="282834"/>
                </a:solidFill>
                <a:latin typeface="Times New Roman"/>
                <a:cs typeface="Times New Roman"/>
              </a:rPr>
              <a:t>primary</a:t>
            </a:r>
            <a:r>
              <a:rPr sz="1588" dirty="0">
                <a:solidFill>
                  <a:srgbClr val="282834"/>
                </a:solidFill>
                <a:latin typeface="Times New Roman"/>
                <a:cs typeface="Times New Roman"/>
              </a:rPr>
              <a:t> </a:t>
            </a:r>
            <a:r>
              <a:rPr sz="1588" spc="4" dirty="0">
                <a:solidFill>
                  <a:srgbClr val="282834"/>
                </a:solidFill>
                <a:latin typeface="Times New Roman"/>
                <a:cs typeface="Times New Roman"/>
              </a:rPr>
              <a:t>key.</a:t>
            </a:r>
            <a:endParaRPr sz="1588">
              <a:latin typeface="Times New Roman"/>
              <a:cs typeface="Times New Roman"/>
            </a:endParaRPr>
          </a:p>
          <a:p>
            <a:pPr>
              <a:spcBef>
                <a:spcPts val="9"/>
              </a:spcBef>
            </a:pPr>
            <a:endParaRPr sz="2559">
              <a:latin typeface="Times New Roman"/>
              <a:cs typeface="Times New Roman"/>
            </a:endParaRPr>
          </a:p>
          <a:p>
            <a:pPr marL="200595"/>
            <a:r>
              <a:rPr sz="1588" b="1" dirty="0">
                <a:solidFill>
                  <a:srgbClr val="282834"/>
                </a:solidFill>
                <a:latin typeface="Times New Roman"/>
                <a:cs typeface="Times New Roman"/>
              </a:rPr>
              <a:t>Properties</a:t>
            </a:r>
            <a:r>
              <a:rPr sz="1588" b="1" spc="-44" dirty="0">
                <a:solidFill>
                  <a:srgbClr val="282834"/>
                </a:solidFill>
                <a:latin typeface="Times New Roman"/>
                <a:cs typeface="Times New Roman"/>
              </a:rPr>
              <a:t> </a:t>
            </a:r>
            <a:r>
              <a:rPr sz="1588" b="1" dirty="0">
                <a:solidFill>
                  <a:srgbClr val="282834"/>
                </a:solidFill>
                <a:latin typeface="Times New Roman"/>
                <a:cs typeface="Times New Roman"/>
              </a:rPr>
              <a:t>of</a:t>
            </a:r>
            <a:r>
              <a:rPr sz="1588" b="1" spc="-18" dirty="0">
                <a:solidFill>
                  <a:srgbClr val="282834"/>
                </a:solidFill>
                <a:latin typeface="Times New Roman"/>
                <a:cs typeface="Times New Roman"/>
              </a:rPr>
              <a:t> </a:t>
            </a:r>
            <a:r>
              <a:rPr sz="1588" b="1" spc="-4" dirty="0">
                <a:solidFill>
                  <a:srgbClr val="282834"/>
                </a:solidFill>
                <a:latin typeface="Times New Roman"/>
                <a:cs typeface="Times New Roman"/>
              </a:rPr>
              <a:t>Candidate</a:t>
            </a:r>
            <a:r>
              <a:rPr sz="1588" b="1" dirty="0">
                <a:solidFill>
                  <a:srgbClr val="282834"/>
                </a:solidFill>
                <a:latin typeface="Times New Roman"/>
                <a:cs typeface="Times New Roman"/>
              </a:rPr>
              <a:t> </a:t>
            </a:r>
            <a:r>
              <a:rPr sz="1588" b="1" spc="-4" dirty="0">
                <a:solidFill>
                  <a:srgbClr val="282834"/>
                </a:solidFill>
                <a:latin typeface="Times New Roman"/>
                <a:cs typeface="Times New Roman"/>
              </a:rPr>
              <a:t>key:</a:t>
            </a:r>
            <a:endParaRPr sz="1588">
              <a:latin typeface="Times New Roman"/>
              <a:cs typeface="Times New Roman"/>
            </a:endParaRPr>
          </a:p>
          <a:p>
            <a:pPr>
              <a:spcBef>
                <a:spcPts val="31"/>
              </a:spcBef>
            </a:pPr>
            <a:endParaRPr sz="1632">
              <a:latin typeface="Times New Roman"/>
              <a:cs typeface="Times New Roman"/>
            </a:endParaRPr>
          </a:p>
          <a:p>
            <a:pPr marL="200595"/>
            <a:r>
              <a:rPr sz="1588" dirty="0">
                <a:solidFill>
                  <a:srgbClr val="282834"/>
                </a:solidFill>
                <a:latin typeface="MS Gothic"/>
                <a:cs typeface="MS Gothic"/>
              </a:rPr>
              <a:t>✔</a:t>
            </a:r>
            <a:r>
              <a:rPr sz="1588" spc="-397" dirty="0">
                <a:solidFill>
                  <a:srgbClr val="282834"/>
                </a:solidFill>
                <a:latin typeface="MS Gothic"/>
                <a:cs typeface="MS Gothic"/>
              </a:rPr>
              <a:t> </a:t>
            </a:r>
            <a:r>
              <a:rPr sz="1588" spc="-9" dirty="0">
                <a:solidFill>
                  <a:srgbClr val="282834"/>
                </a:solidFill>
                <a:latin typeface="Times New Roman"/>
                <a:cs typeface="Times New Roman"/>
              </a:rPr>
              <a:t>I</a:t>
            </a:r>
            <a:r>
              <a:rPr sz="1588" dirty="0">
                <a:solidFill>
                  <a:srgbClr val="282834"/>
                </a:solidFill>
                <a:latin typeface="Times New Roman"/>
                <a:cs typeface="Times New Roman"/>
              </a:rPr>
              <a:t>t</a:t>
            </a:r>
            <a:r>
              <a:rPr sz="1588" spc="-13" dirty="0">
                <a:solidFill>
                  <a:srgbClr val="282834"/>
                </a:solidFill>
                <a:latin typeface="Times New Roman"/>
                <a:cs typeface="Times New Roman"/>
              </a:rPr>
              <a:t> </a:t>
            </a:r>
            <a:r>
              <a:rPr sz="1588" dirty="0">
                <a:solidFill>
                  <a:srgbClr val="282834"/>
                </a:solidFill>
                <a:latin typeface="Times New Roman"/>
                <a:cs typeface="Times New Roman"/>
              </a:rPr>
              <a:t>mu</a:t>
            </a:r>
            <a:r>
              <a:rPr sz="1588" spc="-18" dirty="0">
                <a:solidFill>
                  <a:srgbClr val="282834"/>
                </a:solidFill>
                <a:latin typeface="Times New Roman"/>
                <a:cs typeface="Times New Roman"/>
              </a:rPr>
              <a:t>s</a:t>
            </a:r>
            <a:r>
              <a:rPr sz="1588" dirty="0">
                <a:solidFill>
                  <a:srgbClr val="282834"/>
                </a:solidFill>
                <a:latin typeface="Times New Roman"/>
                <a:cs typeface="Times New Roman"/>
              </a:rPr>
              <a:t>t</a:t>
            </a:r>
            <a:r>
              <a:rPr sz="1588" spc="18" dirty="0">
                <a:solidFill>
                  <a:srgbClr val="282834"/>
                </a:solidFill>
                <a:latin typeface="Times New Roman"/>
                <a:cs typeface="Times New Roman"/>
              </a:rPr>
              <a:t> </a:t>
            </a:r>
            <a:r>
              <a:rPr sz="1588" spc="-9" dirty="0">
                <a:solidFill>
                  <a:srgbClr val="282834"/>
                </a:solidFill>
                <a:latin typeface="Times New Roman"/>
                <a:cs typeface="Times New Roman"/>
              </a:rPr>
              <a:t>c</a:t>
            </a:r>
            <a:r>
              <a:rPr sz="1588" dirty="0">
                <a:solidFill>
                  <a:srgbClr val="282834"/>
                </a:solidFill>
                <a:latin typeface="Times New Roman"/>
                <a:cs typeface="Times New Roman"/>
              </a:rPr>
              <a:t>ont</a:t>
            </a:r>
            <a:r>
              <a:rPr sz="1588" spc="9" dirty="0">
                <a:solidFill>
                  <a:srgbClr val="282834"/>
                </a:solidFill>
                <a:latin typeface="Times New Roman"/>
                <a:cs typeface="Times New Roman"/>
              </a:rPr>
              <a:t>a</a:t>
            </a:r>
            <a:r>
              <a:rPr sz="1588" dirty="0">
                <a:solidFill>
                  <a:srgbClr val="282834"/>
                </a:solidFill>
                <a:latin typeface="Times New Roman"/>
                <a:cs typeface="Times New Roman"/>
              </a:rPr>
              <a:t>in</a:t>
            </a:r>
            <a:r>
              <a:rPr sz="1588" spc="-18" dirty="0">
                <a:solidFill>
                  <a:srgbClr val="282834"/>
                </a:solidFill>
                <a:latin typeface="Times New Roman"/>
                <a:cs typeface="Times New Roman"/>
              </a:rPr>
              <a:t> </a:t>
            </a:r>
            <a:r>
              <a:rPr sz="1588" dirty="0">
                <a:solidFill>
                  <a:srgbClr val="282834"/>
                </a:solidFill>
                <a:latin typeface="Times New Roman"/>
                <a:cs typeface="Times New Roman"/>
              </a:rPr>
              <a:t>unique</a:t>
            </a:r>
            <a:r>
              <a:rPr sz="1588" spc="-9" dirty="0">
                <a:solidFill>
                  <a:srgbClr val="282834"/>
                </a:solidFill>
                <a:latin typeface="Times New Roman"/>
                <a:cs typeface="Times New Roman"/>
              </a:rPr>
              <a:t> </a:t>
            </a:r>
            <a:r>
              <a:rPr sz="1588" dirty="0">
                <a:solidFill>
                  <a:srgbClr val="282834"/>
                </a:solidFill>
                <a:latin typeface="Times New Roman"/>
                <a:cs typeface="Times New Roman"/>
              </a:rPr>
              <a:t>v</a:t>
            </a:r>
            <a:r>
              <a:rPr sz="1588" spc="9" dirty="0">
                <a:solidFill>
                  <a:srgbClr val="282834"/>
                </a:solidFill>
                <a:latin typeface="Times New Roman"/>
                <a:cs typeface="Times New Roman"/>
              </a:rPr>
              <a:t>a</a:t>
            </a:r>
            <a:r>
              <a:rPr sz="1588" dirty="0">
                <a:solidFill>
                  <a:srgbClr val="282834"/>
                </a:solidFill>
                <a:latin typeface="Times New Roman"/>
                <a:cs typeface="Times New Roman"/>
              </a:rPr>
              <a:t>lu</a:t>
            </a:r>
            <a:r>
              <a:rPr sz="1588" spc="9" dirty="0">
                <a:solidFill>
                  <a:srgbClr val="282834"/>
                </a:solidFill>
                <a:latin typeface="Times New Roman"/>
                <a:cs typeface="Times New Roman"/>
              </a:rPr>
              <a:t>e</a:t>
            </a:r>
            <a:r>
              <a:rPr sz="1588" dirty="0">
                <a:solidFill>
                  <a:srgbClr val="282834"/>
                </a:solidFill>
                <a:latin typeface="Times New Roman"/>
                <a:cs typeface="Times New Roman"/>
              </a:rPr>
              <a:t>s</a:t>
            </a:r>
            <a:endParaRPr sz="1588">
              <a:latin typeface="Times New Roman"/>
              <a:cs typeface="Times New Roman"/>
            </a:endParaRPr>
          </a:p>
          <a:p>
            <a:pPr marL="200595"/>
            <a:r>
              <a:rPr sz="1588" dirty="0">
                <a:solidFill>
                  <a:srgbClr val="282834"/>
                </a:solidFill>
                <a:latin typeface="MS Gothic"/>
                <a:cs typeface="MS Gothic"/>
              </a:rPr>
              <a:t>✔</a:t>
            </a:r>
            <a:r>
              <a:rPr sz="1588" spc="-397" dirty="0">
                <a:solidFill>
                  <a:srgbClr val="282834"/>
                </a:solidFill>
                <a:latin typeface="MS Gothic"/>
                <a:cs typeface="MS Gothic"/>
              </a:rPr>
              <a:t> </a:t>
            </a:r>
            <a:r>
              <a:rPr sz="1588" spc="4" dirty="0">
                <a:solidFill>
                  <a:srgbClr val="282834"/>
                </a:solidFill>
                <a:latin typeface="Times New Roman"/>
                <a:cs typeface="Times New Roman"/>
              </a:rPr>
              <a:t>C</a:t>
            </a:r>
            <a:r>
              <a:rPr sz="1588" spc="-9" dirty="0">
                <a:solidFill>
                  <a:srgbClr val="282834"/>
                </a:solidFill>
                <a:latin typeface="Times New Roman"/>
                <a:cs typeface="Times New Roman"/>
              </a:rPr>
              <a:t>a</a:t>
            </a:r>
            <a:r>
              <a:rPr sz="1588" dirty="0">
                <a:solidFill>
                  <a:srgbClr val="282834"/>
                </a:solidFill>
                <a:latin typeface="Times New Roman"/>
                <a:cs typeface="Times New Roman"/>
              </a:rPr>
              <a:t>ndid</a:t>
            </a:r>
            <a:r>
              <a:rPr sz="1588" spc="9" dirty="0">
                <a:solidFill>
                  <a:srgbClr val="282834"/>
                </a:solidFill>
                <a:latin typeface="Times New Roman"/>
                <a:cs typeface="Times New Roman"/>
              </a:rPr>
              <a:t>a</a:t>
            </a:r>
            <a:r>
              <a:rPr sz="1588" dirty="0">
                <a:solidFill>
                  <a:srgbClr val="282834"/>
                </a:solidFill>
                <a:latin typeface="Times New Roman"/>
                <a:cs typeface="Times New Roman"/>
              </a:rPr>
              <a:t>te</a:t>
            </a:r>
            <a:r>
              <a:rPr sz="1588" spc="-22" dirty="0">
                <a:solidFill>
                  <a:srgbClr val="282834"/>
                </a:solidFill>
                <a:latin typeface="Times New Roman"/>
                <a:cs typeface="Times New Roman"/>
              </a:rPr>
              <a:t> </a:t>
            </a:r>
            <a:r>
              <a:rPr sz="1588" dirty="0">
                <a:solidFill>
                  <a:srgbClr val="282834"/>
                </a:solidFill>
                <a:latin typeface="Times New Roman"/>
                <a:cs typeface="Times New Roman"/>
              </a:rPr>
              <a:t>k</a:t>
            </a:r>
            <a:r>
              <a:rPr sz="1588" spc="9" dirty="0">
                <a:solidFill>
                  <a:srgbClr val="282834"/>
                </a:solidFill>
                <a:latin typeface="Times New Roman"/>
                <a:cs typeface="Times New Roman"/>
              </a:rPr>
              <a:t>e</a:t>
            </a:r>
            <a:r>
              <a:rPr sz="1588" dirty="0">
                <a:solidFill>
                  <a:srgbClr val="282834"/>
                </a:solidFill>
                <a:latin typeface="Times New Roman"/>
                <a:cs typeface="Times New Roman"/>
              </a:rPr>
              <a:t>y</a:t>
            </a:r>
            <a:r>
              <a:rPr sz="1588" spc="-18" dirty="0">
                <a:solidFill>
                  <a:srgbClr val="282834"/>
                </a:solidFill>
                <a:latin typeface="Times New Roman"/>
                <a:cs typeface="Times New Roman"/>
              </a:rPr>
              <a:t> </a:t>
            </a:r>
            <a:r>
              <a:rPr sz="1588" dirty="0">
                <a:solidFill>
                  <a:srgbClr val="282834"/>
                </a:solidFill>
                <a:latin typeface="Times New Roman"/>
                <a:cs typeface="Times New Roman"/>
              </a:rPr>
              <a:t>m</a:t>
            </a:r>
            <a:r>
              <a:rPr sz="1588" spc="-9" dirty="0">
                <a:solidFill>
                  <a:srgbClr val="282834"/>
                </a:solidFill>
                <a:latin typeface="Times New Roman"/>
                <a:cs typeface="Times New Roman"/>
              </a:rPr>
              <a:t>a</a:t>
            </a:r>
            <a:r>
              <a:rPr sz="1588" dirty="0">
                <a:solidFill>
                  <a:srgbClr val="282834"/>
                </a:solidFill>
                <a:latin typeface="Times New Roman"/>
                <a:cs typeface="Times New Roman"/>
              </a:rPr>
              <a:t>y</a:t>
            </a:r>
            <a:r>
              <a:rPr sz="1588" spc="13" dirty="0">
                <a:solidFill>
                  <a:srgbClr val="282834"/>
                </a:solidFill>
                <a:latin typeface="Times New Roman"/>
                <a:cs typeface="Times New Roman"/>
              </a:rPr>
              <a:t> </a:t>
            </a:r>
            <a:r>
              <a:rPr sz="1588" dirty="0">
                <a:solidFill>
                  <a:srgbClr val="282834"/>
                </a:solidFill>
                <a:latin typeface="Times New Roman"/>
                <a:cs typeface="Times New Roman"/>
              </a:rPr>
              <a:t>h</a:t>
            </a:r>
            <a:r>
              <a:rPr sz="1588" spc="-9" dirty="0">
                <a:solidFill>
                  <a:srgbClr val="282834"/>
                </a:solidFill>
                <a:latin typeface="Times New Roman"/>
                <a:cs typeface="Times New Roman"/>
              </a:rPr>
              <a:t>a</a:t>
            </a:r>
            <a:r>
              <a:rPr sz="1588" dirty="0">
                <a:solidFill>
                  <a:srgbClr val="282834"/>
                </a:solidFill>
                <a:latin typeface="Times New Roman"/>
                <a:cs typeface="Times New Roman"/>
              </a:rPr>
              <a:t>ve</a:t>
            </a:r>
            <a:r>
              <a:rPr sz="1588" spc="9" dirty="0">
                <a:solidFill>
                  <a:srgbClr val="282834"/>
                </a:solidFill>
                <a:latin typeface="Times New Roman"/>
                <a:cs typeface="Times New Roman"/>
              </a:rPr>
              <a:t> </a:t>
            </a:r>
            <a:r>
              <a:rPr sz="1588" spc="-13" dirty="0">
                <a:solidFill>
                  <a:srgbClr val="282834"/>
                </a:solidFill>
                <a:latin typeface="Times New Roman"/>
                <a:cs typeface="Times New Roman"/>
              </a:rPr>
              <a:t>m</a:t>
            </a:r>
            <a:r>
              <a:rPr sz="1588" dirty="0">
                <a:solidFill>
                  <a:srgbClr val="282834"/>
                </a:solidFill>
                <a:latin typeface="Times New Roman"/>
                <a:cs typeface="Times New Roman"/>
              </a:rPr>
              <a:t>ultiple</a:t>
            </a:r>
            <a:r>
              <a:rPr sz="1588" spc="-9" dirty="0">
                <a:solidFill>
                  <a:srgbClr val="282834"/>
                </a:solidFill>
                <a:latin typeface="Times New Roman"/>
                <a:cs typeface="Times New Roman"/>
              </a:rPr>
              <a:t> a</a:t>
            </a:r>
            <a:r>
              <a:rPr sz="1588" dirty="0">
                <a:solidFill>
                  <a:srgbClr val="282834"/>
                </a:solidFill>
                <a:latin typeface="Times New Roman"/>
                <a:cs typeface="Times New Roman"/>
              </a:rPr>
              <a:t>tt</a:t>
            </a:r>
            <a:r>
              <a:rPr sz="1588" spc="9" dirty="0">
                <a:solidFill>
                  <a:srgbClr val="282834"/>
                </a:solidFill>
                <a:latin typeface="Times New Roman"/>
                <a:cs typeface="Times New Roman"/>
              </a:rPr>
              <a:t>r</a:t>
            </a:r>
            <a:r>
              <a:rPr sz="1588" dirty="0">
                <a:solidFill>
                  <a:srgbClr val="282834"/>
                </a:solidFill>
                <a:latin typeface="Times New Roman"/>
                <a:cs typeface="Times New Roman"/>
              </a:rPr>
              <a:t>ibut</a:t>
            </a:r>
            <a:r>
              <a:rPr sz="1588" spc="-9" dirty="0">
                <a:solidFill>
                  <a:srgbClr val="282834"/>
                </a:solidFill>
                <a:latin typeface="Times New Roman"/>
                <a:cs typeface="Times New Roman"/>
              </a:rPr>
              <a:t>e</a:t>
            </a:r>
            <a:r>
              <a:rPr sz="1588" dirty="0">
                <a:solidFill>
                  <a:srgbClr val="282834"/>
                </a:solidFill>
                <a:latin typeface="Times New Roman"/>
                <a:cs typeface="Times New Roman"/>
              </a:rPr>
              <a:t>s</a:t>
            </a:r>
            <a:endParaRPr sz="1588">
              <a:latin typeface="Times New Roman"/>
              <a:cs typeface="Times New Roman"/>
            </a:endParaRPr>
          </a:p>
          <a:p>
            <a:pPr marL="200595"/>
            <a:r>
              <a:rPr sz="1588" dirty="0">
                <a:solidFill>
                  <a:srgbClr val="282834"/>
                </a:solidFill>
                <a:latin typeface="MS Gothic"/>
                <a:cs typeface="MS Gothic"/>
              </a:rPr>
              <a:t>✔</a:t>
            </a:r>
            <a:r>
              <a:rPr sz="1588" spc="-397" dirty="0">
                <a:solidFill>
                  <a:srgbClr val="282834"/>
                </a:solidFill>
                <a:latin typeface="MS Gothic"/>
                <a:cs typeface="MS Gothic"/>
              </a:rPr>
              <a:t> </a:t>
            </a:r>
            <a:r>
              <a:rPr sz="1588" dirty="0">
                <a:solidFill>
                  <a:srgbClr val="282834"/>
                </a:solidFill>
                <a:latin typeface="Times New Roman"/>
                <a:cs typeface="Times New Roman"/>
              </a:rPr>
              <a:t>Mu</a:t>
            </a:r>
            <a:r>
              <a:rPr sz="1588" spc="-18" dirty="0">
                <a:solidFill>
                  <a:srgbClr val="282834"/>
                </a:solidFill>
                <a:latin typeface="Times New Roman"/>
                <a:cs typeface="Times New Roman"/>
              </a:rPr>
              <a:t>s</a:t>
            </a:r>
            <a:r>
              <a:rPr sz="1588" dirty="0">
                <a:solidFill>
                  <a:srgbClr val="282834"/>
                </a:solidFill>
                <a:latin typeface="Times New Roman"/>
                <a:cs typeface="Times New Roman"/>
              </a:rPr>
              <a:t>t not </a:t>
            </a:r>
            <a:r>
              <a:rPr sz="1588" spc="-9" dirty="0">
                <a:solidFill>
                  <a:srgbClr val="282834"/>
                </a:solidFill>
                <a:latin typeface="Times New Roman"/>
                <a:cs typeface="Times New Roman"/>
              </a:rPr>
              <a:t>c</a:t>
            </a:r>
            <a:r>
              <a:rPr sz="1588" dirty="0">
                <a:solidFill>
                  <a:srgbClr val="282834"/>
                </a:solidFill>
                <a:latin typeface="Times New Roman"/>
                <a:cs typeface="Times New Roman"/>
              </a:rPr>
              <a:t>ont</a:t>
            </a:r>
            <a:r>
              <a:rPr sz="1588" spc="9" dirty="0">
                <a:solidFill>
                  <a:srgbClr val="282834"/>
                </a:solidFill>
                <a:latin typeface="Times New Roman"/>
                <a:cs typeface="Times New Roman"/>
              </a:rPr>
              <a:t>a</a:t>
            </a:r>
            <a:r>
              <a:rPr sz="1588" dirty="0">
                <a:solidFill>
                  <a:srgbClr val="282834"/>
                </a:solidFill>
                <a:latin typeface="Times New Roman"/>
                <a:cs typeface="Times New Roman"/>
              </a:rPr>
              <a:t>in</a:t>
            </a:r>
            <a:r>
              <a:rPr sz="1588" spc="-18" dirty="0">
                <a:solidFill>
                  <a:srgbClr val="282834"/>
                </a:solidFill>
                <a:latin typeface="Times New Roman"/>
                <a:cs typeface="Times New Roman"/>
              </a:rPr>
              <a:t> </a:t>
            </a:r>
            <a:r>
              <a:rPr sz="1588" dirty="0">
                <a:solidFill>
                  <a:srgbClr val="282834"/>
                </a:solidFill>
                <a:latin typeface="Times New Roman"/>
                <a:cs typeface="Times New Roman"/>
              </a:rPr>
              <a:t>null v</a:t>
            </a:r>
            <a:r>
              <a:rPr sz="1588" spc="-9" dirty="0">
                <a:solidFill>
                  <a:srgbClr val="282834"/>
                </a:solidFill>
                <a:latin typeface="Times New Roman"/>
                <a:cs typeface="Times New Roman"/>
              </a:rPr>
              <a:t>a</a:t>
            </a:r>
            <a:r>
              <a:rPr sz="1588" dirty="0">
                <a:solidFill>
                  <a:srgbClr val="282834"/>
                </a:solidFill>
                <a:latin typeface="Times New Roman"/>
                <a:cs typeface="Times New Roman"/>
              </a:rPr>
              <a:t>lu</a:t>
            </a:r>
            <a:r>
              <a:rPr sz="1588" spc="9" dirty="0">
                <a:solidFill>
                  <a:srgbClr val="282834"/>
                </a:solidFill>
                <a:latin typeface="Times New Roman"/>
                <a:cs typeface="Times New Roman"/>
              </a:rPr>
              <a:t>e</a:t>
            </a:r>
            <a:r>
              <a:rPr sz="1588" dirty="0">
                <a:solidFill>
                  <a:srgbClr val="282834"/>
                </a:solidFill>
                <a:latin typeface="Times New Roman"/>
                <a:cs typeface="Times New Roman"/>
              </a:rPr>
              <a:t>s</a:t>
            </a:r>
            <a:endParaRPr sz="1588">
              <a:latin typeface="Times New Roman"/>
              <a:cs typeface="Times New Roman"/>
            </a:endParaRPr>
          </a:p>
          <a:p>
            <a:pPr marL="200595">
              <a:lnSpc>
                <a:spcPts val="1906"/>
              </a:lnSpc>
            </a:pPr>
            <a:r>
              <a:rPr sz="1588" dirty="0">
                <a:solidFill>
                  <a:srgbClr val="282834"/>
                </a:solidFill>
                <a:latin typeface="MS Gothic"/>
                <a:cs typeface="MS Gothic"/>
              </a:rPr>
              <a:t>✔</a:t>
            </a:r>
            <a:r>
              <a:rPr sz="1588" spc="-397" dirty="0">
                <a:solidFill>
                  <a:srgbClr val="282834"/>
                </a:solidFill>
                <a:latin typeface="MS Gothic"/>
                <a:cs typeface="MS Gothic"/>
              </a:rPr>
              <a:t> </a:t>
            </a:r>
            <a:r>
              <a:rPr sz="1588" spc="-9" dirty="0">
                <a:solidFill>
                  <a:srgbClr val="282834"/>
                </a:solidFill>
                <a:latin typeface="Times New Roman"/>
                <a:cs typeface="Times New Roman"/>
              </a:rPr>
              <a:t>I</a:t>
            </a:r>
            <a:r>
              <a:rPr sz="1588" dirty="0">
                <a:solidFill>
                  <a:srgbClr val="282834"/>
                </a:solidFill>
                <a:latin typeface="Times New Roman"/>
                <a:cs typeface="Times New Roman"/>
              </a:rPr>
              <a:t>t</a:t>
            </a:r>
            <a:r>
              <a:rPr sz="1588" spc="-13" dirty="0">
                <a:solidFill>
                  <a:srgbClr val="282834"/>
                </a:solidFill>
                <a:latin typeface="Times New Roman"/>
                <a:cs typeface="Times New Roman"/>
              </a:rPr>
              <a:t> </a:t>
            </a:r>
            <a:r>
              <a:rPr sz="1588" dirty="0">
                <a:solidFill>
                  <a:srgbClr val="282834"/>
                </a:solidFill>
                <a:latin typeface="Times New Roman"/>
                <a:cs typeface="Times New Roman"/>
              </a:rPr>
              <a:t>should </a:t>
            </a:r>
            <a:r>
              <a:rPr sz="1588" spc="9" dirty="0">
                <a:solidFill>
                  <a:srgbClr val="282834"/>
                </a:solidFill>
                <a:latin typeface="Times New Roman"/>
                <a:cs typeface="Times New Roman"/>
              </a:rPr>
              <a:t>c</a:t>
            </a:r>
            <a:r>
              <a:rPr sz="1588" dirty="0">
                <a:solidFill>
                  <a:srgbClr val="282834"/>
                </a:solidFill>
                <a:latin typeface="Times New Roman"/>
                <a:cs typeface="Times New Roman"/>
              </a:rPr>
              <a:t>ont</a:t>
            </a:r>
            <a:r>
              <a:rPr sz="1588" spc="9" dirty="0">
                <a:solidFill>
                  <a:srgbClr val="282834"/>
                </a:solidFill>
                <a:latin typeface="Times New Roman"/>
                <a:cs typeface="Times New Roman"/>
              </a:rPr>
              <a:t>a</a:t>
            </a:r>
            <a:r>
              <a:rPr sz="1588" dirty="0">
                <a:solidFill>
                  <a:srgbClr val="282834"/>
                </a:solidFill>
                <a:latin typeface="Times New Roman"/>
                <a:cs typeface="Times New Roman"/>
              </a:rPr>
              <a:t>in</a:t>
            </a:r>
            <a:r>
              <a:rPr sz="1588" spc="-18" dirty="0">
                <a:solidFill>
                  <a:srgbClr val="282834"/>
                </a:solidFill>
                <a:latin typeface="Times New Roman"/>
                <a:cs typeface="Times New Roman"/>
              </a:rPr>
              <a:t> </a:t>
            </a:r>
            <a:r>
              <a:rPr sz="1588" spc="-13" dirty="0">
                <a:solidFill>
                  <a:srgbClr val="282834"/>
                </a:solidFill>
                <a:latin typeface="Times New Roman"/>
                <a:cs typeface="Times New Roman"/>
              </a:rPr>
              <a:t>m</a:t>
            </a:r>
            <a:r>
              <a:rPr sz="1588" dirty="0">
                <a:solidFill>
                  <a:srgbClr val="282834"/>
                </a:solidFill>
                <a:latin typeface="Times New Roman"/>
                <a:cs typeface="Times New Roman"/>
              </a:rPr>
              <a:t>ini</a:t>
            </a:r>
            <a:r>
              <a:rPr sz="1588" spc="-13" dirty="0">
                <a:solidFill>
                  <a:srgbClr val="282834"/>
                </a:solidFill>
                <a:latin typeface="Times New Roman"/>
                <a:cs typeface="Times New Roman"/>
              </a:rPr>
              <a:t>m</a:t>
            </a:r>
            <a:r>
              <a:rPr sz="1588" dirty="0">
                <a:solidFill>
                  <a:srgbClr val="282834"/>
                </a:solidFill>
                <a:latin typeface="Times New Roman"/>
                <a:cs typeface="Times New Roman"/>
              </a:rPr>
              <a:t>um</a:t>
            </a:r>
            <a:r>
              <a:rPr sz="1588" spc="18" dirty="0">
                <a:solidFill>
                  <a:srgbClr val="282834"/>
                </a:solidFill>
                <a:latin typeface="Times New Roman"/>
                <a:cs typeface="Times New Roman"/>
              </a:rPr>
              <a:t> </a:t>
            </a:r>
            <a:r>
              <a:rPr sz="1588" spc="-9" dirty="0">
                <a:solidFill>
                  <a:srgbClr val="282834"/>
                </a:solidFill>
                <a:latin typeface="Times New Roman"/>
                <a:cs typeface="Times New Roman"/>
              </a:rPr>
              <a:t>f</a:t>
            </a:r>
            <a:r>
              <a:rPr sz="1588" dirty="0">
                <a:solidFill>
                  <a:srgbClr val="282834"/>
                </a:solidFill>
                <a:latin typeface="Times New Roman"/>
                <a:cs typeface="Times New Roman"/>
              </a:rPr>
              <a:t>i</a:t>
            </a:r>
            <a:r>
              <a:rPr sz="1588" spc="9" dirty="0">
                <a:solidFill>
                  <a:srgbClr val="282834"/>
                </a:solidFill>
                <a:latin typeface="Times New Roman"/>
                <a:cs typeface="Times New Roman"/>
              </a:rPr>
              <a:t>e</a:t>
            </a:r>
            <a:r>
              <a:rPr sz="1588" dirty="0">
                <a:solidFill>
                  <a:srgbClr val="282834"/>
                </a:solidFill>
                <a:latin typeface="Times New Roman"/>
                <a:cs typeface="Times New Roman"/>
              </a:rPr>
              <a:t>lds</a:t>
            </a:r>
            <a:r>
              <a:rPr sz="1588" spc="-18" dirty="0">
                <a:solidFill>
                  <a:srgbClr val="282834"/>
                </a:solidFill>
                <a:latin typeface="Times New Roman"/>
                <a:cs typeface="Times New Roman"/>
              </a:rPr>
              <a:t> </a:t>
            </a:r>
            <a:r>
              <a:rPr sz="1588" dirty="0">
                <a:solidFill>
                  <a:srgbClr val="282834"/>
                </a:solidFill>
                <a:latin typeface="Times New Roman"/>
                <a:cs typeface="Times New Roman"/>
              </a:rPr>
              <a:t>to </a:t>
            </a:r>
            <a:r>
              <a:rPr sz="1588" spc="-9" dirty="0">
                <a:solidFill>
                  <a:srgbClr val="282834"/>
                </a:solidFill>
                <a:latin typeface="Times New Roman"/>
                <a:cs typeface="Times New Roman"/>
              </a:rPr>
              <a:t>e</a:t>
            </a:r>
            <a:r>
              <a:rPr sz="1588" dirty="0">
                <a:solidFill>
                  <a:srgbClr val="282834"/>
                </a:solidFill>
                <a:latin typeface="Times New Roman"/>
                <a:cs typeface="Times New Roman"/>
              </a:rPr>
              <a:t>nsu</a:t>
            </a:r>
            <a:r>
              <a:rPr sz="1588" spc="-9" dirty="0">
                <a:solidFill>
                  <a:srgbClr val="282834"/>
                </a:solidFill>
                <a:latin typeface="Times New Roman"/>
                <a:cs typeface="Times New Roman"/>
              </a:rPr>
              <a:t>r</a:t>
            </a:r>
            <a:r>
              <a:rPr sz="1588" dirty="0">
                <a:solidFill>
                  <a:srgbClr val="282834"/>
                </a:solidFill>
                <a:latin typeface="Times New Roman"/>
                <a:cs typeface="Times New Roman"/>
              </a:rPr>
              <a:t>e</a:t>
            </a:r>
            <a:r>
              <a:rPr sz="1588" spc="9" dirty="0">
                <a:solidFill>
                  <a:srgbClr val="282834"/>
                </a:solidFill>
                <a:latin typeface="Times New Roman"/>
                <a:cs typeface="Times New Roman"/>
              </a:rPr>
              <a:t> </a:t>
            </a:r>
            <a:r>
              <a:rPr sz="1588" dirty="0">
                <a:solidFill>
                  <a:srgbClr val="282834"/>
                </a:solidFill>
                <a:latin typeface="Times New Roman"/>
                <a:cs typeface="Times New Roman"/>
              </a:rPr>
              <a:t>uniqu</a:t>
            </a:r>
            <a:r>
              <a:rPr sz="1588" spc="-9" dirty="0">
                <a:solidFill>
                  <a:srgbClr val="282834"/>
                </a:solidFill>
                <a:latin typeface="Times New Roman"/>
                <a:cs typeface="Times New Roman"/>
              </a:rPr>
              <a:t>e</a:t>
            </a:r>
            <a:r>
              <a:rPr sz="1588" dirty="0">
                <a:solidFill>
                  <a:srgbClr val="282834"/>
                </a:solidFill>
                <a:latin typeface="Times New Roman"/>
                <a:cs typeface="Times New Roman"/>
              </a:rPr>
              <a:t>n</a:t>
            </a:r>
            <a:r>
              <a:rPr sz="1588" spc="9" dirty="0">
                <a:solidFill>
                  <a:srgbClr val="282834"/>
                </a:solidFill>
                <a:latin typeface="Times New Roman"/>
                <a:cs typeface="Times New Roman"/>
              </a:rPr>
              <a:t>e</a:t>
            </a:r>
            <a:r>
              <a:rPr sz="1588" dirty="0">
                <a:solidFill>
                  <a:srgbClr val="282834"/>
                </a:solidFill>
                <a:latin typeface="Times New Roman"/>
                <a:cs typeface="Times New Roman"/>
              </a:rPr>
              <a:t>ss</a:t>
            </a:r>
            <a:endParaRPr sz="1588">
              <a:latin typeface="Times New Roman"/>
              <a:cs typeface="Times New Roman"/>
            </a:endParaRPr>
          </a:p>
          <a:p>
            <a:pPr marL="200595"/>
            <a:r>
              <a:rPr sz="1588" dirty="0">
                <a:solidFill>
                  <a:srgbClr val="282834"/>
                </a:solidFill>
                <a:latin typeface="MS Gothic"/>
                <a:cs typeface="MS Gothic"/>
              </a:rPr>
              <a:t>✔</a:t>
            </a:r>
            <a:r>
              <a:rPr sz="1588" spc="-397" dirty="0">
                <a:solidFill>
                  <a:srgbClr val="282834"/>
                </a:solidFill>
                <a:latin typeface="MS Gothic"/>
                <a:cs typeface="MS Gothic"/>
              </a:rPr>
              <a:t> </a:t>
            </a:r>
            <a:r>
              <a:rPr sz="1588" spc="-4" dirty="0">
                <a:solidFill>
                  <a:srgbClr val="282834"/>
                </a:solidFill>
                <a:latin typeface="Times New Roman"/>
                <a:cs typeface="Times New Roman"/>
              </a:rPr>
              <a:t>U</a:t>
            </a:r>
            <a:r>
              <a:rPr sz="1588" dirty="0">
                <a:solidFill>
                  <a:srgbClr val="282834"/>
                </a:solidFill>
                <a:latin typeface="Times New Roman"/>
                <a:cs typeface="Times New Roman"/>
              </a:rPr>
              <a:t>niqu</a:t>
            </a:r>
            <a:r>
              <a:rPr sz="1588" spc="9" dirty="0">
                <a:solidFill>
                  <a:srgbClr val="282834"/>
                </a:solidFill>
                <a:latin typeface="Times New Roman"/>
                <a:cs typeface="Times New Roman"/>
              </a:rPr>
              <a:t>e</a:t>
            </a:r>
            <a:r>
              <a:rPr sz="1588" dirty="0">
                <a:solidFill>
                  <a:srgbClr val="282834"/>
                </a:solidFill>
                <a:latin typeface="Times New Roman"/>
                <a:cs typeface="Times New Roman"/>
              </a:rPr>
              <a:t>ly</a:t>
            </a:r>
            <a:r>
              <a:rPr sz="1588" spc="-18" dirty="0">
                <a:solidFill>
                  <a:srgbClr val="282834"/>
                </a:solidFill>
                <a:latin typeface="Times New Roman"/>
                <a:cs typeface="Times New Roman"/>
              </a:rPr>
              <a:t> </a:t>
            </a:r>
            <a:r>
              <a:rPr sz="1588" dirty="0">
                <a:solidFill>
                  <a:srgbClr val="282834"/>
                </a:solidFill>
                <a:latin typeface="Times New Roman"/>
                <a:cs typeface="Times New Roman"/>
              </a:rPr>
              <a:t>id</a:t>
            </a:r>
            <a:r>
              <a:rPr sz="1588" spc="-9" dirty="0">
                <a:solidFill>
                  <a:srgbClr val="282834"/>
                </a:solidFill>
                <a:latin typeface="Times New Roman"/>
                <a:cs typeface="Times New Roman"/>
              </a:rPr>
              <a:t>e</a:t>
            </a:r>
            <a:r>
              <a:rPr sz="1588" dirty="0">
                <a:solidFill>
                  <a:srgbClr val="282834"/>
                </a:solidFill>
                <a:latin typeface="Times New Roman"/>
                <a:cs typeface="Times New Roman"/>
              </a:rPr>
              <a:t>nti</a:t>
            </a:r>
            <a:r>
              <a:rPr sz="1588" spc="9" dirty="0">
                <a:solidFill>
                  <a:srgbClr val="282834"/>
                </a:solidFill>
                <a:latin typeface="Times New Roman"/>
                <a:cs typeface="Times New Roman"/>
              </a:rPr>
              <a:t>f</a:t>
            </a:r>
            <a:r>
              <a:rPr sz="1588" dirty="0">
                <a:solidFill>
                  <a:srgbClr val="282834"/>
                </a:solidFill>
                <a:latin typeface="Times New Roman"/>
                <a:cs typeface="Times New Roman"/>
              </a:rPr>
              <a:t>y</a:t>
            </a:r>
            <a:r>
              <a:rPr sz="1588" spc="-18" dirty="0">
                <a:solidFill>
                  <a:srgbClr val="282834"/>
                </a:solidFill>
                <a:latin typeface="Times New Roman"/>
                <a:cs typeface="Times New Roman"/>
              </a:rPr>
              <a:t> </a:t>
            </a:r>
            <a:r>
              <a:rPr sz="1588" spc="-9" dirty="0">
                <a:solidFill>
                  <a:srgbClr val="282834"/>
                </a:solidFill>
                <a:latin typeface="Times New Roman"/>
                <a:cs typeface="Times New Roman"/>
              </a:rPr>
              <a:t>e</a:t>
            </a:r>
            <a:r>
              <a:rPr sz="1588" spc="9" dirty="0">
                <a:solidFill>
                  <a:srgbClr val="282834"/>
                </a:solidFill>
                <a:latin typeface="Times New Roman"/>
                <a:cs typeface="Times New Roman"/>
              </a:rPr>
              <a:t>ac</a:t>
            </a:r>
            <a:r>
              <a:rPr sz="1588" dirty="0">
                <a:solidFill>
                  <a:srgbClr val="282834"/>
                </a:solidFill>
                <a:latin typeface="Times New Roman"/>
                <a:cs typeface="Times New Roman"/>
              </a:rPr>
              <a:t>h</a:t>
            </a:r>
            <a:r>
              <a:rPr sz="1588" spc="-18" dirty="0">
                <a:solidFill>
                  <a:srgbClr val="282834"/>
                </a:solidFill>
                <a:latin typeface="Times New Roman"/>
                <a:cs typeface="Times New Roman"/>
              </a:rPr>
              <a:t> </a:t>
            </a:r>
            <a:r>
              <a:rPr sz="1588" spc="9" dirty="0">
                <a:solidFill>
                  <a:srgbClr val="282834"/>
                </a:solidFill>
                <a:latin typeface="Times New Roman"/>
                <a:cs typeface="Times New Roman"/>
              </a:rPr>
              <a:t>r</a:t>
            </a:r>
            <a:r>
              <a:rPr sz="1588" spc="-9" dirty="0">
                <a:solidFill>
                  <a:srgbClr val="282834"/>
                </a:solidFill>
                <a:latin typeface="Times New Roman"/>
                <a:cs typeface="Times New Roman"/>
              </a:rPr>
              <a:t>e</a:t>
            </a:r>
            <a:r>
              <a:rPr sz="1588" spc="9" dirty="0">
                <a:solidFill>
                  <a:srgbClr val="282834"/>
                </a:solidFill>
                <a:latin typeface="Times New Roman"/>
                <a:cs typeface="Times New Roman"/>
              </a:rPr>
              <a:t>c</a:t>
            </a:r>
            <a:r>
              <a:rPr sz="1588" dirty="0">
                <a:solidFill>
                  <a:srgbClr val="282834"/>
                </a:solidFill>
                <a:latin typeface="Times New Roman"/>
                <a:cs typeface="Times New Roman"/>
              </a:rPr>
              <a:t>o</a:t>
            </a:r>
            <a:r>
              <a:rPr sz="1588" spc="-9" dirty="0">
                <a:solidFill>
                  <a:srgbClr val="282834"/>
                </a:solidFill>
                <a:latin typeface="Times New Roman"/>
                <a:cs typeface="Times New Roman"/>
              </a:rPr>
              <a:t>r</a:t>
            </a:r>
            <a:r>
              <a:rPr sz="1588" dirty="0">
                <a:solidFill>
                  <a:srgbClr val="282834"/>
                </a:solidFill>
                <a:latin typeface="Times New Roman"/>
                <a:cs typeface="Times New Roman"/>
              </a:rPr>
              <a:t>d</a:t>
            </a:r>
            <a:r>
              <a:rPr sz="1588" spc="-18" dirty="0">
                <a:solidFill>
                  <a:srgbClr val="282834"/>
                </a:solidFill>
                <a:latin typeface="Times New Roman"/>
                <a:cs typeface="Times New Roman"/>
              </a:rPr>
              <a:t> </a:t>
            </a:r>
            <a:r>
              <a:rPr sz="1588" dirty="0">
                <a:solidFill>
                  <a:srgbClr val="282834"/>
                </a:solidFill>
                <a:latin typeface="Times New Roman"/>
                <a:cs typeface="Times New Roman"/>
              </a:rPr>
              <a:t>in</a:t>
            </a:r>
            <a:r>
              <a:rPr sz="1588" spc="13" dirty="0">
                <a:solidFill>
                  <a:srgbClr val="282834"/>
                </a:solidFill>
                <a:latin typeface="Times New Roman"/>
                <a:cs typeface="Times New Roman"/>
              </a:rPr>
              <a:t> </a:t>
            </a:r>
            <a:r>
              <a:rPr sz="1588" dirty="0">
                <a:solidFill>
                  <a:srgbClr val="282834"/>
                </a:solidFill>
                <a:latin typeface="Times New Roman"/>
                <a:cs typeface="Times New Roman"/>
              </a:rPr>
              <a:t>a</a:t>
            </a:r>
            <a:r>
              <a:rPr sz="1588" spc="-9" dirty="0">
                <a:solidFill>
                  <a:srgbClr val="282834"/>
                </a:solidFill>
                <a:latin typeface="Times New Roman"/>
                <a:cs typeface="Times New Roman"/>
              </a:rPr>
              <a:t> </a:t>
            </a:r>
            <a:r>
              <a:rPr sz="1588" dirty="0">
                <a:solidFill>
                  <a:srgbClr val="282834"/>
                </a:solidFill>
                <a:latin typeface="Times New Roman"/>
                <a:cs typeface="Times New Roman"/>
              </a:rPr>
              <a:t>t</a:t>
            </a:r>
            <a:r>
              <a:rPr sz="1588" spc="9" dirty="0">
                <a:solidFill>
                  <a:srgbClr val="282834"/>
                </a:solidFill>
                <a:latin typeface="Times New Roman"/>
                <a:cs typeface="Times New Roman"/>
              </a:rPr>
              <a:t>a</a:t>
            </a:r>
            <a:r>
              <a:rPr sz="1588" dirty="0">
                <a:solidFill>
                  <a:srgbClr val="282834"/>
                </a:solidFill>
                <a:latin typeface="Times New Roman"/>
                <a:cs typeface="Times New Roman"/>
              </a:rPr>
              <a:t>ble</a:t>
            </a:r>
            <a:endParaRPr sz="1588">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077200" cy="5711952"/>
          </a:xfrm>
        </p:spPr>
        <p:txBody>
          <a:bodyPr>
            <a:normAutofit fontScale="92500" lnSpcReduction="10000"/>
          </a:bodyPr>
          <a:lstStyle/>
          <a:p>
            <a:pPr marL="0" indent="0" fontAlgn="base">
              <a:buNone/>
            </a:pPr>
            <a:r>
              <a:rPr lang="en-US" dirty="0"/>
              <a:t>Consider the following set </a:t>
            </a:r>
            <a:r>
              <a:rPr lang="en-US" i="1" dirty="0"/>
              <a:t>F</a:t>
            </a:r>
            <a:r>
              <a:rPr lang="en-US" dirty="0"/>
              <a:t> of functional dependencies:</a:t>
            </a:r>
          </a:p>
          <a:p>
            <a:pPr marL="0" indent="0" fontAlgn="base">
              <a:buNone/>
            </a:pPr>
            <a:r>
              <a:rPr lang="en-US" dirty="0"/>
              <a:t>F= {</a:t>
            </a:r>
            <a:br>
              <a:rPr lang="en-US" dirty="0"/>
            </a:br>
            <a:r>
              <a:rPr lang="en-US" dirty="0"/>
              <a:t>A -&gt; BC</a:t>
            </a:r>
            <a:br>
              <a:rPr lang="en-US" dirty="0"/>
            </a:br>
            <a:r>
              <a:rPr lang="en-US" dirty="0"/>
              <a:t>B -&gt; C</a:t>
            </a:r>
            <a:br>
              <a:rPr lang="en-US" dirty="0"/>
            </a:br>
            <a:r>
              <a:rPr lang="en-US" dirty="0"/>
              <a:t>A -&gt; B</a:t>
            </a:r>
            <a:br>
              <a:rPr lang="en-US" dirty="0"/>
            </a:br>
            <a:r>
              <a:rPr lang="en-US" dirty="0"/>
              <a:t>AB -&gt; C</a:t>
            </a:r>
            <a:br>
              <a:rPr lang="en-US" dirty="0"/>
            </a:br>
            <a:r>
              <a:rPr lang="en-US" dirty="0"/>
              <a:t>}</a:t>
            </a:r>
          </a:p>
          <a:p>
            <a:pPr marL="0" indent="0" fontAlgn="base">
              <a:buNone/>
            </a:pPr>
            <a:r>
              <a:rPr lang="en-US" u="sng" dirty="0"/>
              <a:t>Steps to find canonical cover</a:t>
            </a:r>
            <a:r>
              <a:rPr lang="en-US" dirty="0"/>
              <a:t>:</a:t>
            </a:r>
          </a:p>
          <a:p>
            <a:pPr marL="0" indent="0" fontAlgn="base">
              <a:buNone/>
            </a:pPr>
            <a:r>
              <a:rPr lang="en-US" dirty="0"/>
              <a:t>There are two functional dependencies with the same set of attributes on the left:</a:t>
            </a:r>
            <a:br>
              <a:rPr lang="en-US" dirty="0"/>
            </a:br>
            <a:r>
              <a:rPr lang="en-US" dirty="0"/>
              <a:t>A -&gt; BC</a:t>
            </a:r>
            <a:br>
              <a:rPr lang="en-US" dirty="0"/>
            </a:br>
            <a:r>
              <a:rPr lang="en-US" dirty="0"/>
              <a:t>A -&gt; B</a:t>
            </a:r>
          </a:p>
          <a:p>
            <a:pPr marL="0" indent="0" fontAlgn="base">
              <a:buNone/>
            </a:pPr>
            <a:r>
              <a:rPr lang="en-US" dirty="0"/>
              <a:t>These two can be combined to get: A -&gt; BC.</a:t>
            </a:r>
          </a:p>
          <a:p>
            <a:pPr marL="0" indent="0" fontAlgn="base">
              <a:buNone/>
            </a:pPr>
            <a:r>
              <a:rPr lang="en-US" dirty="0"/>
              <a:t>Now, the revised set F becomes:</a:t>
            </a:r>
          </a:p>
          <a:p>
            <a:pPr marL="0" indent="0" fontAlgn="base">
              <a:buNone/>
            </a:pPr>
            <a:r>
              <a:rPr lang="en-US" dirty="0"/>
              <a:t> F= { A -&gt; BC</a:t>
            </a:r>
            <a:br>
              <a:rPr lang="en-US" dirty="0"/>
            </a:br>
            <a:r>
              <a:rPr lang="en-US" dirty="0"/>
              <a:t>B -&gt; C</a:t>
            </a:r>
            <a:br>
              <a:rPr lang="en-US" dirty="0"/>
            </a:br>
            <a:r>
              <a:rPr lang="en-US" dirty="0"/>
              <a:t>AB -&gt; C }</a:t>
            </a:r>
          </a:p>
          <a:p>
            <a:pPr marL="0" indent="0">
              <a:buNone/>
            </a:pPr>
            <a:endParaRPr lang="en-US" dirty="0"/>
          </a:p>
        </p:txBody>
      </p:sp>
    </p:spTree>
    <p:extLst>
      <p:ext uri="{BB962C8B-B14F-4D97-AF65-F5344CB8AC3E}">
        <p14:creationId xmlns:p14="http://schemas.microsoft.com/office/powerpoint/2010/main" val="32216948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readings</a:t>
            </a:r>
          </a:p>
        </p:txBody>
      </p:sp>
      <p:sp>
        <p:nvSpPr>
          <p:cNvPr id="3" name="Content Placeholder 2"/>
          <p:cNvSpPr>
            <a:spLocks noGrp="1"/>
          </p:cNvSpPr>
          <p:nvPr>
            <p:ph sz="quarter" idx="1"/>
          </p:nvPr>
        </p:nvSpPr>
        <p:spPr/>
        <p:txBody>
          <a:bodyPr/>
          <a:lstStyle/>
          <a:p>
            <a:r>
              <a:rPr lang="en-US" dirty="0">
                <a:hlinkClick r:id="rId2"/>
              </a:rPr>
              <a:t>https://nptel.ac.in/content/storage2/nptel_data3/html/mhrd/ict/text/106105175/lec18.pdf</a:t>
            </a:r>
            <a:endParaRPr lang="en-US" dirty="0"/>
          </a:p>
          <a:p>
            <a:r>
              <a:rPr lang="en-US" dirty="0">
                <a:hlinkClick r:id="rId3"/>
              </a:rPr>
              <a:t>https://www.geeksforgeeks.org/canonical-cover-of-functional-dependencies-in-dbms/</a:t>
            </a:r>
            <a:endParaRPr lang="en-US" dirty="0">
              <a:hlinkClick r:id="rId4"/>
            </a:endParaRPr>
          </a:p>
          <a:p>
            <a:r>
              <a:rPr lang="en-US" dirty="0">
                <a:hlinkClick r:id="rId4"/>
              </a:rPr>
              <a:t>https://www.minigranth.com/dbms-tutorial/canonical-cover-of-functional-dependency/</a:t>
            </a:r>
            <a:endParaRPr lang="en-US" dirty="0"/>
          </a:p>
        </p:txBody>
      </p:sp>
    </p:spTree>
    <p:extLst>
      <p:ext uri="{BB962C8B-B14F-4D97-AF65-F5344CB8AC3E}">
        <p14:creationId xmlns:p14="http://schemas.microsoft.com/office/powerpoint/2010/main" val="18772611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0" y="3611607"/>
            <a:ext cx="3886200" cy="465465"/>
          </a:xfrm>
        </p:spPr>
        <p:txBody>
          <a:bodyPr>
            <a:normAutofit/>
          </a:bodyPr>
          <a:lstStyle/>
          <a:p>
            <a:r>
              <a:rPr lang="en-IN" dirty="0">
                <a:latin typeface="Brush Script MT" pitchFamily="66" charset="0"/>
              </a:rPr>
              <a:t>Data Base Management System</a:t>
            </a:r>
          </a:p>
        </p:txBody>
      </p:sp>
      <p:sp>
        <p:nvSpPr>
          <p:cNvPr id="5" name="TextBox 4"/>
          <p:cNvSpPr txBox="1"/>
          <p:nvPr/>
        </p:nvSpPr>
        <p:spPr>
          <a:xfrm>
            <a:off x="899592" y="1988840"/>
            <a:ext cx="7704856" cy="1015663"/>
          </a:xfrm>
          <a:prstGeom prst="rect">
            <a:avLst/>
          </a:prstGeom>
          <a:noFill/>
        </p:spPr>
        <p:txBody>
          <a:bodyPr wrap="square" rtlCol="0">
            <a:spAutoFit/>
          </a:bodyPr>
          <a:lstStyle/>
          <a:p>
            <a:pPr algn="ctr"/>
            <a:r>
              <a:rPr lang="en-IN" sz="6000" dirty="0">
                <a:latin typeface="Algerian" pitchFamily="82" charset="0"/>
              </a:rPr>
              <a:t>Normalization</a:t>
            </a:r>
          </a:p>
        </p:txBody>
      </p:sp>
    </p:spTree>
    <p:extLst>
      <p:ext uri="{BB962C8B-B14F-4D97-AF65-F5344CB8AC3E}">
        <p14:creationId xmlns:p14="http://schemas.microsoft.com/office/powerpoint/2010/main" val="18422193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panjab university chandigarh logo hd"/>
          <p:cNvSpPr>
            <a:spLocks noChangeAspect="1" noChangeArrowheads="1"/>
          </p:cNvSpPr>
          <p:nvPr/>
        </p:nvSpPr>
        <p:spPr bwMode="auto">
          <a:xfrm>
            <a:off x="183030" y="-98497"/>
            <a:ext cx="358588" cy="2078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Image result for panjab university chandigarh logo hd"/>
          <p:cNvSpPr>
            <a:spLocks noChangeAspect="1" noChangeArrowheads="1"/>
          </p:cNvSpPr>
          <p:nvPr/>
        </p:nvSpPr>
        <p:spPr bwMode="auto">
          <a:xfrm>
            <a:off x="362324" y="5412"/>
            <a:ext cx="358588" cy="2078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p:cNvSpPr txBox="1"/>
          <p:nvPr/>
        </p:nvSpPr>
        <p:spPr>
          <a:xfrm>
            <a:off x="720912" y="404664"/>
            <a:ext cx="7704856" cy="1015663"/>
          </a:xfrm>
          <a:prstGeom prst="rect">
            <a:avLst/>
          </a:prstGeom>
          <a:noFill/>
        </p:spPr>
        <p:txBody>
          <a:bodyPr wrap="square" rtlCol="0">
            <a:spAutoFit/>
          </a:bodyPr>
          <a:lstStyle/>
          <a:p>
            <a:pPr algn="ctr"/>
            <a:r>
              <a:rPr lang="en-IN" sz="6000" dirty="0">
                <a:latin typeface="Algerian" pitchFamily="82" charset="0"/>
              </a:rPr>
              <a:t>Normalization</a:t>
            </a:r>
          </a:p>
        </p:txBody>
      </p:sp>
      <p:sp>
        <p:nvSpPr>
          <p:cNvPr id="7" name="Rectangle 6"/>
          <p:cNvSpPr/>
          <p:nvPr/>
        </p:nvSpPr>
        <p:spPr>
          <a:xfrm>
            <a:off x="343890" y="1628800"/>
            <a:ext cx="8260558" cy="707886"/>
          </a:xfrm>
          <a:prstGeom prst="rect">
            <a:avLst/>
          </a:prstGeom>
        </p:spPr>
        <p:txBody>
          <a:bodyPr wrap="square">
            <a:spAutoFit/>
          </a:bodyPr>
          <a:lstStyle/>
          <a:p>
            <a:pPr algn="just"/>
            <a:r>
              <a:rPr lang="en-IN" sz="2000" b="1" dirty="0">
                <a:latin typeface="Times New Roman" pitchFamily="18" charset="0"/>
                <a:cs typeface="Times New Roman" pitchFamily="18" charset="0"/>
              </a:rPr>
              <a:t>Normalization</a:t>
            </a:r>
            <a:r>
              <a:rPr lang="en-IN" sz="2000" dirty="0">
                <a:latin typeface="Times New Roman" pitchFamily="18" charset="0"/>
                <a:cs typeface="Times New Roman" pitchFamily="18" charset="0"/>
              </a:rPr>
              <a:t> is a process of organizing the data in database to avoid data redundancy, insertion anomaly, update anomaly &amp; deletion anomaly. </a:t>
            </a:r>
          </a:p>
        </p:txBody>
      </p:sp>
      <p:sp>
        <p:nvSpPr>
          <p:cNvPr id="8" name="Rectangle 7"/>
          <p:cNvSpPr/>
          <p:nvPr/>
        </p:nvSpPr>
        <p:spPr>
          <a:xfrm>
            <a:off x="523910" y="2492896"/>
            <a:ext cx="8080538" cy="1631216"/>
          </a:xfrm>
          <a:prstGeom prst="rect">
            <a:avLst/>
          </a:prstGeom>
        </p:spPr>
        <p:txBody>
          <a:bodyPr wrap="square">
            <a:spAutoFit/>
          </a:bodyPr>
          <a:lstStyle/>
          <a:p>
            <a:r>
              <a:rPr lang="en-IN" sz="2000" b="1" dirty="0">
                <a:latin typeface="Times New Roman" pitchFamily="18" charset="0"/>
                <a:cs typeface="Times New Roman" pitchFamily="18" charset="0"/>
              </a:rPr>
              <a:t>Normalization Avoids</a:t>
            </a:r>
          </a:p>
          <a:p>
            <a:pPr marL="342900" indent="-342900">
              <a:buFont typeface="Wingdings" pitchFamily="2" charset="2"/>
              <a:buChar char="v"/>
            </a:pPr>
            <a:r>
              <a:rPr lang="en-IN" sz="2000" dirty="0">
                <a:latin typeface="Times New Roman" pitchFamily="18" charset="0"/>
                <a:cs typeface="Times New Roman" pitchFamily="18" charset="0"/>
              </a:rPr>
              <a:t>Duplication of Data </a:t>
            </a:r>
          </a:p>
          <a:p>
            <a:pPr marL="342900" indent="-342900">
              <a:buFont typeface="Wingdings" pitchFamily="2" charset="2"/>
              <a:buChar char="v"/>
            </a:pPr>
            <a:r>
              <a:rPr lang="en-IN" sz="2000" dirty="0">
                <a:latin typeface="Times New Roman" pitchFamily="18" charset="0"/>
                <a:cs typeface="Times New Roman" pitchFamily="18" charset="0"/>
              </a:rPr>
              <a:t>Insert Anomaly </a:t>
            </a:r>
          </a:p>
          <a:p>
            <a:pPr marL="342900" indent="-342900">
              <a:buFont typeface="Wingdings" pitchFamily="2" charset="2"/>
              <a:buChar char="v"/>
            </a:pPr>
            <a:r>
              <a:rPr lang="en-IN" sz="2000" dirty="0">
                <a:latin typeface="Times New Roman" pitchFamily="18" charset="0"/>
                <a:cs typeface="Times New Roman" pitchFamily="18" charset="0"/>
              </a:rPr>
              <a:t>Delete Anomaly </a:t>
            </a:r>
          </a:p>
          <a:p>
            <a:pPr marL="342900" indent="-342900">
              <a:buFont typeface="Wingdings" pitchFamily="2" charset="2"/>
              <a:buChar char="v"/>
            </a:pPr>
            <a:r>
              <a:rPr lang="en-IN" sz="2000" dirty="0">
                <a:latin typeface="Times New Roman" pitchFamily="18" charset="0"/>
                <a:cs typeface="Times New Roman" pitchFamily="18" charset="0"/>
              </a:rPr>
              <a:t>Update Anomaly </a:t>
            </a:r>
          </a:p>
        </p:txBody>
      </p:sp>
      <p:sp>
        <p:nvSpPr>
          <p:cNvPr id="9" name="Rectangle 8"/>
          <p:cNvSpPr/>
          <p:nvPr/>
        </p:nvSpPr>
        <p:spPr>
          <a:xfrm>
            <a:off x="217893" y="4127035"/>
            <a:ext cx="8242124" cy="1938992"/>
          </a:xfrm>
          <a:prstGeom prst="rect">
            <a:avLst/>
          </a:prstGeom>
        </p:spPr>
        <p:txBody>
          <a:bodyPr wrap="square">
            <a:spAutoFit/>
          </a:bodyPr>
          <a:lstStyle/>
          <a:p>
            <a:pPr algn="just"/>
            <a:r>
              <a:rPr lang="en-IN" sz="2000" b="1" dirty="0">
                <a:latin typeface="Times New Roman" pitchFamily="18" charset="0"/>
                <a:cs typeface="Times New Roman" pitchFamily="18" charset="0"/>
              </a:rPr>
              <a:t>DE- NORMALIZATION: </a:t>
            </a:r>
            <a:r>
              <a:rPr lang="en-IN" sz="2000" dirty="0" err="1">
                <a:latin typeface="Times New Roman" pitchFamily="18" charset="0"/>
                <a:cs typeface="Times New Roman" pitchFamily="18" charset="0"/>
              </a:rPr>
              <a:t>Denormalization</a:t>
            </a:r>
            <a:r>
              <a:rPr lang="en-IN" sz="2000" dirty="0">
                <a:latin typeface="Times New Roman" pitchFamily="18" charset="0"/>
                <a:cs typeface="Times New Roman" pitchFamily="18" charset="0"/>
              </a:rPr>
              <a:t> is the process of adding redundant data to speed up complex queries involving multiple table JOINS. One might just go to a lower form of Normalization to achieve </a:t>
            </a:r>
            <a:r>
              <a:rPr lang="en-IN" sz="2000" dirty="0" err="1">
                <a:latin typeface="Times New Roman" pitchFamily="18" charset="0"/>
                <a:cs typeface="Times New Roman" pitchFamily="18" charset="0"/>
              </a:rPr>
              <a:t>Denormalization</a:t>
            </a:r>
            <a:r>
              <a:rPr lang="en-IN" sz="2000" dirty="0">
                <a:latin typeface="Times New Roman" pitchFamily="18" charset="0"/>
                <a:cs typeface="Times New Roman" pitchFamily="18" charset="0"/>
              </a:rPr>
              <a:t> and better performance. Data is included in one table from another in order to eliminate the second table which reduces the number of JOINS in a query and thus achieves performance.</a:t>
            </a:r>
          </a:p>
        </p:txBody>
      </p:sp>
    </p:spTree>
    <p:extLst>
      <p:ext uri="{BB962C8B-B14F-4D97-AF65-F5344CB8AC3E}">
        <p14:creationId xmlns:p14="http://schemas.microsoft.com/office/powerpoint/2010/main" val="3304712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356685"/>
            <a:ext cx="7920880" cy="830997"/>
          </a:xfrm>
          <a:prstGeom prst="rect">
            <a:avLst/>
          </a:prstGeom>
          <a:noFill/>
        </p:spPr>
        <p:txBody>
          <a:bodyPr wrap="square" rtlCol="0">
            <a:spAutoFit/>
          </a:bodyPr>
          <a:lstStyle/>
          <a:p>
            <a:pPr algn="ctr"/>
            <a:r>
              <a:rPr lang="en-IN" sz="4800" dirty="0">
                <a:latin typeface="Algerian" pitchFamily="82" charset="0"/>
              </a:rPr>
              <a:t>Types of Normalization</a:t>
            </a:r>
          </a:p>
        </p:txBody>
      </p:sp>
      <p:pic>
        <p:nvPicPr>
          <p:cNvPr id="1026" name="Picture 2" descr="Norm.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828" y="1700808"/>
            <a:ext cx="7950612"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8759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548680"/>
            <a:ext cx="7272808" cy="830997"/>
          </a:xfrm>
          <a:prstGeom prst="rect">
            <a:avLst/>
          </a:prstGeom>
          <a:noFill/>
        </p:spPr>
        <p:txBody>
          <a:bodyPr wrap="square" rtlCol="0">
            <a:spAutoFit/>
          </a:bodyPr>
          <a:lstStyle/>
          <a:p>
            <a:pPr algn="ctr"/>
            <a:r>
              <a:rPr lang="en-IN" sz="4800" dirty="0">
                <a:latin typeface="Algerian" pitchFamily="82" charset="0"/>
              </a:rPr>
              <a:t>3 Normal Form</a:t>
            </a:r>
          </a:p>
        </p:txBody>
      </p:sp>
      <p:sp>
        <p:nvSpPr>
          <p:cNvPr id="6" name="Rectangle 5"/>
          <p:cNvSpPr/>
          <p:nvPr/>
        </p:nvSpPr>
        <p:spPr>
          <a:xfrm>
            <a:off x="611560" y="1502688"/>
            <a:ext cx="8208912" cy="3970318"/>
          </a:xfrm>
          <a:prstGeom prst="rect">
            <a:avLst/>
          </a:prstGeom>
        </p:spPr>
        <p:txBody>
          <a:bodyPr wrap="square">
            <a:spAutoFit/>
          </a:bodyPr>
          <a:lstStyle/>
          <a:p>
            <a:pPr algn="just"/>
            <a:r>
              <a:rPr lang="en-IN" b="1" dirty="0">
                <a:latin typeface="Times New Roman" pitchFamily="18" charset="0"/>
                <a:cs typeface="Times New Roman" pitchFamily="18" charset="0"/>
              </a:rPr>
              <a:t>A table design is said to be in 3NF if both the following conditions hold:</a:t>
            </a:r>
          </a:p>
          <a:p>
            <a:pPr algn="just"/>
            <a:endParaRPr lang="en-IN" dirty="0">
              <a:latin typeface="Times New Roman" pitchFamily="18" charset="0"/>
              <a:cs typeface="Times New Roman" pitchFamily="18" charset="0"/>
            </a:endParaRPr>
          </a:p>
          <a:p>
            <a:pPr marL="285750" indent="-285750" algn="just">
              <a:buFont typeface="Wingdings" pitchFamily="2" charset="2"/>
              <a:buChar char="§"/>
            </a:pPr>
            <a:r>
              <a:rPr lang="en-IN" dirty="0">
                <a:latin typeface="Times New Roman" pitchFamily="18" charset="0"/>
                <a:cs typeface="Times New Roman" pitchFamily="18" charset="0"/>
              </a:rPr>
              <a:t>Table must be in 2NF</a:t>
            </a:r>
          </a:p>
          <a:p>
            <a:pPr marL="285750" indent="-285750" algn="just">
              <a:buFont typeface="Wingdings" pitchFamily="2" charset="2"/>
              <a:buChar char="§"/>
            </a:pPr>
            <a:r>
              <a:rPr lang="en-IN" dirty="0">
                <a:latin typeface="Times New Roman" pitchFamily="18" charset="0"/>
                <a:cs typeface="Times New Roman" pitchFamily="18" charset="0"/>
              </a:rPr>
              <a:t>Transitive functional dependency of non-prime attribute on any super key should be removed.</a:t>
            </a:r>
          </a:p>
          <a:p>
            <a:pPr marL="285750" indent="-285750" algn="just">
              <a:buFont typeface="Wingdings" pitchFamily="2" charset="2"/>
              <a:buChar char="§"/>
            </a:pPr>
            <a:r>
              <a:rPr lang="en-IN" dirty="0">
                <a:latin typeface="Times New Roman" pitchFamily="18" charset="0"/>
                <a:cs typeface="Times New Roman" pitchFamily="18" charset="0"/>
              </a:rPr>
              <a:t>An attribute that is not part of any candidate key is known as non-prime attribute.</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In other words 3NF can be explained like this: A table is in 3NF if it is in 2NF and for each functional dependency X-&gt; Y at least one of the following conditions hold:</a:t>
            </a:r>
          </a:p>
          <a:p>
            <a:pPr algn="just"/>
            <a:endParaRPr lang="en-IN" dirty="0">
              <a:latin typeface="Times New Roman" pitchFamily="18" charset="0"/>
              <a:cs typeface="Times New Roman" pitchFamily="18" charset="0"/>
            </a:endParaRPr>
          </a:p>
          <a:p>
            <a:pPr marL="742950" lvl="1" indent="-285750" algn="just">
              <a:buFont typeface="Wingdings" pitchFamily="2" charset="2"/>
              <a:buChar char="ü"/>
            </a:pPr>
            <a:r>
              <a:rPr lang="en-IN" dirty="0">
                <a:latin typeface="Times New Roman" pitchFamily="18" charset="0"/>
                <a:cs typeface="Times New Roman" pitchFamily="18" charset="0"/>
              </a:rPr>
              <a:t>X is a super key of table</a:t>
            </a:r>
          </a:p>
          <a:p>
            <a:pPr marL="742950" lvl="1" indent="-285750" algn="just">
              <a:buFont typeface="Wingdings" pitchFamily="2" charset="2"/>
              <a:buChar char="ü"/>
            </a:pPr>
            <a:r>
              <a:rPr lang="en-IN" dirty="0">
                <a:latin typeface="Times New Roman" pitchFamily="18" charset="0"/>
                <a:cs typeface="Times New Roman" pitchFamily="18" charset="0"/>
              </a:rPr>
              <a:t>Y is a prime attribute of table</a:t>
            </a:r>
          </a:p>
          <a:p>
            <a:pPr marL="742950" lvl="1" indent="-285750" algn="just">
              <a:buFont typeface="Wingdings" pitchFamily="2" charset="2"/>
              <a:buChar char="ü"/>
            </a:pPr>
            <a:r>
              <a:rPr lang="en-IN" dirty="0">
                <a:latin typeface="Times New Roman" pitchFamily="18" charset="0"/>
                <a:cs typeface="Times New Roman" pitchFamily="18" charset="0"/>
              </a:rPr>
              <a:t>An attribute that is a part of one of the candidate keys is known as prime attribute.</a:t>
            </a:r>
          </a:p>
        </p:txBody>
      </p:sp>
    </p:spTree>
    <p:extLst>
      <p:ext uri="{BB962C8B-B14F-4D97-AF65-F5344CB8AC3E}">
        <p14:creationId xmlns:p14="http://schemas.microsoft.com/office/powerpoint/2010/main" val="31113340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908720"/>
            <a:ext cx="6192688" cy="453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25395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1680" y="332656"/>
            <a:ext cx="4968552" cy="830997"/>
          </a:xfrm>
          <a:prstGeom prst="rect">
            <a:avLst/>
          </a:prstGeom>
          <a:noFill/>
        </p:spPr>
        <p:txBody>
          <a:bodyPr wrap="square" rtlCol="0">
            <a:spAutoFit/>
          </a:bodyPr>
          <a:lstStyle/>
          <a:p>
            <a:pPr algn="ctr"/>
            <a:r>
              <a:rPr lang="en-IN" sz="4800" dirty="0">
                <a:latin typeface="Algerian" pitchFamily="82" charset="0"/>
              </a:rPr>
              <a:t>EXAMPLE</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7289" y="1157438"/>
            <a:ext cx="61341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65773" y="2060848"/>
            <a:ext cx="7992888" cy="4062651"/>
          </a:xfrm>
          <a:prstGeom prst="rect">
            <a:avLst/>
          </a:prstGeom>
          <a:noFill/>
        </p:spPr>
        <p:txBody>
          <a:bodyPr wrap="square" rtlCol="0">
            <a:spAutoFit/>
          </a:bodyPr>
          <a:lstStyle/>
          <a:p>
            <a:pPr fontAlgn="base"/>
            <a:r>
              <a:rPr lang="en-IN" sz="1600" dirty="0">
                <a:latin typeface="Times New Roman" pitchFamily="18" charset="0"/>
                <a:cs typeface="Times New Roman" pitchFamily="18" charset="0"/>
              </a:rPr>
              <a:t>FD set:</a:t>
            </a:r>
            <a:br>
              <a:rPr lang="en-IN" sz="1600" dirty="0">
                <a:latin typeface="Times New Roman" pitchFamily="18" charset="0"/>
                <a:cs typeface="Times New Roman" pitchFamily="18" charset="0"/>
              </a:rPr>
            </a:br>
            <a:r>
              <a:rPr lang="en-IN" sz="1600" dirty="0">
                <a:latin typeface="Times New Roman" pitchFamily="18" charset="0"/>
                <a:cs typeface="Times New Roman" pitchFamily="18" charset="0"/>
              </a:rPr>
              <a:t>{STUD_NO -&gt; STUD_NAME, STUD_NO -&gt; STUD_STATE, STUD_STATE -&gt; STUD_COUNTRY, STUD_NO -&gt; STUD_AGE}</a:t>
            </a:r>
          </a:p>
          <a:p>
            <a:pPr fontAlgn="base"/>
            <a:endParaRPr lang="en-IN" sz="1600" dirty="0">
              <a:latin typeface="Times New Roman" pitchFamily="18" charset="0"/>
              <a:cs typeface="Times New Roman" pitchFamily="18" charset="0"/>
            </a:endParaRPr>
          </a:p>
          <a:p>
            <a:pPr fontAlgn="base"/>
            <a:r>
              <a:rPr lang="en-IN" sz="1600" dirty="0">
                <a:latin typeface="Times New Roman" pitchFamily="18" charset="0"/>
                <a:cs typeface="Times New Roman" pitchFamily="18" charset="0"/>
              </a:rPr>
              <a:t>Candidate Key:</a:t>
            </a:r>
            <a:br>
              <a:rPr lang="en-IN" sz="1600" dirty="0">
                <a:latin typeface="Times New Roman" pitchFamily="18" charset="0"/>
                <a:cs typeface="Times New Roman" pitchFamily="18" charset="0"/>
              </a:rPr>
            </a:br>
            <a:r>
              <a:rPr lang="en-IN" sz="1600" dirty="0">
                <a:latin typeface="Times New Roman" pitchFamily="18" charset="0"/>
                <a:cs typeface="Times New Roman" pitchFamily="18" charset="0"/>
              </a:rPr>
              <a:t>{STUD_NO}</a:t>
            </a:r>
          </a:p>
          <a:p>
            <a:pPr fontAlgn="base"/>
            <a:endParaRPr lang="en-IN" sz="1600" dirty="0">
              <a:latin typeface="Times New Roman" pitchFamily="18" charset="0"/>
              <a:cs typeface="Times New Roman" pitchFamily="18" charset="0"/>
            </a:endParaRPr>
          </a:p>
          <a:p>
            <a:pPr fontAlgn="base"/>
            <a:r>
              <a:rPr lang="en-IN" sz="1600" dirty="0">
                <a:latin typeface="Times New Roman" pitchFamily="18" charset="0"/>
                <a:cs typeface="Times New Roman" pitchFamily="18" charset="0"/>
              </a:rPr>
              <a:t>For this relation in table , STUD_NO -&gt; STUD_STATE and STUD_STATE -&gt; STUD_COUNTRY are true. So STUD_COUNTRY is transitively dependent on STUD_NO. It violates the third normal form. To convert it in third normal form, we will decompose the relation STUDENT (STUD_NO, STUD_NAME, STUD_PHONE, STUD_STATE, STUD_COUNTRY_STUD_AGE) as:</a:t>
            </a:r>
          </a:p>
          <a:p>
            <a:pPr fontAlgn="base"/>
            <a:endParaRPr lang="en-IN" sz="1600" dirty="0">
              <a:latin typeface="Times New Roman" pitchFamily="18" charset="0"/>
              <a:cs typeface="Times New Roman" pitchFamily="18" charset="0"/>
            </a:endParaRPr>
          </a:p>
          <a:p>
            <a:pPr fontAlgn="base"/>
            <a:r>
              <a:rPr lang="en-IN" sz="1600" dirty="0">
                <a:latin typeface="Times New Roman" pitchFamily="18" charset="0"/>
                <a:cs typeface="Times New Roman" pitchFamily="18" charset="0"/>
              </a:rPr>
              <a:t>STUDENT (STUD_NO, STUD_NAME, STUD_PHONE, STUD_STATE, STUD_AGE) STATE_COUNTRY (STATE, COUNTRY) </a:t>
            </a:r>
          </a:p>
          <a:p>
            <a:endParaRPr lang="en-IN" dirty="0"/>
          </a:p>
        </p:txBody>
      </p:sp>
      <p:sp>
        <p:nvSpPr>
          <p:cNvPr id="4" name="Rectangle 3"/>
          <p:cNvSpPr/>
          <p:nvPr/>
        </p:nvSpPr>
        <p:spPr>
          <a:xfrm>
            <a:off x="539552" y="1268760"/>
            <a:ext cx="2037737" cy="369332"/>
          </a:xfrm>
          <a:prstGeom prst="rect">
            <a:avLst/>
          </a:prstGeom>
        </p:spPr>
        <p:txBody>
          <a:bodyPr wrap="none">
            <a:spAutoFit/>
          </a:bodyPr>
          <a:lstStyle/>
          <a:p>
            <a:r>
              <a:rPr lang="en-IN" dirty="0">
                <a:latin typeface="Times New Roman" pitchFamily="18" charset="0"/>
                <a:cs typeface="Times New Roman" pitchFamily="18" charset="0"/>
              </a:rPr>
              <a:t>Consider this table: </a:t>
            </a:r>
          </a:p>
        </p:txBody>
      </p:sp>
    </p:spTree>
    <p:extLst>
      <p:ext uri="{BB962C8B-B14F-4D97-AF65-F5344CB8AC3E}">
        <p14:creationId xmlns:p14="http://schemas.microsoft.com/office/powerpoint/2010/main" val="19625132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48680"/>
            <a:ext cx="8352928" cy="830997"/>
          </a:xfrm>
          <a:prstGeom prst="rect">
            <a:avLst/>
          </a:prstGeom>
          <a:noFill/>
        </p:spPr>
        <p:txBody>
          <a:bodyPr wrap="square" rtlCol="0">
            <a:spAutoFit/>
          </a:bodyPr>
          <a:lstStyle/>
          <a:p>
            <a:pPr algn="ctr"/>
            <a:r>
              <a:rPr lang="en-IN" sz="4800" dirty="0">
                <a:latin typeface="Algerian" pitchFamily="82" charset="0"/>
              </a:rPr>
              <a:t>Boyce </a:t>
            </a:r>
            <a:r>
              <a:rPr lang="en-IN" sz="4800" dirty="0" err="1">
                <a:latin typeface="Algerian" pitchFamily="82" charset="0"/>
              </a:rPr>
              <a:t>codd</a:t>
            </a:r>
            <a:r>
              <a:rPr lang="en-IN" sz="4800" dirty="0">
                <a:latin typeface="Algerian" pitchFamily="82" charset="0"/>
              </a:rPr>
              <a:t> Normal Form</a:t>
            </a:r>
          </a:p>
        </p:txBody>
      </p:sp>
      <p:sp>
        <p:nvSpPr>
          <p:cNvPr id="6" name="Rectangle 5"/>
          <p:cNvSpPr/>
          <p:nvPr/>
        </p:nvSpPr>
        <p:spPr>
          <a:xfrm>
            <a:off x="179512" y="1502688"/>
            <a:ext cx="8640960" cy="4247317"/>
          </a:xfrm>
          <a:prstGeom prst="rect">
            <a:avLst/>
          </a:prstGeom>
        </p:spPr>
        <p:txBody>
          <a:bodyPr wrap="square">
            <a:spAutoFit/>
          </a:bodyPr>
          <a:lstStyle/>
          <a:p>
            <a:pPr algn="just"/>
            <a:r>
              <a:rPr lang="en-IN" dirty="0">
                <a:latin typeface="Times New Roman" pitchFamily="18" charset="0"/>
                <a:cs typeface="Times New Roman" pitchFamily="18" charset="0"/>
              </a:rPr>
              <a:t>In BCNF: </a:t>
            </a:r>
          </a:p>
          <a:p>
            <a:pPr marL="285750" indent="-285750" algn="just">
              <a:buFont typeface="Courier New" pitchFamily="49" charset="0"/>
              <a:buChar char="o"/>
            </a:pPr>
            <a:r>
              <a:rPr lang="en-IN" dirty="0">
                <a:latin typeface="Times New Roman" pitchFamily="18" charset="0"/>
                <a:cs typeface="Times New Roman" pitchFamily="18" charset="0"/>
              </a:rPr>
              <a:t>When a relation has more than one candidate key, anomalies may result even though the relation is in 3NF.</a:t>
            </a:r>
          </a:p>
          <a:p>
            <a:pPr marL="285750" indent="-285750" algn="just">
              <a:buFont typeface="Courier New" pitchFamily="49" charset="0"/>
              <a:buChar char="o"/>
            </a:pPr>
            <a:r>
              <a:rPr lang="en-IN" dirty="0">
                <a:latin typeface="Times New Roman" pitchFamily="18" charset="0"/>
                <a:cs typeface="Times New Roman" pitchFamily="18" charset="0"/>
              </a:rPr>
              <a:t>3NF does not deal satisfactorily with the case of a relation with overlapping candidate keys</a:t>
            </a:r>
          </a:p>
          <a:p>
            <a:pPr marL="285750" indent="-285750" algn="just">
              <a:buFont typeface="Courier New" pitchFamily="49" charset="0"/>
              <a:buChar char="o"/>
            </a:pPr>
            <a:r>
              <a:rPr lang="en-IN" dirty="0">
                <a:latin typeface="Times New Roman" pitchFamily="18" charset="0"/>
                <a:cs typeface="Times New Roman" pitchFamily="18" charset="0"/>
              </a:rPr>
              <a:t>i.e. composite candidate keys with at least one attribute in common.</a:t>
            </a:r>
          </a:p>
          <a:p>
            <a:pPr marL="285750" indent="-285750" algn="just">
              <a:buFont typeface="Courier New" pitchFamily="49" charset="0"/>
              <a:buChar char="o"/>
            </a:pPr>
            <a:r>
              <a:rPr lang="en-IN" dirty="0">
                <a:latin typeface="Times New Roman" pitchFamily="18" charset="0"/>
                <a:cs typeface="Times New Roman" pitchFamily="18" charset="0"/>
              </a:rPr>
              <a:t>BCNF is based on the concept of a determinant.</a:t>
            </a:r>
          </a:p>
          <a:p>
            <a:pPr marL="285750" indent="-285750" algn="just">
              <a:buFont typeface="Courier New" pitchFamily="49" charset="0"/>
              <a:buChar char="o"/>
            </a:pPr>
            <a:r>
              <a:rPr lang="en-IN" dirty="0">
                <a:latin typeface="Times New Roman" pitchFamily="18" charset="0"/>
                <a:cs typeface="Times New Roman" pitchFamily="18" charset="0"/>
              </a:rPr>
              <a:t>A determinant is any attribute (simple or composite) on which some other attribute is fully functionally dependent.</a:t>
            </a:r>
          </a:p>
          <a:p>
            <a:pPr marL="285750" indent="-285750" algn="just">
              <a:buFont typeface="Courier New" pitchFamily="49" charset="0"/>
              <a:buChar char="o"/>
            </a:pPr>
            <a:r>
              <a:rPr lang="en-IN" dirty="0">
                <a:latin typeface="Times New Roman" pitchFamily="18" charset="0"/>
                <a:cs typeface="Times New Roman" pitchFamily="18" charset="0"/>
              </a:rPr>
              <a:t>A relation is in BCNF is, and only if, every determinant is a candidate key.</a:t>
            </a:r>
          </a:p>
          <a:p>
            <a:pPr marL="285750" indent="-285750" algn="just">
              <a:buFont typeface="Courier New" pitchFamily="49" charset="0"/>
              <a:buChar char="o"/>
            </a:pPr>
            <a:r>
              <a:rPr lang="en-IN" dirty="0">
                <a:latin typeface="Times New Roman" pitchFamily="18" charset="0"/>
                <a:cs typeface="Times New Roman" pitchFamily="18" charset="0"/>
              </a:rPr>
              <a:t>Definition: A relation is in Boyce-</a:t>
            </a:r>
            <a:r>
              <a:rPr lang="en-IN" dirty="0" err="1">
                <a:latin typeface="Times New Roman" pitchFamily="18" charset="0"/>
                <a:cs typeface="Times New Roman" pitchFamily="18" charset="0"/>
              </a:rPr>
              <a:t>Codd</a:t>
            </a:r>
            <a:r>
              <a:rPr lang="en-IN" dirty="0">
                <a:latin typeface="Times New Roman" pitchFamily="18" charset="0"/>
                <a:cs typeface="Times New Roman" pitchFamily="18" charset="0"/>
              </a:rPr>
              <a:t> Normal Form (BCNF) if every determinant is a candidate key. (See the links in the box at right for definitions of determinant and candidate key.)</a:t>
            </a:r>
          </a:p>
          <a:p>
            <a:pPr algn="just"/>
            <a:r>
              <a:rPr lang="en-IN" dirty="0">
                <a:latin typeface="Times New Roman" pitchFamily="18" charset="0"/>
                <a:cs typeface="Times New Roman" pitchFamily="18" charset="0"/>
              </a:rPr>
              <a:t> </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7915999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668595"/>
            <a:ext cx="7992888" cy="1200329"/>
          </a:xfrm>
          <a:prstGeom prst="rect">
            <a:avLst/>
          </a:prstGeom>
        </p:spPr>
        <p:txBody>
          <a:bodyPr wrap="square">
            <a:spAutoFit/>
          </a:bodyPr>
          <a:lstStyle/>
          <a:p>
            <a:pPr algn="just"/>
            <a:r>
              <a:rPr lang="en-IN" dirty="0">
                <a:latin typeface="Times New Roman" pitchFamily="18" charset="0"/>
                <a:cs typeface="Times New Roman" pitchFamily="18" charset="0"/>
              </a:rPr>
              <a:t>The difference between 3NF and BCNF is that for a functional dependency A </a:t>
            </a:r>
            <a:r>
              <a:rPr lang="en-IN" dirty="0">
                <a:latin typeface="Times New Roman" pitchFamily="18" charset="0"/>
                <a:cs typeface="Times New Roman" pitchFamily="18" charset="0"/>
                <a:sym typeface="Wingdings" pitchFamily="2" charset="2"/>
              </a:rPr>
              <a:t></a:t>
            </a:r>
            <a:r>
              <a:rPr lang="en-IN" dirty="0">
                <a:latin typeface="Times New Roman" pitchFamily="18" charset="0"/>
                <a:cs typeface="Times New Roman" pitchFamily="18" charset="0"/>
              </a:rPr>
              <a:t> B, 3NF allows this dependency in a relation if B is a primary-key attribute and A is not a candidate key, Whereas BCNF insists that for this dependency to remain in a relation, A must be a candidate key.</a:t>
            </a:r>
            <a:endParaRPr lang="en-IN" dirty="0"/>
          </a:p>
        </p:txBody>
      </p:sp>
      <p:pic>
        <p:nvPicPr>
          <p:cNvPr id="717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1988840"/>
            <a:ext cx="648072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6274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698364" y="3043069"/>
          <a:ext cx="5845549" cy="1506070"/>
        </p:xfrm>
        <a:graphic>
          <a:graphicData uri="http://schemas.openxmlformats.org/drawingml/2006/table">
            <a:tbl>
              <a:tblPr firstRow="1" bandRow="1">
                <a:tableStyleId>{2D5ABB26-0587-4C30-8999-92F81FD0307C}</a:tableStyleId>
              </a:tblPr>
              <a:tblGrid>
                <a:gridCol w="825874">
                  <a:extLst>
                    <a:ext uri="{9D8B030D-6E8A-4147-A177-3AD203B41FA5}">
                      <a16:colId xmlns:a16="http://schemas.microsoft.com/office/drawing/2014/main" val="20000"/>
                    </a:ext>
                  </a:extLst>
                </a:gridCol>
                <a:gridCol w="953621">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07434">
                  <a:extLst>
                    <a:ext uri="{9D8B030D-6E8A-4147-A177-3AD203B41FA5}">
                      <a16:colId xmlns:a16="http://schemas.microsoft.com/office/drawing/2014/main" val="20003"/>
                    </a:ext>
                  </a:extLst>
                </a:gridCol>
                <a:gridCol w="1715620">
                  <a:extLst>
                    <a:ext uri="{9D8B030D-6E8A-4147-A177-3AD203B41FA5}">
                      <a16:colId xmlns:a16="http://schemas.microsoft.com/office/drawing/2014/main" val="20004"/>
                    </a:ext>
                  </a:extLst>
                </a:gridCol>
              </a:tblGrid>
              <a:tr h="376518">
                <a:tc>
                  <a:txBody>
                    <a:bodyPr/>
                    <a:lstStyle/>
                    <a:p>
                      <a:pPr marL="74295">
                        <a:lnSpc>
                          <a:spcPct val="100000"/>
                        </a:lnSpc>
                        <a:spcBef>
                          <a:spcPts val="540"/>
                        </a:spcBef>
                      </a:pPr>
                      <a:r>
                        <a:rPr sz="1600" spc="-5" dirty="0">
                          <a:solidFill>
                            <a:srgbClr val="282834"/>
                          </a:solidFill>
                          <a:latin typeface="Times New Roman"/>
                          <a:cs typeface="Times New Roman"/>
                        </a:rPr>
                        <a:t>StudID</a:t>
                      </a:r>
                      <a:endParaRPr sz="1600">
                        <a:latin typeface="Times New Roman"/>
                        <a:cs typeface="Times New Roman"/>
                      </a:endParaRPr>
                    </a:p>
                  </a:txBody>
                  <a:tcPr marL="0" marR="0" marT="60512" marB="0">
                    <a:lnL w="12700">
                      <a:solidFill>
                        <a:srgbClr val="93A199"/>
                      </a:solidFill>
                      <a:prstDash val="solid"/>
                    </a:lnL>
                    <a:lnR w="12700">
                      <a:solidFill>
                        <a:srgbClr val="93A199"/>
                      </a:solidFill>
                      <a:prstDash val="solid"/>
                    </a:lnR>
                    <a:lnT w="12700">
                      <a:solidFill>
                        <a:srgbClr val="93A199"/>
                      </a:solidFill>
                      <a:prstDash val="solid"/>
                    </a:lnT>
                    <a:lnB w="12700">
                      <a:solidFill>
                        <a:srgbClr val="93A199"/>
                      </a:solidFill>
                      <a:prstDash val="solid"/>
                    </a:lnB>
                  </a:tcPr>
                </a:tc>
                <a:tc>
                  <a:txBody>
                    <a:bodyPr/>
                    <a:lstStyle/>
                    <a:p>
                      <a:pPr marL="75565">
                        <a:lnSpc>
                          <a:spcPct val="100000"/>
                        </a:lnSpc>
                        <a:spcBef>
                          <a:spcPts val="540"/>
                        </a:spcBef>
                      </a:pPr>
                      <a:r>
                        <a:rPr sz="1600" dirty="0">
                          <a:solidFill>
                            <a:srgbClr val="282834"/>
                          </a:solidFill>
                          <a:latin typeface="Times New Roman"/>
                          <a:cs typeface="Times New Roman"/>
                        </a:rPr>
                        <a:t>Roll</a:t>
                      </a:r>
                      <a:r>
                        <a:rPr sz="1600" spc="-55" dirty="0">
                          <a:solidFill>
                            <a:srgbClr val="282834"/>
                          </a:solidFill>
                          <a:latin typeface="Times New Roman"/>
                          <a:cs typeface="Times New Roman"/>
                        </a:rPr>
                        <a:t> </a:t>
                      </a:r>
                      <a:r>
                        <a:rPr sz="1600" spc="-5" dirty="0">
                          <a:solidFill>
                            <a:srgbClr val="282834"/>
                          </a:solidFill>
                          <a:latin typeface="Times New Roman"/>
                          <a:cs typeface="Times New Roman"/>
                        </a:rPr>
                        <a:t>No</a:t>
                      </a:r>
                      <a:endParaRPr sz="1600">
                        <a:latin typeface="Times New Roman"/>
                        <a:cs typeface="Times New Roman"/>
                      </a:endParaRPr>
                    </a:p>
                  </a:txBody>
                  <a:tcPr marL="0" marR="0" marT="60512" marB="0">
                    <a:lnL w="12700">
                      <a:solidFill>
                        <a:srgbClr val="93A199"/>
                      </a:solidFill>
                      <a:prstDash val="solid"/>
                    </a:lnL>
                    <a:lnR w="12700">
                      <a:solidFill>
                        <a:srgbClr val="93A199"/>
                      </a:solidFill>
                      <a:prstDash val="solid"/>
                    </a:lnR>
                    <a:lnT w="12700">
                      <a:solidFill>
                        <a:srgbClr val="93A199"/>
                      </a:solidFill>
                      <a:prstDash val="solid"/>
                    </a:lnT>
                    <a:lnB w="12700">
                      <a:solidFill>
                        <a:srgbClr val="93A199"/>
                      </a:solidFill>
                      <a:prstDash val="solid"/>
                    </a:lnB>
                  </a:tcPr>
                </a:tc>
                <a:tc>
                  <a:txBody>
                    <a:bodyPr/>
                    <a:lstStyle/>
                    <a:p>
                      <a:pPr marL="74295">
                        <a:lnSpc>
                          <a:spcPct val="100000"/>
                        </a:lnSpc>
                        <a:spcBef>
                          <a:spcPts val="540"/>
                        </a:spcBef>
                      </a:pPr>
                      <a:r>
                        <a:rPr sz="1600" spc="-5" dirty="0">
                          <a:solidFill>
                            <a:srgbClr val="282834"/>
                          </a:solidFill>
                          <a:latin typeface="Times New Roman"/>
                          <a:cs typeface="Times New Roman"/>
                        </a:rPr>
                        <a:t>First</a:t>
                      </a:r>
                      <a:r>
                        <a:rPr sz="1600" spc="-55" dirty="0">
                          <a:solidFill>
                            <a:srgbClr val="282834"/>
                          </a:solidFill>
                          <a:latin typeface="Times New Roman"/>
                          <a:cs typeface="Times New Roman"/>
                        </a:rPr>
                        <a:t> </a:t>
                      </a:r>
                      <a:r>
                        <a:rPr sz="1600" spc="-5" dirty="0">
                          <a:solidFill>
                            <a:srgbClr val="282834"/>
                          </a:solidFill>
                          <a:latin typeface="Times New Roman"/>
                          <a:cs typeface="Times New Roman"/>
                        </a:rPr>
                        <a:t>Name</a:t>
                      </a:r>
                      <a:endParaRPr sz="1600">
                        <a:latin typeface="Times New Roman"/>
                        <a:cs typeface="Times New Roman"/>
                      </a:endParaRPr>
                    </a:p>
                  </a:txBody>
                  <a:tcPr marL="0" marR="0" marT="60512" marB="0">
                    <a:lnL w="12700">
                      <a:solidFill>
                        <a:srgbClr val="93A199"/>
                      </a:solidFill>
                      <a:prstDash val="solid"/>
                    </a:lnL>
                    <a:lnR w="12700">
                      <a:solidFill>
                        <a:srgbClr val="93A199"/>
                      </a:solidFill>
                      <a:prstDash val="solid"/>
                    </a:lnR>
                    <a:lnT w="12700">
                      <a:solidFill>
                        <a:srgbClr val="93A199"/>
                      </a:solidFill>
                      <a:prstDash val="solid"/>
                    </a:lnT>
                    <a:lnB w="12700">
                      <a:solidFill>
                        <a:srgbClr val="93A199"/>
                      </a:solidFill>
                      <a:prstDash val="solid"/>
                    </a:lnB>
                  </a:tcPr>
                </a:tc>
                <a:tc>
                  <a:txBody>
                    <a:bodyPr/>
                    <a:lstStyle/>
                    <a:p>
                      <a:pPr marL="74930">
                        <a:lnSpc>
                          <a:spcPct val="100000"/>
                        </a:lnSpc>
                        <a:spcBef>
                          <a:spcPts val="540"/>
                        </a:spcBef>
                      </a:pPr>
                      <a:r>
                        <a:rPr sz="1600" spc="-5" dirty="0">
                          <a:solidFill>
                            <a:srgbClr val="282834"/>
                          </a:solidFill>
                          <a:latin typeface="Times New Roman"/>
                          <a:cs typeface="Times New Roman"/>
                        </a:rPr>
                        <a:t>LastName</a:t>
                      </a:r>
                      <a:endParaRPr sz="1600">
                        <a:latin typeface="Times New Roman"/>
                        <a:cs typeface="Times New Roman"/>
                      </a:endParaRPr>
                    </a:p>
                  </a:txBody>
                  <a:tcPr marL="0" marR="0" marT="60512" marB="0">
                    <a:lnL w="12700">
                      <a:solidFill>
                        <a:srgbClr val="93A199"/>
                      </a:solidFill>
                      <a:prstDash val="solid"/>
                    </a:lnL>
                    <a:lnR w="12700">
                      <a:solidFill>
                        <a:srgbClr val="93A199"/>
                      </a:solidFill>
                      <a:prstDash val="solid"/>
                    </a:lnR>
                    <a:lnT w="12700">
                      <a:solidFill>
                        <a:srgbClr val="93A199"/>
                      </a:solidFill>
                      <a:prstDash val="solid"/>
                    </a:lnT>
                    <a:lnB w="12700">
                      <a:solidFill>
                        <a:srgbClr val="93A199"/>
                      </a:solidFill>
                      <a:prstDash val="solid"/>
                    </a:lnB>
                  </a:tcPr>
                </a:tc>
                <a:tc>
                  <a:txBody>
                    <a:bodyPr/>
                    <a:lstStyle/>
                    <a:p>
                      <a:pPr marL="75565">
                        <a:lnSpc>
                          <a:spcPct val="100000"/>
                        </a:lnSpc>
                        <a:spcBef>
                          <a:spcPts val="540"/>
                        </a:spcBef>
                      </a:pPr>
                      <a:r>
                        <a:rPr sz="1600" spc="-5" dirty="0">
                          <a:solidFill>
                            <a:srgbClr val="282834"/>
                          </a:solidFill>
                          <a:latin typeface="Times New Roman"/>
                          <a:cs typeface="Times New Roman"/>
                        </a:rPr>
                        <a:t>Email</a:t>
                      </a:r>
                      <a:endParaRPr sz="1600">
                        <a:latin typeface="Times New Roman"/>
                        <a:cs typeface="Times New Roman"/>
                      </a:endParaRPr>
                    </a:p>
                  </a:txBody>
                  <a:tcPr marL="0" marR="0" marT="60512" marB="0">
                    <a:lnL w="12700">
                      <a:solidFill>
                        <a:srgbClr val="93A199"/>
                      </a:solidFill>
                      <a:prstDash val="solid"/>
                    </a:lnL>
                    <a:lnR w="12700">
                      <a:solidFill>
                        <a:srgbClr val="93A199"/>
                      </a:solidFill>
                      <a:prstDash val="solid"/>
                    </a:lnR>
                    <a:lnT w="12700">
                      <a:solidFill>
                        <a:srgbClr val="93A199"/>
                      </a:solidFill>
                      <a:prstDash val="solid"/>
                    </a:lnT>
                    <a:lnB w="12700">
                      <a:solidFill>
                        <a:srgbClr val="93A199"/>
                      </a:solidFill>
                      <a:prstDash val="solid"/>
                    </a:lnB>
                  </a:tcPr>
                </a:tc>
                <a:extLst>
                  <a:ext uri="{0D108BD9-81ED-4DB2-BD59-A6C34878D82A}">
                    <a16:rowId xmlns:a16="http://schemas.microsoft.com/office/drawing/2014/main" val="10000"/>
                  </a:ext>
                </a:extLst>
              </a:tr>
              <a:tr h="376517">
                <a:tc>
                  <a:txBody>
                    <a:bodyPr/>
                    <a:lstStyle/>
                    <a:p>
                      <a:pPr marL="74295">
                        <a:lnSpc>
                          <a:spcPct val="100000"/>
                        </a:lnSpc>
                        <a:spcBef>
                          <a:spcPts val="540"/>
                        </a:spcBef>
                      </a:pPr>
                      <a:r>
                        <a:rPr sz="1600" dirty="0">
                          <a:solidFill>
                            <a:srgbClr val="282834"/>
                          </a:solidFill>
                          <a:latin typeface="Times New Roman"/>
                          <a:cs typeface="Times New Roman"/>
                        </a:rPr>
                        <a:t>1</a:t>
                      </a:r>
                      <a:endParaRPr sz="1600">
                        <a:latin typeface="Times New Roman"/>
                        <a:cs typeface="Times New Roman"/>
                      </a:endParaRPr>
                    </a:p>
                  </a:txBody>
                  <a:tcPr marL="0" marR="0" marT="60512" marB="0">
                    <a:lnL w="12700">
                      <a:solidFill>
                        <a:srgbClr val="93A199"/>
                      </a:solidFill>
                      <a:prstDash val="solid"/>
                    </a:lnL>
                    <a:lnR w="12700">
                      <a:solidFill>
                        <a:srgbClr val="93A199"/>
                      </a:solidFill>
                      <a:prstDash val="solid"/>
                    </a:lnR>
                    <a:lnT w="12700">
                      <a:solidFill>
                        <a:srgbClr val="93A199"/>
                      </a:solidFill>
                      <a:prstDash val="solid"/>
                    </a:lnT>
                    <a:lnB w="12700">
                      <a:solidFill>
                        <a:srgbClr val="93A199"/>
                      </a:solidFill>
                      <a:prstDash val="solid"/>
                    </a:lnB>
                  </a:tcPr>
                </a:tc>
                <a:tc>
                  <a:txBody>
                    <a:bodyPr/>
                    <a:lstStyle/>
                    <a:p>
                      <a:pPr marL="75565">
                        <a:lnSpc>
                          <a:spcPct val="100000"/>
                        </a:lnSpc>
                        <a:spcBef>
                          <a:spcPts val="540"/>
                        </a:spcBef>
                      </a:pPr>
                      <a:r>
                        <a:rPr sz="1600" dirty="0">
                          <a:solidFill>
                            <a:srgbClr val="282834"/>
                          </a:solidFill>
                          <a:latin typeface="Times New Roman"/>
                          <a:cs typeface="Times New Roman"/>
                        </a:rPr>
                        <a:t>11</a:t>
                      </a:r>
                      <a:endParaRPr sz="1600">
                        <a:latin typeface="Times New Roman"/>
                        <a:cs typeface="Times New Roman"/>
                      </a:endParaRPr>
                    </a:p>
                  </a:txBody>
                  <a:tcPr marL="0" marR="0" marT="60512" marB="0">
                    <a:lnL w="12700">
                      <a:solidFill>
                        <a:srgbClr val="93A199"/>
                      </a:solidFill>
                      <a:prstDash val="solid"/>
                    </a:lnL>
                    <a:lnR w="12700">
                      <a:solidFill>
                        <a:srgbClr val="93A199"/>
                      </a:solidFill>
                      <a:prstDash val="solid"/>
                    </a:lnR>
                    <a:lnT w="12700">
                      <a:solidFill>
                        <a:srgbClr val="93A199"/>
                      </a:solidFill>
                      <a:prstDash val="solid"/>
                    </a:lnT>
                    <a:lnB w="12700">
                      <a:solidFill>
                        <a:srgbClr val="93A199"/>
                      </a:solidFill>
                      <a:prstDash val="solid"/>
                    </a:lnB>
                  </a:tcPr>
                </a:tc>
                <a:tc>
                  <a:txBody>
                    <a:bodyPr/>
                    <a:lstStyle/>
                    <a:p>
                      <a:pPr marL="74295">
                        <a:lnSpc>
                          <a:spcPct val="100000"/>
                        </a:lnSpc>
                        <a:spcBef>
                          <a:spcPts val="540"/>
                        </a:spcBef>
                      </a:pPr>
                      <a:r>
                        <a:rPr sz="1600" spc="-5" dirty="0">
                          <a:solidFill>
                            <a:srgbClr val="282834"/>
                          </a:solidFill>
                          <a:latin typeface="Times New Roman"/>
                          <a:cs typeface="Times New Roman"/>
                        </a:rPr>
                        <a:t>Tom</a:t>
                      </a:r>
                      <a:endParaRPr sz="1600">
                        <a:latin typeface="Times New Roman"/>
                        <a:cs typeface="Times New Roman"/>
                      </a:endParaRPr>
                    </a:p>
                  </a:txBody>
                  <a:tcPr marL="0" marR="0" marT="60512" marB="0">
                    <a:lnL w="12700">
                      <a:solidFill>
                        <a:srgbClr val="93A199"/>
                      </a:solidFill>
                      <a:prstDash val="solid"/>
                    </a:lnL>
                    <a:lnR w="12700">
                      <a:solidFill>
                        <a:srgbClr val="93A199"/>
                      </a:solidFill>
                      <a:prstDash val="solid"/>
                    </a:lnR>
                    <a:lnT w="12700">
                      <a:solidFill>
                        <a:srgbClr val="93A199"/>
                      </a:solidFill>
                      <a:prstDash val="solid"/>
                    </a:lnT>
                    <a:lnB w="12700">
                      <a:solidFill>
                        <a:srgbClr val="93A199"/>
                      </a:solidFill>
                      <a:prstDash val="solid"/>
                    </a:lnB>
                  </a:tcPr>
                </a:tc>
                <a:tc>
                  <a:txBody>
                    <a:bodyPr/>
                    <a:lstStyle/>
                    <a:p>
                      <a:pPr marL="74930">
                        <a:lnSpc>
                          <a:spcPct val="100000"/>
                        </a:lnSpc>
                        <a:spcBef>
                          <a:spcPts val="540"/>
                        </a:spcBef>
                      </a:pPr>
                      <a:r>
                        <a:rPr sz="1600" dirty="0">
                          <a:solidFill>
                            <a:srgbClr val="282834"/>
                          </a:solidFill>
                          <a:latin typeface="Times New Roman"/>
                          <a:cs typeface="Times New Roman"/>
                        </a:rPr>
                        <a:t>Price</a:t>
                      </a:r>
                      <a:endParaRPr sz="1600">
                        <a:latin typeface="Times New Roman"/>
                        <a:cs typeface="Times New Roman"/>
                      </a:endParaRPr>
                    </a:p>
                  </a:txBody>
                  <a:tcPr marL="0" marR="0" marT="60512" marB="0">
                    <a:lnL w="12700">
                      <a:solidFill>
                        <a:srgbClr val="93A199"/>
                      </a:solidFill>
                      <a:prstDash val="solid"/>
                    </a:lnL>
                    <a:lnR w="12700">
                      <a:solidFill>
                        <a:srgbClr val="93A199"/>
                      </a:solidFill>
                      <a:prstDash val="solid"/>
                    </a:lnR>
                    <a:lnT w="12700">
                      <a:solidFill>
                        <a:srgbClr val="93A199"/>
                      </a:solidFill>
                      <a:prstDash val="solid"/>
                    </a:lnT>
                    <a:lnB w="12700">
                      <a:solidFill>
                        <a:srgbClr val="93A199"/>
                      </a:solidFill>
                      <a:prstDash val="solid"/>
                    </a:lnB>
                  </a:tcPr>
                </a:tc>
                <a:tc>
                  <a:txBody>
                    <a:bodyPr/>
                    <a:lstStyle/>
                    <a:p>
                      <a:pPr marL="75565">
                        <a:lnSpc>
                          <a:spcPct val="100000"/>
                        </a:lnSpc>
                        <a:spcBef>
                          <a:spcPts val="540"/>
                        </a:spcBef>
                      </a:pPr>
                      <a:r>
                        <a:rPr sz="1600" u="sng" spc="-5" dirty="0">
                          <a:solidFill>
                            <a:srgbClr val="0000FF"/>
                          </a:solidFill>
                          <a:uFill>
                            <a:solidFill>
                              <a:srgbClr val="0000FF"/>
                            </a:solidFill>
                          </a:uFill>
                          <a:latin typeface="Times New Roman"/>
                          <a:cs typeface="Times New Roman"/>
                          <a:hlinkClick r:id="rId2"/>
                        </a:rPr>
                        <a:t>abc@gmail.com</a:t>
                      </a:r>
                      <a:endParaRPr sz="1600">
                        <a:latin typeface="Times New Roman"/>
                        <a:cs typeface="Times New Roman"/>
                      </a:endParaRPr>
                    </a:p>
                  </a:txBody>
                  <a:tcPr marL="0" marR="0" marT="60512" marB="0">
                    <a:lnL w="12700">
                      <a:solidFill>
                        <a:srgbClr val="93A199"/>
                      </a:solidFill>
                      <a:prstDash val="solid"/>
                    </a:lnL>
                    <a:lnR w="12700">
                      <a:solidFill>
                        <a:srgbClr val="93A199"/>
                      </a:solidFill>
                      <a:prstDash val="solid"/>
                    </a:lnR>
                    <a:lnT w="12700">
                      <a:solidFill>
                        <a:srgbClr val="93A199"/>
                      </a:solidFill>
                      <a:prstDash val="solid"/>
                    </a:lnT>
                    <a:lnB w="12700">
                      <a:solidFill>
                        <a:srgbClr val="93A199"/>
                      </a:solidFill>
                      <a:prstDash val="solid"/>
                    </a:lnB>
                  </a:tcPr>
                </a:tc>
                <a:extLst>
                  <a:ext uri="{0D108BD9-81ED-4DB2-BD59-A6C34878D82A}">
                    <a16:rowId xmlns:a16="http://schemas.microsoft.com/office/drawing/2014/main" val="10001"/>
                  </a:ext>
                </a:extLst>
              </a:tr>
              <a:tr h="376518">
                <a:tc>
                  <a:txBody>
                    <a:bodyPr/>
                    <a:lstStyle/>
                    <a:p>
                      <a:pPr marL="74295">
                        <a:lnSpc>
                          <a:spcPct val="100000"/>
                        </a:lnSpc>
                        <a:spcBef>
                          <a:spcPts val="540"/>
                        </a:spcBef>
                      </a:pPr>
                      <a:r>
                        <a:rPr sz="1600" dirty="0">
                          <a:solidFill>
                            <a:srgbClr val="282834"/>
                          </a:solidFill>
                          <a:latin typeface="Times New Roman"/>
                          <a:cs typeface="Times New Roman"/>
                        </a:rPr>
                        <a:t>2</a:t>
                      </a:r>
                      <a:endParaRPr sz="1600">
                        <a:latin typeface="Times New Roman"/>
                        <a:cs typeface="Times New Roman"/>
                      </a:endParaRPr>
                    </a:p>
                  </a:txBody>
                  <a:tcPr marL="0" marR="0" marT="60512" marB="0">
                    <a:lnL w="12700">
                      <a:solidFill>
                        <a:srgbClr val="93A199"/>
                      </a:solidFill>
                      <a:prstDash val="solid"/>
                    </a:lnL>
                    <a:lnR w="12700">
                      <a:solidFill>
                        <a:srgbClr val="93A199"/>
                      </a:solidFill>
                      <a:prstDash val="solid"/>
                    </a:lnR>
                    <a:lnT w="12700">
                      <a:solidFill>
                        <a:srgbClr val="93A199"/>
                      </a:solidFill>
                      <a:prstDash val="solid"/>
                    </a:lnT>
                    <a:lnB w="12700">
                      <a:solidFill>
                        <a:srgbClr val="93A199"/>
                      </a:solidFill>
                      <a:prstDash val="solid"/>
                    </a:lnB>
                  </a:tcPr>
                </a:tc>
                <a:tc>
                  <a:txBody>
                    <a:bodyPr/>
                    <a:lstStyle/>
                    <a:p>
                      <a:pPr marL="75565">
                        <a:lnSpc>
                          <a:spcPct val="100000"/>
                        </a:lnSpc>
                        <a:spcBef>
                          <a:spcPts val="540"/>
                        </a:spcBef>
                      </a:pPr>
                      <a:r>
                        <a:rPr sz="1600" dirty="0">
                          <a:solidFill>
                            <a:srgbClr val="282834"/>
                          </a:solidFill>
                          <a:latin typeface="Times New Roman"/>
                          <a:cs typeface="Times New Roman"/>
                        </a:rPr>
                        <a:t>12</a:t>
                      </a:r>
                      <a:endParaRPr sz="1600">
                        <a:latin typeface="Times New Roman"/>
                        <a:cs typeface="Times New Roman"/>
                      </a:endParaRPr>
                    </a:p>
                  </a:txBody>
                  <a:tcPr marL="0" marR="0" marT="60512" marB="0">
                    <a:lnL w="12700">
                      <a:solidFill>
                        <a:srgbClr val="93A199"/>
                      </a:solidFill>
                      <a:prstDash val="solid"/>
                    </a:lnL>
                    <a:lnR w="12700">
                      <a:solidFill>
                        <a:srgbClr val="93A199"/>
                      </a:solidFill>
                      <a:prstDash val="solid"/>
                    </a:lnR>
                    <a:lnT w="12700">
                      <a:solidFill>
                        <a:srgbClr val="93A199"/>
                      </a:solidFill>
                      <a:prstDash val="solid"/>
                    </a:lnT>
                    <a:lnB w="12700">
                      <a:solidFill>
                        <a:srgbClr val="93A199"/>
                      </a:solidFill>
                      <a:prstDash val="solid"/>
                    </a:lnB>
                  </a:tcPr>
                </a:tc>
                <a:tc>
                  <a:txBody>
                    <a:bodyPr/>
                    <a:lstStyle/>
                    <a:p>
                      <a:pPr marL="74295">
                        <a:lnSpc>
                          <a:spcPct val="100000"/>
                        </a:lnSpc>
                        <a:spcBef>
                          <a:spcPts val="540"/>
                        </a:spcBef>
                      </a:pPr>
                      <a:r>
                        <a:rPr sz="1600" dirty="0">
                          <a:solidFill>
                            <a:srgbClr val="282834"/>
                          </a:solidFill>
                          <a:latin typeface="Times New Roman"/>
                          <a:cs typeface="Times New Roman"/>
                        </a:rPr>
                        <a:t>Nick</a:t>
                      </a:r>
                      <a:endParaRPr sz="1600">
                        <a:latin typeface="Times New Roman"/>
                        <a:cs typeface="Times New Roman"/>
                      </a:endParaRPr>
                    </a:p>
                  </a:txBody>
                  <a:tcPr marL="0" marR="0" marT="60512" marB="0">
                    <a:lnL w="12700">
                      <a:solidFill>
                        <a:srgbClr val="93A199"/>
                      </a:solidFill>
                      <a:prstDash val="solid"/>
                    </a:lnL>
                    <a:lnR w="12700">
                      <a:solidFill>
                        <a:srgbClr val="93A199"/>
                      </a:solidFill>
                      <a:prstDash val="solid"/>
                    </a:lnR>
                    <a:lnT w="12700">
                      <a:solidFill>
                        <a:srgbClr val="93A199"/>
                      </a:solidFill>
                      <a:prstDash val="solid"/>
                    </a:lnT>
                    <a:lnB w="12700">
                      <a:solidFill>
                        <a:srgbClr val="93A199"/>
                      </a:solidFill>
                      <a:prstDash val="solid"/>
                    </a:lnB>
                  </a:tcPr>
                </a:tc>
                <a:tc>
                  <a:txBody>
                    <a:bodyPr/>
                    <a:lstStyle/>
                    <a:p>
                      <a:pPr marL="74930">
                        <a:lnSpc>
                          <a:spcPct val="100000"/>
                        </a:lnSpc>
                        <a:spcBef>
                          <a:spcPts val="540"/>
                        </a:spcBef>
                      </a:pPr>
                      <a:r>
                        <a:rPr sz="1600" dirty="0">
                          <a:solidFill>
                            <a:srgbClr val="282834"/>
                          </a:solidFill>
                          <a:latin typeface="Times New Roman"/>
                          <a:cs typeface="Times New Roman"/>
                        </a:rPr>
                        <a:t>Wright</a:t>
                      </a:r>
                      <a:endParaRPr sz="1600">
                        <a:latin typeface="Times New Roman"/>
                        <a:cs typeface="Times New Roman"/>
                      </a:endParaRPr>
                    </a:p>
                  </a:txBody>
                  <a:tcPr marL="0" marR="0" marT="60512" marB="0">
                    <a:lnL w="12700">
                      <a:solidFill>
                        <a:srgbClr val="93A199"/>
                      </a:solidFill>
                      <a:prstDash val="solid"/>
                    </a:lnL>
                    <a:lnR w="12700">
                      <a:solidFill>
                        <a:srgbClr val="93A199"/>
                      </a:solidFill>
                      <a:prstDash val="solid"/>
                    </a:lnR>
                    <a:lnT w="12700">
                      <a:solidFill>
                        <a:srgbClr val="93A199"/>
                      </a:solidFill>
                      <a:prstDash val="solid"/>
                    </a:lnT>
                    <a:lnB w="12700">
                      <a:solidFill>
                        <a:srgbClr val="93A199"/>
                      </a:solidFill>
                      <a:prstDash val="solid"/>
                    </a:lnB>
                  </a:tcPr>
                </a:tc>
                <a:tc>
                  <a:txBody>
                    <a:bodyPr/>
                    <a:lstStyle/>
                    <a:p>
                      <a:pPr marL="75565">
                        <a:lnSpc>
                          <a:spcPct val="100000"/>
                        </a:lnSpc>
                        <a:spcBef>
                          <a:spcPts val="540"/>
                        </a:spcBef>
                      </a:pPr>
                      <a:r>
                        <a:rPr sz="1600" u="sng" dirty="0">
                          <a:solidFill>
                            <a:srgbClr val="0000FF"/>
                          </a:solidFill>
                          <a:uFill>
                            <a:solidFill>
                              <a:srgbClr val="0000FF"/>
                            </a:solidFill>
                          </a:uFill>
                          <a:latin typeface="Times New Roman"/>
                          <a:cs typeface="Times New Roman"/>
                          <a:hlinkClick r:id="rId3"/>
                        </a:rPr>
                        <a:t>xyz@gmail.com</a:t>
                      </a:r>
                      <a:endParaRPr sz="1600">
                        <a:latin typeface="Times New Roman"/>
                        <a:cs typeface="Times New Roman"/>
                      </a:endParaRPr>
                    </a:p>
                  </a:txBody>
                  <a:tcPr marL="0" marR="0" marT="60512" marB="0">
                    <a:lnL w="12700">
                      <a:solidFill>
                        <a:srgbClr val="93A199"/>
                      </a:solidFill>
                      <a:prstDash val="solid"/>
                    </a:lnL>
                    <a:lnR w="12700">
                      <a:solidFill>
                        <a:srgbClr val="93A199"/>
                      </a:solidFill>
                      <a:prstDash val="solid"/>
                    </a:lnR>
                    <a:lnT w="12700">
                      <a:solidFill>
                        <a:srgbClr val="93A199"/>
                      </a:solidFill>
                      <a:prstDash val="solid"/>
                    </a:lnT>
                    <a:lnB w="12700">
                      <a:solidFill>
                        <a:srgbClr val="93A199"/>
                      </a:solidFill>
                      <a:prstDash val="solid"/>
                    </a:lnB>
                  </a:tcPr>
                </a:tc>
                <a:extLst>
                  <a:ext uri="{0D108BD9-81ED-4DB2-BD59-A6C34878D82A}">
                    <a16:rowId xmlns:a16="http://schemas.microsoft.com/office/drawing/2014/main" val="10002"/>
                  </a:ext>
                </a:extLst>
              </a:tr>
              <a:tr h="376517">
                <a:tc>
                  <a:txBody>
                    <a:bodyPr/>
                    <a:lstStyle/>
                    <a:p>
                      <a:pPr marL="74295">
                        <a:lnSpc>
                          <a:spcPct val="100000"/>
                        </a:lnSpc>
                        <a:spcBef>
                          <a:spcPts val="540"/>
                        </a:spcBef>
                      </a:pPr>
                      <a:r>
                        <a:rPr sz="1600" dirty="0">
                          <a:solidFill>
                            <a:srgbClr val="282834"/>
                          </a:solidFill>
                          <a:latin typeface="Times New Roman"/>
                          <a:cs typeface="Times New Roman"/>
                        </a:rPr>
                        <a:t>3</a:t>
                      </a:r>
                      <a:endParaRPr sz="1600">
                        <a:latin typeface="Times New Roman"/>
                        <a:cs typeface="Times New Roman"/>
                      </a:endParaRPr>
                    </a:p>
                  </a:txBody>
                  <a:tcPr marL="0" marR="0" marT="60512" marB="0">
                    <a:lnL w="12700">
                      <a:solidFill>
                        <a:srgbClr val="93A199"/>
                      </a:solidFill>
                      <a:prstDash val="solid"/>
                    </a:lnL>
                    <a:lnR w="12700">
                      <a:solidFill>
                        <a:srgbClr val="93A199"/>
                      </a:solidFill>
                      <a:prstDash val="solid"/>
                    </a:lnR>
                    <a:lnT w="12700">
                      <a:solidFill>
                        <a:srgbClr val="93A199"/>
                      </a:solidFill>
                      <a:prstDash val="solid"/>
                    </a:lnT>
                    <a:lnB w="12700">
                      <a:solidFill>
                        <a:srgbClr val="93A199"/>
                      </a:solidFill>
                      <a:prstDash val="solid"/>
                    </a:lnB>
                  </a:tcPr>
                </a:tc>
                <a:tc>
                  <a:txBody>
                    <a:bodyPr/>
                    <a:lstStyle/>
                    <a:p>
                      <a:pPr marL="75565">
                        <a:lnSpc>
                          <a:spcPct val="100000"/>
                        </a:lnSpc>
                        <a:spcBef>
                          <a:spcPts val="540"/>
                        </a:spcBef>
                      </a:pPr>
                      <a:r>
                        <a:rPr sz="1600" dirty="0">
                          <a:solidFill>
                            <a:srgbClr val="282834"/>
                          </a:solidFill>
                          <a:latin typeface="Times New Roman"/>
                          <a:cs typeface="Times New Roman"/>
                        </a:rPr>
                        <a:t>13</a:t>
                      </a:r>
                      <a:endParaRPr sz="1600">
                        <a:latin typeface="Times New Roman"/>
                        <a:cs typeface="Times New Roman"/>
                      </a:endParaRPr>
                    </a:p>
                  </a:txBody>
                  <a:tcPr marL="0" marR="0" marT="60512" marB="0">
                    <a:lnL w="12700">
                      <a:solidFill>
                        <a:srgbClr val="93A199"/>
                      </a:solidFill>
                      <a:prstDash val="solid"/>
                    </a:lnL>
                    <a:lnR w="12700">
                      <a:solidFill>
                        <a:srgbClr val="93A199"/>
                      </a:solidFill>
                      <a:prstDash val="solid"/>
                    </a:lnR>
                    <a:lnT w="12700">
                      <a:solidFill>
                        <a:srgbClr val="93A199"/>
                      </a:solidFill>
                      <a:prstDash val="solid"/>
                    </a:lnT>
                    <a:lnB w="12700">
                      <a:solidFill>
                        <a:srgbClr val="93A199"/>
                      </a:solidFill>
                      <a:prstDash val="solid"/>
                    </a:lnB>
                  </a:tcPr>
                </a:tc>
                <a:tc>
                  <a:txBody>
                    <a:bodyPr/>
                    <a:lstStyle/>
                    <a:p>
                      <a:pPr marL="74295">
                        <a:lnSpc>
                          <a:spcPct val="100000"/>
                        </a:lnSpc>
                        <a:spcBef>
                          <a:spcPts val="540"/>
                        </a:spcBef>
                      </a:pPr>
                      <a:r>
                        <a:rPr sz="1600" dirty="0">
                          <a:solidFill>
                            <a:srgbClr val="282834"/>
                          </a:solidFill>
                          <a:latin typeface="Times New Roman"/>
                          <a:cs typeface="Times New Roman"/>
                        </a:rPr>
                        <a:t>Dana</a:t>
                      </a:r>
                      <a:endParaRPr sz="1600">
                        <a:latin typeface="Times New Roman"/>
                        <a:cs typeface="Times New Roman"/>
                      </a:endParaRPr>
                    </a:p>
                  </a:txBody>
                  <a:tcPr marL="0" marR="0" marT="60512" marB="0">
                    <a:lnL w="12700">
                      <a:solidFill>
                        <a:srgbClr val="93A199"/>
                      </a:solidFill>
                      <a:prstDash val="solid"/>
                    </a:lnL>
                    <a:lnR w="12700">
                      <a:solidFill>
                        <a:srgbClr val="93A199"/>
                      </a:solidFill>
                      <a:prstDash val="solid"/>
                    </a:lnR>
                    <a:lnT w="12700">
                      <a:solidFill>
                        <a:srgbClr val="93A199"/>
                      </a:solidFill>
                      <a:prstDash val="solid"/>
                    </a:lnT>
                    <a:lnB w="12700">
                      <a:solidFill>
                        <a:srgbClr val="93A199"/>
                      </a:solidFill>
                      <a:prstDash val="solid"/>
                    </a:lnB>
                  </a:tcPr>
                </a:tc>
                <a:tc>
                  <a:txBody>
                    <a:bodyPr/>
                    <a:lstStyle/>
                    <a:p>
                      <a:pPr marL="74930">
                        <a:lnSpc>
                          <a:spcPct val="100000"/>
                        </a:lnSpc>
                        <a:spcBef>
                          <a:spcPts val="540"/>
                        </a:spcBef>
                      </a:pPr>
                      <a:r>
                        <a:rPr sz="1600" dirty="0">
                          <a:solidFill>
                            <a:srgbClr val="282834"/>
                          </a:solidFill>
                          <a:latin typeface="Times New Roman"/>
                          <a:cs typeface="Times New Roman"/>
                        </a:rPr>
                        <a:t>Natan</a:t>
                      </a:r>
                      <a:endParaRPr sz="1600">
                        <a:latin typeface="Times New Roman"/>
                        <a:cs typeface="Times New Roman"/>
                      </a:endParaRPr>
                    </a:p>
                  </a:txBody>
                  <a:tcPr marL="0" marR="0" marT="60512" marB="0">
                    <a:lnL w="12700">
                      <a:solidFill>
                        <a:srgbClr val="93A199"/>
                      </a:solidFill>
                      <a:prstDash val="solid"/>
                    </a:lnL>
                    <a:lnR w="12700">
                      <a:solidFill>
                        <a:srgbClr val="93A199"/>
                      </a:solidFill>
                      <a:prstDash val="solid"/>
                    </a:lnR>
                    <a:lnT w="12700">
                      <a:solidFill>
                        <a:srgbClr val="93A199"/>
                      </a:solidFill>
                      <a:prstDash val="solid"/>
                    </a:lnT>
                    <a:lnB w="12700">
                      <a:solidFill>
                        <a:srgbClr val="93A199"/>
                      </a:solidFill>
                      <a:prstDash val="solid"/>
                    </a:lnB>
                  </a:tcPr>
                </a:tc>
                <a:tc>
                  <a:txBody>
                    <a:bodyPr/>
                    <a:lstStyle/>
                    <a:p>
                      <a:pPr marL="75565">
                        <a:lnSpc>
                          <a:spcPct val="100000"/>
                        </a:lnSpc>
                        <a:spcBef>
                          <a:spcPts val="540"/>
                        </a:spcBef>
                      </a:pPr>
                      <a:r>
                        <a:rPr sz="1600" u="sng" dirty="0">
                          <a:solidFill>
                            <a:srgbClr val="0000FF"/>
                          </a:solidFill>
                          <a:uFill>
                            <a:solidFill>
                              <a:srgbClr val="0000FF"/>
                            </a:solidFill>
                          </a:uFill>
                          <a:latin typeface="Times New Roman"/>
                          <a:cs typeface="Times New Roman"/>
                          <a:hlinkClick r:id="rId4"/>
                        </a:rPr>
                        <a:t>mno@yahoo.com</a:t>
                      </a:r>
                      <a:endParaRPr sz="1600">
                        <a:latin typeface="Times New Roman"/>
                        <a:cs typeface="Times New Roman"/>
                      </a:endParaRPr>
                    </a:p>
                  </a:txBody>
                  <a:tcPr marL="0" marR="0" marT="60512" marB="0">
                    <a:lnL w="12700">
                      <a:solidFill>
                        <a:srgbClr val="93A199"/>
                      </a:solidFill>
                      <a:prstDash val="solid"/>
                    </a:lnL>
                    <a:lnR w="12700">
                      <a:solidFill>
                        <a:srgbClr val="93A199"/>
                      </a:solidFill>
                      <a:prstDash val="solid"/>
                    </a:lnR>
                    <a:lnT w="12700">
                      <a:solidFill>
                        <a:srgbClr val="93A199"/>
                      </a:solidFill>
                      <a:prstDash val="solid"/>
                    </a:lnT>
                    <a:lnB w="12700">
                      <a:solidFill>
                        <a:srgbClr val="93A199"/>
                      </a:solidFill>
                      <a:prstDash val="solid"/>
                    </a:lnB>
                  </a:tcPr>
                </a:tc>
                <a:extLst>
                  <a:ext uri="{0D108BD9-81ED-4DB2-BD59-A6C34878D82A}">
                    <a16:rowId xmlns:a16="http://schemas.microsoft.com/office/drawing/2014/main" val="10003"/>
                  </a:ext>
                </a:extLst>
              </a:tr>
            </a:tbl>
          </a:graphicData>
        </a:graphic>
      </p:graphicFrame>
      <p:sp>
        <p:nvSpPr>
          <p:cNvPr id="3" name="object 3"/>
          <p:cNvSpPr txBox="1"/>
          <p:nvPr/>
        </p:nvSpPr>
        <p:spPr>
          <a:xfrm>
            <a:off x="956974" y="1125061"/>
            <a:ext cx="6666940" cy="995559"/>
          </a:xfrm>
          <a:prstGeom prst="rect">
            <a:avLst/>
          </a:prstGeom>
        </p:spPr>
        <p:txBody>
          <a:bodyPr vert="horz" wrap="square" lIns="0" tIns="11206" rIns="0" bIns="0" rtlCol="0">
            <a:spAutoFit/>
          </a:bodyPr>
          <a:lstStyle/>
          <a:p>
            <a:pPr marL="11206">
              <a:spcBef>
                <a:spcPts val="88"/>
              </a:spcBef>
            </a:pPr>
            <a:r>
              <a:rPr sz="1588" b="1" spc="-4" dirty="0">
                <a:solidFill>
                  <a:srgbClr val="212121"/>
                </a:solidFill>
                <a:latin typeface="Times New Roman"/>
                <a:cs typeface="Times New Roman"/>
              </a:rPr>
              <a:t>Example:</a:t>
            </a:r>
            <a:endParaRPr sz="1588">
              <a:latin typeface="Times New Roman"/>
              <a:cs typeface="Times New Roman"/>
            </a:endParaRPr>
          </a:p>
          <a:p>
            <a:pPr>
              <a:spcBef>
                <a:spcPts val="26"/>
              </a:spcBef>
            </a:pPr>
            <a:endParaRPr sz="1632">
              <a:latin typeface="Times New Roman"/>
              <a:cs typeface="Times New Roman"/>
            </a:endParaRPr>
          </a:p>
          <a:p>
            <a:pPr marL="11206" marR="4483"/>
            <a:r>
              <a:rPr sz="1588" spc="-4" dirty="0">
                <a:solidFill>
                  <a:srgbClr val="212121"/>
                </a:solidFill>
                <a:latin typeface="Times New Roman"/>
                <a:cs typeface="Times New Roman"/>
              </a:rPr>
              <a:t>In </a:t>
            </a:r>
            <a:r>
              <a:rPr sz="1588" dirty="0">
                <a:solidFill>
                  <a:srgbClr val="212121"/>
                </a:solidFill>
                <a:latin typeface="Times New Roman"/>
                <a:cs typeface="Times New Roman"/>
              </a:rPr>
              <a:t>the </a:t>
            </a:r>
            <a:r>
              <a:rPr sz="1588" spc="-4" dirty="0">
                <a:solidFill>
                  <a:srgbClr val="212121"/>
                </a:solidFill>
                <a:latin typeface="Times New Roman"/>
                <a:cs typeface="Times New Roman"/>
              </a:rPr>
              <a:t>given </a:t>
            </a:r>
            <a:r>
              <a:rPr sz="1588" dirty="0">
                <a:solidFill>
                  <a:srgbClr val="212121"/>
                </a:solidFill>
                <a:latin typeface="Times New Roman"/>
                <a:cs typeface="Times New Roman"/>
              </a:rPr>
              <a:t>table Stud </a:t>
            </a:r>
            <a:r>
              <a:rPr sz="1588" spc="-4" dirty="0">
                <a:solidFill>
                  <a:srgbClr val="212121"/>
                </a:solidFill>
                <a:latin typeface="Times New Roman"/>
                <a:cs typeface="Times New Roman"/>
              </a:rPr>
              <a:t>ID, </a:t>
            </a:r>
            <a:r>
              <a:rPr sz="1588" dirty="0">
                <a:solidFill>
                  <a:srgbClr val="212121"/>
                </a:solidFill>
                <a:latin typeface="Times New Roman"/>
                <a:cs typeface="Times New Roman"/>
              </a:rPr>
              <a:t>Roll </a:t>
            </a:r>
            <a:r>
              <a:rPr sz="1588" spc="-4" dirty="0">
                <a:solidFill>
                  <a:srgbClr val="212121"/>
                </a:solidFill>
                <a:latin typeface="Times New Roman"/>
                <a:cs typeface="Times New Roman"/>
              </a:rPr>
              <a:t>No, and email </a:t>
            </a:r>
            <a:r>
              <a:rPr sz="1588" dirty="0">
                <a:solidFill>
                  <a:srgbClr val="212121"/>
                </a:solidFill>
                <a:latin typeface="Times New Roman"/>
                <a:cs typeface="Times New Roman"/>
              </a:rPr>
              <a:t>are candidate </a:t>
            </a:r>
            <a:r>
              <a:rPr sz="1588" spc="4" dirty="0">
                <a:solidFill>
                  <a:srgbClr val="212121"/>
                </a:solidFill>
                <a:latin typeface="Times New Roman"/>
                <a:cs typeface="Times New Roman"/>
              </a:rPr>
              <a:t>keys </a:t>
            </a:r>
            <a:r>
              <a:rPr sz="1588" dirty="0">
                <a:solidFill>
                  <a:srgbClr val="212121"/>
                </a:solidFill>
                <a:latin typeface="Times New Roman"/>
                <a:cs typeface="Times New Roman"/>
              </a:rPr>
              <a:t>which </a:t>
            </a:r>
            <a:r>
              <a:rPr sz="1588" spc="-4" dirty="0">
                <a:solidFill>
                  <a:srgbClr val="212121"/>
                </a:solidFill>
                <a:latin typeface="Times New Roman"/>
                <a:cs typeface="Times New Roman"/>
              </a:rPr>
              <a:t>help </a:t>
            </a:r>
            <a:r>
              <a:rPr sz="1588" dirty="0">
                <a:solidFill>
                  <a:srgbClr val="212121"/>
                </a:solidFill>
                <a:latin typeface="Times New Roman"/>
                <a:cs typeface="Times New Roman"/>
              </a:rPr>
              <a:t>us to </a:t>
            </a:r>
            <a:r>
              <a:rPr sz="1588" spc="-383" dirty="0">
                <a:solidFill>
                  <a:srgbClr val="212121"/>
                </a:solidFill>
                <a:latin typeface="Times New Roman"/>
                <a:cs typeface="Times New Roman"/>
              </a:rPr>
              <a:t> </a:t>
            </a:r>
            <a:r>
              <a:rPr sz="1588" dirty="0">
                <a:solidFill>
                  <a:srgbClr val="212121"/>
                </a:solidFill>
                <a:latin typeface="Times New Roman"/>
                <a:cs typeface="Times New Roman"/>
              </a:rPr>
              <a:t>uniquely</a:t>
            </a:r>
            <a:r>
              <a:rPr sz="1588" spc="-40" dirty="0">
                <a:solidFill>
                  <a:srgbClr val="212121"/>
                </a:solidFill>
                <a:latin typeface="Times New Roman"/>
                <a:cs typeface="Times New Roman"/>
              </a:rPr>
              <a:t> </a:t>
            </a:r>
            <a:r>
              <a:rPr sz="1588" dirty="0">
                <a:solidFill>
                  <a:srgbClr val="212121"/>
                </a:solidFill>
                <a:latin typeface="Times New Roman"/>
                <a:cs typeface="Times New Roman"/>
              </a:rPr>
              <a:t>identify the</a:t>
            </a:r>
            <a:r>
              <a:rPr sz="1588" spc="-9" dirty="0">
                <a:solidFill>
                  <a:srgbClr val="212121"/>
                </a:solidFill>
                <a:latin typeface="Times New Roman"/>
                <a:cs typeface="Times New Roman"/>
              </a:rPr>
              <a:t> </a:t>
            </a:r>
            <a:r>
              <a:rPr sz="1588" spc="-4" dirty="0">
                <a:solidFill>
                  <a:srgbClr val="212121"/>
                </a:solidFill>
                <a:latin typeface="Times New Roman"/>
                <a:cs typeface="Times New Roman"/>
              </a:rPr>
              <a:t>student</a:t>
            </a:r>
            <a:r>
              <a:rPr sz="1588" spc="-13" dirty="0">
                <a:solidFill>
                  <a:srgbClr val="212121"/>
                </a:solidFill>
                <a:latin typeface="Times New Roman"/>
                <a:cs typeface="Times New Roman"/>
              </a:rPr>
              <a:t> </a:t>
            </a:r>
            <a:r>
              <a:rPr sz="1588" dirty="0">
                <a:solidFill>
                  <a:srgbClr val="212121"/>
                </a:solidFill>
                <a:latin typeface="Times New Roman"/>
                <a:cs typeface="Times New Roman"/>
              </a:rPr>
              <a:t>record</a:t>
            </a:r>
            <a:r>
              <a:rPr sz="1588" spc="-4" dirty="0">
                <a:solidFill>
                  <a:srgbClr val="212121"/>
                </a:solidFill>
                <a:latin typeface="Times New Roman"/>
                <a:cs typeface="Times New Roman"/>
              </a:rPr>
              <a:t> </a:t>
            </a:r>
            <a:r>
              <a:rPr sz="1588" dirty="0">
                <a:solidFill>
                  <a:srgbClr val="212121"/>
                </a:solidFill>
                <a:latin typeface="Times New Roman"/>
                <a:cs typeface="Times New Roman"/>
              </a:rPr>
              <a:t>in the</a:t>
            </a:r>
            <a:r>
              <a:rPr sz="1588" spc="-9" dirty="0">
                <a:solidFill>
                  <a:srgbClr val="212121"/>
                </a:solidFill>
                <a:latin typeface="Times New Roman"/>
                <a:cs typeface="Times New Roman"/>
              </a:rPr>
              <a:t> </a:t>
            </a:r>
            <a:r>
              <a:rPr sz="1588" dirty="0">
                <a:solidFill>
                  <a:srgbClr val="212121"/>
                </a:solidFill>
                <a:latin typeface="Times New Roman"/>
                <a:cs typeface="Times New Roman"/>
              </a:rPr>
              <a:t>table.</a:t>
            </a:r>
            <a:endParaRPr sz="1588">
              <a:latin typeface="Times New Roman"/>
              <a:cs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1680" y="332656"/>
            <a:ext cx="4968552" cy="830997"/>
          </a:xfrm>
          <a:prstGeom prst="rect">
            <a:avLst/>
          </a:prstGeom>
          <a:noFill/>
        </p:spPr>
        <p:txBody>
          <a:bodyPr wrap="square" rtlCol="0">
            <a:spAutoFit/>
          </a:bodyPr>
          <a:lstStyle/>
          <a:p>
            <a:pPr algn="ctr"/>
            <a:r>
              <a:rPr lang="en-IN" sz="4800" dirty="0">
                <a:latin typeface="Algerian" pitchFamily="82" charset="0"/>
              </a:rPr>
              <a:t>EXAMPLE</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001" y="748154"/>
            <a:ext cx="3352999" cy="3047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09148" y="1204829"/>
            <a:ext cx="5386987" cy="4801314"/>
          </a:xfrm>
          <a:prstGeom prst="rect">
            <a:avLst/>
          </a:prstGeom>
          <a:noFill/>
        </p:spPr>
        <p:txBody>
          <a:bodyPr wrap="square" rtlCol="0">
            <a:spAutoFit/>
          </a:bodyPr>
          <a:lstStyle/>
          <a:p>
            <a:pPr algn="just">
              <a:buFont typeface="Wingdings" pitchFamily="2" charset="2"/>
              <a:buChar char="§"/>
            </a:pPr>
            <a:r>
              <a:rPr lang="en-IN" dirty="0">
                <a:latin typeface="Times New Roman" pitchFamily="18" charset="0"/>
                <a:cs typeface="Times New Roman" pitchFamily="18" charset="0"/>
              </a:rPr>
              <a:t>It (like, </a:t>
            </a:r>
            <a:r>
              <a:rPr lang="en-IN" dirty="0" err="1">
                <a:latin typeface="Times New Roman" pitchFamily="18" charset="0"/>
                <a:cs typeface="Times New Roman" pitchFamily="18" charset="0"/>
              </a:rPr>
              <a:t>chomsky</a:t>
            </a:r>
            <a:r>
              <a:rPr lang="en-IN" dirty="0">
                <a:latin typeface="Times New Roman" pitchFamily="18" charset="0"/>
                <a:cs typeface="Times New Roman" pitchFamily="18" charset="0"/>
              </a:rPr>
              <a:t> hierarchy) can be inferred that </a:t>
            </a:r>
            <a:r>
              <a:rPr lang="en-IN" i="1" dirty="0">
                <a:latin typeface="Times New Roman" pitchFamily="18" charset="0"/>
                <a:cs typeface="Times New Roman" pitchFamily="18" charset="0"/>
              </a:rPr>
              <a:t>every relation in BCNF is also in 3NF</a:t>
            </a:r>
            <a:r>
              <a:rPr lang="en-IN" dirty="0">
                <a:latin typeface="Times New Roman" pitchFamily="18" charset="0"/>
                <a:cs typeface="Times New Roman" pitchFamily="18" charset="0"/>
              </a:rPr>
              <a:t>.</a:t>
            </a:r>
          </a:p>
          <a:p>
            <a:pPr algn="just">
              <a:buFont typeface="Wingdings" pitchFamily="2" charset="2"/>
              <a:buChar char="§"/>
            </a:pPr>
            <a:r>
              <a:rPr lang="en-IN" dirty="0">
                <a:latin typeface="Times New Roman" pitchFamily="18" charset="0"/>
                <a:cs typeface="Times New Roman" pitchFamily="18" charset="0"/>
              </a:rPr>
              <a:t>To put it another way, a relation in 3NF need not to be in BCNF. Ponder over this statement for a while.</a:t>
            </a:r>
          </a:p>
          <a:p>
            <a:pPr algn="just">
              <a:buFont typeface="Wingdings" pitchFamily="2" charset="2"/>
              <a:buChar char="§"/>
            </a:pPr>
            <a:r>
              <a:rPr lang="en-IN" dirty="0">
                <a:latin typeface="Times New Roman" pitchFamily="18" charset="0"/>
                <a:cs typeface="Times New Roman" pitchFamily="18" charset="0"/>
              </a:rPr>
              <a:t>To determine the highest normal form of a given relation R with functional dependencies, the first step is to check whether the BCNF condition holds.</a:t>
            </a:r>
          </a:p>
          <a:p>
            <a:pPr algn="just">
              <a:buFont typeface="Wingdings" pitchFamily="2" charset="2"/>
              <a:buChar char="§"/>
            </a:pPr>
            <a:r>
              <a:rPr lang="en-IN" dirty="0">
                <a:latin typeface="Times New Roman" pitchFamily="18" charset="0"/>
                <a:cs typeface="Times New Roman" pitchFamily="18" charset="0"/>
              </a:rPr>
              <a:t>If R is found to be in BCNF, it can be safely deduced that the relation is also in 3NF, 2NF and 1NF as the hierarchy shows. </a:t>
            </a:r>
          </a:p>
          <a:p>
            <a:pPr algn="just">
              <a:buFont typeface="Wingdings" pitchFamily="2" charset="2"/>
              <a:buChar char="§"/>
            </a:pPr>
            <a:r>
              <a:rPr lang="en-IN" dirty="0">
                <a:latin typeface="Times New Roman" pitchFamily="18" charset="0"/>
                <a:cs typeface="Times New Roman" pitchFamily="18" charset="0"/>
              </a:rPr>
              <a:t>The 1NF has the least restrictive constraint – it only requires a relation R to have atomic values in each tuple.</a:t>
            </a:r>
          </a:p>
          <a:p>
            <a:pPr algn="just">
              <a:buFont typeface="Wingdings" pitchFamily="2" charset="2"/>
              <a:buChar char="§"/>
            </a:pPr>
            <a:r>
              <a:rPr lang="en-IN" dirty="0">
                <a:latin typeface="Times New Roman" pitchFamily="18" charset="0"/>
                <a:cs typeface="Times New Roman" pitchFamily="18" charset="0"/>
              </a:rPr>
              <a:t> The 2NF has a slightly more restrictive constraint.</a:t>
            </a:r>
          </a:p>
          <a:p>
            <a:pPr algn="just">
              <a:buFont typeface="Wingdings" pitchFamily="2" charset="2"/>
              <a:buChar char="§"/>
            </a:pPr>
            <a:r>
              <a:rPr lang="en-IN" dirty="0">
                <a:latin typeface="Times New Roman" pitchFamily="18" charset="0"/>
                <a:cs typeface="Times New Roman" pitchFamily="18" charset="0"/>
              </a:rPr>
              <a:t>The 3NF has more restrictive constraint than the first two normal forms but is less restrictive than the BCNF.</a:t>
            </a:r>
          </a:p>
          <a:p>
            <a:pPr algn="just">
              <a:buFont typeface="Wingdings" pitchFamily="2" charset="2"/>
              <a:buChar char="§"/>
            </a:pPr>
            <a:r>
              <a:rPr lang="en-IN" dirty="0">
                <a:latin typeface="Times New Roman" pitchFamily="18" charset="0"/>
                <a:cs typeface="Times New Roman" pitchFamily="18" charset="0"/>
              </a:rPr>
              <a:t> In this manner, the restriction increases as we traverse down the hierarchy.</a:t>
            </a:r>
          </a:p>
        </p:txBody>
      </p:sp>
    </p:spTree>
    <p:extLst>
      <p:ext uri="{BB962C8B-B14F-4D97-AF65-F5344CB8AC3E}">
        <p14:creationId xmlns:p14="http://schemas.microsoft.com/office/powerpoint/2010/main" val="42712326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95536" y="519064"/>
            <a:ext cx="7920880" cy="49244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Example:</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 For example consider relation R(A, B,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A -&gt; BC, B -&gt;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A and B both are super keys so above relation is in BCNF.</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Note –</a:t>
            </a:r>
            <a:br>
              <a:rPr kumimoji="0" lang="en-US" sz="2000" b="0" i="0" u="none" strike="noStrike" cap="none" normalizeH="0" baseline="0" dirty="0">
                <a:ln>
                  <a:noFill/>
                </a:ln>
                <a:solidFill>
                  <a:schemeClr val="tx1"/>
                </a:solidFill>
                <a:effectLst/>
                <a:latin typeface="Times New Roman" pitchFamily="18" charset="0"/>
                <a:cs typeface="Times New Roman" pitchFamily="18" charset="0"/>
              </a:rPr>
            </a:b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BCNF decomposition may always not possible with </a:t>
            </a:r>
            <a:r>
              <a:rPr kumimoji="0" lang="en-US" sz="2000" b="0" i="0" u="none" strike="noStrike" cap="none" normalizeH="0" baseline="0" dirty="0">
                <a:ln>
                  <a:noFill/>
                </a:ln>
                <a:solidFill>
                  <a:srgbClr val="EC4E20"/>
                </a:solidFill>
                <a:effectLst/>
                <a:latin typeface="Times New Roman" pitchFamily="18" charset="0"/>
                <a:cs typeface="Times New Roman" pitchFamily="18" charset="0"/>
              </a:rPr>
              <a:t>dependency preserving</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however, it always satisfies </a:t>
            </a:r>
            <a:r>
              <a:rPr kumimoji="0" lang="en-US" sz="2000" b="0" i="0" u="none" strike="noStrike" cap="none" normalizeH="0" baseline="0" dirty="0">
                <a:ln>
                  <a:noFill/>
                </a:ln>
                <a:solidFill>
                  <a:srgbClr val="EC4E20"/>
                </a:solidFill>
                <a:effectLst/>
                <a:latin typeface="Times New Roman" pitchFamily="18" charset="0"/>
                <a:cs typeface="Times New Roman" pitchFamily="18" charset="0"/>
              </a:rPr>
              <a:t>lossless join</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condition. For example, relation R (V, W, X, Y, Z), with functional dependencies: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V, W -&gt; X Y, Z -&gt; X W -&gt; 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It would not satisfy dependency preserving BCNF decomposition.</a:t>
            </a:r>
            <a:br>
              <a:rPr kumimoji="0" lang="en-US" sz="2000" b="0" i="0" u="none" strike="noStrike" cap="none" normalizeH="0" baseline="0" dirty="0">
                <a:ln>
                  <a:noFill/>
                </a:ln>
                <a:solidFill>
                  <a:schemeClr val="tx1"/>
                </a:solidFill>
                <a:effectLst/>
                <a:latin typeface="Times New Roman" pitchFamily="18" charset="0"/>
                <a:cs typeface="Times New Roman" pitchFamily="18" charset="0"/>
              </a:rPr>
            </a:b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Note -:</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Redundancies are sometimes still present in a BCNF relation as it is not always possible to eliminate them completely.</a:t>
            </a:r>
          </a:p>
        </p:txBody>
      </p:sp>
    </p:spTree>
    <p:extLst>
      <p:ext uri="{BB962C8B-B14F-4D97-AF65-F5344CB8AC3E}">
        <p14:creationId xmlns:p14="http://schemas.microsoft.com/office/powerpoint/2010/main" val="23365311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48680"/>
            <a:ext cx="8352928" cy="830997"/>
          </a:xfrm>
          <a:prstGeom prst="rect">
            <a:avLst/>
          </a:prstGeom>
          <a:noFill/>
        </p:spPr>
        <p:txBody>
          <a:bodyPr wrap="square" rtlCol="0">
            <a:spAutoFit/>
          </a:bodyPr>
          <a:lstStyle/>
          <a:p>
            <a:pPr algn="ctr"/>
            <a:r>
              <a:rPr lang="en-IN" sz="4800" dirty="0">
                <a:latin typeface="Algerian" pitchFamily="82" charset="0"/>
              </a:rPr>
              <a:t>4</a:t>
            </a:r>
            <a:r>
              <a:rPr lang="en-IN" sz="4800" baseline="30000" dirty="0">
                <a:latin typeface="Algerian" pitchFamily="82" charset="0"/>
              </a:rPr>
              <a:t>th</a:t>
            </a:r>
            <a:r>
              <a:rPr lang="en-IN" sz="4800" dirty="0">
                <a:latin typeface="Algerian" pitchFamily="82" charset="0"/>
              </a:rPr>
              <a:t> Normal Form</a:t>
            </a:r>
          </a:p>
        </p:txBody>
      </p:sp>
      <p:sp>
        <p:nvSpPr>
          <p:cNvPr id="6" name="Rectangle 5"/>
          <p:cNvSpPr/>
          <p:nvPr/>
        </p:nvSpPr>
        <p:spPr>
          <a:xfrm>
            <a:off x="179512" y="1379677"/>
            <a:ext cx="8640960" cy="5078313"/>
          </a:xfrm>
          <a:prstGeom prst="rect">
            <a:avLst/>
          </a:prstGeom>
        </p:spPr>
        <p:txBody>
          <a:bodyPr wrap="square">
            <a:spAutoFit/>
          </a:bodyPr>
          <a:lstStyle/>
          <a:p>
            <a:pPr algn="just"/>
            <a:r>
              <a:rPr lang="en-IN" dirty="0">
                <a:latin typeface="Times New Roman" pitchFamily="18" charset="0"/>
                <a:cs typeface="Times New Roman" pitchFamily="18" charset="0"/>
              </a:rPr>
              <a:t>Fourth Normal Form (4th NF)</a:t>
            </a:r>
          </a:p>
          <a:p>
            <a:pPr algn="just"/>
            <a:r>
              <a:rPr lang="en-IN" dirty="0">
                <a:latin typeface="Times New Roman" pitchFamily="18" charset="0"/>
                <a:cs typeface="Times New Roman" pitchFamily="18" charset="0"/>
              </a:rPr>
              <a:t> </a:t>
            </a:r>
          </a:p>
          <a:p>
            <a:pPr algn="just"/>
            <a:r>
              <a:rPr lang="en-IN" dirty="0">
                <a:latin typeface="Times New Roman" pitchFamily="18" charset="0"/>
                <a:cs typeface="Times New Roman" pitchFamily="18" charset="0"/>
              </a:rPr>
              <a:t>In 4th NF:</a:t>
            </a:r>
          </a:p>
          <a:p>
            <a:pPr algn="just"/>
            <a:r>
              <a:rPr lang="en-IN" dirty="0">
                <a:latin typeface="Times New Roman" pitchFamily="18" charset="0"/>
                <a:cs typeface="Times New Roman" pitchFamily="18" charset="0"/>
              </a:rPr>
              <a:t> </a:t>
            </a:r>
          </a:p>
          <a:p>
            <a:pPr algn="just">
              <a:buFont typeface="Wingdings" pitchFamily="2" charset="2"/>
              <a:buChar char="§"/>
            </a:pPr>
            <a:r>
              <a:rPr lang="en-IN" dirty="0">
                <a:latin typeface="Times New Roman" pitchFamily="18" charset="0"/>
                <a:cs typeface="Times New Roman" pitchFamily="18" charset="0"/>
              </a:rPr>
              <a:t>An entity is in Fourth Normal Form (4NF) when it meets the requirement of being in Third Normal Form (3NF) and additionally: Has no multiple sets of multi-valued dependencies. </a:t>
            </a:r>
          </a:p>
          <a:p>
            <a:pPr algn="just">
              <a:buFont typeface="Wingdings" pitchFamily="2" charset="2"/>
              <a:buChar char="§"/>
            </a:pPr>
            <a:endParaRPr lang="en-IN" dirty="0">
              <a:latin typeface="Times New Roman" pitchFamily="18" charset="0"/>
              <a:cs typeface="Times New Roman" pitchFamily="18" charset="0"/>
            </a:endParaRPr>
          </a:p>
          <a:p>
            <a:pPr algn="just">
              <a:buFont typeface="Wingdings" pitchFamily="2" charset="2"/>
              <a:buChar char="§"/>
            </a:pPr>
            <a:r>
              <a:rPr lang="en-IN" dirty="0">
                <a:latin typeface="Times New Roman" pitchFamily="18" charset="0"/>
                <a:cs typeface="Times New Roman" pitchFamily="18" charset="0"/>
              </a:rPr>
              <a:t>In other words, 4NF states that no entity can have more than a single one-to-many relationship within an entity if the one-to-many attributes are independent of each other.</a:t>
            </a:r>
          </a:p>
          <a:p>
            <a:pPr algn="just">
              <a:buFont typeface="Wingdings" pitchFamily="2" charset="2"/>
              <a:buChar char="§"/>
            </a:pP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Fourth Normal Form applies to situations involving many-to-many relationships.</a:t>
            </a:r>
          </a:p>
          <a:p>
            <a:pPr algn="just">
              <a:buFont typeface="Wingdings" pitchFamily="2" charset="2"/>
              <a:buChar char="§"/>
            </a:pPr>
            <a:endParaRPr lang="en-IN" dirty="0">
              <a:latin typeface="Times New Roman" pitchFamily="18" charset="0"/>
              <a:cs typeface="Times New Roman" pitchFamily="18" charset="0"/>
            </a:endParaRPr>
          </a:p>
          <a:p>
            <a:pPr algn="just">
              <a:buFont typeface="Wingdings" pitchFamily="2" charset="2"/>
              <a:buChar char="§"/>
            </a:pPr>
            <a:r>
              <a:rPr lang="en-IN" dirty="0">
                <a:latin typeface="Times New Roman" pitchFamily="18" charset="0"/>
                <a:cs typeface="Times New Roman" pitchFamily="18" charset="0"/>
              </a:rPr>
              <a:t>In relational databases, many-to-many relationships are expressed through cross-reference tables.</a:t>
            </a:r>
          </a:p>
          <a:p>
            <a:pPr algn="just"/>
            <a:endParaRPr lang="en-IN" dirty="0">
              <a:latin typeface="Times New Roman" pitchFamily="18" charset="0"/>
              <a:cs typeface="Times New Roman" pitchFamily="18" charset="0"/>
            </a:endParaRPr>
          </a:p>
          <a:p>
            <a:pPr algn="just">
              <a:buFont typeface="Wingdings" pitchFamily="2" charset="2"/>
              <a:buChar char="§"/>
            </a:pPr>
            <a:r>
              <a:rPr lang="en-IN" b="1" dirty="0">
                <a:latin typeface="Times New Roman" pitchFamily="18" charset="0"/>
                <a:cs typeface="Times New Roman" pitchFamily="18" charset="0"/>
              </a:rPr>
              <a:t>Definition: </a:t>
            </a:r>
            <a:r>
              <a:rPr lang="en-IN" dirty="0">
                <a:latin typeface="Times New Roman" pitchFamily="18" charset="0"/>
                <a:cs typeface="Times New Roman" pitchFamily="18" charset="0"/>
              </a:rPr>
              <a:t>A table is in fourth normal form (4NF) if and only if it is in BCNF and contains no more than one multi-valued dependency. </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9375640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052736"/>
            <a:ext cx="6984776"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9134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434" y="1409940"/>
            <a:ext cx="8208022" cy="923330"/>
          </a:xfrm>
          <a:prstGeom prst="rect">
            <a:avLst/>
          </a:prstGeom>
        </p:spPr>
        <p:txBody>
          <a:bodyPr wrap="square">
            <a:spAutoFit/>
          </a:bodyPr>
          <a:lstStyle/>
          <a:p>
            <a:pPr algn="just"/>
            <a:r>
              <a:rPr lang="en-IN" dirty="0">
                <a:latin typeface="Times New Roman" pitchFamily="18" charset="0"/>
                <a:cs typeface="Times New Roman" pitchFamily="18" charset="0"/>
              </a:rPr>
              <a:t>Consider the database table of a class which has two relations R1 contains student ID(SID) and student name (SNAME) and R2 contains course id(CID) and course name (CNAME).</a:t>
            </a:r>
          </a:p>
        </p:txBody>
      </p:sp>
      <p:sp>
        <p:nvSpPr>
          <p:cNvPr id="3" name="TextBox 2"/>
          <p:cNvSpPr txBox="1"/>
          <p:nvPr/>
        </p:nvSpPr>
        <p:spPr>
          <a:xfrm>
            <a:off x="467544" y="548680"/>
            <a:ext cx="8352928" cy="830997"/>
          </a:xfrm>
          <a:prstGeom prst="rect">
            <a:avLst/>
          </a:prstGeom>
          <a:noFill/>
        </p:spPr>
        <p:txBody>
          <a:bodyPr wrap="square" rtlCol="0">
            <a:spAutoFit/>
          </a:bodyPr>
          <a:lstStyle/>
          <a:p>
            <a:pPr algn="ctr"/>
            <a:r>
              <a:rPr lang="en-IN" sz="4800" dirty="0">
                <a:latin typeface="Algerian" pitchFamily="82" charset="0"/>
              </a:rPr>
              <a:t>Example: 4</a:t>
            </a:r>
            <a:r>
              <a:rPr lang="en-IN" sz="4800" baseline="30000" dirty="0">
                <a:latin typeface="Algerian" pitchFamily="82" charset="0"/>
              </a:rPr>
              <a:t>th</a:t>
            </a:r>
            <a:r>
              <a:rPr lang="en-IN" sz="4800" dirty="0">
                <a:latin typeface="Algerian" pitchFamily="82" charset="0"/>
              </a:rPr>
              <a:t> NF</a:t>
            </a:r>
          </a:p>
        </p:txBody>
      </p:sp>
      <p:graphicFrame>
        <p:nvGraphicFramePr>
          <p:cNvPr id="4" name="Table 3"/>
          <p:cNvGraphicFramePr>
            <a:graphicFrameLocks noGrp="1"/>
          </p:cNvGraphicFramePr>
          <p:nvPr/>
        </p:nvGraphicFramePr>
        <p:xfrm>
          <a:off x="544664" y="3068960"/>
          <a:ext cx="2376266" cy="1242060"/>
        </p:xfrm>
        <a:graphic>
          <a:graphicData uri="http://schemas.openxmlformats.org/drawingml/2006/table">
            <a:tbl>
              <a:tblPr>
                <a:tableStyleId>{3C2FFA5D-87B4-456A-9821-1D502468CF0F}</a:tableStyleId>
              </a:tblPr>
              <a:tblGrid>
                <a:gridCol w="1188133">
                  <a:extLst>
                    <a:ext uri="{9D8B030D-6E8A-4147-A177-3AD203B41FA5}">
                      <a16:colId xmlns:a16="http://schemas.microsoft.com/office/drawing/2014/main" val="20000"/>
                    </a:ext>
                  </a:extLst>
                </a:gridCol>
                <a:gridCol w="1188133">
                  <a:extLst>
                    <a:ext uri="{9D8B030D-6E8A-4147-A177-3AD203B41FA5}">
                      <a16:colId xmlns:a16="http://schemas.microsoft.com/office/drawing/2014/main" val="20001"/>
                    </a:ext>
                  </a:extLst>
                </a:gridCol>
              </a:tblGrid>
              <a:tr h="0">
                <a:tc>
                  <a:txBody>
                    <a:bodyPr/>
                    <a:lstStyle/>
                    <a:p>
                      <a:pPr algn="ctr" fontAlgn="base"/>
                      <a:r>
                        <a:rPr lang="en-IN" cap="all" dirty="0">
                          <a:effectLst/>
                          <a:latin typeface="Times New Roman" pitchFamily="18" charset="0"/>
                          <a:cs typeface="Times New Roman" pitchFamily="18" charset="0"/>
                        </a:rPr>
                        <a:t>SID</a:t>
                      </a:r>
                      <a:endParaRPr lang="en-IN" b="1" cap="all" dirty="0">
                        <a:solidFill>
                          <a:srgbClr val="000000"/>
                        </a:solidFill>
                        <a:effectLst/>
                        <a:latin typeface="Times New Roman" pitchFamily="18" charset="0"/>
                        <a:cs typeface="Times New Roman" pitchFamily="18" charset="0"/>
                      </a:endParaRPr>
                    </a:p>
                  </a:txBody>
                  <a:tcPr marL="76200" marR="76200" marT="76200" marB="76200" anchor="ctr"/>
                </a:tc>
                <a:tc>
                  <a:txBody>
                    <a:bodyPr/>
                    <a:lstStyle/>
                    <a:p>
                      <a:pPr algn="ctr" fontAlgn="base"/>
                      <a:r>
                        <a:rPr lang="en-IN" cap="all" dirty="0">
                          <a:effectLst/>
                          <a:latin typeface="Times New Roman" pitchFamily="18" charset="0"/>
                          <a:cs typeface="Times New Roman" pitchFamily="18" charset="0"/>
                        </a:rPr>
                        <a:t>SNAME</a:t>
                      </a:r>
                      <a:endParaRPr lang="en-IN" b="1" cap="all" dirty="0">
                        <a:solidFill>
                          <a:srgbClr val="000000"/>
                        </a:solidFill>
                        <a:effectLst/>
                        <a:latin typeface="Times New Roman" pitchFamily="18" charset="0"/>
                        <a:cs typeface="Times New Roman" pitchFamily="18" charset="0"/>
                      </a:endParaRPr>
                    </a:p>
                  </a:txBody>
                  <a:tcPr marL="76200" marR="76200" marT="76200" marB="76200" anchor="ctr"/>
                </a:tc>
                <a:extLst>
                  <a:ext uri="{0D108BD9-81ED-4DB2-BD59-A6C34878D82A}">
                    <a16:rowId xmlns:a16="http://schemas.microsoft.com/office/drawing/2014/main" val="10000"/>
                  </a:ext>
                </a:extLst>
              </a:tr>
              <a:tr h="0">
                <a:tc>
                  <a:txBody>
                    <a:bodyPr/>
                    <a:lstStyle/>
                    <a:p>
                      <a:pPr algn="ctr" fontAlgn="base"/>
                      <a:r>
                        <a:rPr lang="en-IN">
                          <a:effectLst/>
                          <a:latin typeface="Times New Roman" pitchFamily="18" charset="0"/>
                          <a:cs typeface="Times New Roman" pitchFamily="18" charset="0"/>
                        </a:rPr>
                        <a:t>S1</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dirty="0">
                          <a:effectLst/>
                          <a:latin typeface="Times New Roman" pitchFamily="18" charset="0"/>
                          <a:cs typeface="Times New Roman" pitchFamily="18" charset="0"/>
                        </a:rPr>
                        <a:t>A</a:t>
                      </a:r>
                      <a:endParaRPr lang="en-IN" b="0" dirty="0">
                        <a:effectLst/>
                        <a:latin typeface="Times New Roman" pitchFamily="18" charset="0"/>
                        <a:cs typeface="Times New Roman" pitchFamily="18" charset="0"/>
                      </a:endParaRPr>
                    </a:p>
                  </a:txBody>
                  <a:tcPr marL="133350" marR="133350" marT="66675" marB="66675" anchor="ctr"/>
                </a:tc>
                <a:extLst>
                  <a:ext uri="{0D108BD9-81ED-4DB2-BD59-A6C34878D82A}">
                    <a16:rowId xmlns:a16="http://schemas.microsoft.com/office/drawing/2014/main" val="10001"/>
                  </a:ext>
                </a:extLst>
              </a:tr>
              <a:tr h="0">
                <a:tc>
                  <a:txBody>
                    <a:bodyPr/>
                    <a:lstStyle/>
                    <a:p>
                      <a:pPr algn="ctr" fontAlgn="base"/>
                      <a:r>
                        <a:rPr lang="en-IN">
                          <a:effectLst/>
                          <a:latin typeface="Times New Roman" pitchFamily="18" charset="0"/>
                          <a:cs typeface="Times New Roman" pitchFamily="18" charset="0"/>
                        </a:rPr>
                        <a:t>S2</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dirty="0">
                          <a:effectLst/>
                          <a:latin typeface="Times New Roman" pitchFamily="18" charset="0"/>
                          <a:cs typeface="Times New Roman" pitchFamily="18" charset="0"/>
                        </a:rPr>
                        <a:t>B</a:t>
                      </a:r>
                      <a:endParaRPr lang="en-IN" b="0" dirty="0">
                        <a:effectLst/>
                        <a:latin typeface="Times New Roman" pitchFamily="18" charset="0"/>
                        <a:cs typeface="Times New Roman" pitchFamily="18" charset="0"/>
                      </a:endParaRPr>
                    </a:p>
                  </a:txBody>
                  <a:tcPr marL="133350" marR="133350" marT="66675" marB="66675" anchor="ct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477770" y="2534127"/>
            <a:ext cx="2510054"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Table –</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R1(SID, SNAME)</a:t>
            </a:r>
            <a:r>
              <a:rPr kumimoji="0" lang="en-US" sz="8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nvGraphicFramePr>
        <p:xfrm>
          <a:off x="3353467" y="3068960"/>
          <a:ext cx="2437956" cy="1242060"/>
        </p:xfrm>
        <a:graphic>
          <a:graphicData uri="http://schemas.openxmlformats.org/drawingml/2006/table">
            <a:tbl>
              <a:tblPr>
                <a:tableStyleId>{3C2FFA5D-87B4-456A-9821-1D502468CF0F}</a:tableStyleId>
              </a:tblPr>
              <a:tblGrid>
                <a:gridCol w="1218978">
                  <a:extLst>
                    <a:ext uri="{9D8B030D-6E8A-4147-A177-3AD203B41FA5}">
                      <a16:colId xmlns:a16="http://schemas.microsoft.com/office/drawing/2014/main" val="20000"/>
                    </a:ext>
                  </a:extLst>
                </a:gridCol>
                <a:gridCol w="1218978">
                  <a:extLst>
                    <a:ext uri="{9D8B030D-6E8A-4147-A177-3AD203B41FA5}">
                      <a16:colId xmlns:a16="http://schemas.microsoft.com/office/drawing/2014/main" val="20001"/>
                    </a:ext>
                  </a:extLst>
                </a:gridCol>
              </a:tblGrid>
              <a:tr h="0">
                <a:tc>
                  <a:txBody>
                    <a:bodyPr/>
                    <a:lstStyle/>
                    <a:p>
                      <a:pPr algn="ctr" fontAlgn="base"/>
                      <a:r>
                        <a:rPr lang="en-IN" cap="all">
                          <a:effectLst/>
                          <a:latin typeface="Times New Roman" pitchFamily="18" charset="0"/>
                          <a:cs typeface="Times New Roman" pitchFamily="18" charset="0"/>
                        </a:rPr>
                        <a:t>CID</a:t>
                      </a:r>
                      <a:endParaRPr lang="en-IN" b="1" cap="all">
                        <a:solidFill>
                          <a:srgbClr val="000000"/>
                        </a:solidFill>
                        <a:effectLst/>
                        <a:latin typeface="Times New Roman" pitchFamily="18" charset="0"/>
                        <a:cs typeface="Times New Roman" pitchFamily="18" charset="0"/>
                      </a:endParaRPr>
                    </a:p>
                  </a:txBody>
                  <a:tcPr marL="76200" marR="76200" marT="76200" marB="76200" anchor="ctr"/>
                </a:tc>
                <a:tc>
                  <a:txBody>
                    <a:bodyPr/>
                    <a:lstStyle/>
                    <a:p>
                      <a:pPr algn="ctr" fontAlgn="base"/>
                      <a:r>
                        <a:rPr lang="en-IN" cap="all">
                          <a:effectLst/>
                          <a:latin typeface="Times New Roman" pitchFamily="18" charset="0"/>
                          <a:cs typeface="Times New Roman" pitchFamily="18" charset="0"/>
                        </a:rPr>
                        <a:t>CNAME</a:t>
                      </a:r>
                      <a:endParaRPr lang="en-IN" b="1" cap="all">
                        <a:solidFill>
                          <a:srgbClr val="000000"/>
                        </a:solidFill>
                        <a:effectLst/>
                        <a:latin typeface="Times New Roman" pitchFamily="18" charset="0"/>
                        <a:cs typeface="Times New Roman" pitchFamily="18" charset="0"/>
                      </a:endParaRPr>
                    </a:p>
                  </a:txBody>
                  <a:tcPr marL="76200" marR="76200" marT="76200" marB="76200" anchor="ctr"/>
                </a:tc>
                <a:extLst>
                  <a:ext uri="{0D108BD9-81ED-4DB2-BD59-A6C34878D82A}">
                    <a16:rowId xmlns:a16="http://schemas.microsoft.com/office/drawing/2014/main" val="10000"/>
                  </a:ext>
                </a:extLst>
              </a:tr>
              <a:tr h="0">
                <a:tc>
                  <a:txBody>
                    <a:bodyPr/>
                    <a:lstStyle/>
                    <a:p>
                      <a:pPr algn="ctr" fontAlgn="base"/>
                      <a:r>
                        <a:rPr lang="en-IN">
                          <a:effectLst/>
                          <a:latin typeface="Times New Roman" pitchFamily="18" charset="0"/>
                          <a:cs typeface="Times New Roman" pitchFamily="18" charset="0"/>
                        </a:rPr>
                        <a:t>C1</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a:effectLst/>
                          <a:latin typeface="Times New Roman" pitchFamily="18" charset="0"/>
                          <a:cs typeface="Times New Roman" pitchFamily="18" charset="0"/>
                        </a:rPr>
                        <a:t>C</a:t>
                      </a:r>
                      <a:endParaRPr lang="en-IN" b="0">
                        <a:effectLst/>
                        <a:latin typeface="Times New Roman" pitchFamily="18" charset="0"/>
                        <a:cs typeface="Times New Roman" pitchFamily="18" charset="0"/>
                      </a:endParaRPr>
                    </a:p>
                  </a:txBody>
                  <a:tcPr marL="133350" marR="133350" marT="66675" marB="66675" anchor="ctr"/>
                </a:tc>
                <a:extLst>
                  <a:ext uri="{0D108BD9-81ED-4DB2-BD59-A6C34878D82A}">
                    <a16:rowId xmlns:a16="http://schemas.microsoft.com/office/drawing/2014/main" val="10001"/>
                  </a:ext>
                </a:extLst>
              </a:tr>
              <a:tr h="0">
                <a:tc>
                  <a:txBody>
                    <a:bodyPr/>
                    <a:lstStyle/>
                    <a:p>
                      <a:pPr algn="ctr" fontAlgn="base"/>
                      <a:r>
                        <a:rPr lang="en-IN">
                          <a:effectLst/>
                          <a:latin typeface="Times New Roman" pitchFamily="18" charset="0"/>
                          <a:cs typeface="Times New Roman" pitchFamily="18" charset="0"/>
                        </a:rPr>
                        <a:t>C2</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dirty="0">
                          <a:effectLst/>
                          <a:latin typeface="Times New Roman" pitchFamily="18" charset="0"/>
                          <a:cs typeface="Times New Roman" pitchFamily="18" charset="0"/>
                        </a:rPr>
                        <a:t>D</a:t>
                      </a:r>
                      <a:endParaRPr lang="en-IN" b="0" dirty="0">
                        <a:effectLst/>
                        <a:latin typeface="Times New Roman" pitchFamily="18" charset="0"/>
                        <a:cs typeface="Times New Roman" pitchFamily="18" charset="0"/>
                      </a:endParaRPr>
                    </a:p>
                  </a:txBody>
                  <a:tcPr marL="133350" marR="133350" marT="66675" marB="66675" anchor="ctr"/>
                </a:tc>
                <a:extLst>
                  <a:ext uri="{0D108BD9-81ED-4DB2-BD59-A6C34878D82A}">
                    <a16:rowId xmlns:a16="http://schemas.microsoft.com/office/drawing/2014/main" val="10002"/>
                  </a:ext>
                </a:extLst>
              </a:tr>
            </a:tbl>
          </a:graphicData>
        </a:graphic>
      </p:graphicFrame>
      <p:sp>
        <p:nvSpPr>
          <p:cNvPr id="7" name="Rectangle 1"/>
          <p:cNvSpPr>
            <a:spLocks noChangeArrowheads="1"/>
          </p:cNvSpPr>
          <p:nvPr/>
        </p:nvSpPr>
        <p:spPr bwMode="auto">
          <a:xfrm>
            <a:off x="3317418" y="2560580"/>
            <a:ext cx="2510054"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Table –</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R2(CID, CNAME)</a:t>
            </a:r>
            <a:r>
              <a:rPr kumimoji="0" lang="en-US" sz="8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7"/>
          <p:cNvSpPr/>
          <p:nvPr/>
        </p:nvSpPr>
        <p:spPr>
          <a:xfrm>
            <a:off x="432162" y="4653136"/>
            <a:ext cx="4572000" cy="646331"/>
          </a:xfrm>
          <a:prstGeom prst="rect">
            <a:avLst/>
          </a:prstGeom>
        </p:spPr>
        <p:txBody>
          <a:bodyPr>
            <a:spAutoFit/>
          </a:bodyPr>
          <a:lstStyle/>
          <a:p>
            <a:r>
              <a:rPr lang="en-IN" dirty="0">
                <a:latin typeface="Times New Roman" pitchFamily="18" charset="0"/>
                <a:cs typeface="Times New Roman" pitchFamily="18" charset="0"/>
              </a:rPr>
              <a:t>When there cross product is done it resulted in multivalued dependencies:</a:t>
            </a:r>
          </a:p>
        </p:txBody>
      </p:sp>
      <p:graphicFrame>
        <p:nvGraphicFramePr>
          <p:cNvPr id="9" name="Table 8"/>
          <p:cNvGraphicFramePr>
            <a:graphicFrameLocks noGrp="1"/>
          </p:cNvGraphicFramePr>
          <p:nvPr/>
        </p:nvGraphicFramePr>
        <p:xfrm>
          <a:off x="6045937" y="2967747"/>
          <a:ext cx="2798440" cy="2331720"/>
        </p:xfrm>
        <a:graphic>
          <a:graphicData uri="http://schemas.openxmlformats.org/drawingml/2006/table">
            <a:tbl>
              <a:tblPr>
                <a:tableStyleId>{3C2FFA5D-87B4-456A-9821-1D502468CF0F}</a:tableStyleId>
              </a:tblPr>
              <a:tblGrid>
                <a:gridCol w="699610">
                  <a:extLst>
                    <a:ext uri="{9D8B030D-6E8A-4147-A177-3AD203B41FA5}">
                      <a16:colId xmlns:a16="http://schemas.microsoft.com/office/drawing/2014/main" val="20000"/>
                    </a:ext>
                  </a:extLst>
                </a:gridCol>
                <a:gridCol w="699610">
                  <a:extLst>
                    <a:ext uri="{9D8B030D-6E8A-4147-A177-3AD203B41FA5}">
                      <a16:colId xmlns:a16="http://schemas.microsoft.com/office/drawing/2014/main" val="20001"/>
                    </a:ext>
                  </a:extLst>
                </a:gridCol>
                <a:gridCol w="699610">
                  <a:extLst>
                    <a:ext uri="{9D8B030D-6E8A-4147-A177-3AD203B41FA5}">
                      <a16:colId xmlns:a16="http://schemas.microsoft.com/office/drawing/2014/main" val="20002"/>
                    </a:ext>
                  </a:extLst>
                </a:gridCol>
                <a:gridCol w="699610">
                  <a:extLst>
                    <a:ext uri="{9D8B030D-6E8A-4147-A177-3AD203B41FA5}">
                      <a16:colId xmlns:a16="http://schemas.microsoft.com/office/drawing/2014/main" val="20003"/>
                    </a:ext>
                  </a:extLst>
                </a:gridCol>
              </a:tblGrid>
              <a:tr h="0">
                <a:tc>
                  <a:txBody>
                    <a:bodyPr/>
                    <a:lstStyle/>
                    <a:p>
                      <a:pPr algn="ctr" fontAlgn="base"/>
                      <a:r>
                        <a:rPr lang="en-IN" cap="all">
                          <a:effectLst/>
                          <a:latin typeface="Times New Roman" pitchFamily="18" charset="0"/>
                          <a:cs typeface="Times New Roman" pitchFamily="18" charset="0"/>
                        </a:rPr>
                        <a:t>SID</a:t>
                      </a:r>
                      <a:endParaRPr lang="en-IN" b="1" cap="all">
                        <a:solidFill>
                          <a:srgbClr val="000000"/>
                        </a:solidFill>
                        <a:effectLst/>
                        <a:latin typeface="Times New Roman" pitchFamily="18" charset="0"/>
                        <a:cs typeface="Times New Roman" pitchFamily="18" charset="0"/>
                      </a:endParaRPr>
                    </a:p>
                  </a:txBody>
                  <a:tcPr marL="76200" marR="76200" marT="76200" marB="76200" anchor="ctr"/>
                </a:tc>
                <a:tc>
                  <a:txBody>
                    <a:bodyPr/>
                    <a:lstStyle/>
                    <a:p>
                      <a:pPr algn="ctr" fontAlgn="base"/>
                      <a:r>
                        <a:rPr lang="en-IN" cap="all">
                          <a:effectLst/>
                          <a:latin typeface="Times New Roman" pitchFamily="18" charset="0"/>
                          <a:cs typeface="Times New Roman" pitchFamily="18" charset="0"/>
                        </a:rPr>
                        <a:t>SNAME</a:t>
                      </a:r>
                      <a:endParaRPr lang="en-IN" b="1" cap="all">
                        <a:solidFill>
                          <a:srgbClr val="000000"/>
                        </a:solidFill>
                        <a:effectLst/>
                        <a:latin typeface="Times New Roman" pitchFamily="18" charset="0"/>
                        <a:cs typeface="Times New Roman" pitchFamily="18" charset="0"/>
                      </a:endParaRPr>
                    </a:p>
                  </a:txBody>
                  <a:tcPr marL="76200" marR="76200" marT="76200" marB="76200" anchor="ctr"/>
                </a:tc>
                <a:tc>
                  <a:txBody>
                    <a:bodyPr/>
                    <a:lstStyle/>
                    <a:p>
                      <a:pPr algn="ctr" fontAlgn="base"/>
                      <a:r>
                        <a:rPr lang="en-IN" cap="all">
                          <a:effectLst/>
                          <a:latin typeface="Times New Roman" pitchFamily="18" charset="0"/>
                          <a:cs typeface="Times New Roman" pitchFamily="18" charset="0"/>
                        </a:rPr>
                        <a:t>CID</a:t>
                      </a:r>
                      <a:endParaRPr lang="en-IN" b="1" cap="all">
                        <a:solidFill>
                          <a:srgbClr val="000000"/>
                        </a:solidFill>
                        <a:effectLst/>
                        <a:latin typeface="Times New Roman" pitchFamily="18" charset="0"/>
                        <a:cs typeface="Times New Roman" pitchFamily="18" charset="0"/>
                      </a:endParaRPr>
                    </a:p>
                  </a:txBody>
                  <a:tcPr marL="76200" marR="76200" marT="76200" marB="76200" anchor="ctr"/>
                </a:tc>
                <a:tc>
                  <a:txBody>
                    <a:bodyPr/>
                    <a:lstStyle/>
                    <a:p>
                      <a:pPr algn="ctr" fontAlgn="base"/>
                      <a:r>
                        <a:rPr lang="en-IN" cap="all">
                          <a:effectLst/>
                          <a:latin typeface="Times New Roman" pitchFamily="18" charset="0"/>
                          <a:cs typeface="Times New Roman" pitchFamily="18" charset="0"/>
                        </a:rPr>
                        <a:t>CNAME</a:t>
                      </a:r>
                      <a:endParaRPr lang="en-IN" b="1" cap="all">
                        <a:solidFill>
                          <a:srgbClr val="000000"/>
                        </a:solidFill>
                        <a:effectLst/>
                        <a:latin typeface="Times New Roman" pitchFamily="18" charset="0"/>
                        <a:cs typeface="Times New Roman" pitchFamily="18" charset="0"/>
                      </a:endParaRPr>
                    </a:p>
                  </a:txBody>
                  <a:tcPr marL="76200" marR="76200" marT="76200" marB="76200" anchor="ctr"/>
                </a:tc>
                <a:extLst>
                  <a:ext uri="{0D108BD9-81ED-4DB2-BD59-A6C34878D82A}">
                    <a16:rowId xmlns:a16="http://schemas.microsoft.com/office/drawing/2014/main" val="10000"/>
                  </a:ext>
                </a:extLst>
              </a:tr>
              <a:tr h="0">
                <a:tc>
                  <a:txBody>
                    <a:bodyPr/>
                    <a:lstStyle/>
                    <a:p>
                      <a:pPr algn="ctr" fontAlgn="base"/>
                      <a:r>
                        <a:rPr lang="en-IN">
                          <a:effectLst/>
                          <a:latin typeface="Times New Roman" pitchFamily="18" charset="0"/>
                          <a:cs typeface="Times New Roman" pitchFamily="18" charset="0"/>
                        </a:rPr>
                        <a:t>S1</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a:effectLst/>
                          <a:latin typeface="Times New Roman" pitchFamily="18" charset="0"/>
                          <a:cs typeface="Times New Roman" pitchFamily="18" charset="0"/>
                        </a:rPr>
                        <a:t>A</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a:effectLst/>
                          <a:latin typeface="Times New Roman" pitchFamily="18" charset="0"/>
                          <a:cs typeface="Times New Roman" pitchFamily="18" charset="0"/>
                        </a:rPr>
                        <a:t>C1</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a:effectLst/>
                          <a:latin typeface="Times New Roman" pitchFamily="18" charset="0"/>
                          <a:cs typeface="Times New Roman" pitchFamily="18" charset="0"/>
                        </a:rPr>
                        <a:t>C</a:t>
                      </a:r>
                      <a:endParaRPr lang="en-IN" b="0">
                        <a:effectLst/>
                        <a:latin typeface="Times New Roman" pitchFamily="18" charset="0"/>
                        <a:cs typeface="Times New Roman" pitchFamily="18" charset="0"/>
                      </a:endParaRPr>
                    </a:p>
                  </a:txBody>
                  <a:tcPr marL="133350" marR="133350" marT="66675" marB="66675" anchor="ctr"/>
                </a:tc>
                <a:extLst>
                  <a:ext uri="{0D108BD9-81ED-4DB2-BD59-A6C34878D82A}">
                    <a16:rowId xmlns:a16="http://schemas.microsoft.com/office/drawing/2014/main" val="10001"/>
                  </a:ext>
                </a:extLst>
              </a:tr>
              <a:tr h="0">
                <a:tc>
                  <a:txBody>
                    <a:bodyPr/>
                    <a:lstStyle/>
                    <a:p>
                      <a:pPr algn="ctr" fontAlgn="base"/>
                      <a:r>
                        <a:rPr lang="en-IN">
                          <a:effectLst/>
                          <a:latin typeface="Times New Roman" pitchFamily="18" charset="0"/>
                          <a:cs typeface="Times New Roman" pitchFamily="18" charset="0"/>
                        </a:rPr>
                        <a:t>S1</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a:effectLst/>
                          <a:latin typeface="Times New Roman" pitchFamily="18" charset="0"/>
                          <a:cs typeface="Times New Roman" pitchFamily="18" charset="0"/>
                        </a:rPr>
                        <a:t>A</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a:effectLst/>
                          <a:latin typeface="Times New Roman" pitchFamily="18" charset="0"/>
                          <a:cs typeface="Times New Roman" pitchFamily="18" charset="0"/>
                        </a:rPr>
                        <a:t>C2</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a:effectLst/>
                          <a:latin typeface="Times New Roman" pitchFamily="18" charset="0"/>
                          <a:cs typeface="Times New Roman" pitchFamily="18" charset="0"/>
                        </a:rPr>
                        <a:t>D</a:t>
                      </a:r>
                      <a:endParaRPr lang="en-IN" b="0">
                        <a:effectLst/>
                        <a:latin typeface="Times New Roman" pitchFamily="18" charset="0"/>
                        <a:cs typeface="Times New Roman" pitchFamily="18" charset="0"/>
                      </a:endParaRPr>
                    </a:p>
                  </a:txBody>
                  <a:tcPr marL="133350" marR="133350" marT="66675" marB="66675" anchor="ctr"/>
                </a:tc>
                <a:extLst>
                  <a:ext uri="{0D108BD9-81ED-4DB2-BD59-A6C34878D82A}">
                    <a16:rowId xmlns:a16="http://schemas.microsoft.com/office/drawing/2014/main" val="10002"/>
                  </a:ext>
                </a:extLst>
              </a:tr>
              <a:tr h="0">
                <a:tc>
                  <a:txBody>
                    <a:bodyPr/>
                    <a:lstStyle/>
                    <a:p>
                      <a:pPr algn="ctr" fontAlgn="base"/>
                      <a:r>
                        <a:rPr lang="en-IN">
                          <a:effectLst/>
                          <a:latin typeface="Times New Roman" pitchFamily="18" charset="0"/>
                          <a:cs typeface="Times New Roman" pitchFamily="18" charset="0"/>
                        </a:rPr>
                        <a:t>S2</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a:effectLst/>
                          <a:latin typeface="Times New Roman" pitchFamily="18" charset="0"/>
                          <a:cs typeface="Times New Roman" pitchFamily="18" charset="0"/>
                        </a:rPr>
                        <a:t>B</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a:effectLst/>
                          <a:latin typeface="Times New Roman" pitchFamily="18" charset="0"/>
                          <a:cs typeface="Times New Roman" pitchFamily="18" charset="0"/>
                        </a:rPr>
                        <a:t>C1</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a:effectLst/>
                          <a:latin typeface="Times New Roman" pitchFamily="18" charset="0"/>
                          <a:cs typeface="Times New Roman" pitchFamily="18" charset="0"/>
                        </a:rPr>
                        <a:t>C</a:t>
                      </a:r>
                      <a:endParaRPr lang="en-IN" b="0">
                        <a:effectLst/>
                        <a:latin typeface="Times New Roman" pitchFamily="18" charset="0"/>
                        <a:cs typeface="Times New Roman" pitchFamily="18" charset="0"/>
                      </a:endParaRPr>
                    </a:p>
                  </a:txBody>
                  <a:tcPr marL="133350" marR="133350" marT="66675" marB="66675" anchor="ctr"/>
                </a:tc>
                <a:extLst>
                  <a:ext uri="{0D108BD9-81ED-4DB2-BD59-A6C34878D82A}">
                    <a16:rowId xmlns:a16="http://schemas.microsoft.com/office/drawing/2014/main" val="10003"/>
                  </a:ext>
                </a:extLst>
              </a:tr>
              <a:tr h="0">
                <a:tc>
                  <a:txBody>
                    <a:bodyPr/>
                    <a:lstStyle/>
                    <a:p>
                      <a:pPr algn="ctr" fontAlgn="base"/>
                      <a:r>
                        <a:rPr lang="en-IN">
                          <a:effectLst/>
                          <a:latin typeface="Times New Roman" pitchFamily="18" charset="0"/>
                          <a:cs typeface="Times New Roman" pitchFamily="18" charset="0"/>
                        </a:rPr>
                        <a:t>S2</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a:effectLst/>
                          <a:latin typeface="Times New Roman" pitchFamily="18" charset="0"/>
                          <a:cs typeface="Times New Roman" pitchFamily="18" charset="0"/>
                        </a:rPr>
                        <a:t>B</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a:effectLst/>
                          <a:latin typeface="Times New Roman" pitchFamily="18" charset="0"/>
                          <a:cs typeface="Times New Roman" pitchFamily="18" charset="0"/>
                        </a:rPr>
                        <a:t>C2</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dirty="0">
                          <a:effectLst/>
                          <a:latin typeface="Times New Roman" pitchFamily="18" charset="0"/>
                          <a:cs typeface="Times New Roman" pitchFamily="18" charset="0"/>
                        </a:rPr>
                        <a:t>D</a:t>
                      </a:r>
                      <a:endParaRPr lang="en-IN" b="0" dirty="0">
                        <a:effectLst/>
                        <a:latin typeface="Times New Roman" pitchFamily="18" charset="0"/>
                        <a:cs typeface="Times New Roman" pitchFamily="18" charset="0"/>
                      </a:endParaRPr>
                    </a:p>
                  </a:txBody>
                  <a:tcPr marL="133350" marR="133350" marT="66675" marB="66675" anchor="ctr"/>
                </a:tc>
                <a:extLst>
                  <a:ext uri="{0D108BD9-81ED-4DB2-BD59-A6C34878D82A}">
                    <a16:rowId xmlns:a16="http://schemas.microsoft.com/office/drawing/2014/main" val="10004"/>
                  </a:ext>
                </a:extLst>
              </a:tr>
            </a:tbl>
          </a:graphicData>
        </a:graphic>
      </p:graphicFrame>
      <p:sp>
        <p:nvSpPr>
          <p:cNvPr id="10" name="Rectangle 2"/>
          <p:cNvSpPr>
            <a:spLocks noChangeArrowheads="1"/>
          </p:cNvSpPr>
          <p:nvPr/>
        </p:nvSpPr>
        <p:spPr bwMode="auto">
          <a:xfrm>
            <a:off x="6925821" y="2564905"/>
            <a:ext cx="173262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a:latin typeface="Times New Roman" pitchFamily="18" charset="0"/>
                <a:cs typeface="Times New Roman" pitchFamily="18" charset="0"/>
              </a:rPr>
              <a:t>Table</a:t>
            </a:r>
            <a:r>
              <a:rPr lang="en-US" sz="1600" dirty="0">
                <a:latin typeface="Times New Roman" pitchFamily="18" charset="0"/>
                <a:cs typeface="Times New Roman" pitchFamily="18" charset="0"/>
              </a:rPr>
              <a:t> – R1 X R2 </a:t>
            </a:r>
          </a:p>
        </p:txBody>
      </p:sp>
      <p:sp>
        <p:nvSpPr>
          <p:cNvPr id="11" name="Rectangle 3"/>
          <p:cNvSpPr>
            <a:spLocks noChangeArrowheads="1"/>
          </p:cNvSpPr>
          <p:nvPr/>
        </p:nvSpPr>
        <p:spPr bwMode="auto">
          <a:xfrm>
            <a:off x="251520" y="5742773"/>
            <a:ext cx="8568952" cy="582182"/>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Multivalued dependencies (MVD) 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SID-&gt;-&gt;CID; SID-&gt;-&gt;CNAME; SNAME-&gt;-&gt;CNAME </a:t>
            </a:r>
          </a:p>
        </p:txBody>
      </p:sp>
    </p:spTree>
    <p:extLst>
      <p:ext uri="{BB962C8B-B14F-4D97-AF65-F5344CB8AC3E}">
        <p14:creationId xmlns:p14="http://schemas.microsoft.com/office/powerpoint/2010/main" val="41284741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48680"/>
            <a:ext cx="8352928" cy="830997"/>
          </a:xfrm>
          <a:prstGeom prst="rect">
            <a:avLst/>
          </a:prstGeom>
          <a:noFill/>
        </p:spPr>
        <p:txBody>
          <a:bodyPr wrap="square" rtlCol="0">
            <a:spAutoFit/>
          </a:bodyPr>
          <a:lstStyle/>
          <a:p>
            <a:pPr algn="ctr"/>
            <a:r>
              <a:rPr lang="en-IN" sz="4800" dirty="0">
                <a:latin typeface="Algerian" pitchFamily="82" charset="0"/>
              </a:rPr>
              <a:t>5</a:t>
            </a:r>
            <a:r>
              <a:rPr lang="en-IN" sz="4800" baseline="30000" dirty="0">
                <a:latin typeface="Algerian" pitchFamily="82" charset="0"/>
              </a:rPr>
              <a:t>th</a:t>
            </a:r>
            <a:r>
              <a:rPr lang="en-IN" sz="4800" dirty="0">
                <a:latin typeface="Algerian" pitchFamily="82" charset="0"/>
              </a:rPr>
              <a:t> Normal Form</a:t>
            </a:r>
          </a:p>
        </p:txBody>
      </p:sp>
      <p:sp>
        <p:nvSpPr>
          <p:cNvPr id="6" name="Rectangle 5"/>
          <p:cNvSpPr/>
          <p:nvPr/>
        </p:nvSpPr>
        <p:spPr>
          <a:xfrm>
            <a:off x="395536" y="1484784"/>
            <a:ext cx="8245424" cy="5016758"/>
          </a:xfrm>
          <a:prstGeom prst="rect">
            <a:avLst/>
          </a:prstGeom>
        </p:spPr>
        <p:txBody>
          <a:bodyPr wrap="square">
            <a:spAutoFit/>
          </a:bodyPr>
          <a:lstStyle/>
          <a:p>
            <a:pPr algn="just"/>
            <a:r>
              <a:rPr lang="en-IN" sz="2000" b="1" dirty="0">
                <a:latin typeface="Times New Roman" pitchFamily="18" charset="0"/>
                <a:cs typeface="Times New Roman" pitchFamily="18" charset="0"/>
              </a:rPr>
              <a:t>In 5th NF:</a:t>
            </a:r>
          </a:p>
          <a:p>
            <a:pPr algn="just"/>
            <a:endParaRPr lang="en-IN" sz="2000" dirty="0">
              <a:latin typeface="Times New Roman" pitchFamily="18" charset="0"/>
              <a:cs typeface="Times New Roman" pitchFamily="18" charset="0"/>
            </a:endParaRPr>
          </a:p>
          <a:p>
            <a:pPr algn="just">
              <a:buFont typeface="Wingdings" pitchFamily="2" charset="2"/>
              <a:buChar char="§"/>
            </a:pPr>
            <a:r>
              <a:rPr lang="en-IN" sz="2000" dirty="0">
                <a:latin typeface="Times New Roman" pitchFamily="18" charset="0"/>
                <a:cs typeface="Times New Roman" pitchFamily="18" charset="0"/>
              </a:rPr>
              <a:t>A relation that has a join dependency cannot be decomposed by a projection into other relations without spurious results</a:t>
            </a:r>
          </a:p>
          <a:p>
            <a:pPr algn="just">
              <a:buFont typeface="Wingdings" pitchFamily="2" charset="2"/>
              <a:buChar char="§"/>
            </a:pPr>
            <a:r>
              <a:rPr lang="en-IN" sz="2000" dirty="0">
                <a:latin typeface="Times New Roman" pitchFamily="18" charset="0"/>
                <a:cs typeface="Times New Roman" pitchFamily="18" charset="0"/>
              </a:rPr>
              <a:t>A relation is in 5NF when its information content cannot be reconstructed from several smaller relations i.e. from relations having fewer attributes than the original relation</a:t>
            </a:r>
          </a:p>
          <a:p>
            <a:pPr algn="just">
              <a:buFont typeface="Wingdings" pitchFamily="2" charset="2"/>
              <a:buChar char="§"/>
            </a:pPr>
            <a:r>
              <a:rPr lang="en-IN" sz="2000" b="1" dirty="0">
                <a:latin typeface="Times New Roman" pitchFamily="18" charset="0"/>
                <a:cs typeface="Times New Roman" pitchFamily="18" charset="0"/>
              </a:rPr>
              <a:t>Definition:</a:t>
            </a:r>
            <a:r>
              <a:rPr lang="en-IN" sz="2000" dirty="0">
                <a:latin typeface="Times New Roman" pitchFamily="18" charset="0"/>
                <a:cs typeface="Times New Roman" pitchFamily="18" charset="0"/>
              </a:rPr>
              <a:t> A table is in fifth normal form (5NF) or Project-Join Normal Form (PJNF) if it is in 4NF and it cannot have a lossless decomposition into any number of smaller tables.</a:t>
            </a:r>
          </a:p>
          <a:p>
            <a:pPr algn="just">
              <a:buFont typeface="Wingdings" pitchFamily="2" charset="2"/>
              <a:buChar char="§"/>
            </a:pPr>
            <a:r>
              <a:rPr lang="en-IN" sz="2000" dirty="0">
                <a:latin typeface="Times New Roman" pitchFamily="18" charset="0"/>
                <a:cs typeface="Times New Roman" pitchFamily="18" charset="0"/>
              </a:rPr>
              <a:t>Fifth normal form, also known as join-projection normal form (JPNF), states that no non-trivial join dependencies exist. </a:t>
            </a:r>
          </a:p>
          <a:p>
            <a:pPr algn="just">
              <a:buFont typeface="Wingdings" pitchFamily="2" charset="2"/>
              <a:buChar char="§"/>
            </a:pPr>
            <a:r>
              <a:rPr lang="en-IN" sz="2000" dirty="0">
                <a:latin typeface="Times New Roman" pitchFamily="18" charset="0"/>
                <a:cs typeface="Times New Roman" pitchFamily="18" charset="0"/>
              </a:rPr>
              <a:t>5NF states that any fact should be able to be reconstructed without any anomalous results in any case, regardless of the number of tables being joined. </a:t>
            </a:r>
          </a:p>
          <a:p>
            <a:pPr algn="just">
              <a:buFont typeface="Wingdings" pitchFamily="2" charset="2"/>
              <a:buChar char="§"/>
            </a:pPr>
            <a:r>
              <a:rPr lang="en-IN" sz="2000" dirty="0">
                <a:latin typeface="Times New Roman" pitchFamily="18" charset="0"/>
                <a:cs typeface="Times New Roman" pitchFamily="18" charset="0"/>
              </a:rPr>
              <a:t>A 5NF table should have only candidate keys and it's primary key should consist of only a single column.</a:t>
            </a:r>
          </a:p>
        </p:txBody>
      </p:sp>
    </p:spTree>
    <p:extLst>
      <p:ext uri="{BB962C8B-B14F-4D97-AF65-F5344CB8AC3E}">
        <p14:creationId xmlns:p14="http://schemas.microsoft.com/office/powerpoint/2010/main" val="19958478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548680"/>
            <a:ext cx="7920880" cy="2585323"/>
          </a:xfrm>
          <a:prstGeom prst="rect">
            <a:avLst/>
          </a:prstGeom>
        </p:spPr>
        <p:txBody>
          <a:bodyPr wrap="square">
            <a:spAutoFit/>
          </a:bodyPr>
          <a:lstStyle/>
          <a:p>
            <a:pPr algn="just" fontAlgn="base"/>
            <a:r>
              <a:rPr lang="en-IN" dirty="0">
                <a:latin typeface="Times New Roman" pitchFamily="18" charset="0"/>
                <a:cs typeface="Times New Roman" pitchFamily="18" charset="0"/>
              </a:rPr>
              <a:t>A relation R is in 5NF if and only if every join dependency in R is implied by the candidate keys of R. </a:t>
            </a:r>
          </a:p>
          <a:p>
            <a:pPr algn="just" fontAlgn="base"/>
            <a:r>
              <a:rPr lang="en-IN" dirty="0">
                <a:latin typeface="Times New Roman" pitchFamily="18" charset="0"/>
                <a:cs typeface="Times New Roman" pitchFamily="18" charset="0"/>
              </a:rPr>
              <a:t>A relation decomposed into two relations must have loss-less join Property, which ensures that no spurious or extra tuples are generated, when relations are reunited through a natural join.</a:t>
            </a:r>
          </a:p>
          <a:p>
            <a:pPr algn="just" fontAlgn="base"/>
            <a:endParaRPr lang="en-IN" b="1" dirty="0">
              <a:latin typeface="Times New Roman" pitchFamily="18" charset="0"/>
              <a:cs typeface="Times New Roman" pitchFamily="18" charset="0"/>
            </a:endParaRPr>
          </a:p>
          <a:p>
            <a:pPr algn="just" fontAlgn="base"/>
            <a:r>
              <a:rPr lang="en-IN" b="1" dirty="0">
                <a:latin typeface="Times New Roman" pitchFamily="18" charset="0"/>
                <a:cs typeface="Times New Roman" pitchFamily="18" charset="0"/>
              </a:rPr>
              <a:t>Properties –</a:t>
            </a:r>
            <a:r>
              <a:rPr lang="en-IN" dirty="0">
                <a:latin typeface="Times New Roman" pitchFamily="18" charset="0"/>
                <a:cs typeface="Times New Roman" pitchFamily="18" charset="0"/>
              </a:rPr>
              <a:t> A relation R is in 5NF if and only if it satisfies following conditions:</a:t>
            </a:r>
          </a:p>
          <a:p>
            <a:pPr marL="285750" indent="-285750" algn="just" fontAlgn="base">
              <a:buFont typeface="Wingdings" pitchFamily="2" charset="2"/>
              <a:buChar char="v"/>
            </a:pPr>
            <a:r>
              <a:rPr lang="en-IN" dirty="0">
                <a:latin typeface="Times New Roman" pitchFamily="18" charset="0"/>
                <a:cs typeface="Times New Roman" pitchFamily="18" charset="0"/>
              </a:rPr>
              <a:t>R should be already in 4NF.</a:t>
            </a:r>
          </a:p>
          <a:p>
            <a:pPr marL="285750" indent="-285750" algn="just" fontAlgn="base">
              <a:buFont typeface="Wingdings" pitchFamily="2" charset="2"/>
              <a:buChar char="v"/>
            </a:pPr>
            <a:r>
              <a:rPr lang="en-IN" dirty="0">
                <a:latin typeface="Times New Roman" pitchFamily="18" charset="0"/>
                <a:cs typeface="Times New Roman" pitchFamily="18" charset="0"/>
              </a:rPr>
              <a:t>It cannot be further non loss decomposed (join dependency)</a:t>
            </a:r>
          </a:p>
        </p:txBody>
      </p:sp>
      <p:sp>
        <p:nvSpPr>
          <p:cNvPr id="3" name="Rectangle 2"/>
          <p:cNvSpPr/>
          <p:nvPr/>
        </p:nvSpPr>
        <p:spPr>
          <a:xfrm>
            <a:off x="503548" y="3140968"/>
            <a:ext cx="2988332" cy="2062103"/>
          </a:xfrm>
          <a:prstGeom prst="rect">
            <a:avLst/>
          </a:prstGeom>
        </p:spPr>
        <p:txBody>
          <a:bodyPr wrap="square">
            <a:spAutoFit/>
          </a:bodyPr>
          <a:lstStyle/>
          <a:p>
            <a:pPr algn="just" fontAlgn="base"/>
            <a:r>
              <a:rPr lang="en-IN" sz="1600" b="1" dirty="0">
                <a:latin typeface="Times New Roman" pitchFamily="18" charset="0"/>
                <a:cs typeface="Times New Roman" pitchFamily="18" charset="0"/>
              </a:rPr>
              <a:t>Example –</a:t>
            </a:r>
            <a:r>
              <a:rPr lang="en-IN" sz="1600" dirty="0">
                <a:latin typeface="Times New Roman" pitchFamily="18" charset="0"/>
                <a:cs typeface="Times New Roman" pitchFamily="18" charset="0"/>
              </a:rPr>
              <a:t> Consider the schema, with a case as “if a company makes a product and an agent is an agent for that company, then he always sells that product for the company”. </a:t>
            </a:r>
          </a:p>
          <a:p>
            <a:pPr algn="just" fontAlgn="base"/>
            <a:r>
              <a:rPr lang="en-IN" sz="1600" dirty="0">
                <a:latin typeface="Times New Roman" pitchFamily="18" charset="0"/>
                <a:cs typeface="Times New Roman" pitchFamily="18" charset="0"/>
              </a:rPr>
              <a:t>Under these circumstances, the ACP table is shown as: </a:t>
            </a:r>
            <a:endParaRPr lang="en-IN" dirty="0"/>
          </a:p>
        </p:txBody>
      </p:sp>
      <p:graphicFrame>
        <p:nvGraphicFramePr>
          <p:cNvPr id="4" name="Table 3"/>
          <p:cNvGraphicFramePr>
            <a:graphicFrameLocks noGrp="1"/>
          </p:cNvGraphicFramePr>
          <p:nvPr/>
        </p:nvGraphicFramePr>
        <p:xfrm>
          <a:off x="4139952" y="3109245"/>
          <a:ext cx="4012704" cy="2465070"/>
        </p:xfrm>
        <a:graphic>
          <a:graphicData uri="http://schemas.openxmlformats.org/drawingml/2006/table">
            <a:tbl>
              <a:tblPr>
                <a:tableStyleId>{3C2FFA5D-87B4-456A-9821-1D502468CF0F}</a:tableStyleId>
              </a:tblPr>
              <a:tblGrid>
                <a:gridCol w="1337568">
                  <a:extLst>
                    <a:ext uri="{9D8B030D-6E8A-4147-A177-3AD203B41FA5}">
                      <a16:colId xmlns:a16="http://schemas.microsoft.com/office/drawing/2014/main" val="20000"/>
                    </a:ext>
                  </a:extLst>
                </a:gridCol>
                <a:gridCol w="1337568">
                  <a:extLst>
                    <a:ext uri="{9D8B030D-6E8A-4147-A177-3AD203B41FA5}">
                      <a16:colId xmlns:a16="http://schemas.microsoft.com/office/drawing/2014/main" val="20001"/>
                    </a:ext>
                  </a:extLst>
                </a:gridCol>
                <a:gridCol w="1337568">
                  <a:extLst>
                    <a:ext uri="{9D8B030D-6E8A-4147-A177-3AD203B41FA5}">
                      <a16:colId xmlns:a16="http://schemas.microsoft.com/office/drawing/2014/main" val="20002"/>
                    </a:ext>
                  </a:extLst>
                </a:gridCol>
              </a:tblGrid>
              <a:tr h="0">
                <a:tc>
                  <a:txBody>
                    <a:bodyPr/>
                    <a:lstStyle/>
                    <a:p>
                      <a:pPr algn="ctr" fontAlgn="base"/>
                      <a:r>
                        <a:rPr lang="en-IN" cap="all" dirty="0">
                          <a:effectLst/>
                        </a:rPr>
                        <a:t>AGENT</a:t>
                      </a:r>
                      <a:endParaRPr lang="en-IN" b="1" cap="all" dirty="0">
                        <a:solidFill>
                          <a:srgbClr val="000000"/>
                        </a:solidFill>
                        <a:effectLst/>
                        <a:latin typeface="Times New Roman" pitchFamily="18" charset="0"/>
                        <a:cs typeface="Times New Roman" pitchFamily="18" charset="0"/>
                      </a:endParaRPr>
                    </a:p>
                  </a:txBody>
                  <a:tcPr marL="76200" marR="76200" marT="76200" marB="76200" anchor="ctr"/>
                </a:tc>
                <a:tc>
                  <a:txBody>
                    <a:bodyPr/>
                    <a:lstStyle/>
                    <a:p>
                      <a:pPr algn="ctr" fontAlgn="base"/>
                      <a:r>
                        <a:rPr lang="en-IN" cap="all">
                          <a:effectLst/>
                        </a:rPr>
                        <a:t>COMPANY</a:t>
                      </a:r>
                      <a:endParaRPr lang="en-IN" b="1" cap="all">
                        <a:solidFill>
                          <a:srgbClr val="000000"/>
                        </a:solidFill>
                        <a:effectLst/>
                        <a:latin typeface="Times New Roman" pitchFamily="18" charset="0"/>
                        <a:cs typeface="Times New Roman" pitchFamily="18" charset="0"/>
                      </a:endParaRPr>
                    </a:p>
                  </a:txBody>
                  <a:tcPr marL="76200" marR="76200" marT="76200" marB="76200" anchor="ctr"/>
                </a:tc>
                <a:tc>
                  <a:txBody>
                    <a:bodyPr/>
                    <a:lstStyle/>
                    <a:p>
                      <a:pPr algn="ctr" fontAlgn="base"/>
                      <a:r>
                        <a:rPr lang="en-IN" cap="all">
                          <a:effectLst/>
                        </a:rPr>
                        <a:t>PRODUCT</a:t>
                      </a:r>
                      <a:endParaRPr lang="en-IN" b="1" cap="all">
                        <a:solidFill>
                          <a:srgbClr val="000000"/>
                        </a:solidFill>
                        <a:effectLst/>
                        <a:latin typeface="Times New Roman" pitchFamily="18" charset="0"/>
                        <a:cs typeface="Times New Roman" pitchFamily="18" charset="0"/>
                      </a:endParaRPr>
                    </a:p>
                  </a:txBody>
                  <a:tcPr marL="76200" marR="76200" marT="76200" marB="76200" anchor="ctr"/>
                </a:tc>
                <a:extLst>
                  <a:ext uri="{0D108BD9-81ED-4DB2-BD59-A6C34878D82A}">
                    <a16:rowId xmlns:a16="http://schemas.microsoft.com/office/drawing/2014/main" val="10000"/>
                  </a:ext>
                </a:extLst>
              </a:tr>
              <a:tr h="0">
                <a:tc>
                  <a:txBody>
                    <a:bodyPr/>
                    <a:lstStyle/>
                    <a:p>
                      <a:pPr algn="ctr" fontAlgn="base"/>
                      <a:r>
                        <a:rPr lang="en-IN" dirty="0">
                          <a:effectLst/>
                        </a:rPr>
                        <a:t>A1</a:t>
                      </a:r>
                      <a:endParaRPr lang="en-IN" b="0" dirty="0">
                        <a:effectLst/>
                        <a:latin typeface="Times New Roman" pitchFamily="18" charset="0"/>
                        <a:cs typeface="Times New Roman" pitchFamily="18" charset="0"/>
                      </a:endParaRPr>
                    </a:p>
                  </a:txBody>
                  <a:tcPr marL="133350" marR="133350" marT="66675" marB="66675" anchor="ctr"/>
                </a:tc>
                <a:tc>
                  <a:txBody>
                    <a:bodyPr/>
                    <a:lstStyle/>
                    <a:p>
                      <a:pPr algn="ctr" fontAlgn="base"/>
                      <a:r>
                        <a:rPr lang="en-IN" dirty="0">
                          <a:effectLst/>
                        </a:rPr>
                        <a:t>PQR</a:t>
                      </a:r>
                      <a:endParaRPr lang="en-IN" b="0" dirty="0">
                        <a:effectLst/>
                        <a:latin typeface="Times New Roman" pitchFamily="18" charset="0"/>
                        <a:cs typeface="Times New Roman" pitchFamily="18" charset="0"/>
                      </a:endParaRPr>
                    </a:p>
                  </a:txBody>
                  <a:tcPr marL="133350" marR="133350" marT="66675" marB="66675" anchor="ctr"/>
                </a:tc>
                <a:tc>
                  <a:txBody>
                    <a:bodyPr/>
                    <a:lstStyle/>
                    <a:p>
                      <a:pPr algn="ctr" fontAlgn="base"/>
                      <a:r>
                        <a:rPr lang="en-IN">
                          <a:effectLst/>
                        </a:rPr>
                        <a:t>Nut</a:t>
                      </a:r>
                      <a:endParaRPr lang="en-IN" b="0">
                        <a:effectLst/>
                        <a:latin typeface="Times New Roman" pitchFamily="18" charset="0"/>
                        <a:cs typeface="Times New Roman" pitchFamily="18" charset="0"/>
                      </a:endParaRPr>
                    </a:p>
                  </a:txBody>
                  <a:tcPr marL="133350" marR="133350" marT="66675" marB="66675" anchor="ctr"/>
                </a:tc>
                <a:extLst>
                  <a:ext uri="{0D108BD9-81ED-4DB2-BD59-A6C34878D82A}">
                    <a16:rowId xmlns:a16="http://schemas.microsoft.com/office/drawing/2014/main" val="10001"/>
                  </a:ext>
                </a:extLst>
              </a:tr>
              <a:tr h="0">
                <a:tc>
                  <a:txBody>
                    <a:bodyPr/>
                    <a:lstStyle/>
                    <a:p>
                      <a:pPr algn="ctr" fontAlgn="base"/>
                      <a:r>
                        <a:rPr lang="en-IN">
                          <a:effectLst/>
                        </a:rPr>
                        <a:t>A1</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dirty="0">
                          <a:effectLst/>
                        </a:rPr>
                        <a:t>PQR</a:t>
                      </a:r>
                      <a:endParaRPr lang="en-IN" b="0" dirty="0">
                        <a:effectLst/>
                        <a:latin typeface="Times New Roman" pitchFamily="18" charset="0"/>
                        <a:cs typeface="Times New Roman" pitchFamily="18" charset="0"/>
                      </a:endParaRPr>
                    </a:p>
                  </a:txBody>
                  <a:tcPr marL="133350" marR="133350" marT="66675" marB="66675" anchor="ctr"/>
                </a:tc>
                <a:tc>
                  <a:txBody>
                    <a:bodyPr/>
                    <a:lstStyle/>
                    <a:p>
                      <a:pPr algn="ctr" fontAlgn="base"/>
                      <a:r>
                        <a:rPr lang="en-IN">
                          <a:effectLst/>
                        </a:rPr>
                        <a:t>Bolt</a:t>
                      </a:r>
                      <a:endParaRPr lang="en-IN" b="0">
                        <a:effectLst/>
                        <a:latin typeface="Times New Roman" pitchFamily="18" charset="0"/>
                        <a:cs typeface="Times New Roman" pitchFamily="18" charset="0"/>
                      </a:endParaRPr>
                    </a:p>
                  </a:txBody>
                  <a:tcPr marL="133350" marR="133350" marT="66675" marB="66675" anchor="ctr"/>
                </a:tc>
                <a:extLst>
                  <a:ext uri="{0D108BD9-81ED-4DB2-BD59-A6C34878D82A}">
                    <a16:rowId xmlns:a16="http://schemas.microsoft.com/office/drawing/2014/main" val="10002"/>
                  </a:ext>
                </a:extLst>
              </a:tr>
              <a:tr h="0">
                <a:tc>
                  <a:txBody>
                    <a:bodyPr/>
                    <a:lstStyle/>
                    <a:p>
                      <a:pPr algn="ctr" fontAlgn="base"/>
                      <a:r>
                        <a:rPr lang="en-IN">
                          <a:effectLst/>
                        </a:rPr>
                        <a:t>A1</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dirty="0">
                          <a:effectLst/>
                        </a:rPr>
                        <a:t>XYZ</a:t>
                      </a:r>
                      <a:endParaRPr lang="en-IN" b="0" dirty="0">
                        <a:effectLst/>
                        <a:latin typeface="Times New Roman" pitchFamily="18" charset="0"/>
                        <a:cs typeface="Times New Roman" pitchFamily="18" charset="0"/>
                      </a:endParaRPr>
                    </a:p>
                  </a:txBody>
                  <a:tcPr marL="133350" marR="133350" marT="66675" marB="66675" anchor="ctr"/>
                </a:tc>
                <a:tc>
                  <a:txBody>
                    <a:bodyPr/>
                    <a:lstStyle/>
                    <a:p>
                      <a:pPr algn="ctr" fontAlgn="base"/>
                      <a:r>
                        <a:rPr lang="en-IN" dirty="0">
                          <a:effectLst/>
                        </a:rPr>
                        <a:t>Nut</a:t>
                      </a:r>
                      <a:endParaRPr lang="en-IN" b="0" dirty="0">
                        <a:effectLst/>
                        <a:latin typeface="Times New Roman" pitchFamily="18" charset="0"/>
                        <a:cs typeface="Times New Roman" pitchFamily="18" charset="0"/>
                      </a:endParaRPr>
                    </a:p>
                  </a:txBody>
                  <a:tcPr marL="133350" marR="133350" marT="66675" marB="66675" anchor="ctr"/>
                </a:tc>
                <a:extLst>
                  <a:ext uri="{0D108BD9-81ED-4DB2-BD59-A6C34878D82A}">
                    <a16:rowId xmlns:a16="http://schemas.microsoft.com/office/drawing/2014/main" val="10003"/>
                  </a:ext>
                </a:extLst>
              </a:tr>
              <a:tr h="0">
                <a:tc>
                  <a:txBody>
                    <a:bodyPr/>
                    <a:lstStyle/>
                    <a:p>
                      <a:pPr algn="ctr" fontAlgn="base"/>
                      <a:r>
                        <a:rPr lang="en-IN">
                          <a:effectLst/>
                        </a:rPr>
                        <a:t>A1</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a:effectLst/>
                        </a:rPr>
                        <a:t>XYZ</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dirty="0">
                          <a:effectLst/>
                        </a:rPr>
                        <a:t>Bolt</a:t>
                      </a:r>
                      <a:endParaRPr lang="en-IN" b="0" dirty="0">
                        <a:effectLst/>
                        <a:latin typeface="Times New Roman" pitchFamily="18" charset="0"/>
                        <a:cs typeface="Times New Roman" pitchFamily="18" charset="0"/>
                      </a:endParaRPr>
                    </a:p>
                  </a:txBody>
                  <a:tcPr marL="133350" marR="133350" marT="66675" marB="66675" anchor="ctr"/>
                </a:tc>
                <a:extLst>
                  <a:ext uri="{0D108BD9-81ED-4DB2-BD59-A6C34878D82A}">
                    <a16:rowId xmlns:a16="http://schemas.microsoft.com/office/drawing/2014/main" val="10004"/>
                  </a:ext>
                </a:extLst>
              </a:tr>
              <a:tr h="0">
                <a:tc>
                  <a:txBody>
                    <a:bodyPr/>
                    <a:lstStyle/>
                    <a:p>
                      <a:pPr algn="ctr" fontAlgn="base"/>
                      <a:r>
                        <a:rPr lang="en-IN">
                          <a:effectLst/>
                        </a:rPr>
                        <a:t>A2</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a:effectLst/>
                        </a:rPr>
                        <a:t>PQR</a:t>
                      </a:r>
                      <a:endParaRPr lang="en-IN"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dirty="0">
                          <a:effectLst/>
                        </a:rPr>
                        <a:t>Nut</a:t>
                      </a:r>
                      <a:endParaRPr lang="en-IN" b="0" dirty="0">
                        <a:effectLst/>
                        <a:latin typeface="Times New Roman" pitchFamily="18" charset="0"/>
                        <a:cs typeface="Times New Roman" pitchFamily="18" charset="0"/>
                      </a:endParaRPr>
                    </a:p>
                  </a:txBody>
                  <a:tcPr marL="133350" marR="133350" marT="66675" marB="66675" anchor="ctr"/>
                </a:tc>
                <a:extLst>
                  <a:ext uri="{0D108BD9-81ED-4DB2-BD59-A6C34878D82A}">
                    <a16:rowId xmlns:a16="http://schemas.microsoft.com/office/drawing/2014/main" val="10005"/>
                  </a:ext>
                </a:extLst>
              </a:tr>
            </a:tbl>
          </a:graphicData>
        </a:graphic>
      </p:graphicFrame>
      <p:sp>
        <p:nvSpPr>
          <p:cNvPr id="5" name="Rectangle 4"/>
          <p:cNvSpPr/>
          <p:nvPr/>
        </p:nvSpPr>
        <p:spPr>
          <a:xfrm>
            <a:off x="5302566" y="5661248"/>
            <a:ext cx="1488484" cy="369332"/>
          </a:xfrm>
          <a:prstGeom prst="rect">
            <a:avLst/>
          </a:prstGeom>
        </p:spPr>
        <p:txBody>
          <a:bodyPr wrap="none">
            <a:spAutoFit/>
          </a:bodyPr>
          <a:lstStyle/>
          <a:p>
            <a:r>
              <a:rPr lang="en-IN" b="1" dirty="0"/>
              <a:t>Table –</a:t>
            </a:r>
            <a:r>
              <a:rPr lang="en-IN" dirty="0"/>
              <a:t> ACP</a:t>
            </a:r>
          </a:p>
        </p:txBody>
      </p:sp>
    </p:spTree>
    <p:extLst>
      <p:ext uri="{BB962C8B-B14F-4D97-AF65-F5344CB8AC3E}">
        <p14:creationId xmlns:p14="http://schemas.microsoft.com/office/powerpoint/2010/main" val="25750703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548680"/>
            <a:ext cx="8424936" cy="646331"/>
          </a:xfrm>
          <a:prstGeom prst="rect">
            <a:avLst/>
          </a:prstGeom>
        </p:spPr>
        <p:txBody>
          <a:bodyPr wrap="square">
            <a:spAutoFit/>
          </a:bodyPr>
          <a:lstStyle/>
          <a:p>
            <a:r>
              <a:rPr lang="en-IN" dirty="0">
                <a:latin typeface="Times New Roman" pitchFamily="18" charset="0"/>
                <a:cs typeface="Times New Roman" pitchFamily="18" charset="0"/>
              </a:rPr>
              <a:t>The relation ACP is again decompose into 3 relations. Now, the natural Join of all the three relations will be shown as:</a:t>
            </a:r>
          </a:p>
        </p:txBody>
      </p:sp>
      <p:graphicFrame>
        <p:nvGraphicFramePr>
          <p:cNvPr id="3" name="Table 2"/>
          <p:cNvGraphicFramePr>
            <a:graphicFrameLocks noGrp="1"/>
          </p:cNvGraphicFramePr>
          <p:nvPr/>
        </p:nvGraphicFramePr>
        <p:xfrm>
          <a:off x="539552" y="1700808"/>
          <a:ext cx="2520280" cy="1649730"/>
        </p:xfrm>
        <a:graphic>
          <a:graphicData uri="http://schemas.openxmlformats.org/drawingml/2006/table">
            <a:tbl>
              <a:tblPr>
                <a:tableStyleId>{3C2FFA5D-87B4-456A-9821-1D502468CF0F}</a:tableStyleId>
              </a:tblPr>
              <a:tblGrid>
                <a:gridCol w="1080120">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tblGrid>
              <a:tr h="0">
                <a:tc>
                  <a:txBody>
                    <a:bodyPr/>
                    <a:lstStyle/>
                    <a:p>
                      <a:pPr algn="ctr" fontAlgn="base"/>
                      <a:r>
                        <a:rPr lang="en-IN" cap="all" dirty="0">
                          <a:effectLst/>
                        </a:rPr>
                        <a:t>AGENT</a:t>
                      </a:r>
                      <a:endParaRPr lang="en-IN" b="1" cap="all" dirty="0">
                        <a:solidFill>
                          <a:srgbClr val="000000"/>
                        </a:solidFill>
                        <a:effectLst/>
                      </a:endParaRPr>
                    </a:p>
                  </a:txBody>
                  <a:tcPr marL="76200" marR="76200" marT="76200" marB="76200" anchor="ctr"/>
                </a:tc>
                <a:tc>
                  <a:txBody>
                    <a:bodyPr/>
                    <a:lstStyle/>
                    <a:p>
                      <a:pPr algn="ctr" fontAlgn="base"/>
                      <a:r>
                        <a:rPr lang="en-IN" cap="all">
                          <a:effectLst/>
                        </a:rPr>
                        <a:t>COMPANY</a:t>
                      </a:r>
                      <a:endParaRPr lang="en-IN" b="1" cap="all">
                        <a:solidFill>
                          <a:srgbClr val="000000"/>
                        </a:solidFill>
                        <a:effectLst/>
                      </a:endParaRPr>
                    </a:p>
                  </a:txBody>
                  <a:tcPr marL="76200" marR="76200" marT="76200" marB="76200" anchor="ctr"/>
                </a:tc>
                <a:extLst>
                  <a:ext uri="{0D108BD9-81ED-4DB2-BD59-A6C34878D82A}">
                    <a16:rowId xmlns:a16="http://schemas.microsoft.com/office/drawing/2014/main" val="10000"/>
                  </a:ext>
                </a:extLst>
              </a:tr>
              <a:tr h="0">
                <a:tc>
                  <a:txBody>
                    <a:bodyPr/>
                    <a:lstStyle/>
                    <a:p>
                      <a:pPr algn="ctr" fontAlgn="base"/>
                      <a:r>
                        <a:rPr lang="en-IN">
                          <a:effectLst/>
                        </a:rPr>
                        <a:t>A1</a:t>
                      </a:r>
                      <a:endParaRPr lang="en-IN" b="0">
                        <a:effectLst/>
                      </a:endParaRPr>
                    </a:p>
                  </a:txBody>
                  <a:tcPr marL="133350" marR="133350" marT="66675" marB="66675" anchor="ctr"/>
                </a:tc>
                <a:tc>
                  <a:txBody>
                    <a:bodyPr/>
                    <a:lstStyle/>
                    <a:p>
                      <a:pPr algn="ctr" fontAlgn="base"/>
                      <a:r>
                        <a:rPr lang="en-IN">
                          <a:effectLst/>
                        </a:rPr>
                        <a:t>PQR</a:t>
                      </a:r>
                      <a:endParaRPr lang="en-IN" b="0">
                        <a:effectLst/>
                      </a:endParaRPr>
                    </a:p>
                  </a:txBody>
                  <a:tcPr marL="133350" marR="133350" marT="66675" marB="66675" anchor="ctr"/>
                </a:tc>
                <a:extLst>
                  <a:ext uri="{0D108BD9-81ED-4DB2-BD59-A6C34878D82A}">
                    <a16:rowId xmlns:a16="http://schemas.microsoft.com/office/drawing/2014/main" val="10001"/>
                  </a:ext>
                </a:extLst>
              </a:tr>
              <a:tr h="0">
                <a:tc>
                  <a:txBody>
                    <a:bodyPr/>
                    <a:lstStyle/>
                    <a:p>
                      <a:pPr algn="ctr" fontAlgn="base"/>
                      <a:r>
                        <a:rPr lang="en-IN">
                          <a:effectLst/>
                        </a:rPr>
                        <a:t>A1</a:t>
                      </a:r>
                      <a:endParaRPr lang="en-IN" b="0">
                        <a:effectLst/>
                      </a:endParaRPr>
                    </a:p>
                  </a:txBody>
                  <a:tcPr marL="133350" marR="133350" marT="66675" marB="66675" anchor="ctr"/>
                </a:tc>
                <a:tc>
                  <a:txBody>
                    <a:bodyPr/>
                    <a:lstStyle/>
                    <a:p>
                      <a:pPr algn="ctr" fontAlgn="base"/>
                      <a:r>
                        <a:rPr lang="en-IN">
                          <a:effectLst/>
                        </a:rPr>
                        <a:t>XYZ</a:t>
                      </a:r>
                      <a:endParaRPr lang="en-IN" b="0">
                        <a:effectLst/>
                      </a:endParaRPr>
                    </a:p>
                  </a:txBody>
                  <a:tcPr marL="133350" marR="133350" marT="66675" marB="66675" anchor="ctr"/>
                </a:tc>
                <a:extLst>
                  <a:ext uri="{0D108BD9-81ED-4DB2-BD59-A6C34878D82A}">
                    <a16:rowId xmlns:a16="http://schemas.microsoft.com/office/drawing/2014/main" val="10002"/>
                  </a:ext>
                </a:extLst>
              </a:tr>
              <a:tr h="0">
                <a:tc>
                  <a:txBody>
                    <a:bodyPr/>
                    <a:lstStyle/>
                    <a:p>
                      <a:pPr algn="ctr" fontAlgn="base"/>
                      <a:r>
                        <a:rPr lang="en-IN">
                          <a:effectLst/>
                        </a:rPr>
                        <a:t>A2</a:t>
                      </a:r>
                      <a:endParaRPr lang="en-IN" b="0">
                        <a:effectLst/>
                      </a:endParaRPr>
                    </a:p>
                  </a:txBody>
                  <a:tcPr marL="133350" marR="133350" marT="66675" marB="66675" anchor="ctr"/>
                </a:tc>
                <a:tc>
                  <a:txBody>
                    <a:bodyPr/>
                    <a:lstStyle/>
                    <a:p>
                      <a:pPr algn="ctr" fontAlgn="base"/>
                      <a:r>
                        <a:rPr lang="en-IN" dirty="0">
                          <a:effectLst/>
                        </a:rPr>
                        <a:t>PQR</a:t>
                      </a:r>
                      <a:endParaRPr lang="en-IN" b="0" dirty="0">
                        <a:effectLst/>
                      </a:endParaRPr>
                    </a:p>
                  </a:txBody>
                  <a:tcPr marL="133350" marR="133350" marT="66675" marB="66675" anchor="ctr"/>
                </a:tc>
                <a:extLst>
                  <a:ext uri="{0D108BD9-81ED-4DB2-BD59-A6C34878D82A}">
                    <a16:rowId xmlns:a16="http://schemas.microsoft.com/office/drawing/2014/main" val="10003"/>
                  </a:ext>
                </a:extLst>
              </a:tr>
            </a:tbl>
          </a:graphicData>
        </a:graphic>
      </p:graphicFrame>
      <p:graphicFrame>
        <p:nvGraphicFramePr>
          <p:cNvPr id="4" name="Table 3"/>
          <p:cNvGraphicFramePr>
            <a:graphicFrameLocks noGrp="1"/>
          </p:cNvGraphicFramePr>
          <p:nvPr/>
        </p:nvGraphicFramePr>
        <p:xfrm>
          <a:off x="3635896" y="1772816"/>
          <a:ext cx="2448272" cy="1649730"/>
        </p:xfrm>
        <a:graphic>
          <a:graphicData uri="http://schemas.openxmlformats.org/drawingml/2006/table">
            <a:tbl>
              <a:tblPr>
                <a:tableStyleId>{3C2FFA5D-87B4-456A-9821-1D502468CF0F}</a:tableStyleId>
              </a:tblPr>
              <a:tblGrid>
                <a:gridCol w="1008112">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tblGrid>
              <a:tr h="0">
                <a:tc>
                  <a:txBody>
                    <a:bodyPr/>
                    <a:lstStyle/>
                    <a:p>
                      <a:pPr algn="ctr" fontAlgn="base"/>
                      <a:r>
                        <a:rPr lang="en-IN" cap="all" dirty="0">
                          <a:effectLst/>
                        </a:rPr>
                        <a:t>AGENT</a:t>
                      </a:r>
                      <a:endParaRPr lang="en-IN" b="1" cap="all" dirty="0">
                        <a:solidFill>
                          <a:srgbClr val="000000"/>
                        </a:solidFill>
                        <a:effectLst/>
                      </a:endParaRPr>
                    </a:p>
                  </a:txBody>
                  <a:tcPr marL="76200" marR="76200" marT="76200" marB="76200" anchor="ctr"/>
                </a:tc>
                <a:tc>
                  <a:txBody>
                    <a:bodyPr/>
                    <a:lstStyle/>
                    <a:p>
                      <a:pPr algn="ctr" fontAlgn="base"/>
                      <a:r>
                        <a:rPr lang="en-IN" cap="all">
                          <a:effectLst/>
                        </a:rPr>
                        <a:t>PRODUCT</a:t>
                      </a:r>
                      <a:endParaRPr lang="en-IN" b="1" cap="all">
                        <a:solidFill>
                          <a:srgbClr val="000000"/>
                        </a:solidFill>
                        <a:effectLst/>
                      </a:endParaRPr>
                    </a:p>
                  </a:txBody>
                  <a:tcPr marL="76200" marR="76200" marT="76200" marB="76200" anchor="ctr"/>
                </a:tc>
                <a:extLst>
                  <a:ext uri="{0D108BD9-81ED-4DB2-BD59-A6C34878D82A}">
                    <a16:rowId xmlns:a16="http://schemas.microsoft.com/office/drawing/2014/main" val="10000"/>
                  </a:ext>
                </a:extLst>
              </a:tr>
              <a:tr h="0">
                <a:tc>
                  <a:txBody>
                    <a:bodyPr/>
                    <a:lstStyle/>
                    <a:p>
                      <a:pPr algn="ctr" fontAlgn="base"/>
                      <a:r>
                        <a:rPr lang="en-IN">
                          <a:effectLst/>
                        </a:rPr>
                        <a:t>A1</a:t>
                      </a:r>
                      <a:endParaRPr lang="en-IN" b="0">
                        <a:effectLst/>
                      </a:endParaRPr>
                    </a:p>
                  </a:txBody>
                  <a:tcPr marL="133350" marR="133350" marT="66675" marB="66675" anchor="ctr"/>
                </a:tc>
                <a:tc>
                  <a:txBody>
                    <a:bodyPr/>
                    <a:lstStyle/>
                    <a:p>
                      <a:pPr algn="ctr" fontAlgn="base"/>
                      <a:r>
                        <a:rPr lang="en-IN">
                          <a:effectLst/>
                        </a:rPr>
                        <a:t>Nut</a:t>
                      </a:r>
                      <a:endParaRPr lang="en-IN" b="0">
                        <a:effectLst/>
                      </a:endParaRPr>
                    </a:p>
                  </a:txBody>
                  <a:tcPr marL="133350" marR="133350" marT="66675" marB="66675" anchor="ctr"/>
                </a:tc>
                <a:extLst>
                  <a:ext uri="{0D108BD9-81ED-4DB2-BD59-A6C34878D82A}">
                    <a16:rowId xmlns:a16="http://schemas.microsoft.com/office/drawing/2014/main" val="10001"/>
                  </a:ext>
                </a:extLst>
              </a:tr>
              <a:tr h="0">
                <a:tc>
                  <a:txBody>
                    <a:bodyPr/>
                    <a:lstStyle/>
                    <a:p>
                      <a:pPr algn="ctr" fontAlgn="base"/>
                      <a:r>
                        <a:rPr lang="en-IN">
                          <a:effectLst/>
                        </a:rPr>
                        <a:t>A1</a:t>
                      </a:r>
                      <a:endParaRPr lang="en-IN" b="0">
                        <a:effectLst/>
                      </a:endParaRPr>
                    </a:p>
                  </a:txBody>
                  <a:tcPr marL="133350" marR="133350" marT="66675" marB="66675" anchor="ctr"/>
                </a:tc>
                <a:tc>
                  <a:txBody>
                    <a:bodyPr/>
                    <a:lstStyle/>
                    <a:p>
                      <a:pPr algn="ctr" fontAlgn="base"/>
                      <a:r>
                        <a:rPr lang="en-IN">
                          <a:effectLst/>
                        </a:rPr>
                        <a:t>Bolt</a:t>
                      </a:r>
                      <a:endParaRPr lang="en-IN" b="0">
                        <a:effectLst/>
                      </a:endParaRPr>
                    </a:p>
                  </a:txBody>
                  <a:tcPr marL="133350" marR="133350" marT="66675" marB="66675" anchor="ctr"/>
                </a:tc>
                <a:extLst>
                  <a:ext uri="{0D108BD9-81ED-4DB2-BD59-A6C34878D82A}">
                    <a16:rowId xmlns:a16="http://schemas.microsoft.com/office/drawing/2014/main" val="10002"/>
                  </a:ext>
                </a:extLst>
              </a:tr>
              <a:tr h="0">
                <a:tc>
                  <a:txBody>
                    <a:bodyPr/>
                    <a:lstStyle/>
                    <a:p>
                      <a:pPr algn="ctr" fontAlgn="base"/>
                      <a:r>
                        <a:rPr lang="en-IN">
                          <a:effectLst/>
                        </a:rPr>
                        <a:t>A2</a:t>
                      </a:r>
                      <a:endParaRPr lang="en-IN" b="0">
                        <a:effectLst/>
                      </a:endParaRPr>
                    </a:p>
                  </a:txBody>
                  <a:tcPr marL="133350" marR="133350" marT="66675" marB="66675" anchor="ctr"/>
                </a:tc>
                <a:tc>
                  <a:txBody>
                    <a:bodyPr/>
                    <a:lstStyle/>
                    <a:p>
                      <a:pPr algn="ctr" fontAlgn="base"/>
                      <a:r>
                        <a:rPr lang="en-IN" dirty="0">
                          <a:effectLst/>
                        </a:rPr>
                        <a:t>Nut</a:t>
                      </a:r>
                      <a:endParaRPr lang="en-IN" b="0" dirty="0">
                        <a:effectLst/>
                      </a:endParaRPr>
                    </a:p>
                  </a:txBody>
                  <a:tcPr marL="133350" marR="133350" marT="66675" marB="66675" anchor="ctr"/>
                </a:tc>
                <a:extLst>
                  <a:ext uri="{0D108BD9-81ED-4DB2-BD59-A6C34878D82A}">
                    <a16:rowId xmlns:a16="http://schemas.microsoft.com/office/drawing/2014/main" val="10003"/>
                  </a:ext>
                </a:extLst>
              </a:tr>
            </a:tbl>
          </a:graphicData>
        </a:graphic>
      </p:graphicFrame>
      <p:sp>
        <p:nvSpPr>
          <p:cNvPr id="5" name="Rectangle 4"/>
          <p:cNvSpPr/>
          <p:nvPr/>
        </p:nvSpPr>
        <p:spPr>
          <a:xfrm>
            <a:off x="4067944" y="1214756"/>
            <a:ext cx="1321708" cy="369332"/>
          </a:xfrm>
          <a:prstGeom prst="rect">
            <a:avLst/>
          </a:prstGeom>
        </p:spPr>
        <p:txBody>
          <a:bodyPr wrap="none">
            <a:spAutoFit/>
          </a:bodyPr>
          <a:lstStyle/>
          <a:p>
            <a:r>
              <a:rPr lang="en-IN" b="1" dirty="0"/>
              <a:t>Table –</a:t>
            </a:r>
            <a:r>
              <a:rPr lang="en-IN" dirty="0"/>
              <a:t> R2</a:t>
            </a:r>
          </a:p>
        </p:txBody>
      </p:sp>
      <p:sp>
        <p:nvSpPr>
          <p:cNvPr id="6" name="Rectangle 5"/>
          <p:cNvSpPr/>
          <p:nvPr/>
        </p:nvSpPr>
        <p:spPr>
          <a:xfrm>
            <a:off x="899592" y="1211236"/>
            <a:ext cx="1321708" cy="369332"/>
          </a:xfrm>
          <a:prstGeom prst="rect">
            <a:avLst/>
          </a:prstGeom>
        </p:spPr>
        <p:txBody>
          <a:bodyPr wrap="none">
            <a:spAutoFit/>
          </a:bodyPr>
          <a:lstStyle/>
          <a:p>
            <a:r>
              <a:rPr lang="en-IN" b="1" dirty="0"/>
              <a:t>Table –</a:t>
            </a:r>
            <a:r>
              <a:rPr lang="en-IN" dirty="0"/>
              <a:t> R1</a:t>
            </a:r>
          </a:p>
        </p:txBody>
      </p:sp>
      <p:sp>
        <p:nvSpPr>
          <p:cNvPr id="7" name="Rectangle 6"/>
          <p:cNvSpPr/>
          <p:nvPr/>
        </p:nvSpPr>
        <p:spPr>
          <a:xfrm>
            <a:off x="6804248" y="1195011"/>
            <a:ext cx="1321708" cy="369332"/>
          </a:xfrm>
          <a:prstGeom prst="rect">
            <a:avLst/>
          </a:prstGeom>
        </p:spPr>
        <p:txBody>
          <a:bodyPr wrap="none">
            <a:spAutoFit/>
          </a:bodyPr>
          <a:lstStyle/>
          <a:p>
            <a:r>
              <a:rPr lang="en-IN" b="1" dirty="0"/>
              <a:t>Table –</a:t>
            </a:r>
            <a:r>
              <a:rPr lang="en-IN" dirty="0"/>
              <a:t> R3</a:t>
            </a:r>
          </a:p>
        </p:txBody>
      </p:sp>
      <p:graphicFrame>
        <p:nvGraphicFramePr>
          <p:cNvPr id="8" name="Table 7"/>
          <p:cNvGraphicFramePr>
            <a:graphicFrameLocks noGrp="1"/>
          </p:cNvGraphicFramePr>
          <p:nvPr/>
        </p:nvGraphicFramePr>
        <p:xfrm>
          <a:off x="6335688" y="1772816"/>
          <a:ext cx="2628800" cy="1905000"/>
        </p:xfrm>
        <a:graphic>
          <a:graphicData uri="http://schemas.openxmlformats.org/drawingml/2006/table">
            <a:tbl>
              <a:tblPr>
                <a:tableStyleId>{3C2FFA5D-87B4-456A-9821-1D502468CF0F}</a:tableStyleId>
              </a:tblPr>
              <a:tblGrid>
                <a:gridCol w="140466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tblGrid>
              <a:tr h="0">
                <a:tc>
                  <a:txBody>
                    <a:bodyPr/>
                    <a:lstStyle/>
                    <a:p>
                      <a:pPr algn="ctr" fontAlgn="base"/>
                      <a:r>
                        <a:rPr lang="en-IN" sz="1600" cap="all" dirty="0">
                          <a:effectLst/>
                          <a:latin typeface="Times New Roman" pitchFamily="18" charset="0"/>
                          <a:cs typeface="Times New Roman" pitchFamily="18" charset="0"/>
                        </a:rPr>
                        <a:t>COMPANY</a:t>
                      </a:r>
                      <a:endParaRPr lang="en-IN" sz="1600" b="1" cap="all" dirty="0">
                        <a:solidFill>
                          <a:srgbClr val="000000"/>
                        </a:solidFill>
                        <a:effectLst/>
                        <a:latin typeface="Times New Roman" pitchFamily="18" charset="0"/>
                        <a:cs typeface="Times New Roman" pitchFamily="18" charset="0"/>
                      </a:endParaRPr>
                    </a:p>
                  </a:txBody>
                  <a:tcPr marL="76200" marR="76200" marT="76200" marB="76200" anchor="ctr"/>
                </a:tc>
                <a:tc>
                  <a:txBody>
                    <a:bodyPr/>
                    <a:lstStyle/>
                    <a:p>
                      <a:pPr algn="ctr" fontAlgn="base"/>
                      <a:r>
                        <a:rPr lang="en-IN" sz="1600" cap="all">
                          <a:effectLst/>
                          <a:latin typeface="Times New Roman" pitchFamily="18" charset="0"/>
                          <a:cs typeface="Times New Roman" pitchFamily="18" charset="0"/>
                        </a:rPr>
                        <a:t>PRODUCT</a:t>
                      </a:r>
                      <a:endParaRPr lang="en-IN" sz="1600" b="1" cap="all">
                        <a:solidFill>
                          <a:srgbClr val="000000"/>
                        </a:solidFill>
                        <a:effectLst/>
                        <a:latin typeface="Times New Roman" pitchFamily="18" charset="0"/>
                        <a:cs typeface="Times New Roman" pitchFamily="18" charset="0"/>
                      </a:endParaRPr>
                    </a:p>
                  </a:txBody>
                  <a:tcPr marL="76200" marR="76200" marT="76200" marB="76200" anchor="ctr"/>
                </a:tc>
                <a:extLst>
                  <a:ext uri="{0D108BD9-81ED-4DB2-BD59-A6C34878D82A}">
                    <a16:rowId xmlns:a16="http://schemas.microsoft.com/office/drawing/2014/main" val="10000"/>
                  </a:ext>
                </a:extLst>
              </a:tr>
              <a:tr h="0">
                <a:tc>
                  <a:txBody>
                    <a:bodyPr/>
                    <a:lstStyle/>
                    <a:p>
                      <a:pPr algn="ctr" fontAlgn="base"/>
                      <a:r>
                        <a:rPr lang="en-IN" sz="1600" dirty="0">
                          <a:effectLst/>
                          <a:latin typeface="Times New Roman" pitchFamily="18" charset="0"/>
                          <a:cs typeface="Times New Roman" pitchFamily="18" charset="0"/>
                        </a:rPr>
                        <a:t>PQR</a:t>
                      </a:r>
                      <a:endParaRPr lang="en-IN" sz="1600" b="0" dirty="0">
                        <a:effectLst/>
                        <a:latin typeface="Times New Roman" pitchFamily="18" charset="0"/>
                        <a:cs typeface="Times New Roman" pitchFamily="18" charset="0"/>
                      </a:endParaRPr>
                    </a:p>
                  </a:txBody>
                  <a:tcPr marL="133350" marR="133350" marT="66675" marB="66675" anchor="ctr"/>
                </a:tc>
                <a:tc>
                  <a:txBody>
                    <a:bodyPr/>
                    <a:lstStyle/>
                    <a:p>
                      <a:pPr algn="ctr" fontAlgn="base"/>
                      <a:r>
                        <a:rPr lang="en-IN" sz="1600" dirty="0">
                          <a:effectLst/>
                          <a:latin typeface="Times New Roman" pitchFamily="18" charset="0"/>
                          <a:cs typeface="Times New Roman" pitchFamily="18" charset="0"/>
                        </a:rPr>
                        <a:t>Nut</a:t>
                      </a:r>
                      <a:endParaRPr lang="en-IN" sz="1600" b="0" dirty="0">
                        <a:effectLst/>
                        <a:latin typeface="Times New Roman" pitchFamily="18" charset="0"/>
                        <a:cs typeface="Times New Roman" pitchFamily="18" charset="0"/>
                      </a:endParaRPr>
                    </a:p>
                  </a:txBody>
                  <a:tcPr marL="133350" marR="133350" marT="66675" marB="66675" anchor="ctr"/>
                </a:tc>
                <a:extLst>
                  <a:ext uri="{0D108BD9-81ED-4DB2-BD59-A6C34878D82A}">
                    <a16:rowId xmlns:a16="http://schemas.microsoft.com/office/drawing/2014/main" val="10001"/>
                  </a:ext>
                </a:extLst>
              </a:tr>
              <a:tr h="0">
                <a:tc>
                  <a:txBody>
                    <a:bodyPr/>
                    <a:lstStyle/>
                    <a:p>
                      <a:pPr algn="ctr" fontAlgn="base"/>
                      <a:r>
                        <a:rPr lang="en-IN" sz="1600" dirty="0">
                          <a:effectLst/>
                          <a:latin typeface="Times New Roman" pitchFamily="18" charset="0"/>
                          <a:cs typeface="Times New Roman" pitchFamily="18" charset="0"/>
                        </a:rPr>
                        <a:t>PQR</a:t>
                      </a:r>
                      <a:endParaRPr lang="en-IN" sz="1600" b="0" dirty="0">
                        <a:effectLst/>
                        <a:latin typeface="Times New Roman" pitchFamily="18" charset="0"/>
                        <a:cs typeface="Times New Roman" pitchFamily="18" charset="0"/>
                      </a:endParaRPr>
                    </a:p>
                  </a:txBody>
                  <a:tcPr marL="133350" marR="133350" marT="66675" marB="66675" anchor="ctr"/>
                </a:tc>
                <a:tc>
                  <a:txBody>
                    <a:bodyPr/>
                    <a:lstStyle/>
                    <a:p>
                      <a:pPr algn="ctr" fontAlgn="base"/>
                      <a:r>
                        <a:rPr lang="en-IN" sz="1600" dirty="0">
                          <a:effectLst/>
                          <a:latin typeface="Times New Roman" pitchFamily="18" charset="0"/>
                          <a:cs typeface="Times New Roman" pitchFamily="18" charset="0"/>
                        </a:rPr>
                        <a:t>Bolt</a:t>
                      </a:r>
                      <a:endParaRPr lang="en-IN" sz="1600" b="0" dirty="0">
                        <a:effectLst/>
                        <a:latin typeface="Times New Roman" pitchFamily="18" charset="0"/>
                        <a:cs typeface="Times New Roman" pitchFamily="18" charset="0"/>
                      </a:endParaRPr>
                    </a:p>
                  </a:txBody>
                  <a:tcPr marL="133350" marR="133350" marT="66675" marB="66675" anchor="ctr"/>
                </a:tc>
                <a:extLst>
                  <a:ext uri="{0D108BD9-81ED-4DB2-BD59-A6C34878D82A}">
                    <a16:rowId xmlns:a16="http://schemas.microsoft.com/office/drawing/2014/main" val="10002"/>
                  </a:ext>
                </a:extLst>
              </a:tr>
              <a:tr h="0">
                <a:tc>
                  <a:txBody>
                    <a:bodyPr/>
                    <a:lstStyle/>
                    <a:p>
                      <a:pPr algn="ctr" fontAlgn="base"/>
                      <a:r>
                        <a:rPr lang="en-IN" sz="1600">
                          <a:effectLst/>
                          <a:latin typeface="Times New Roman" pitchFamily="18" charset="0"/>
                          <a:cs typeface="Times New Roman" pitchFamily="18" charset="0"/>
                        </a:rPr>
                        <a:t>XYZ</a:t>
                      </a:r>
                      <a:endParaRPr lang="en-IN" sz="1600"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sz="1600" dirty="0">
                          <a:effectLst/>
                          <a:latin typeface="Times New Roman" pitchFamily="18" charset="0"/>
                          <a:cs typeface="Times New Roman" pitchFamily="18" charset="0"/>
                        </a:rPr>
                        <a:t>Nut</a:t>
                      </a:r>
                      <a:endParaRPr lang="en-IN" sz="1600" b="0" dirty="0">
                        <a:effectLst/>
                        <a:latin typeface="Times New Roman" pitchFamily="18" charset="0"/>
                        <a:cs typeface="Times New Roman" pitchFamily="18" charset="0"/>
                      </a:endParaRPr>
                    </a:p>
                  </a:txBody>
                  <a:tcPr marL="133350" marR="133350" marT="66675" marB="66675" anchor="ctr"/>
                </a:tc>
                <a:extLst>
                  <a:ext uri="{0D108BD9-81ED-4DB2-BD59-A6C34878D82A}">
                    <a16:rowId xmlns:a16="http://schemas.microsoft.com/office/drawing/2014/main" val="10003"/>
                  </a:ext>
                </a:extLst>
              </a:tr>
              <a:tr h="0">
                <a:tc>
                  <a:txBody>
                    <a:bodyPr/>
                    <a:lstStyle/>
                    <a:p>
                      <a:pPr algn="ctr" fontAlgn="base"/>
                      <a:r>
                        <a:rPr lang="en-IN" sz="1600">
                          <a:effectLst/>
                          <a:latin typeface="Times New Roman" pitchFamily="18" charset="0"/>
                          <a:cs typeface="Times New Roman" pitchFamily="18" charset="0"/>
                        </a:rPr>
                        <a:t>XYZ</a:t>
                      </a:r>
                      <a:endParaRPr lang="en-IN" sz="1600" b="0">
                        <a:effectLst/>
                        <a:latin typeface="Times New Roman" pitchFamily="18" charset="0"/>
                        <a:cs typeface="Times New Roman" pitchFamily="18" charset="0"/>
                      </a:endParaRPr>
                    </a:p>
                  </a:txBody>
                  <a:tcPr marL="133350" marR="133350" marT="66675" marB="66675" anchor="ctr"/>
                </a:tc>
                <a:tc>
                  <a:txBody>
                    <a:bodyPr/>
                    <a:lstStyle/>
                    <a:p>
                      <a:pPr algn="ctr" fontAlgn="base"/>
                      <a:r>
                        <a:rPr lang="en-IN" sz="1600" dirty="0">
                          <a:effectLst/>
                          <a:latin typeface="Times New Roman" pitchFamily="18" charset="0"/>
                          <a:cs typeface="Times New Roman" pitchFamily="18" charset="0"/>
                        </a:rPr>
                        <a:t>Bolt</a:t>
                      </a:r>
                      <a:endParaRPr lang="en-IN" sz="1600" b="0" dirty="0">
                        <a:effectLst/>
                        <a:latin typeface="Times New Roman" pitchFamily="18" charset="0"/>
                        <a:cs typeface="Times New Roman" pitchFamily="18" charset="0"/>
                      </a:endParaRPr>
                    </a:p>
                  </a:txBody>
                  <a:tcPr marL="133350" marR="133350" marT="66675" marB="66675" anchor="ctr"/>
                </a:tc>
                <a:extLst>
                  <a:ext uri="{0D108BD9-81ED-4DB2-BD59-A6C34878D82A}">
                    <a16:rowId xmlns:a16="http://schemas.microsoft.com/office/drawing/2014/main" val="10004"/>
                  </a:ext>
                </a:extLst>
              </a:tr>
            </a:tbl>
          </a:graphicData>
        </a:graphic>
      </p:graphicFrame>
      <p:sp>
        <p:nvSpPr>
          <p:cNvPr id="9" name="Rectangle 8"/>
          <p:cNvSpPr/>
          <p:nvPr/>
        </p:nvSpPr>
        <p:spPr>
          <a:xfrm>
            <a:off x="444322" y="4149080"/>
            <a:ext cx="8568952" cy="1569660"/>
          </a:xfrm>
          <a:prstGeom prst="rect">
            <a:avLst/>
          </a:prstGeom>
        </p:spPr>
        <p:txBody>
          <a:bodyPr wrap="square">
            <a:spAutoFit/>
          </a:bodyPr>
          <a:lstStyle/>
          <a:p>
            <a:pPr fontAlgn="base"/>
            <a:r>
              <a:rPr lang="en-IN" sz="1600" dirty="0">
                <a:latin typeface="Times New Roman" pitchFamily="18" charset="0"/>
                <a:cs typeface="Times New Roman" pitchFamily="18" charset="0"/>
              </a:rPr>
              <a:t>Result of Natural Join of R1 and R3 over ‘Company’ and then Natural Join of R13 and R2 over ‘</a:t>
            </a:r>
            <a:r>
              <a:rPr lang="en-IN" sz="1600" dirty="0" err="1">
                <a:latin typeface="Times New Roman" pitchFamily="18" charset="0"/>
                <a:cs typeface="Times New Roman" pitchFamily="18" charset="0"/>
              </a:rPr>
              <a:t>Agent’and</a:t>
            </a:r>
            <a:r>
              <a:rPr lang="en-IN" sz="1600" dirty="0">
                <a:latin typeface="Times New Roman" pitchFamily="18" charset="0"/>
                <a:cs typeface="Times New Roman" pitchFamily="18" charset="0"/>
              </a:rPr>
              <a:t> ‘Product’ will be table </a:t>
            </a:r>
            <a:r>
              <a:rPr lang="en-IN" sz="1600" b="1" dirty="0">
                <a:latin typeface="Times New Roman" pitchFamily="18" charset="0"/>
                <a:cs typeface="Times New Roman" pitchFamily="18" charset="0"/>
              </a:rPr>
              <a:t>ACP</a:t>
            </a:r>
            <a:r>
              <a:rPr lang="en-IN" sz="1600" dirty="0">
                <a:latin typeface="Times New Roman" pitchFamily="18" charset="0"/>
                <a:cs typeface="Times New Roman" pitchFamily="18" charset="0"/>
              </a:rPr>
              <a:t>.</a:t>
            </a:r>
          </a:p>
          <a:p>
            <a:pPr fontAlgn="base"/>
            <a:endParaRPr lang="en-IN" sz="1600" dirty="0">
              <a:latin typeface="Times New Roman" pitchFamily="18" charset="0"/>
              <a:cs typeface="Times New Roman" pitchFamily="18" charset="0"/>
            </a:endParaRPr>
          </a:p>
          <a:p>
            <a:pPr fontAlgn="base"/>
            <a:r>
              <a:rPr lang="en-IN" sz="1600" dirty="0">
                <a:latin typeface="Times New Roman" pitchFamily="18" charset="0"/>
                <a:cs typeface="Times New Roman" pitchFamily="18" charset="0"/>
              </a:rPr>
              <a:t>Hence, in this example, all the redundancies are eliminated, and the decomposition of ACP is a lossless join decomposition. Therefore, the relation is in 5NF as it does not violate the property of lossless join.</a:t>
            </a:r>
          </a:p>
        </p:txBody>
      </p:sp>
    </p:spTree>
    <p:extLst>
      <p:ext uri="{BB962C8B-B14F-4D97-AF65-F5344CB8AC3E}">
        <p14:creationId xmlns:p14="http://schemas.microsoft.com/office/powerpoint/2010/main" val="31971412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342900" y="533400"/>
            <a:ext cx="8458200" cy="5791200"/>
          </a:xfrm>
          <a:prstGeom prst="rect">
            <a:avLst/>
          </a:prstGeom>
          <a:noFill/>
          <a:ln w="9525">
            <a:noFill/>
            <a:miter lim="800000"/>
            <a:headEnd/>
            <a:tailEnd/>
          </a:ln>
          <a:effectLst/>
        </p:spPr>
      </p:pic>
    </p:spTree>
    <p:extLst>
      <p:ext uri="{BB962C8B-B14F-4D97-AF65-F5344CB8AC3E}">
        <p14:creationId xmlns:p14="http://schemas.microsoft.com/office/powerpoint/2010/main" val="18488058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323528" y="548680"/>
            <a:ext cx="8591872" cy="6004520"/>
          </a:xfrm>
          <a:prstGeom prst="rect">
            <a:avLst/>
          </a:prstGeom>
          <a:noFill/>
          <a:ln w="9525">
            <a:noFill/>
            <a:miter lim="800000"/>
            <a:headEnd/>
            <a:tailEnd/>
          </a:ln>
          <a:effectLst/>
        </p:spPr>
      </p:pic>
    </p:spTree>
    <p:extLst>
      <p:ext uri="{BB962C8B-B14F-4D97-AF65-F5344CB8AC3E}">
        <p14:creationId xmlns:p14="http://schemas.microsoft.com/office/powerpoint/2010/main" val="918169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6641" y="1412836"/>
            <a:ext cx="6448425" cy="3821257"/>
          </a:xfrm>
          <a:prstGeom prst="rect">
            <a:avLst/>
          </a:prstGeom>
        </p:spPr>
        <p:txBody>
          <a:bodyPr vert="horz" wrap="square" lIns="0" tIns="11766" rIns="0" bIns="0" rtlCol="0">
            <a:spAutoFit/>
          </a:bodyPr>
          <a:lstStyle/>
          <a:p>
            <a:pPr marL="11206">
              <a:spcBef>
                <a:spcPts val="93"/>
              </a:spcBef>
            </a:pPr>
            <a:r>
              <a:rPr sz="1765" b="1" dirty="0">
                <a:solidFill>
                  <a:srgbClr val="282834"/>
                </a:solidFill>
                <a:latin typeface="Times New Roman"/>
                <a:cs typeface="Times New Roman"/>
              </a:rPr>
              <a:t>Example-For</a:t>
            </a:r>
            <a:r>
              <a:rPr sz="1765" b="1" spc="-84" dirty="0">
                <a:solidFill>
                  <a:srgbClr val="282834"/>
                </a:solidFill>
                <a:latin typeface="Times New Roman"/>
                <a:cs typeface="Times New Roman"/>
              </a:rPr>
              <a:t> </a:t>
            </a:r>
            <a:r>
              <a:rPr sz="1765" b="1" dirty="0">
                <a:solidFill>
                  <a:srgbClr val="282834"/>
                </a:solidFill>
                <a:latin typeface="Times New Roman"/>
                <a:cs typeface="Times New Roman"/>
              </a:rPr>
              <a:t>the</a:t>
            </a:r>
            <a:r>
              <a:rPr sz="1765" b="1" spc="-26" dirty="0">
                <a:solidFill>
                  <a:srgbClr val="282834"/>
                </a:solidFill>
                <a:latin typeface="Times New Roman"/>
                <a:cs typeface="Times New Roman"/>
              </a:rPr>
              <a:t> </a:t>
            </a:r>
            <a:r>
              <a:rPr sz="1765" b="1" dirty="0">
                <a:solidFill>
                  <a:srgbClr val="282834"/>
                </a:solidFill>
                <a:latin typeface="Times New Roman"/>
                <a:cs typeface="Times New Roman"/>
              </a:rPr>
              <a:t>following</a:t>
            </a:r>
            <a:endParaRPr sz="1765">
              <a:latin typeface="Times New Roman"/>
              <a:cs typeface="Times New Roman"/>
            </a:endParaRPr>
          </a:p>
          <a:p>
            <a:pPr marL="11206"/>
            <a:r>
              <a:rPr sz="1765" b="1" dirty="0">
                <a:solidFill>
                  <a:srgbClr val="282834"/>
                </a:solidFill>
                <a:latin typeface="Times New Roman"/>
                <a:cs typeface="Times New Roman"/>
              </a:rPr>
              <a:t>FD</a:t>
            </a:r>
            <a:r>
              <a:rPr sz="1765" b="1" spc="-9" dirty="0">
                <a:solidFill>
                  <a:srgbClr val="282834"/>
                </a:solidFill>
                <a:latin typeface="Times New Roman"/>
                <a:cs typeface="Times New Roman"/>
              </a:rPr>
              <a:t> </a:t>
            </a:r>
            <a:r>
              <a:rPr sz="1765" b="1" dirty="0">
                <a:solidFill>
                  <a:srgbClr val="282834"/>
                </a:solidFill>
                <a:latin typeface="Times New Roman"/>
                <a:cs typeface="Times New Roman"/>
              </a:rPr>
              <a:t>{</a:t>
            </a:r>
            <a:r>
              <a:rPr sz="1765" b="1" i="1" dirty="0">
                <a:solidFill>
                  <a:srgbClr val="282834"/>
                </a:solidFill>
                <a:latin typeface="Times New Roman"/>
                <a:cs typeface="Times New Roman"/>
              </a:rPr>
              <a:t>A</a:t>
            </a:r>
            <a:r>
              <a:rPr sz="1765" b="1" i="1" spc="-18" dirty="0">
                <a:solidFill>
                  <a:srgbClr val="282834"/>
                </a:solidFill>
                <a:latin typeface="Times New Roman"/>
                <a:cs typeface="Times New Roman"/>
              </a:rPr>
              <a:t> </a:t>
            </a:r>
            <a:r>
              <a:rPr sz="1765" b="1" i="1" dirty="0">
                <a:solidFill>
                  <a:srgbClr val="282834"/>
                </a:solidFill>
                <a:latin typeface="Times New Roman"/>
                <a:cs typeface="Times New Roman"/>
              </a:rPr>
              <a:t>→ </a:t>
            </a:r>
            <a:r>
              <a:rPr sz="1765" b="1" i="1" spc="-4" dirty="0">
                <a:solidFill>
                  <a:srgbClr val="282834"/>
                </a:solidFill>
                <a:latin typeface="Times New Roman"/>
                <a:cs typeface="Times New Roman"/>
              </a:rPr>
              <a:t>BC, </a:t>
            </a:r>
            <a:r>
              <a:rPr sz="1765" b="1" i="1" spc="4" dirty="0">
                <a:solidFill>
                  <a:srgbClr val="282834"/>
                </a:solidFill>
                <a:latin typeface="Times New Roman"/>
                <a:cs typeface="Times New Roman"/>
              </a:rPr>
              <a:t>CD</a:t>
            </a:r>
            <a:r>
              <a:rPr sz="1765" b="1" i="1" spc="-4" dirty="0">
                <a:solidFill>
                  <a:srgbClr val="282834"/>
                </a:solidFill>
                <a:latin typeface="Times New Roman"/>
                <a:cs typeface="Times New Roman"/>
              </a:rPr>
              <a:t> </a:t>
            </a:r>
            <a:r>
              <a:rPr sz="1765" b="1" i="1" dirty="0">
                <a:solidFill>
                  <a:srgbClr val="282834"/>
                </a:solidFill>
                <a:latin typeface="Times New Roman"/>
                <a:cs typeface="Times New Roman"/>
              </a:rPr>
              <a:t>→</a:t>
            </a:r>
            <a:r>
              <a:rPr sz="1765" b="1" i="1" spc="-4" dirty="0">
                <a:solidFill>
                  <a:srgbClr val="282834"/>
                </a:solidFill>
                <a:latin typeface="Times New Roman"/>
                <a:cs typeface="Times New Roman"/>
              </a:rPr>
              <a:t> </a:t>
            </a:r>
            <a:r>
              <a:rPr sz="1765" b="1" i="1" spc="-9" dirty="0">
                <a:solidFill>
                  <a:srgbClr val="282834"/>
                </a:solidFill>
                <a:latin typeface="Times New Roman"/>
                <a:cs typeface="Times New Roman"/>
              </a:rPr>
              <a:t>E,</a:t>
            </a:r>
            <a:r>
              <a:rPr sz="1765" b="1" i="1" spc="18" dirty="0">
                <a:solidFill>
                  <a:srgbClr val="282834"/>
                </a:solidFill>
                <a:latin typeface="Times New Roman"/>
                <a:cs typeface="Times New Roman"/>
              </a:rPr>
              <a:t> </a:t>
            </a:r>
            <a:r>
              <a:rPr sz="1765" b="1" i="1" dirty="0">
                <a:solidFill>
                  <a:srgbClr val="282834"/>
                </a:solidFill>
                <a:latin typeface="Times New Roman"/>
                <a:cs typeface="Times New Roman"/>
              </a:rPr>
              <a:t>B</a:t>
            </a:r>
            <a:r>
              <a:rPr sz="1765" b="1" i="1" spc="-18" dirty="0">
                <a:solidFill>
                  <a:srgbClr val="282834"/>
                </a:solidFill>
                <a:latin typeface="Times New Roman"/>
                <a:cs typeface="Times New Roman"/>
              </a:rPr>
              <a:t> </a:t>
            </a:r>
            <a:r>
              <a:rPr sz="1765" b="1" i="1" dirty="0">
                <a:solidFill>
                  <a:srgbClr val="282834"/>
                </a:solidFill>
                <a:latin typeface="Times New Roman"/>
                <a:cs typeface="Times New Roman"/>
              </a:rPr>
              <a:t>→ </a:t>
            </a:r>
            <a:r>
              <a:rPr sz="1765" b="1" i="1" spc="-4" dirty="0">
                <a:solidFill>
                  <a:srgbClr val="282834"/>
                </a:solidFill>
                <a:latin typeface="Times New Roman"/>
                <a:cs typeface="Times New Roman"/>
              </a:rPr>
              <a:t>D,</a:t>
            </a:r>
            <a:r>
              <a:rPr sz="1765" b="1" i="1" spc="13" dirty="0">
                <a:solidFill>
                  <a:srgbClr val="282834"/>
                </a:solidFill>
                <a:latin typeface="Times New Roman"/>
                <a:cs typeface="Times New Roman"/>
              </a:rPr>
              <a:t> </a:t>
            </a:r>
            <a:r>
              <a:rPr sz="1765" b="1" i="1" dirty="0">
                <a:solidFill>
                  <a:srgbClr val="282834"/>
                </a:solidFill>
                <a:latin typeface="Times New Roman"/>
                <a:cs typeface="Times New Roman"/>
              </a:rPr>
              <a:t>E</a:t>
            </a:r>
            <a:r>
              <a:rPr sz="1765" b="1" i="1" spc="-13" dirty="0">
                <a:solidFill>
                  <a:srgbClr val="282834"/>
                </a:solidFill>
                <a:latin typeface="Times New Roman"/>
                <a:cs typeface="Times New Roman"/>
              </a:rPr>
              <a:t> </a:t>
            </a:r>
            <a:r>
              <a:rPr sz="1765" b="1" i="1" dirty="0">
                <a:solidFill>
                  <a:srgbClr val="282834"/>
                </a:solidFill>
                <a:latin typeface="Times New Roman"/>
                <a:cs typeface="Times New Roman"/>
              </a:rPr>
              <a:t>→</a:t>
            </a:r>
            <a:r>
              <a:rPr sz="1765" b="1" i="1" spc="-4" dirty="0">
                <a:solidFill>
                  <a:srgbClr val="282834"/>
                </a:solidFill>
                <a:latin typeface="Times New Roman"/>
                <a:cs typeface="Times New Roman"/>
              </a:rPr>
              <a:t> </a:t>
            </a:r>
            <a:r>
              <a:rPr sz="1765" b="1" i="1" spc="-9" dirty="0">
                <a:solidFill>
                  <a:srgbClr val="282834"/>
                </a:solidFill>
                <a:latin typeface="Times New Roman"/>
                <a:cs typeface="Times New Roman"/>
              </a:rPr>
              <a:t>A}</a:t>
            </a:r>
            <a:endParaRPr sz="1765">
              <a:latin typeface="Times New Roman"/>
              <a:cs typeface="Times New Roman"/>
            </a:endParaRPr>
          </a:p>
          <a:p>
            <a:pPr marL="11206"/>
            <a:r>
              <a:rPr sz="1765" b="1" i="1" dirty="0">
                <a:solidFill>
                  <a:srgbClr val="282834"/>
                </a:solidFill>
                <a:latin typeface="Times New Roman"/>
                <a:cs typeface="Times New Roman"/>
              </a:rPr>
              <a:t>List</a:t>
            </a:r>
            <a:r>
              <a:rPr sz="1765" b="1" i="1" spc="-44" dirty="0">
                <a:solidFill>
                  <a:srgbClr val="282834"/>
                </a:solidFill>
                <a:latin typeface="Times New Roman"/>
                <a:cs typeface="Times New Roman"/>
              </a:rPr>
              <a:t> </a:t>
            </a:r>
            <a:r>
              <a:rPr sz="1765" b="1" i="1" spc="-4" dirty="0">
                <a:solidFill>
                  <a:srgbClr val="282834"/>
                </a:solidFill>
                <a:latin typeface="Times New Roman"/>
                <a:cs typeface="Times New Roman"/>
              </a:rPr>
              <a:t>the</a:t>
            </a:r>
            <a:r>
              <a:rPr sz="1765" b="1" i="1" spc="-18" dirty="0">
                <a:solidFill>
                  <a:srgbClr val="282834"/>
                </a:solidFill>
                <a:latin typeface="Times New Roman"/>
                <a:cs typeface="Times New Roman"/>
              </a:rPr>
              <a:t> </a:t>
            </a:r>
            <a:r>
              <a:rPr sz="1765" b="1" i="1" dirty="0">
                <a:solidFill>
                  <a:srgbClr val="282834"/>
                </a:solidFill>
                <a:latin typeface="Times New Roman"/>
                <a:cs typeface="Times New Roman"/>
              </a:rPr>
              <a:t>candidate</a:t>
            </a:r>
            <a:r>
              <a:rPr sz="1765" b="1" i="1" spc="-53" dirty="0">
                <a:solidFill>
                  <a:srgbClr val="282834"/>
                </a:solidFill>
                <a:latin typeface="Times New Roman"/>
                <a:cs typeface="Times New Roman"/>
              </a:rPr>
              <a:t> </a:t>
            </a:r>
            <a:r>
              <a:rPr sz="1765" b="1" i="1" dirty="0">
                <a:solidFill>
                  <a:srgbClr val="282834"/>
                </a:solidFill>
                <a:latin typeface="Times New Roman"/>
                <a:cs typeface="Times New Roman"/>
              </a:rPr>
              <a:t>keys</a:t>
            </a:r>
            <a:r>
              <a:rPr sz="1765" b="1" i="1" spc="-9" dirty="0">
                <a:solidFill>
                  <a:srgbClr val="282834"/>
                </a:solidFill>
                <a:latin typeface="Times New Roman"/>
                <a:cs typeface="Times New Roman"/>
              </a:rPr>
              <a:t> </a:t>
            </a:r>
            <a:r>
              <a:rPr sz="1765" b="1" i="1" spc="4" dirty="0">
                <a:solidFill>
                  <a:srgbClr val="282834"/>
                </a:solidFill>
                <a:latin typeface="Times New Roman"/>
                <a:cs typeface="Times New Roman"/>
              </a:rPr>
              <a:t>for</a:t>
            </a:r>
            <a:r>
              <a:rPr sz="1765" b="1" i="1" spc="-26" dirty="0">
                <a:solidFill>
                  <a:srgbClr val="282834"/>
                </a:solidFill>
                <a:latin typeface="Times New Roman"/>
                <a:cs typeface="Times New Roman"/>
              </a:rPr>
              <a:t> </a:t>
            </a:r>
            <a:r>
              <a:rPr sz="1765" b="1" i="1" spc="-9" dirty="0">
                <a:solidFill>
                  <a:srgbClr val="282834"/>
                </a:solidFill>
                <a:latin typeface="Times New Roman"/>
                <a:cs typeface="Times New Roman"/>
              </a:rPr>
              <a:t>R.</a:t>
            </a:r>
            <a:endParaRPr sz="1765">
              <a:latin typeface="Times New Roman"/>
              <a:cs typeface="Times New Roman"/>
            </a:endParaRPr>
          </a:p>
          <a:p>
            <a:pPr>
              <a:spcBef>
                <a:spcPts val="35"/>
              </a:spcBef>
            </a:pPr>
            <a:endParaRPr sz="1809">
              <a:latin typeface="Times New Roman"/>
              <a:cs typeface="Times New Roman"/>
            </a:endParaRPr>
          </a:p>
          <a:p>
            <a:pPr marL="11206" marR="980007"/>
            <a:r>
              <a:rPr sz="1765" spc="-4" dirty="0">
                <a:solidFill>
                  <a:srgbClr val="282834"/>
                </a:solidFill>
                <a:latin typeface="Times New Roman"/>
                <a:cs typeface="Times New Roman"/>
              </a:rPr>
              <a:t>Starting with </a:t>
            </a:r>
            <a:r>
              <a:rPr sz="1765" i="1" dirty="0">
                <a:solidFill>
                  <a:srgbClr val="282834"/>
                </a:solidFill>
                <a:latin typeface="Times New Roman"/>
                <a:cs typeface="Times New Roman"/>
              </a:rPr>
              <a:t>A → </a:t>
            </a:r>
            <a:r>
              <a:rPr sz="1765" i="1" spc="-4" dirty="0">
                <a:solidFill>
                  <a:srgbClr val="282834"/>
                </a:solidFill>
                <a:latin typeface="Times New Roman"/>
                <a:cs typeface="Times New Roman"/>
              </a:rPr>
              <a:t>BC</a:t>
            </a:r>
            <a:r>
              <a:rPr sz="1765" spc="-4" dirty="0">
                <a:solidFill>
                  <a:srgbClr val="282834"/>
                </a:solidFill>
                <a:latin typeface="Times New Roman"/>
                <a:cs typeface="Times New Roman"/>
              </a:rPr>
              <a:t>, </a:t>
            </a:r>
            <a:r>
              <a:rPr sz="1765" spc="4" dirty="0">
                <a:solidFill>
                  <a:srgbClr val="282834"/>
                </a:solidFill>
                <a:latin typeface="Times New Roman"/>
                <a:cs typeface="Times New Roman"/>
              </a:rPr>
              <a:t>we </a:t>
            </a:r>
            <a:r>
              <a:rPr sz="1765" dirty="0">
                <a:solidFill>
                  <a:srgbClr val="282834"/>
                </a:solidFill>
                <a:latin typeface="Times New Roman"/>
                <a:cs typeface="Times New Roman"/>
              </a:rPr>
              <a:t>can conclude: </a:t>
            </a:r>
            <a:r>
              <a:rPr sz="1765" i="1" dirty="0">
                <a:solidFill>
                  <a:srgbClr val="282834"/>
                </a:solidFill>
                <a:latin typeface="Times New Roman"/>
                <a:cs typeface="Times New Roman"/>
              </a:rPr>
              <a:t>A → B </a:t>
            </a:r>
            <a:r>
              <a:rPr sz="1765" spc="4" dirty="0">
                <a:solidFill>
                  <a:srgbClr val="282834"/>
                </a:solidFill>
                <a:latin typeface="Times New Roman"/>
                <a:cs typeface="Times New Roman"/>
              </a:rPr>
              <a:t>and </a:t>
            </a:r>
            <a:r>
              <a:rPr sz="1765" i="1" dirty="0">
                <a:solidFill>
                  <a:srgbClr val="282834"/>
                </a:solidFill>
                <a:latin typeface="Times New Roman"/>
                <a:cs typeface="Times New Roman"/>
              </a:rPr>
              <a:t>A → </a:t>
            </a:r>
            <a:r>
              <a:rPr sz="1765" i="1" spc="-4" dirty="0">
                <a:solidFill>
                  <a:srgbClr val="282834"/>
                </a:solidFill>
                <a:latin typeface="Times New Roman"/>
                <a:cs typeface="Times New Roman"/>
              </a:rPr>
              <a:t>C</a:t>
            </a:r>
            <a:r>
              <a:rPr sz="1765" spc="-4" dirty="0">
                <a:solidFill>
                  <a:srgbClr val="282834"/>
                </a:solidFill>
                <a:latin typeface="Times New Roman"/>
                <a:cs typeface="Times New Roman"/>
              </a:rPr>
              <a:t>. </a:t>
            </a:r>
            <a:r>
              <a:rPr sz="1765" spc="-427" dirty="0">
                <a:solidFill>
                  <a:srgbClr val="282834"/>
                </a:solidFill>
                <a:latin typeface="Times New Roman"/>
                <a:cs typeface="Times New Roman"/>
              </a:rPr>
              <a:t> </a:t>
            </a:r>
            <a:r>
              <a:rPr sz="1765" dirty="0">
                <a:solidFill>
                  <a:srgbClr val="282834"/>
                </a:solidFill>
                <a:latin typeface="Times New Roman"/>
                <a:cs typeface="Times New Roman"/>
              </a:rPr>
              <a:t>Since</a:t>
            </a:r>
            <a:r>
              <a:rPr sz="1765" spc="-35" dirty="0">
                <a:solidFill>
                  <a:srgbClr val="282834"/>
                </a:solidFill>
                <a:latin typeface="Times New Roman"/>
                <a:cs typeface="Times New Roman"/>
              </a:rPr>
              <a:t> </a:t>
            </a:r>
            <a:r>
              <a:rPr sz="1765" i="1" dirty="0">
                <a:solidFill>
                  <a:srgbClr val="282834"/>
                </a:solidFill>
                <a:latin typeface="Times New Roman"/>
                <a:cs typeface="Times New Roman"/>
              </a:rPr>
              <a:t>A →</a:t>
            </a:r>
            <a:r>
              <a:rPr sz="1765" i="1" spc="4" dirty="0">
                <a:solidFill>
                  <a:srgbClr val="282834"/>
                </a:solidFill>
                <a:latin typeface="Times New Roman"/>
                <a:cs typeface="Times New Roman"/>
              </a:rPr>
              <a:t> </a:t>
            </a:r>
            <a:r>
              <a:rPr sz="1765" i="1" dirty="0">
                <a:solidFill>
                  <a:srgbClr val="282834"/>
                </a:solidFill>
                <a:latin typeface="Times New Roman"/>
                <a:cs typeface="Times New Roman"/>
              </a:rPr>
              <a:t>B </a:t>
            </a:r>
            <a:r>
              <a:rPr sz="1765" spc="4" dirty="0">
                <a:solidFill>
                  <a:srgbClr val="282834"/>
                </a:solidFill>
                <a:latin typeface="Times New Roman"/>
                <a:cs typeface="Times New Roman"/>
              </a:rPr>
              <a:t>and</a:t>
            </a:r>
            <a:r>
              <a:rPr sz="1765" spc="-4" dirty="0">
                <a:solidFill>
                  <a:srgbClr val="282834"/>
                </a:solidFill>
                <a:latin typeface="Times New Roman"/>
                <a:cs typeface="Times New Roman"/>
              </a:rPr>
              <a:t> </a:t>
            </a:r>
            <a:r>
              <a:rPr sz="1765" i="1" dirty="0">
                <a:solidFill>
                  <a:srgbClr val="282834"/>
                </a:solidFill>
                <a:latin typeface="Times New Roman"/>
                <a:cs typeface="Times New Roman"/>
              </a:rPr>
              <a:t>B</a:t>
            </a:r>
            <a:r>
              <a:rPr sz="1765" i="1" spc="-4" dirty="0">
                <a:solidFill>
                  <a:srgbClr val="282834"/>
                </a:solidFill>
                <a:latin typeface="Times New Roman"/>
                <a:cs typeface="Times New Roman"/>
              </a:rPr>
              <a:t> </a:t>
            </a:r>
            <a:r>
              <a:rPr sz="1765" i="1" dirty="0">
                <a:solidFill>
                  <a:srgbClr val="282834"/>
                </a:solidFill>
                <a:latin typeface="Times New Roman"/>
                <a:cs typeface="Times New Roman"/>
              </a:rPr>
              <a:t>→</a:t>
            </a:r>
            <a:r>
              <a:rPr sz="1765" i="1" spc="4" dirty="0">
                <a:solidFill>
                  <a:srgbClr val="282834"/>
                </a:solidFill>
                <a:latin typeface="Times New Roman"/>
                <a:cs typeface="Times New Roman"/>
              </a:rPr>
              <a:t> </a:t>
            </a:r>
            <a:r>
              <a:rPr sz="1765" i="1" spc="-4" dirty="0">
                <a:solidFill>
                  <a:srgbClr val="282834"/>
                </a:solidFill>
                <a:latin typeface="Times New Roman"/>
                <a:cs typeface="Times New Roman"/>
              </a:rPr>
              <a:t>D</a:t>
            </a:r>
            <a:r>
              <a:rPr sz="1765" spc="-4" dirty="0">
                <a:solidFill>
                  <a:srgbClr val="282834"/>
                </a:solidFill>
                <a:latin typeface="Times New Roman"/>
                <a:cs typeface="Times New Roman"/>
              </a:rPr>
              <a:t>,</a:t>
            </a:r>
            <a:r>
              <a:rPr sz="1765" dirty="0">
                <a:solidFill>
                  <a:srgbClr val="282834"/>
                </a:solidFill>
                <a:latin typeface="Times New Roman"/>
                <a:cs typeface="Times New Roman"/>
              </a:rPr>
              <a:t> </a:t>
            </a:r>
            <a:r>
              <a:rPr sz="1765" i="1" dirty="0">
                <a:solidFill>
                  <a:srgbClr val="282834"/>
                </a:solidFill>
                <a:latin typeface="Times New Roman"/>
                <a:cs typeface="Times New Roman"/>
              </a:rPr>
              <a:t>A →</a:t>
            </a:r>
            <a:r>
              <a:rPr sz="1765" i="1" spc="4" dirty="0">
                <a:solidFill>
                  <a:srgbClr val="282834"/>
                </a:solidFill>
                <a:latin typeface="Times New Roman"/>
                <a:cs typeface="Times New Roman"/>
              </a:rPr>
              <a:t> </a:t>
            </a:r>
            <a:r>
              <a:rPr sz="1765" i="1" dirty="0">
                <a:solidFill>
                  <a:srgbClr val="282834"/>
                </a:solidFill>
                <a:latin typeface="Times New Roman"/>
                <a:cs typeface="Times New Roman"/>
              </a:rPr>
              <a:t>D</a:t>
            </a:r>
            <a:r>
              <a:rPr sz="1765" i="1" spc="-4" dirty="0">
                <a:solidFill>
                  <a:srgbClr val="282834"/>
                </a:solidFill>
                <a:latin typeface="Times New Roman"/>
                <a:cs typeface="Times New Roman"/>
              </a:rPr>
              <a:t> </a:t>
            </a:r>
            <a:r>
              <a:rPr sz="1765" spc="-4" dirty="0">
                <a:solidFill>
                  <a:srgbClr val="282834"/>
                </a:solidFill>
                <a:latin typeface="Times New Roman"/>
                <a:cs typeface="Times New Roman"/>
              </a:rPr>
              <a:t>(decomposition,</a:t>
            </a:r>
            <a:r>
              <a:rPr sz="1765" spc="-53" dirty="0">
                <a:solidFill>
                  <a:srgbClr val="282834"/>
                </a:solidFill>
                <a:latin typeface="Times New Roman"/>
                <a:cs typeface="Times New Roman"/>
              </a:rPr>
              <a:t> </a:t>
            </a:r>
            <a:r>
              <a:rPr sz="1765" spc="-4" dirty="0">
                <a:solidFill>
                  <a:srgbClr val="282834"/>
                </a:solidFill>
                <a:latin typeface="Times New Roman"/>
                <a:cs typeface="Times New Roman"/>
              </a:rPr>
              <a:t>transitive)</a:t>
            </a:r>
            <a:endParaRPr sz="1765">
              <a:latin typeface="Times New Roman"/>
              <a:cs typeface="Times New Roman"/>
            </a:endParaRPr>
          </a:p>
          <a:p>
            <a:pPr marL="11206" marR="55472"/>
            <a:r>
              <a:rPr sz="1765" dirty="0">
                <a:solidFill>
                  <a:srgbClr val="282834"/>
                </a:solidFill>
                <a:latin typeface="Times New Roman"/>
                <a:cs typeface="Times New Roman"/>
              </a:rPr>
              <a:t>Since</a:t>
            </a:r>
            <a:r>
              <a:rPr sz="1765" spc="-40" dirty="0">
                <a:solidFill>
                  <a:srgbClr val="282834"/>
                </a:solidFill>
                <a:latin typeface="Times New Roman"/>
                <a:cs typeface="Times New Roman"/>
              </a:rPr>
              <a:t> </a:t>
            </a:r>
            <a:r>
              <a:rPr sz="1765" i="1" dirty="0">
                <a:solidFill>
                  <a:srgbClr val="282834"/>
                </a:solidFill>
                <a:latin typeface="Times New Roman"/>
                <a:cs typeface="Times New Roman"/>
              </a:rPr>
              <a:t>A</a:t>
            </a:r>
            <a:r>
              <a:rPr sz="1765" i="1" spc="-4" dirty="0">
                <a:solidFill>
                  <a:srgbClr val="282834"/>
                </a:solidFill>
                <a:latin typeface="Times New Roman"/>
                <a:cs typeface="Times New Roman"/>
              </a:rPr>
              <a:t> </a:t>
            </a:r>
            <a:r>
              <a:rPr sz="1765" i="1" dirty="0">
                <a:solidFill>
                  <a:srgbClr val="282834"/>
                </a:solidFill>
                <a:latin typeface="Times New Roman"/>
                <a:cs typeface="Times New Roman"/>
              </a:rPr>
              <a:t>→ </a:t>
            </a:r>
            <a:r>
              <a:rPr sz="1765" i="1" spc="4" dirty="0">
                <a:solidFill>
                  <a:srgbClr val="282834"/>
                </a:solidFill>
                <a:latin typeface="Times New Roman"/>
                <a:cs typeface="Times New Roman"/>
              </a:rPr>
              <a:t>CD </a:t>
            </a:r>
            <a:r>
              <a:rPr sz="1765" spc="4" dirty="0">
                <a:solidFill>
                  <a:srgbClr val="282834"/>
                </a:solidFill>
                <a:latin typeface="Times New Roman"/>
                <a:cs typeface="Times New Roman"/>
              </a:rPr>
              <a:t>and</a:t>
            </a:r>
            <a:r>
              <a:rPr sz="1765" spc="-22" dirty="0">
                <a:solidFill>
                  <a:srgbClr val="282834"/>
                </a:solidFill>
                <a:latin typeface="Times New Roman"/>
                <a:cs typeface="Times New Roman"/>
              </a:rPr>
              <a:t> </a:t>
            </a:r>
            <a:r>
              <a:rPr sz="1765" i="1" spc="-4" dirty="0">
                <a:solidFill>
                  <a:srgbClr val="282834"/>
                </a:solidFill>
                <a:latin typeface="Times New Roman"/>
                <a:cs typeface="Times New Roman"/>
              </a:rPr>
              <a:t>CD</a:t>
            </a:r>
            <a:r>
              <a:rPr sz="1765" i="1" spc="13" dirty="0">
                <a:solidFill>
                  <a:srgbClr val="282834"/>
                </a:solidFill>
                <a:latin typeface="Times New Roman"/>
                <a:cs typeface="Times New Roman"/>
              </a:rPr>
              <a:t> </a:t>
            </a:r>
            <a:r>
              <a:rPr sz="1765" i="1" dirty="0">
                <a:solidFill>
                  <a:srgbClr val="282834"/>
                </a:solidFill>
                <a:latin typeface="Times New Roman"/>
                <a:cs typeface="Times New Roman"/>
              </a:rPr>
              <a:t>→ </a:t>
            </a:r>
            <a:r>
              <a:rPr sz="1765" i="1" spc="-4" dirty="0">
                <a:solidFill>
                  <a:srgbClr val="282834"/>
                </a:solidFill>
                <a:latin typeface="Times New Roman"/>
                <a:cs typeface="Times New Roman"/>
              </a:rPr>
              <a:t>E</a:t>
            </a:r>
            <a:r>
              <a:rPr sz="1765" spc="-4" dirty="0">
                <a:solidFill>
                  <a:srgbClr val="282834"/>
                </a:solidFill>
                <a:latin typeface="Times New Roman"/>
                <a:cs typeface="Times New Roman"/>
              </a:rPr>
              <a:t>,</a:t>
            </a:r>
            <a:r>
              <a:rPr sz="1765" spc="4" dirty="0">
                <a:solidFill>
                  <a:srgbClr val="282834"/>
                </a:solidFill>
                <a:latin typeface="Times New Roman"/>
                <a:cs typeface="Times New Roman"/>
              </a:rPr>
              <a:t> </a:t>
            </a:r>
            <a:r>
              <a:rPr sz="1765" i="1" dirty="0">
                <a:solidFill>
                  <a:srgbClr val="282834"/>
                </a:solidFill>
                <a:latin typeface="Times New Roman"/>
                <a:cs typeface="Times New Roman"/>
              </a:rPr>
              <a:t>A</a:t>
            </a:r>
            <a:r>
              <a:rPr sz="1765" i="1" spc="-4" dirty="0">
                <a:solidFill>
                  <a:srgbClr val="282834"/>
                </a:solidFill>
                <a:latin typeface="Times New Roman"/>
                <a:cs typeface="Times New Roman"/>
              </a:rPr>
              <a:t> </a:t>
            </a:r>
            <a:r>
              <a:rPr sz="1765" i="1" dirty="0">
                <a:solidFill>
                  <a:srgbClr val="282834"/>
                </a:solidFill>
                <a:latin typeface="Times New Roman"/>
                <a:cs typeface="Times New Roman"/>
              </a:rPr>
              <a:t>→ E</a:t>
            </a:r>
            <a:r>
              <a:rPr sz="1765" i="1" spc="-13" dirty="0">
                <a:solidFill>
                  <a:srgbClr val="282834"/>
                </a:solidFill>
                <a:latin typeface="Times New Roman"/>
                <a:cs typeface="Times New Roman"/>
              </a:rPr>
              <a:t> </a:t>
            </a:r>
            <a:r>
              <a:rPr sz="1765" dirty="0">
                <a:solidFill>
                  <a:srgbClr val="282834"/>
                </a:solidFill>
                <a:latin typeface="Times New Roman"/>
                <a:cs typeface="Times New Roman"/>
              </a:rPr>
              <a:t>(union,</a:t>
            </a:r>
            <a:r>
              <a:rPr sz="1765" spc="-35" dirty="0">
                <a:solidFill>
                  <a:srgbClr val="282834"/>
                </a:solidFill>
                <a:latin typeface="Times New Roman"/>
                <a:cs typeface="Times New Roman"/>
              </a:rPr>
              <a:t> </a:t>
            </a:r>
            <a:r>
              <a:rPr sz="1765" dirty="0">
                <a:solidFill>
                  <a:srgbClr val="282834"/>
                </a:solidFill>
                <a:latin typeface="Times New Roman"/>
                <a:cs typeface="Times New Roman"/>
              </a:rPr>
              <a:t>decomposition,</a:t>
            </a:r>
            <a:r>
              <a:rPr sz="1765" spc="-35" dirty="0">
                <a:solidFill>
                  <a:srgbClr val="282834"/>
                </a:solidFill>
                <a:latin typeface="Times New Roman"/>
                <a:cs typeface="Times New Roman"/>
              </a:rPr>
              <a:t> </a:t>
            </a:r>
            <a:r>
              <a:rPr sz="1765" spc="-4" dirty="0">
                <a:solidFill>
                  <a:srgbClr val="282834"/>
                </a:solidFill>
                <a:latin typeface="Times New Roman"/>
                <a:cs typeface="Times New Roman"/>
              </a:rPr>
              <a:t>transitive) </a:t>
            </a:r>
            <a:r>
              <a:rPr sz="1765" spc="-427" dirty="0">
                <a:solidFill>
                  <a:srgbClr val="282834"/>
                </a:solidFill>
                <a:latin typeface="Times New Roman"/>
                <a:cs typeface="Times New Roman"/>
              </a:rPr>
              <a:t> </a:t>
            </a:r>
            <a:r>
              <a:rPr sz="1765" dirty="0">
                <a:solidFill>
                  <a:srgbClr val="282834"/>
                </a:solidFill>
                <a:latin typeface="Times New Roman"/>
                <a:cs typeface="Times New Roman"/>
              </a:rPr>
              <a:t>Since</a:t>
            </a:r>
            <a:r>
              <a:rPr sz="1765" spc="-35" dirty="0">
                <a:solidFill>
                  <a:srgbClr val="282834"/>
                </a:solidFill>
                <a:latin typeface="Times New Roman"/>
                <a:cs typeface="Times New Roman"/>
              </a:rPr>
              <a:t> </a:t>
            </a:r>
            <a:r>
              <a:rPr sz="1765" i="1" dirty="0">
                <a:solidFill>
                  <a:srgbClr val="282834"/>
                </a:solidFill>
                <a:latin typeface="Times New Roman"/>
                <a:cs typeface="Times New Roman"/>
              </a:rPr>
              <a:t>A</a:t>
            </a:r>
            <a:r>
              <a:rPr sz="1765" i="1" spc="-9" dirty="0">
                <a:solidFill>
                  <a:srgbClr val="282834"/>
                </a:solidFill>
                <a:latin typeface="Times New Roman"/>
                <a:cs typeface="Times New Roman"/>
              </a:rPr>
              <a:t> </a:t>
            </a:r>
            <a:r>
              <a:rPr sz="1765" i="1" dirty="0">
                <a:solidFill>
                  <a:srgbClr val="282834"/>
                </a:solidFill>
                <a:latin typeface="Times New Roman"/>
                <a:cs typeface="Times New Roman"/>
              </a:rPr>
              <a:t>→ A</a:t>
            </a:r>
            <a:r>
              <a:rPr sz="1765" dirty="0">
                <a:solidFill>
                  <a:srgbClr val="282834"/>
                </a:solidFill>
                <a:latin typeface="Times New Roman"/>
                <a:cs typeface="Times New Roman"/>
              </a:rPr>
              <a:t>, </a:t>
            </a:r>
            <a:r>
              <a:rPr sz="1765" spc="-4" dirty="0">
                <a:solidFill>
                  <a:srgbClr val="282834"/>
                </a:solidFill>
                <a:latin typeface="Times New Roman"/>
                <a:cs typeface="Times New Roman"/>
              </a:rPr>
              <a:t>we</a:t>
            </a:r>
            <a:r>
              <a:rPr sz="1765" spc="-9" dirty="0">
                <a:solidFill>
                  <a:srgbClr val="282834"/>
                </a:solidFill>
                <a:latin typeface="Times New Roman"/>
                <a:cs typeface="Times New Roman"/>
              </a:rPr>
              <a:t> </a:t>
            </a:r>
            <a:r>
              <a:rPr sz="1765" dirty="0">
                <a:solidFill>
                  <a:srgbClr val="282834"/>
                </a:solidFill>
                <a:latin typeface="Times New Roman"/>
                <a:cs typeface="Times New Roman"/>
              </a:rPr>
              <a:t>have</a:t>
            </a:r>
            <a:r>
              <a:rPr sz="1765" spc="-9" dirty="0">
                <a:solidFill>
                  <a:srgbClr val="282834"/>
                </a:solidFill>
                <a:latin typeface="Times New Roman"/>
                <a:cs typeface="Times New Roman"/>
              </a:rPr>
              <a:t> </a:t>
            </a:r>
            <a:r>
              <a:rPr sz="1765" spc="-4" dirty="0">
                <a:solidFill>
                  <a:srgbClr val="282834"/>
                </a:solidFill>
                <a:latin typeface="Times New Roman"/>
                <a:cs typeface="Times New Roman"/>
              </a:rPr>
              <a:t>(reflexive)</a:t>
            </a:r>
            <a:endParaRPr sz="1765">
              <a:latin typeface="Times New Roman"/>
              <a:cs typeface="Times New Roman"/>
            </a:endParaRPr>
          </a:p>
          <a:p>
            <a:pPr marL="11206" marR="2529303"/>
            <a:r>
              <a:rPr sz="1765" b="1" i="1" dirty="0">
                <a:solidFill>
                  <a:srgbClr val="282834"/>
                </a:solidFill>
                <a:latin typeface="Times New Roman"/>
                <a:cs typeface="Times New Roman"/>
              </a:rPr>
              <a:t>A → </a:t>
            </a:r>
            <a:r>
              <a:rPr sz="1765" b="1" i="1" spc="-4" dirty="0">
                <a:solidFill>
                  <a:srgbClr val="282834"/>
                </a:solidFill>
                <a:latin typeface="Times New Roman"/>
                <a:cs typeface="Times New Roman"/>
              </a:rPr>
              <a:t>ABCDE </a:t>
            </a:r>
            <a:r>
              <a:rPr sz="1765" dirty="0">
                <a:solidFill>
                  <a:srgbClr val="282834"/>
                </a:solidFill>
                <a:latin typeface="Times New Roman"/>
                <a:cs typeface="Times New Roman"/>
              </a:rPr>
              <a:t>from the above </a:t>
            </a:r>
            <a:r>
              <a:rPr sz="1765" spc="-4" dirty="0">
                <a:solidFill>
                  <a:srgbClr val="282834"/>
                </a:solidFill>
                <a:latin typeface="Times New Roman"/>
                <a:cs typeface="Times New Roman"/>
              </a:rPr>
              <a:t>steps </a:t>
            </a:r>
            <a:r>
              <a:rPr sz="1765" dirty="0">
                <a:solidFill>
                  <a:srgbClr val="282834"/>
                </a:solidFill>
                <a:latin typeface="Times New Roman"/>
                <a:cs typeface="Times New Roman"/>
              </a:rPr>
              <a:t>(union) </a:t>
            </a:r>
            <a:r>
              <a:rPr sz="1765" spc="-427" dirty="0">
                <a:solidFill>
                  <a:srgbClr val="282834"/>
                </a:solidFill>
                <a:latin typeface="Times New Roman"/>
                <a:cs typeface="Times New Roman"/>
              </a:rPr>
              <a:t> </a:t>
            </a:r>
            <a:r>
              <a:rPr sz="1765" dirty="0">
                <a:solidFill>
                  <a:srgbClr val="282834"/>
                </a:solidFill>
                <a:latin typeface="Times New Roman"/>
                <a:cs typeface="Times New Roman"/>
              </a:rPr>
              <a:t>Since </a:t>
            </a:r>
            <a:r>
              <a:rPr sz="1765" i="1" dirty="0">
                <a:solidFill>
                  <a:srgbClr val="282834"/>
                </a:solidFill>
                <a:latin typeface="Times New Roman"/>
                <a:cs typeface="Times New Roman"/>
              </a:rPr>
              <a:t>E → A</a:t>
            </a:r>
            <a:r>
              <a:rPr sz="1765" dirty="0">
                <a:solidFill>
                  <a:srgbClr val="282834"/>
                </a:solidFill>
                <a:latin typeface="Times New Roman"/>
                <a:cs typeface="Times New Roman"/>
              </a:rPr>
              <a:t>, </a:t>
            </a:r>
            <a:r>
              <a:rPr sz="1765" b="1" i="1" dirty="0">
                <a:solidFill>
                  <a:srgbClr val="282834"/>
                </a:solidFill>
                <a:latin typeface="Times New Roman"/>
                <a:cs typeface="Times New Roman"/>
              </a:rPr>
              <a:t>E → ABCDE </a:t>
            </a:r>
            <a:r>
              <a:rPr sz="1765" spc="-4" dirty="0">
                <a:solidFill>
                  <a:srgbClr val="282834"/>
                </a:solidFill>
                <a:latin typeface="Times New Roman"/>
                <a:cs typeface="Times New Roman"/>
              </a:rPr>
              <a:t>(transitive) </a:t>
            </a:r>
            <a:r>
              <a:rPr sz="1765" dirty="0">
                <a:solidFill>
                  <a:srgbClr val="282834"/>
                </a:solidFill>
                <a:latin typeface="Times New Roman"/>
                <a:cs typeface="Times New Roman"/>
              </a:rPr>
              <a:t> Since</a:t>
            </a:r>
            <a:r>
              <a:rPr sz="1765" spc="-40" dirty="0">
                <a:solidFill>
                  <a:srgbClr val="282834"/>
                </a:solidFill>
                <a:latin typeface="Times New Roman"/>
                <a:cs typeface="Times New Roman"/>
              </a:rPr>
              <a:t> </a:t>
            </a:r>
            <a:r>
              <a:rPr sz="1765" i="1" spc="-4" dirty="0">
                <a:solidFill>
                  <a:srgbClr val="282834"/>
                </a:solidFill>
                <a:latin typeface="Times New Roman"/>
                <a:cs typeface="Times New Roman"/>
              </a:rPr>
              <a:t>CD</a:t>
            </a:r>
            <a:r>
              <a:rPr sz="1765" i="1" spc="4" dirty="0">
                <a:solidFill>
                  <a:srgbClr val="282834"/>
                </a:solidFill>
                <a:latin typeface="Times New Roman"/>
                <a:cs typeface="Times New Roman"/>
              </a:rPr>
              <a:t> </a:t>
            </a:r>
            <a:r>
              <a:rPr sz="1765" i="1" dirty="0">
                <a:solidFill>
                  <a:srgbClr val="282834"/>
                </a:solidFill>
                <a:latin typeface="Times New Roman"/>
                <a:cs typeface="Times New Roman"/>
              </a:rPr>
              <a:t>→</a:t>
            </a:r>
            <a:r>
              <a:rPr sz="1765" i="1" spc="-4" dirty="0">
                <a:solidFill>
                  <a:srgbClr val="282834"/>
                </a:solidFill>
                <a:latin typeface="Times New Roman"/>
                <a:cs typeface="Times New Roman"/>
              </a:rPr>
              <a:t> </a:t>
            </a:r>
            <a:r>
              <a:rPr sz="1765" i="1" dirty="0">
                <a:solidFill>
                  <a:srgbClr val="282834"/>
                </a:solidFill>
                <a:latin typeface="Times New Roman"/>
                <a:cs typeface="Times New Roman"/>
              </a:rPr>
              <a:t>E</a:t>
            </a:r>
            <a:r>
              <a:rPr sz="1765" dirty="0">
                <a:solidFill>
                  <a:srgbClr val="282834"/>
                </a:solidFill>
                <a:latin typeface="Times New Roman"/>
                <a:cs typeface="Times New Roman"/>
              </a:rPr>
              <a:t>,</a:t>
            </a:r>
            <a:r>
              <a:rPr sz="1765" spc="-9" dirty="0">
                <a:solidFill>
                  <a:srgbClr val="282834"/>
                </a:solidFill>
                <a:latin typeface="Times New Roman"/>
                <a:cs typeface="Times New Roman"/>
              </a:rPr>
              <a:t> </a:t>
            </a:r>
            <a:r>
              <a:rPr sz="1765" b="1" i="1" spc="-4" dirty="0">
                <a:solidFill>
                  <a:srgbClr val="282834"/>
                </a:solidFill>
                <a:latin typeface="Times New Roman"/>
                <a:cs typeface="Times New Roman"/>
              </a:rPr>
              <a:t>CD</a:t>
            </a:r>
            <a:r>
              <a:rPr sz="1765" b="1" i="1" spc="9" dirty="0">
                <a:solidFill>
                  <a:srgbClr val="282834"/>
                </a:solidFill>
                <a:latin typeface="Times New Roman"/>
                <a:cs typeface="Times New Roman"/>
              </a:rPr>
              <a:t> </a:t>
            </a:r>
            <a:r>
              <a:rPr sz="1765" b="1" i="1" dirty="0">
                <a:solidFill>
                  <a:srgbClr val="282834"/>
                </a:solidFill>
                <a:latin typeface="Times New Roman"/>
                <a:cs typeface="Times New Roman"/>
              </a:rPr>
              <a:t>→</a:t>
            </a:r>
            <a:r>
              <a:rPr sz="1765" b="1" i="1" spc="-4" dirty="0">
                <a:solidFill>
                  <a:srgbClr val="282834"/>
                </a:solidFill>
                <a:latin typeface="Times New Roman"/>
                <a:cs typeface="Times New Roman"/>
              </a:rPr>
              <a:t> ABCDE</a:t>
            </a:r>
            <a:r>
              <a:rPr sz="1765" b="1" i="1" spc="22" dirty="0">
                <a:solidFill>
                  <a:srgbClr val="282834"/>
                </a:solidFill>
                <a:latin typeface="Times New Roman"/>
                <a:cs typeface="Times New Roman"/>
              </a:rPr>
              <a:t> </a:t>
            </a:r>
            <a:r>
              <a:rPr sz="1765" spc="-4" dirty="0">
                <a:solidFill>
                  <a:srgbClr val="282834"/>
                </a:solidFill>
                <a:latin typeface="Times New Roman"/>
                <a:cs typeface="Times New Roman"/>
              </a:rPr>
              <a:t>(transitive)</a:t>
            </a:r>
            <a:endParaRPr sz="1765">
              <a:latin typeface="Times New Roman"/>
              <a:cs typeface="Times New Roman"/>
            </a:endParaRPr>
          </a:p>
          <a:p>
            <a:pPr marL="11206" marR="4483"/>
            <a:r>
              <a:rPr sz="1765" dirty="0">
                <a:solidFill>
                  <a:srgbClr val="282834"/>
                </a:solidFill>
                <a:latin typeface="Times New Roman"/>
                <a:cs typeface="Times New Roman"/>
              </a:rPr>
              <a:t>Since </a:t>
            </a:r>
            <a:r>
              <a:rPr sz="1765" i="1" dirty="0">
                <a:solidFill>
                  <a:srgbClr val="282834"/>
                </a:solidFill>
                <a:latin typeface="Times New Roman"/>
                <a:cs typeface="Times New Roman"/>
              </a:rPr>
              <a:t>B → D </a:t>
            </a:r>
            <a:r>
              <a:rPr sz="1765" spc="4" dirty="0">
                <a:solidFill>
                  <a:srgbClr val="282834"/>
                </a:solidFill>
                <a:latin typeface="Times New Roman"/>
                <a:cs typeface="Times New Roman"/>
              </a:rPr>
              <a:t>and </a:t>
            </a:r>
            <a:r>
              <a:rPr sz="1765" i="1" dirty="0">
                <a:solidFill>
                  <a:srgbClr val="282834"/>
                </a:solidFill>
                <a:latin typeface="Times New Roman"/>
                <a:cs typeface="Times New Roman"/>
              </a:rPr>
              <a:t>BC → CD</a:t>
            </a:r>
            <a:r>
              <a:rPr sz="1765" dirty="0">
                <a:solidFill>
                  <a:srgbClr val="282834"/>
                </a:solidFill>
                <a:latin typeface="Times New Roman"/>
                <a:cs typeface="Times New Roman"/>
              </a:rPr>
              <a:t>, </a:t>
            </a:r>
            <a:r>
              <a:rPr sz="1765" b="1" i="1" spc="-4" dirty="0">
                <a:solidFill>
                  <a:srgbClr val="282834"/>
                </a:solidFill>
                <a:latin typeface="Times New Roman"/>
                <a:cs typeface="Times New Roman"/>
              </a:rPr>
              <a:t>BC </a:t>
            </a:r>
            <a:r>
              <a:rPr sz="1765" b="1" i="1" dirty="0">
                <a:solidFill>
                  <a:srgbClr val="282834"/>
                </a:solidFill>
                <a:latin typeface="Times New Roman"/>
                <a:cs typeface="Times New Roman"/>
              </a:rPr>
              <a:t>→ </a:t>
            </a:r>
            <a:r>
              <a:rPr sz="1765" b="1" i="1" spc="-4" dirty="0">
                <a:solidFill>
                  <a:srgbClr val="282834"/>
                </a:solidFill>
                <a:latin typeface="Times New Roman"/>
                <a:cs typeface="Times New Roman"/>
              </a:rPr>
              <a:t>ABCDE </a:t>
            </a:r>
            <a:r>
              <a:rPr sz="1765" spc="-4" dirty="0">
                <a:solidFill>
                  <a:srgbClr val="282834"/>
                </a:solidFill>
                <a:latin typeface="Times New Roman"/>
                <a:cs typeface="Times New Roman"/>
              </a:rPr>
              <a:t>(augmentative, transitive) </a:t>
            </a:r>
            <a:r>
              <a:rPr sz="1765" spc="-427" dirty="0">
                <a:solidFill>
                  <a:srgbClr val="282834"/>
                </a:solidFill>
                <a:latin typeface="Times New Roman"/>
                <a:cs typeface="Times New Roman"/>
              </a:rPr>
              <a:t> </a:t>
            </a:r>
            <a:r>
              <a:rPr sz="1765" dirty="0">
                <a:solidFill>
                  <a:srgbClr val="282834"/>
                </a:solidFill>
                <a:latin typeface="Times New Roman"/>
                <a:cs typeface="Times New Roman"/>
              </a:rPr>
              <a:t>Also,</a:t>
            </a:r>
            <a:r>
              <a:rPr sz="1765" spc="-31" dirty="0">
                <a:solidFill>
                  <a:srgbClr val="282834"/>
                </a:solidFill>
                <a:latin typeface="Times New Roman"/>
                <a:cs typeface="Times New Roman"/>
              </a:rPr>
              <a:t> </a:t>
            </a:r>
            <a:r>
              <a:rPr sz="1765" i="1" dirty="0">
                <a:solidFill>
                  <a:srgbClr val="282834"/>
                </a:solidFill>
                <a:latin typeface="Times New Roman"/>
                <a:cs typeface="Times New Roman"/>
              </a:rPr>
              <a:t>C</a:t>
            </a:r>
            <a:r>
              <a:rPr sz="1765" i="1" spc="4" dirty="0">
                <a:solidFill>
                  <a:srgbClr val="282834"/>
                </a:solidFill>
                <a:latin typeface="Times New Roman"/>
                <a:cs typeface="Times New Roman"/>
              </a:rPr>
              <a:t> </a:t>
            </a:r>
            <a:r>
              <a:rPr sz="1765" i="1" dirty="0">
                <a:solidFill>
                  <a:srgbClr val="282834"/>
                </a:solidFill>
                <a:latin typeface="Times New Roman"/>
                <a:cs typeface="Times New Roman"/>
              </a:rPr>
              <a:t>→</a:t>
            </a:r>
            <a:r>
              <a:rPr sz="1765" i="1" spc="-18" dirty="0">
                <a:solidFill>
                  <a:srgbClr val="282834"/>
                </a:solidFill>
                <a:latin typeface="Times New Roman"/>
                <a:cs typeface="Times New Roman"/>
              </a:rPr>
              <a:t> </a:t>
            </a:r>
            <a:r>
              <a:rPr sz="1765" i="1" spc="-4" dirty="0">
                <a:solidFill>
                  <a:srgbClr val="282834"/>
                </a:solidFill>
                <a:latin typeface="Times New Roman"/>
                <a:cs typeface="Times New Roman"/>
              </a:rPr>
              <a:t>C</a:t>
            </a:r>
            <a:r>
              <a:rPr sz="1765" spc="-4" dirty="0">
                <a:solidFill>
                  <a:srgbClr val="282834"/>
                </a:solidFill>
                <a:latin typeface="Times New Roman"/>
                <a:cs typeface="Times New Roman"/>
              </a:rPr>
              <a:t>,</a:t>
            </a:r>
            <a:r>
              <a:rPr sz="1765" spc="4" dirty="0">
                <a:solidFill>
                  <a:srgbClr val="282834"/>
                </a:solidFill>
                <a:latin typeface="Times New Roman"/>
                <a:cs typeface="Times New Roman"/>
              </a:rPr>
              <a:t> </a:t>
            </a:r>
            <a:r>
              <a:rPr sz="1765" i="1" dirty="0">
                <a:solidFill>
                  <a:srgbClr val="282834"/>
                </a:solidFill>
                <a:latin typeface="Times New Roman"/>
                <a:cs typeface="Times New Roman"/>
              </a:rPr>
              <a:t>D</a:t>
            </a:r>
            <a:r>
              <a:rPr sz="1765" i="1" spc="13" dirty="0">
                <a:solidFill>
                  <a:srgbClr val="282834"/>
                </a:solidFill>
                <a:latin typeface="Times New Roman"/>
                <a:cs typeface="Times New Roman"/>
              </a:rPr>
              <a:t> </a:t>
            </a:r>
            <a:r>
              <a:rPr sz="1765" i="1" dirty="0">
                <a:solidFill>
                  <a:srgbClr val="282834"/>
                </a:solidFill>
                <a:latin typeface="Times New Roman"/>
                <a:cs typeface="Times New Roman"/>
              </a:rPr>
              <a:t>→</a:t>
            </a:r>
            <a:r>
              <a:rPr sz="1765" i="1" spc="-18" dirty="0">
                <a:solidFill>
                  <a:srgbClr val="282834"/>
                </a:solidFill>
                <a:latin typeface="Times New Roman"/>
                <a:cs typeface="Times New Roman"/>
              </a:rPr>
              <a:t> </a:t>
            </a:r>
            <a:r>
              <a:rPr sz="1765" i="1" dirty="0">
                <a:solidFill>
                  <a:srgbClr val="282834"/>
                </a:solidFill>
                <a:latin typeface="Times New Roman"/>
                <a:cs typeface="Times New Roman"/>
              </a:rPr>
              <a:t>D</a:t>
            </a:r>
            <a:r>
              <a:rPr sz="1765" dirty="0">
                <a:solidFill>
                  <a:srgbClr val="282834"/>
                </a:solidFill>
                <a:latin typeface="Times New Roman"/>
                <a:cs typeface="Times New Roman"/>
              </a:rPr>
              <a:t>,</a:t>
            </a:r>
            <a:r>
              <a:rPr sz="1765" spc="-4" dirty="0">
                <a:solidFill>
                  <a:srgbClr val="282834"/>
                </a:solidFill>
                <a:latin typeface="Times New Roman"/>
                <a:cs typeface="Times New Roman"/>
              </a:rPr>
              <a:t> </a:t>
            </a:r>
            <a:r>
              <a:rPr sz="1765" i="1" dirty="0">
                <a:solidFill>
                  <a:srgbClr val="282834"/>
                </a:solidFill>
                <a:latin typeface="Times New Roman"/>
                <a:cs typeface="Times New Roman"/>
              </a:rPr>
              <a:t>BD</a:t>
            </a:r>
            <a:r>
              <a:rPr sz="1765" i="1" spc="9" dirty="0">
                <a:solidFill>
                  <a:srgbClr val="282834"/>
                </a:solidFill>
                <a:latin typeface="Times New Roman"/>
                <a:cs typeface="Times New Roman"/>
              </a:rPr>
              <a:t> </a:t>
            </a:r>
            <a:r>
              <a:rPr sz="1765" i="1" dirty="0">
                <a:solidFill>
                  <a:srgbClr val="282834"/>
                </a:solidFill>
                <a:latin typeface="Times New Roman"/>
                <a:cs typeface="Times New Roman"/>
              </a:rPr>
              <a:t>→</a:t>
            </a:r>
            <a:r>
              <a:rPr sz="1765" i="1" spc="-18" dirty="0">
                <a:solidFill>
                  <a:srgbClr val="282834"/>
                </a:solidFill>
                <a:latin typeface="Times New Roman"/>
                <a:cs typeface="Times New Roman"/>
              </a:rPr>
              <a:t> </a:t>
            </a:r>
            <a:r>
              <a:rPr sz="1765" i="1" dirty="0">
                <a:solidFill>
                  <a:srgbClr val="282834"/>
                </a:solidFill>
                <a:latin typeface="Times New Roman"/>
                <a:cs typeface="Times New Roman"/>
              </a:rPr>
              <a:t>D</a:t>
            </a:r>
            <a:r>
              <a:rPr sz="1765" dirty="0">
                <a:solidFill>
                  <a:srgbClr val="282834"/>
                </a:solidFill>
                <a:latin typeface="Times New Roman"/>
                <a:cs typeface="Times New Roman"/>
              </a:rPr>
              <a:t>, </a:t>
            </a:r>
            <a:r>
              <a:rPr sz="1765" spc="-4" dirty="0">
                <a:solidFill>
                  <a:srgbClr val="282834"/>
                </a:solidFill>
                <a:latin typeface="Times New Roman"/>
                <a:cs typeface="Times New Roman"/>
              </a:rPr>
              <a:t>etc.</a:t>
            </a:r>
            <a:endParaRPr sz="1765">
              <a:latin typeface="Times New Roman"/>
              <a:cs typeface="Times New Roman"/>
            </a:endParaRPr>
          </a:p>
          <a:p>
            <a:pPr marL="11206"/>
            <a:r>
              <a:rPr sz="1765" dirty="0">
                <a:solidFill>
                  <a:srgbClr val="282834"/>
                </a:solidFill>
                <a:latin typeface="Times New Roman"/>
                <a:cs typeface="Times New Roman"/>
              </a:rPr>
              <a:t>The</a:t>
            </a:r>
            <a:r>
              <a:rPr sz="1765" spc="-13" dirty="0">
                <a:solidFill>
                  <a:srgbClr val="282834"/>
                </a:solidFill>
                <a:latin typeface="Times New Roman"/>
                <a:cs typeface="Times New Roman"/>
              </a:rPr>
              <a:t> </a:t>
            </a:r>
            <a:r>
              <a:rPr sz="1765" dirty="0">
                <a:solidFill>
                  <a:srgbClr val="282834"/>
                </a:solidFill>
                <a:latin typeface="Times New Roman"/>
                <a:cs typeface="Times New Roman"/>
              </a:rPr>
              <a:t>candidate</a:t>
            </a:r>
            <a:r>
              <a:rPr sz="1765" spc="-49" dirty="0">
                <a:solidFill>
                  <a:srgbClr val="282834"/>
                </a:solidFill>
                <a:latin typeface="Times New Roman"/>
                <a:cs typeface="Times New Roman"/>
              </a:rPr>
              <a:t> </a:t>
            </a:r>
            <a:r>
              <a:rPr sz="1765" dirty="0">
                <a:solidFill>
                  <a:srgbClr val="282834"/>
                </a:solidFill>
                <a:latin typeface="Times New Roman"/>
                <a:cs typeface="Times New Roman"/>
              </a:rPr>
              <a:t>keys</a:t>
            </a:r>
            <a:r>
              <a:rPr sz="1765" spc="-18" dirty="0">
                <a:solidFill>
                  <a:srgbClr val="282834"/>
                </a:solidFill>
                <a:latin typeface="Times New Roman"/>
                <a:cs typeface="Times New Roman"/>
              </a:rPr>
              <a:t> </a:t>
            </a:r>
            <a:r>
              <a:rPr sz="1765" dirty="0">
                <a:solidFill>
                  <a:srgbClr val="282834"/>
                </a:solidFill>
                <a:latin typeface="Times New Roman"/>
                <a:cs typeface="Times New Roman"/>
              </a:rPr>
              <a:t>are</a:t>
            </a:r>
            <a:r>
              <a:rPr sz="1765" spc="-13" dirty="0">
                <a:solidFill>
                  <a:srgbClr val="282834"/>
                </a:solidFill>
                <a:latin typeface="Times New Roman"/>
                <a:cs typeface="Times New Roman"/>
              </a:rPr>
              <a:t> </a:t>
            </a:r>
            <a:r>
              <a:rPr sz="1765" dirty="0">
                <a:solidFill>
                  <a:srgbClr val="282834"/>
                </a:solidFill>
                <a:latin typeface="Times New Roman"/>
                <a:cs typeface="Times New Roman"/>
              </a:rPr>
              <a:t>therefore</a:t>
            </a:r>
            <a:r>
              <a:rPr sz="1765" spc="-40" dirty="0">
                <a:solidFill>
                  <a:srgbClr val="282834"/>
                </a:solidFill>
                <a:latin typeface="Times New Roman"/>
                <a:cs typeface="Times New Roman"/>
              </a:rPr>
              <a:t> </a:t>
            </a:r>
            <a:r>
              <a:rPr sz="1765" b="1" i="1" spc="-9" dirty="0">
                <a:solidFill>
                  <a:srgbClr val="282834"/>
                </a:solidFill>
                <a:latin typeface="Times New Roman"/>
                <a:cs typeface="Times New Roman"/>
              </a:rPr>
              <a:t>A,</a:t>
            </a:r>
            <a:r>
              <a:rPr sz="1765" b="1" i="1" spc="-4" dirty="0">
                <a:solidFill>
                  <a:srgbClr val="282834"/>
                </a:solidFill>
                <a:latin typeface="Times New Roman"/>
                <a:cs typeface="Times New Roman"/>
              </a:rPr>
              <a:t> BC,</a:t>
            </a:r>
            <a:r>
              <a:rPr sz="1765" b="1" i="1" spc="13" dirty="0">
                <a:solidFill>
                  <a:srgbClr val="282834"/>
                </a:solidFill>
                <a:latin typeface="Times New Roman"/>
                <a:cs typeface="Times New Roman"/>
              </a:rPr>
              <a:t> </a:t>
            </a:r>
            <a:r>
              <a:rPr sz="1765" b="1" i="1" dirty="0">
                <a:solidFill>
                  <a:srgbClr val="282834"/>
                </a:solidFill>
                <a:latin typeface="Times New Roman"/>
                <a:cs typeface="Times New Roman"/>
              </a:rPr>
              <a:t>CD,</a:t>
            </a:r>
            <a:r>
              <a:rPr sz="1765" b="1" i="1" spc="-9" dirty="0">
                <a:solidFill>
                  <a:srgbClr val="282834"/>
                </a:solidFill>
                <a:latin typeface="Times New Roman"/>
                <a:cs typeface="Times New Roman"/>
              </a:rPr>
              <a:t> </a:t>
            </a:r>
            <a:r>
              <a:rPr sz="1765" spc="4" dirty="0">
                <a:solidFill>
                  <a:srgbClr val="282834"/>
                </a:solidFill>
                <a:latin typeface="Times New Roman"/>
                <a:cs typeface="Times New Roman"/>
              </a:rPr>
              <a:t>and</a:t>
            </a:r>
            <a:r>
              <a:rPr sz="1765" spc="-18" dirty="0">
                <a:solidFill>
                  <a:srgbClr val="282834"/>
                </a:solidFill>
                <a:latin typeface="Times New Roman"/>
                <a:cs typeface="Times New Roman"/>
              </a:rPr>
              <a:t> </a:t>
            </a:r>
            <a:r>
              <a:rPr sz="1765" b="1" i="1" spc="-4" dirty="0">
                <a:solidFill>
                  <a:srgbClr val="282834"/>
                </a:solidFill>
                <a:latin typeface="Times New Roman"/>
                <a:cs typeface="Times New Roman"/>
              </a:rPr>
              <a:t>E</a:t>
            </a:r>
            <a:r>
              <a:rPr sz="1765" spc="-4" dirty="0">
                <a:solidFill>
                  <a:srgbClr val="282834"/>
                </a:solidFill>
                <a:latin typeface="Times New Roman"/>
                <a:cs typeface="Times New Roman"/>
              </a:rPr>
              <a:t>.</a:t>
            </a:r>
            <a:endParaRPr sz="1765">
              <a:latin typeface="Times New Roman"/>
              <a:cs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120775"/>
            <a:ext cx="7848872" cy="4972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8208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ww.tutorialspoint.com/dbms/images/not_3nf.png"/>
          <p:cNvPicPr>
            <a:picLocks noChangeAspect="1" noChangeArrowheads="1"/>
          </p:cNvPicPr>
          <p:nvPr/>
        </p:nvPicPr>
        <p:blipFill>
          <a:blip r:embed="rId2" cstate="print"/>
          <a:srcRect/>
          <a:stretch>
            <a:fillRect/>
          </a:stretch>
        </p:blipFill>
        <p:spPr bwMode="auto">
          <a:xfrm>
            <a:off x="1928794" y="500042"/>
            <a:ext cx="5143500" cy="1238250"/>
          </a:xfrm>
          <a:prstGeom prst="rect">
            <a:avLst/>
          </a:prstGeom>
          <a:noFill/>
        </p:spPr>
      </p:pic>
      <p:pic>
        <p:nvPicPr>
          <p:cNvPr id="3" name="Picture 4" descr="http://www.tutorialspoint.com/dbms/images/3nf.png"/>
          <p:cNvPicPr>
            <a:picLocks noChangeAspect="1" noChangeArrowheads="1"/>
          </p:cNvPicPr>
          <p:nvPr/>
        </p:nvPicPr>
        <p:blipFill>
          <a:blip r:embed="rId3" cstate="print"/>
          <a:srcRect/>
          <a:stretch>
            <a:fillRect/>
          </a:stretch>
        </p:blipFill>
        <p:spPr bwMode="auto">
          <a:xfrm>
            <a:off x="2000232" y="3357562"/>
            <a:ext cx="3810000" cy="1905000"/>
          </a:xfrm>
          <a:prstGeom prst="rect">
            <a:avLst/>
          </a:prstGeom>
          <a:noFill/>
        </p:spPr>
      </p:pic>
      <p:sp>
        <p:nvSpPr>
          <p:cNvPr id="4" name="Down Arrow 3"/>
          <p:cNvSpPr/>
          <p:nvPr/>
        </p:nvSpPr>
        <p:spPr>
          <a:xfrm>
            <a:off x="4429124" y="1571612"/>
            <a:ext cx="785818" cy="16430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500694" y="2000240"/>
            <a:ext cx="2143140" cy="646331"/>
          </a:xfrm>
          <a:prstGeom prst="rect">
            <a:avLst/>
          </a:prstGeom>
          <a:noFill/>
        </p:spPr>
        <p:txBody>
          <a:bodyPr wrap="square" rtlCol="0">
            <a:spAutoFit/>
          </a:bodyPr>
          <a:lstStyle/>
          <a:p>
            <a:r>
              <a:rPr lang="en-IN" dirty="0"/>
              <a:t>Converting into 3NF</a:t>
            </a:r>
          </a:p>
        </p:txBody>
      </p:sp>
    </p:spTree>
    <p:extLst>
      <p:ext uri="{BB962C8B-B14F-4D97-AF65-F5344CB8AC3E}">
        <p14:creationId xmlns:p14="http://schemas.microsoft.com/office/powerpoint/2010/main" val="11939037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179512" y="332656"/>
            <a:ext cx="8964488" cy="6525344"/>
          </a:xfrm>
          <a:prstGeom prst="rect">
            <a:avLst/>
          </a:prstGeom>
          <a:noFill/>
          <a:ln w="9525">
            <a:noFill/>
            <a:miter lim="800000"/>
            <a:headEnd/>
            <a:tailEnd/>
          </a:ln>
          <a:effectLst/>
        </p:spPr>
      </p:pic>
    </p:spTree>
    <p:extLst>
      <p:ext uri="{BB962C8B-B14F-4D97-AF65-F5344CB8AC3E}">
        <p14:creationId xmlns:p14="http://schemas.microsoft.com/office/powerpoint/2010/main" val="25641619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85720" y="642918"/>
            <a:ext cx="4214272" cy="2282026"/>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a:solidFill>
                  <a:srgbClr val="000000"/>
                </a:solidFill>
                <a:latin typeface="Times New Roman" pitchFamily="18" charset="0"/>
                <a:cs typeface="Times New Roman" pitchFamily="18" charset="0"/>
              </a:rPr>
              <a:t>Two FDs exist in the relation TEACH:</a:t>
            </a:r>
          </a:p>
          <a:p>
            <a:pPr>
              <a:buFont typeface="Arial" pitchFamily="34" charset="0"/>
              <a:buNone/>
            </a:pPr>
            <a:r>
              <a:rPr lang="en-US" sz="1600" dirty="0">
                <a:solidFill>
                  <a:srgbClr val="000000"/>
                </a:solidFill>
                <a:latin typeface="Times New Roman" pitchFamily="18" charset="0"/>
                <a:cs typeface="Times New Roman" pitchFamily="18" charset="0"/>
              </a:rPr>
              <a:t>	fd1: { student, course} </a:t>
            </a:r>
            <a:r>
              <a:rPr lang="en-US" sz="1600" dirty="0">
                <a:solidFill>
                  <a:srgbClr val="000000"/>
                </a:solidFill>
                <a:latin typeface="Times New Roman" pitchFamily="18" charset="0"/>
                <a:cs typeface="Times New Roman" pitchFamily="18" charset="0"/>
                <a:sym typeface="Symbol" pitchFamily="18" charset="2"/>
              </a:rPr>
              <a:t>-&gt;</a:t>
            </a:r>
            <a:r>
              <a:rPr lang="en-US" sz="1600" dirty="0">
                <a:solidFill>
                  <a:srgbClr val="000000"/>
                </a:solidFill>
                <a:latin typeface="Times New Roman" pitchFamily="18" charset="0"/>
                <a:cs typeface="Times New Roman" pitchFamily="18" charset="0"/>
              </a:rPr>
              <a:t> instructor</a:t>
            </a:r>
          </a:p>
          <a:p>
            <a:pPr>
              <a:buFont typeface="Arial" pitchFamily="34" charset="0"/>
              <a:buNone/>
            </a:pPr>
            <a:r>
              <a:rPr lang="en-US" sz="1600" dirty="0">
                <a:latin typeface="Times New Roman" pitchFamily="18" charset="0"/>
                <a:cs typeface="Times New Roman" pitchFamily="18" charset="0"/>
              </a:rPr>
              <a:t>	fd2: instructor </a:t>
            </a:r>
            <a:r>
              <a:rPr lang="en-US" sz="1600" dirty="0">
                <a:latin typeface="Times New Roman" pitchFamily="18" charset="0"/>
                <a:cs typeface="Times New Roman" pitchFamily="18" charset="0"/>
                <a:sym typeface="Symbol" pitchFamily="18" charset="2"/>
              </a:rPr>
              <a:t> -&gt;</a:t>
            </a:r>
            <a:r>
              <a:rPr lang="en-US" sz="1600" baseline="30000" dirty="0">
                <a:latin typeface="Times New Roman" pitchFamily="18" charset="0"/>
                <a:cs typeface="Times New Roman" pitchFamily="18" charset="0"/>
              </a:rPr>
              <a:t> </a:t>
            </a:r>
            <a:r>
              <a:rPr lang="en-US" sz="1600" dirty="0">
                <a:latin typeface="Times New Roman" pitchFamily="18" charset="0"/>
                <a:cs typeface="Times New Roman" pitchFamily="18" charset="0"/>
              </a:rPr>
              <a:t>course </a:t>
            </a:r>
            <a:endParaRPr lang="en-US" sz="1600" dirty="0">
              <a:solidFill>
                <a:srgbClr val="000000"/>
              </a:solidFill>
              <a:latin typeface="Times New Roman" pitchFamily="18" charset="0"/>
              <a:cs typeface="Times New Roman" pitchFamily="18" charset="0"/>
            </a:endParaRPr>
          </a:p>
          <a:p>
            <a:r>
              <a:rPr lang="en-US" sz="1600" dirty="0">
                <a:latin typeface="Times New Roman" pitchFamily="18" charset="0"/>
                <a:cs typeface="Times New Roman" pitchFamily="18" charset="0"/>
                <a:sym typeface="Wingdings" pitchFamily="2" charset="2"/>
              </a:rPr>
              <a:t>Decomposing into 2 schemas</a:t>
            </a:r>
          </a:p>
          <a:p>
            <a:pPr lvl="1"/>
            <a:r>
              <a:rPr lang="en-US" sz="1600" dirty="0">
                <a:latin typeface="Times New Roman" pitchFamily="18" charset="0"/>
                <a:cs typeface="Times New Roman" pitchFamily="18" charset="0"/>
                <a:sym typeface="Wingdings" pitchFamily="2" charset="2"/>
              </a:rPr>
              <a:t>{</a:t>
            </a:r>
            <a:r>
              <a:rPr lang="en-US" sz="1600" u="sng" dirty="0" err="1">
                <a:latin typeface="Times New Roman" pitchFamily="18" charset="0"/>
                <a:cs typeface="Times New Roman" pitchFamily="18" charset="0"/>
                <a:sym typeface="Wingdings" pitchFamily="2" charset="2"/>
              </a:rPr>
              <a:t>Student,Instructor</a:t>
            </a:r>
            <a:r>
              <a:rPr lang="en-US" sz="1600" dirty="0">
                <a:latin typeface="Times New Roman" pitchFamily="18" charset="0"/>
                <a:cs typeface="Times New Roman" pitchFamily="18" charset="0"/>
                <a:sym typeface="Wingdings" pitchFamily="2" charset="2"/>
              </a:rPr>
              <a:t>} {</a:t>
            </a:r>
            <a:r>
              <a:rPr lang="en-US" sz="1600" u="sng" dirty="0" err="1">
                <a:latin typeface="Times New Roman" pitchFamily="18" charset="0"/>
                <a:cs typeface="Times New Roman" pitchFamily="18" charset="0"/>
                <a:sym typeface="Wingdings" pitchFamily="2" charset="2"/>
              </a:rPr>
              <a:t>Student,Course</a:t>
            </a:r>
            <a:r>
              <a:rPr lang="en-US" sz="1600" dirty="0">
                <a:latin typeface="Times New Roman" pitchFamily="18" charset="0"/>
                <a:cs typeface="Times New Roman" pitchFamily="18" charset="0"/>
                <a:sym typeface="Wingdings" pitchFamily="2" charset="2"/>
              </a:rPr>
              <a:t>}</a:t>
            </a:r>
          </a:p>
          <a:p>
            <a:pPr lvl="1"/>
            <a:r>
              <a:rPr lang="en-US" sz="1600" dirty="0">
                <a:latin typeface="Times New Roman" pitchFamily="18" charset="0"/>
                <a:cs typeface="Times New Roman" pitchFamily="18" charset="0"/>
                <a:sym typeface="Wingdings" pitchFamily="2" charset="2"/>
              </a:rPr>
              <a:t>{</a:t>
            </a:r>
            <a:r>
              <a:rPr lang="en-US" sz="1600" dirty="0" err="1">
                <a:latin typeface="Times New Roman" pitchFamily="18" charset="0"/>
                <a:cs typeface="Times New Roman" pitchFamily="18" charset="0"/>
                <a:sym typeface="Wingdings" pitchFamily="2" charset="2"/>
              </a:rPr>
              <a:t>Course,</a:t>
            </a:r>
            <a:r>
              <a:rPr lang="en-US" sz="1600" u="sng" dirty="0" err="1">
                <a:latin typeface="Times New Roman" pitchFamily="18" charset="0"/>
                <a:cs typeface="Times New Roman" pitchFamily="18" charset="0"/>
                <a:sym typeface="Wingdings" pitchFamily="2" charset="2"/>
              </a:rPr>
              <a:t>Instructor</a:t>
            </a:r>
            <a:r>
              <a:rPr lang="en-US" sz="1600" dirty="0">
                <a:latin typeface="Times New Roman" pitchFamily="18" charset="0"/>
                <a:cs typeface="Times New Roman" pitchFamily="18" charset="0"/>
                <a:sym typeface="Wingdings" pitchFamily="2" charset="2"/>
              </a:rPr>
              <a:t>} {</a:t>
            </a:r>
            <a:r>
              <a:rPr lang="en-US" sz="1600" u="sng" dirty="0" err="1">
                <a:latin typeface="Times New Roman" pitchFamily="18" charset="0"/>
                <a:cs typeface="Times New Roman" pitchFamily="18" charset="0"/>
                <a:sym typeface="Wingdings" pitchFamily="2" charset="2"/>
              </a:rPr>
              <a:t>Student,Course</a:t>
            </a:r>
            <a:r>
              <a:rPr lang="en-US" sz="1600" dirty="0">
                <a:latin typeface="Times New Roman" pitchFamily="18" charset="0"/>
                <a:cs typeface="Times New Roman" pitchFamily="18" charset="0"/>
                <a:sym typeface="Wingdings" pitchFamily="2" charset="2"/>
              </a:rPr>
              <a:t>}</a:t>
            </a:r>
          </a:p>
          <a:p>
            <a:pPr lvl="1"/>
            <a:r>
              <a:rPr lang="en-US" sz="1600" dirty="0">
                <a:latin typeface="Times New Roman" pitchFamily="18" charset="0"/>
                <a:cs typeface="Times New Roman" pitchFamily="18" charset="0"/>
                <a:sym typeface="Wingdings" pitchFamily="2" charset="2"/>
              </a:rPr>
              <a:t>{</a:t>
            </a:r>
            <a:r>
              <a:rPr lang="en-US" sz="1600" dirty="0" err="1">
                <a:latin typeface="Times New Roman" pitchFamily="18" charset="0"/>
                <a:cs typeface="Times New Roman" pitchFamily="18" charset="0"/>
                <a:sym typeface="Wingdings" pitchFamily="2" charset="2"/>
              </a:rPr>
              <a:t>Course,</a:t>
            </a:r>
            <a:r>
              <a:rPr lang="en-US" sz="1600" u="sng" dirty="0" err="1">
                <a:latin typeface="Times New Roman" pitchFamily="18" charset="0"/>
                <a:cs typeface="Times New Roman" pitchFamily="18" charset="0"/>
                <a:sym typeface="Wingdings" pitchFamily="2" charset="2"/>
              </a:rPr>
              <a:t>Instructor</a:t>
            </a:r>
            <a:r>
              <a:rPr lang="en-US" sz="1600" dirty="0">
                <a:latin typeface="Times New Roman" pitchFamily="18" charset="0"/>
                <a:cs typeface="Times New Roman" pitchFamily="18" charset="0"/>
                <a:sym typeface="Wingdings" pitchFamily="2" charset="2"/>
              </a:rPr>
              <a:t>} {</a:t>
            </a:r>
            <a:r>
              <a:rPr lang="en-US" sz="1600" u="sng" dirty="0" err="1">
                <a:latin typeface="Times New Roman" pitchFamily="18" charset="0"/>
                <a:cs typeface="Times New Roman" pitchFamily="18" charset="0"/>
                <a:sym typeface="Wingdings" pitchFamily="2" charset="2"/>
              </a:rPr>
              <a:t>Instructor,Student</a:t>
            </a:r>
            <a:r>
              <a:rPr lang="en-US" dirty="0">
                <a:sym typeface="Wingdings" pitchFamily="2" charset="2"/>
              </a:rPr>
              <a:t>}</a:t>
            </a:r>
            <a:endParaRPr lang="en-US" dirty="0"/>
          </a:p>
        </p:txBody>
      </p:sp>
      <p:sp>
        <p:nvSpPr>
          <p:cNvPr id="6" name="Rectangle 5"/>
          <p:cNvSpPr/>
          <p:nvPr/>
        </p:nvSpPr>
        <p:spPr>
          <a:xfrm>
            <a:off x="142844" y="4071942"/>
            <a:ext cx="5286412" cy="1754326"/>
          </a:xfrm>
          <a:prstGeom prst="rect">
            <a:avLst/>
          </a:prstGeom>
        </p:spPr>
        <p:txBody>
          <a:bodyPr wrap="square">
            <a:spAutoFit/>
          </a:bodyPr>
          <a:lstStyle/>
          <a:p>
            <a:pPr marL="609600" indent="-609600"/>
            <a:r>
              <a:rPr lang="en-US" b="1" dirty="0">
                <a:solidFill>
                  <a:srgbClr val="FF0000"/>
                </a:solidFill>
              </a:rPr>
              <a:t>All three decompositions will lose fd1. </a:t>
            </a:r>
          </a:p>
          <a:p>
            <a:pPr marL="609600" indent="-609600"/>
            <a:r>
              <a:rPr lang="en-US" b="1" dirty="0">
                <a:solidFill>
                  <a:srgbClr val="FF0000"/>
                </a:solidFill>
              </a:rPr>
              <a:t>We have to settle for sacrificing the </a:t>
            </a:r>
          </a:p>
          <a:p>
            <a:pPr marL="609600" indent="-609600"/>
            <a:r>
              <a:rPr lang="en-US" b="1" dirty="0">
                <a:solidFill>
                  <a:srgbClr val="FF0000"/>
                </a:solidFill>
              </a:rPr>
              <a:t>functional dependency preservation.</a:t>
            </a:r>
          </a:p>
          <a:p>
            <a:pPr marL="609600" indent="-609600"/>
            <a:r>
              <a:rPr lang="en-US" b="1" dirty="0">
                <a:solidFill>
                  <a:srgbClr val="FF0000"/>
                </a:solidFill>
              </a:rPr>
              <a:t>But we cannot sacrifice the </a:t>
            </a:r>
          </a:p>
          <a:p>
            <a:pPr marL="609600" indent="-609600"/>
            <a:r>
              <a:rPr lang="en-US" b="1" dirty="0">
                <a:solidFill>
                  <a:srgbClr val="FF0000"/>
                </a:solidFill>
              </a:rPr>
              <a:t>non-</a:t>
            </a:r>
            <a:r>
              <a:rPr lang="en-US" b="1" dirty="0" err="1">
                <a:solidFill>
                  <a:srgbClr val="FF0000"/>
                </a:solidFill>
              </a:rPr>
              <a:t>additivity</a:t>
            </a:r>
            <a:r>
              <a:rPr lang="en-US" b="1" dirty="0">
                <a:solidFill>
                  <a:srgbClr val="FF0000"/>
                </a:solidFill>
              </a:rPr>
              <a:t> property after decomposition</a:t>
            </a:r>
            <a:r>
              <a:rPr lang="en-US" dirty="0"/>
              <a:t>.</a:t>
            </a:r>
          </a:p>
        </p:txBody>
      </p:sp>
      <p:pic>
        <p:nvPicPr>
          <p:cNvPr id="7" name="Picture 1"/>
          <p:cNvPicPr>
            <a:picLocks noChangeAspect="1" noChangeArrowheads="1"/>
          </p:cNvPicPr>
          <p:nvPr/>
        </p:nvPicPr>
        <p:blipFill>
          <a:blip r:embed="rId2" cstate="print"/>
          <a:srcRect/>
          <a:stretch>
            <a:fillRect/>
          </a:stretch>
        </p:blipFill>
        <p:spPr bwMode="auto">
          <a:xfrm>
            <a:off x="4572000" y="1160747"/>
            <a:ext cx="4248472" cy="3788357"/>
          </a:xfrm>
          <a:prstGeom prst="rect">
            <a:avLst/>
          </a:prstGeom>
          <a:noFill/>
          <a:ln w="9525">
            <a:noFill/>
            <a:miter lim="800000"/>
            <a:headEnd/>
            <a:tailEnd/>
          </a:ln>
          <a:effectLst/>
        </p:spPr>
      </p:pic>
    </p:spTree>
    <p:extLst>
      <p:ext uri="{BB962C8B-B14F-4D97-AF65-F5344CB8AC3E}">
        <p14:creationId xmlns:p14="http://schemas.microsoft.com/office/powerpoint/2010/main" val="20606591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1700808"/>
            <a:ext cx="7632848" cy="3970318"/>
          </a:xfrm>
          <a:prstGeom prst="rect">
            <a:avLst/>
          </a:prstGeom>
        </p:spPr>
        <p:txBody>
          <a:bodyPr wrap="square">
            <a:spAutoFit/>
          </a:bodyPr>
          <a:lstStyle/>
          <a:p>
            <a:pPr>
              <a:lnSpc>
                <a:spcPct val="200000"/>
              </a:lnSpc>
            </a:pPr>
            <a:r>
              <a:rPr lang="en-IN" dirty="0"/>
              <a:t>Data Base Management System by </a:t>
            </a:r>
            <a:r>
              <a:rPr lang="en-IN" dirty="0" err="1"/>
              <a:t>Korth</a:t>
            </a:r>
            <a:endParaRPr lang="en-IN" dirty="0"/>
          </a:p>
          <a:p>
            <a:pPr>
              <a:lnSpc>
                <a:spcPct val="200000"/>
              </a:lnSpc>
            </a:pPr>
            <a:r>
              <a:rPr lang="en-IN" dirty="0"/>
              <a:t>Data Base Management System by </a:t>
            </a:r>
            <a:r>
              <a:rPr lang="en-IN" dirty="0" err="1"/>
              <a:t>Navathe</a:t>
            </a:r>
            <a:endParaRPr lang="en-IN" dirty="0"/>
          </a:p>
          <a:p>
            <a:pPr>
              <a:lnSpc>
                <a:spcPct val="200000"/>
              </a:lnSpc>
            </a:pPr>
            <a:r>
              <a:rPr lang="en-IN" dirty="0"/>
              <a:t>Data Base Management System by C J Date</a:t>
            </a:r>
          </a:p>
          <a:p>
            <a:pPr>
              <a:lnSpc>
                <a:spcPct val="200000"/>
              </a:lnSpc>
            </a:pPr>
            <a:r>
              <a:rPr lang="en-IN" dirty="0">
                <a:hlinkClick r:id="rId2"/>
              </a:rPr>
              <a:t>https://www.tutorialspoint.com/Fifth-Normal-Form-5NF</a:t>
            </a:r>
            <a:endParaRPr lang="en-IN" dirty="0"/>
          </a:p>
          <a:p>
            <a:pPr>
              <a:lnSpc>
                <a:spcPct val="200000"/>
              </a:lnSpc>
            </a:pPr>
            <a:r>
              <a:rPr lang="en-IN" dirty="0">
                <a:hlinkClick r:id="rId3"/>
              </a:rPr>
              <a:t>https://www.geeksforgeeks.org/introduction-of-4th-and-5th-normal-form-in-dbms/?ref=rp</a:t>
            </a:r>
            <a:endParaRPr lang="en-IN" dirty="0"/>
          </a:p>
          <a:p>
            <a:pPr>
              <a:lnSpc>
                <a:spcPct val="200000"/>
              </a:lnSpc>
            </a:pPr>
            <a:r>
              <a:rPr lang="en-IN" dirty="0">
                <a:hlinkClick r:id="rId4"/>
              </a:rPr>
              <a:t>https://www.studytonight.com/dbms/database-normalization.php</a:t>
            </a:r>
            <a:endParaRPr lang="en-IN" dirty="0">
              <a:hlinkClick r:id="rId5"/>
            </a:endParaRPr>
          </a:p>
        </p:txBody>
      </p:sp>
      <p:sp>
        <p:nvSpPr>
          <p:cNvPr id="3" name="TextBox 2"/>
          <p:cNvSpPr txBox="1"/>
          <p:nvPr/>
        </p:nvSpPr>
        <p:spPr>
          <a:xfrm>
            <a:off x="467544" y="548680"/>
            <a:ext cx="8352928" cy="830997"/>
          </a:xfrm>
          <a:prstGeom prst="rect">
            <a:avLst/>
          </a:prstGeom>
          <a:noFill/>
        </p:spPr>
        <p:txBody>
          <a:bodyPr wrap="square" rtlCol="0">
            <a:spAutoFit/>
          </a:bodyPr>
          <a:lstStyle/>
          <a:p>
            <a:pPr algn="ctr"/>
            <a:r>
              <a:rPr lang="en-IN" sz="4800" dirty="0">
                <a:latin typeface="Algerian" pitchFamily="82" charset="0"/>
              </a:rPr>
              <a:t>sources</a:t>
            </a:r>
          </a:p>
        </p:txBody>
      </p:sp>
    </p:spTree>
    <p:extLst>
      <p:ext uri="{BB962C8B-B14F-4D97-AF65-F5344CB8AC3E}">
        <p14:creationId xmlns:p14="http://schemas.microsoft.com/office/powerpoint/2010/main" val="13929615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0" y="3611607"/>
            <a:ext cx="3886200" cy="465465"/>
          </a:xfrm>
        </p:spPr>
        <p:txBody>
          <a:bodyPr>
            <a:normAutofit/>
          </a:bodyPr>
          <a:lstStyle/>
          <a:p>
            <a:r>
              <a:rPr lang="en-IN" dirty="0">
                <a:latin typeface="Brush Script MT" pitchFamily="66" charset="0"/>
              </a:rPr>
              <a:t>Data Base Management System</a:t>
            </a:r>
          </a:p>
        </p:txBody>
      </p:sp>
      <p:sp>
        <p:nvSpPr>
          <p:cNvPr id="5" name="TextBox 4"/>
          <p:cNvSpPr txBox="1"/>
          <p:nvPr/>
        </p:nvSpPr>
        <p:spPr>
          <a:xfrm>
            <a:off x="755576" y="1196752"/>
            <a:ext cx="7704856" cy="1938992"/>
          </a:xfrm>
          <a:prstGeom prst="rect">
            <a:avLst/>
          </a:prstGeom>
          <a:noFill/>
        </p:spPr>
        <p:txBody>
          <a:bodyPr wrap="square" rtlCol="0">
            <a:spAutoFit/>
          </a:bodyPr>
          <a:lstStyle/>
          <a:p>
            <a:pPr algn="ctr"/>
            <a:r>
              <a:rPr lang="en-IN" sz="6000" dirty="0">
                <a:latin typeface="Algerian" pitchFamily="82" charset="0"/>
              </a:rPr>
              <a:t>Decomposition &amp; it’s types</a:t>
            </a:r>
          </a:p>
        </p:txBody>
      </p:sp>
    </p:spTree>
    <p:extLst>
      <p:ext uri="{BB962C8B-B14F-4D97-AF65-F5344CB8AC3E}">
        <p14:creationId xmlns:p14="http://schemas.microsoft.com/office/powerpoint/2010/main" val="16183387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solidFill>
                  <a:schemeClr val="tx1"/>
                </a:solidFill>
                <a:latin typeface="Algerian" pitchFamily="82" charset="0"/>
                <a:ea typeface="+mn-ea"/>
                <a:cs typeface="+mn-cs"/>
              </a:rPr>
              <a:t>What is decomposition?</a:t>
            </a:r>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v"/>
            </a:pPr>
            <a:r>
              <a:rPr lang="en-IN" sz="2000" dirty="0">
                <a:latin typeface="Times New Roman" pitchFamily="18" charset="0"/>
                <a:cs typeface="Times New Roman" pitchFamily="18" charset="0"/>
              </a:rPr>
              <a:t>Decomposition is the process of breaking down in parts or elements.</a:t>
            </a:r>
          </a:p>
          <a:p>
            <a:pPr algn="just">
              <a:lnSpc>
                <a:spcPct val="150000"/>
              </a:lnSpc>
              <a:buFont typeface="Wingdings" pitchFamily="2" charset="2"/>
              <a:buChar char="v"/>
            </a:pPr>
            <a:r>
              <a:rPr lang="en-IN" sz="2000" dirty="0">
                <a:latin typeface="Times New Roman" pitchFamily="18" charset="0"/>
                <a:cs typeface="Times New Roman" pitchFamily="18" charset="0"/>
              </a:rPr>
              <a:t>It replaces a relation with a collection of smaller relations.</a:t>
            </a:r>
          </a:p>
          <a:p>
            <a:pPr algn="just">
              <a:lnSpc>
                <a:spcPct val="150000"/>
              </a:lnSpc>
              <a:buFont typeface="Wingdings" pitchFamily="2" charset="2"/>
              <a:buChar char="v"/>
            </a:pPr>
            <a:r>
              <a:rPr lang="en-IN" sz="2000" dirty="0">
                <a:latin typeface="Times New Roman" pitchFamily="18" charset="0"/>
                <a:cs typeface="Times New Roman" pitchFamily="18" charset="0"/>
              </a:rPr>
              <a:t>It breaks the table into multiple tables in a database.</a:t>
            </a:r>
          </a:p>
          <a:p>
            <a:pPr algn="just">
              <a:lnSpc>
                <a:spcPct val="150000"/>
              </a:lnSpc>
              <a:buFont typeface="Wingdings" pitchFamily="2" charset="2"/>
              <a:buChar char="v"/>
            </a:pPr>
            <a:r>
              <a:rPr lang="en-IN" sz="2000" dirty="0">
                <a:latin typeface="Times New Roman" pitchFamily="18" charset="0"/>
                <a:cs typeface="Times New Roman" pitchFamily="18" charset="0"/>
              </a:rPr>
              <a:t>It should always be lossless, because it confirms that the information in the original relation can be accurately reconstructed based on the decomposed relations.</a:t>
            </a:r>
          </a:p>
          <a:p>
            <a:pPr algn="just">
              <a:lnSpc>
                <a:spcPct val="150000"/>
              </a:lnSpc>
              <a:buFont typeface="Wingdings" pitchFamily="2" charset="2"/>
              <a:buChar char="v"/>
            </a:pPr>
            <a:r>
              <a:rPr lang="en-IN" sz="2000" dirty="0">
                <a:latin typeface="Times New Roman" pitchFamily="18" charset="0"/>
                <a:cs typeface="Times New Roman" pitchFamily="18" charset="0"/>
              </a:rPr>
              <a:t>If there is no proper decomposition of the relation, then it may lead to problems like loss of information.</a:t>
            </a:r>
          </a:p>
          <a:p>
            <a:pPr algn="just">
              <a:lnSpc>
                <a:spcPct val="150000"/>
              </a:lnSpc>
              <a:buFont typeface="Wingdings" pitchFamily="2" charset="2"/>
              <a:buChar char="v"/>
            </a:pPr>
            <a:r>
              <a:rPr lang="en-IN" sz="2000" dirty="0">
                <a:latin typeface="Times New Roman" pitchFamily="18" charset="0"/>
                <a:cs typeface="Times New Roman" pitchFamily="18" charset="0"/>
              </a:rPr>
              <a:t>Properties of Decomposition</a:t>
            </a:r>
          </a:p>
        </p:txBody>
      </p:sp>
    </p:spTree>
    <p:extLst>
      <p:ext uri="{BB962C8B-B14F-4D97-AF65-F5344CB8AC3E}">
        <p14:creationId xmlns:p14="http://schemas.microsoft.com/office/powerpoint/2010/main" val="14433006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panjab university chandigarh logo hd"/>
          <p:cNvSpPr>
            <a:spLocks noChangeAspect="1" noChangeArrowheads="1"/>
          </p:cNvSpPr>
          <p:nvPr/>
        </p:nvSpPr>
        <p:spPr bwMode="auto">
          <a:xfrm>
            <a:off x="183030" y="-98497"/>
            <a:ext cx="358588" cy="2078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Image result for panjab university chandigarh logo hd"/>
          <p:cNvSpPr>
            <a:spLocks noChangeAspect="1" noChangeArrowheads="1"/>
          </p:cNvSpPr>
          <p:nvPr/>
        </p:nvSpPr>
        <p:spPr bwMode="auto">
          <a:xfrm>
            <a:off x="362324" y="5412"/>
            <a:ext cx="358588" cy="2078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p:cNvSpPr txBox="1"/>
          <p:nvPr/>
        </p:nvSpPr>
        <p:spPr>
          <a:xfrm>
            <a:off x="720912" y="404664"/>
            <a:ext cx="7704856" cy="1323439"/>
          </a:xfrm>
          <a:prstGeom prst="rect">
            <a:avLst/>
          </a:prstGeom>
          <a:noFill/>
        </p:spPr>
        <p:txBody>
          <a:bodyPr wrap="square" rtlCol="0">
            <a:spAutoFit/>
          </a:bodyPr>
          <a:lstStyle/>
          <a:p>
            <a:pPr algn="ctr"/>
            <a:r>
              <a:rPr lang="en-IN" sz="4000" dirty="0">
                <a:latin typeface="Algerian" pitchFamily="82" charset="0"/>
              </a:rPr>
              <a:t>Properties of good decomposition</a:t>
            </a:r>
          </a:p>
        </p:txBody>
      </p:sp>
      <p:sp>
        <p:nvSpPr>
          <p:cNvPr id="5" name="Rectangle 4"/>
          <p:cNvSpPr/>
          <p:nvPr/>
        </p:nvSpPr>
        <p:spPr>
          <a:xfrm>
            <a:off x="541925" y="1844824"/>
            <a:ext cx="8062830" cy="3693319"/>
          </a:xfrm>
          <a:prstGeom prst="rect">
            <a:avLst/>
          </a:prstGeom>
        </p:spPr>
        <p:txBody>
          <a:bodyPr wrap="square">
            <a:spAutoFit/>
          </a:bodyPr>
          <a:lstStyle/>
          <a:p>
            <a:r>
              <a:rPr lang="en-US" dirty="0">
                <a:latin typeface="Times New Roman" pitchFamily="18" charset="0"/>
                <a:cs typeface="Times New Roman" pitchFamily="18" charset="0"/>
              </a:rPr>
              <a:t>A decomposition of a relation R into sub-relations R1, R2,……., </a:t>
            </a:r>
            <a:r>
              <a:rPr lang="en-US" dirty="0" err="1">
                <a:latin typeface="Times New Roman" pitchFamily="18" charset="0"/>
                <a:cs typeface="Times New Roman" pitchFamily="18" charset="0"/>
              </a:rPr>
              <a:t>Rn</a:t>
            </a:r>
            <a:r>
              <a:rPr lang="en-US" dirty="0">
                <a:latin typeface="Times New Roman" pitchFamily="18" charset="0"/>
                <a:cs typeface="Times New Roman" pitchFamily="18" charset="0"/>
              </a:rPr>
              <a:t> should possess following properties: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decomposition should be</a:t>
            </a:r>
          </a:p>
          <a:p>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Attribute Preserving </a:t>
            </a:r>
            <a:r>
              <a:rPr lang="en-US" dirty="0">
                <a:latin typeface="Times New Roman" pitchFamily="18" charset="0"/>
                <a:cs typeface="Times New Roman" pitchFamily="18" charset="0"/>
              </a:rPr>
              <a:t>( All the attributes in the given relation must occur in any of the sub – relations)</a:t>
            </a:r>
          </a:p>
          <a:p>
            <a:pPr>
              <a:buFont typeface="Arial" pitchFamily="34" charset="0"/>
              <a:buChar char="•"/>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 Dependency Preserving</a:t>
            </a:r>
            <a:r>
              <a:rPr lang="en-US" dirty="0">
                <a:latin typeface="Times New Roman" pitchFamily="18" charset="0"/>
                <a:cs typeface="Times New Roman" pitchFamily="18" charset="0"/>
              </a:rPr>
              <a:t> ( All the FDs in the given relation must be preserved in the decomposed relations)</a:t>
            </a:r>
          </a:p>
          <a:p>
            <a:pPr>
              <a:buFont typeface="Arial" pitchFamily="34" charset="0"/>
              <a:buChar char="•"/>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 Lossless join </a:t>
            </a:r>
            <a:r>
              <a:rPr lang="en-US" dirty="0">
                <a:latin typeface="Times New Roman" pitchFamily="18" charset="0"/>
                <a:cs typeface="Times New Roman" pitchFamily="18" charset="0"/>
              </a:rPr>
              <a:t>( The natural join of decomposed relations should produce the same original relation back, without any spurious tuples).</a:t>
            </a:r>
          </a:p>
          <a:p>
            <a:pPr>
              <a:buFont typeface="Arial" pitchFamily="34" charset="0"/>
              <a:buChar char="•"/>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No redundancy</a:t>
            </a:r>
            <a:r>
              <a:rPr lang="en-US" dirty="0">
                <a:latin typeface="Times New Roman" pitchFamily="18" charset="0"/>
                <a:cs typeface="Times New Roman" pitchFamily="18" charset="0"/>
              </a:rPr>
              <a:t> ( The redundancy should be minimized in the decomposed relations).</a:t>
            </a:r>
          </a:p>
        </p:txBody>
      </p:sp>
    </p:spTree>
    <p:extLst>
      <p:ext uri="{BB962C8B-B14F-4D97-AF65-F5344CB8AC3E}">
        <p14:creationId xmlns:p14="http://schemas.microsoft.com/office/powerpoint/2010/main" val="13810201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476" y="1124744"/>
            <a:ext cx="8136904" cy="2308324"/>
          </a:xfrm>
          <a:prstGeom prst="rect">
            <a:avLst/>
          </a:prstGeom>
        </p:spPr>
        <p:txBody>
          <a:bodyPr wrap="square">
            <a:spAutoFit/>
          </a:bodyPr>
          <a:lstStyle/>
          <a:p>
            <a:pPr algn="just"/>
            <a:r>
              <a:rPr lang="en-IN" dirty="0">
                <a:latin typeface="Times New Roman" pitchFamily="18" charset="0"/>
                <a:cs typeface="Times New Roman" pitchFamily="18" charset="0"/>
              </a:rPr>
              <a:t>Dependency is an important constraint on the database.</a:t>
            </a:r>
          </a:p>
          <a:p>
            <a:pPr algn="just"/>
            <a:r>
              <a:rPr lang="en-IN" dirty="0">
                <a:latin typeface="Times New Roman" pitchFamily="18" charset="0"/>
                <a:cs typeface="Times New Roman" pitchFamily="18" charset="0"/>
              </a:rPr>
              <a:t>Every dependency must be satisfied by at least one decomposed table.</a:t>
            </a:r>
          </a:p>
          <a:p>
            <a:pPr algn="just"/>
            <a:r>
              <a:rPr lang="en-IN" dirty="0">
                <a:latin typeface="Times New Roman" pitchFamily="18" charset="0"/>
                <a:cs typeface="Times New Roman" pitchFamily="18" charset="0"/>
              </a:rPr>
              <a:t>If {A → B} holds, then two sets are functional dependent. And, it becomes more useful for checking the dependency easily if both sets in a same relation.</a:t>
            </a:r>
          </a:p>
          <a:p>
            <a:pPr algn="just"/>
            <a:r>
              <a:rPr lang="en-IN" dirty="0">
                <a:latin typeface="Times New Roman" pitchFamily="18" charset="0"/>
                <a:cs typeface="Times New Roman" pitchFamily="18" charset="0"/>
              </a:rPr>
              <a:t>This decomposition property can only be done by maintaining the functional dependency.</a:t>
            </a:r>
          </a:p>
          <a:p>
            <a:pPr algn="just"/>
            <a:r>
              <a:rPr lang="en-IN" dirty="0">
                <a:latin typeface="Times New Roman" pitchFamily="18" charset="0"/>
                <a:cs typeface="Times New Roman" pitchFamily="18" charset="0"/>
              </a:rPr>
              <a:t>In this property, it allows to check the updates without computing the natural join of the database structure.</a:t>
            </a:r>
          </a:p>
        </p:txBody>
      </p:sp>
      <p:sp>
        <p:nvSpPr>
          <p:cNvPr id="3" name="TextBox 2"/>
          <p:cNvSpPr txBox="1"/>
          <p:nvPr/>
        </p:nvSpPr>
        <p:spPr>
          <a:xfrm>
            <a:off x="720912" y="404664"/>
            <a:ext cx="7704856" cy="707886"/>
          </a:xfrm>
          <a:prstGeom prst="rect">
            <a:avLst/>
          </a:prstGeom>
          <a:noFill/>
        </p:spPr>
        <p:txBody>
          <a:bodyPr wrap="square" rtlCol="0">
            <a:spAutoFit/>
          </a:bodyPr>
          <a:lstStyle/>
          <a:p>
            <a:pPr algn="ctr"/>
            <a:r>
              <a:rPr lang="en-IN" sz="4000" dirty="0">
                <a:latin typeface="Algerian" pitchFamily="82" charset="0"/>
              </a:rPr>
              <a:t>Dependency Preserving</a:t>
            </a:r>
          </a:p>
        </p:txBody>
      </p:sp>
      <p:sp>
        <p:nvSpPr>
          <p:cNvPr id="4" name="Rectangle 3"/>
          <p:cNvSpPr/>
          <p:nvPr/>
        </p:nvSpPr>
        <p:spPr>
          <a:xfrm>
            <a:off x="467544" y="3717032"/>
            <a:ext cx="7958224" cy="2031325"/>
          </a:xfrm>
          <a:prstGeom prst="rect">
            <a:avLst/>
          </a:prstGeom>
        </p:spPr>
        <p:txBody>
          <a:bodyPr wrap="square">
            <a:spAutoFit/>
          </a:bodyPr>
          <a:lstStyle/>
          <a:p>
            <a:pPr algn="just"/>
            <a:r>
              <a:rPr lang="en-IN" b="1" dirty="0">
                <a:latin typeface="Times New Roman" pitchFamily="18" charset="0"/>
                <a:cs typeface="Times New Roman" pitchFamily="18" charset="0"/>
              </a:rPr>
              <a:t>Lack of Data Redundancy </a:t>
            </a:r>
            <a:r>
              <a:rPr lang="en-IN" dirty="0">
                <a:latin typeface="Times New Roman" pitchFamily="18" charset="0"/>
                <a:cs typeface="Times New Roman" pitchFamily="18" charset="0"/>
              </a:rPr>
              <a:t>Lack of Data Redundancy is also known as a </a:t>
            </a:r>
            <a:r>
              <a:rPr lang="en-IN" b="1" dirty="0">
                <a:latin typeface="Times New Roman" pitchFamily="18" charset="0"/>
                <a:cs typeface="Times New Roman" pitchFamily="18" charset="0"/>
              </a:rPr>
              <a:t>Repetition of Information.</a:t>
            </a:r>
          </a:p>
          <a:p>
            <a:pPr algn="just"/>
            <a:endParaRPr lang="en-IN" dirty="0">
              <a:latin typeface="Times New Roman" pitchFamily="18" charset="0"/>
              <a:cs typeface="Times New Roman" pitchFamily="18" charset="0"/>
            </a:endParaRPr>
          </a:p>
          <a:p>
            <a:pPr marL="285750" indent="-285750" algn="just">
              <a:buFont typeface="Wingdings" pitchFamily="2" charset="2"/>
              <a:buChar char="v"/>
            </a:pPr>
            <a:r>
              <a:rPr lang="en-IN" dirty="0">
                <a:latin typeface="Times New Roman" pitchFamily="18" charset="0"/>
                <a:cs typeface="Times New Roman" pitchFamily="18" charset="0"/>
              </a:rPr>
              <a:t>The proper decomposition should not suffer from any data redundancy.</a:t>
            </a:r>
          </a:p>
          <a:p>
            <a:pPr marL="285750" indent="-285750" algn="just">
              <a:buFont typeface="Wingdings" pitchFamily="2" charset="2"/>
              <a:buChar char="v"/>
            </a:pPr>
            <a:r>
              <a:rPr lang="en-IN" dirty="0">
                <a:latin typeface="Times New Roman" pitchFamily="18" charset="0"/>
                <a:cs typeface="Times New Roman" pitchFamily="18" charset="0"/>
              </a:rPr>
              <a:t>The careless decomposition may cause a problem with the data.</a:t>
            </a:r>
          </a:p>
          <a:p>
            <a:pPr marL="285750" indent="-285750" algn="just">
              <a:buFont typeface="Wingdings" pitchFamily="2" charset="2"/>
              <a:buChar char="v"/>
            </a:pPr>
            <a:r>
              <a:rPr lang="en-IN" dirty="0">
                <a:latin typeface="Times New Roman" pitchFamily="18" charset="0"/>
                <a:cs typeface="Times New Roman" pitchFamily="18" charset="0"/>
              </a:rPr>
              <a:t>The lack of data redundancy property may be achieved by Normalization process.</a:t>
            </a:r>
          </a:p>
        </p:txBody>
      </p:sp>
    </p:spTree>
    <p:extLst>
      <p:ext uri="{BB962C8B-B14F-4D97-AF65-F5344CB8AC3E}">
        <p14:creationId xmlns:p14="http://schemas.microsoft.com/office/powerpoint/2010/main" val="16080124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476672"/>
            <a:ext cx="7560840" cy="584775"/>
          </a:xfrm>
          <a:prstGeom prst="rect">
            <a:avLst/>
          </a:prstGeom>
        </p:spPr>
        <p:txBody>
          <a:bodyPr wrap="square">
            <a:spAutoFit/>
          </a:bodyPr>
          <a:lstStyle/>
          <a:p>
            <a:pPr algn="ctr"/>
            <a:r>
              <a:rPr lang="en-IN" sz="3200" dirty="0" err="1">
                <a:latin typeface="Algerian" pitchFamily="82" charset="0"/>
              </a:rPr>
              <a:t>Lossy</a:t>
            </a:r>
            <a:r>
              <a:rPr lang="en-IN" sz="3200" dirty="0">
                <a:latin typeface="Algerian" pitchFamily="82" charset="0"/>
              </a:rPr>
              <a:t> Join Decomposition</a:t>
            </a:r>
          </a:p>
        </p:txBody>
      </p:sp>
      <p:sp>
        <p:nvSpPr>
          <p:cNvPr id="3" name="Rectangle 2"/>
          <p:cNvSpPr/>
          <p:nvPr/>
        </p:nvSpPr>
        <p:spPr>
          <a:xfrm>
            <a:off x="539552" y="1268760"/>
            <a:ext cx="7920880" cy="1200329"/>
          </a:xfrm>
          <a:prstGeom prst="rect">
            <a:avLst/>
          </a:prstGeom>
        </p:spPr>
        <p:txBody>
          <a:bodyPr wrap="square">
            <a:spAutoFit/>
          </a:bodyPr>
          <a:lstStyle/>
          <a:p>
            <a:r>
              <a:rPr lang="en-IN" dirty="0">
                <a:latin typeface="Times New Roman" pitchFamily="18" charset="0"/>
                <a:cs typeface="Times New Roman" pitchFamily="18" charset="0"/>
              </a:rPr>
              <a:t>"The decomposition of relation R into R1 and R2 is </a:t>
            </a:r>
            <a:r>
              <a:rPr lang="en-IN" b="1" dirty="0" err="1">
                <a:latin typeface="Times New Roman" pitchFamily="18" charset="0"/>
                <a:cs typeface="Times New Roman" pitchFamily="18" charset="0"/>
              </a:rPr>
              <a:t>lossy</a:t>
            </a:r>
            <a:r>
              <a:rPr lang="en-IN" dirty="0">
                <a:latin typeface="Times New Roman" pitchFamily="18" charset="0"/>
                <a:cs typeface="Times New Roman" pitchFamily="18" charset="0"/>
              </a:rPr>
              <a:t> when the join of R1 and R2 does not yield the same relation as in R."</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One of the disadvantages of decomposition into two or more relational schemes (or tables) is that some information is lost during retrieval of original relation or table.</a:t>
            </a:r>
          </a:p>
        </p:txBody>
      </p:sp>
      <p:sp>
        <p:nvSpPr>
          <p:cNvPr id="4" name="Rectangle 3"/>
          <p:cNvSpPr/>
          <p:nvPr/>
        </p:nvSpPr>
        <p:spPr>
          <a:xfrm>
            <a:off x="539552" y="2967335"/>
            <a:ext cx="2448272" cy="1477328"/>
          </a:xfrm>
          <a:prstGeom prst="rect">
            <a:avLst/>
          </a:prstGeom>
        </p:spPr>
        <p:txBody>
          <a:bodyPr wrap="square">
            <a:spAutoFit/>
          </a:bodyPr>
          <a:lstStyle/>
          <a:p>
            <a:pPr algn="just"/>
            <a:r>
              <a:rPr lang="en-IN" b="1" dirty="0">
                <a:latin typeface="Times New Roman" pitchFamily="18" charset="0"/>
                <a:cs typeface="Times New Roman" pitchFamily="18" charset="0"/>
              </a:rPr>
              <a:t>Example:</a:t>
            </a:r>
            <a:r>
              <a:rPr lang="en-IN" dirty="0">
                <a:latin typeface="Times New Roman" pitchFamily="18" charset="0"/>
                <a:cs typeface="Times New Roman" pitchFamily="18" charset="0"/>
              </a:rPr>
              <a:t> Consider that we have table STUDENT with three attribute </a:t>
            </a:r>
            <a:r>
              <a:rPr lang="en-IN" dirty="0" err="1">
                <a:latin typeface="Times New Roman" pitchFamily="18" charset="0"/>
                <a:cs typeface="Times New Roman" pitchFamily="18" charset="0"/>
              </a:rPr>
              <a:t>roll_no</a:t>
            </a:r>
            <a:r>
              <a:rPr lang="en-IN" dirty="0">
                <a:latin typeface="Times New Roman" pitchFamily="18" charset="0"/>
                <a:cs typeface="Times New Roman" pitchFamily="18" charset="0"/>
              </a:rPr>
              <a:t> , </a:t>
            </a:r>
            <a:r>
              <a:rPr lang="en-IN" dirty="0" err="1">
                <a:latin typeface="Times New Roman" pitchFamily="18" charset="0"/>
                <a:cs typeface="Times New Roman" pitchFamily="18" charset="0"/>
              </a:rPr>
              <a:t>sname</a:t>
            </a:r>
            <a:r>
              <a:rPr lang="en-IN" dirty="0">
                <a:latin typeface="Times New Roman" pitchFamily="18" charset="0"/>
                <a:cs typeface="Times New Roman" pitchFamily="18" charset="0"/>
              </a:rPr>
              <a:t> and department.</a:t>
            </a:r>
          </a:p>
        </p:txBody>
      </p:sp>
      <p:graphicFrame>
        <p:nvGraphicFramePr>
          <p:cNvPr id="5" name="Table 4"/>
          <p:cNvGraphicFramePr>
            <a:graphicFrameLocks noGrp="1"/>
          </p:cNvGraphicFramePr>
          <p:nvPr/>
        </p:nvGraphicFramePr>
        <p:xfrm>
          <a:off x="3779912" y="2967335"/>
          <a:ext cx="3816424" cy="1280160"/>
        </p:xfrm>
        <a:graphic>
          <a:graphicData uri="http://schemas.openxmlformats.org/drawingml/2006/table">
            <a:tbl>
              <a:tblPr>
                <a:tableStyleId>{3C2FFA5D-87B4-456A-9821-1D502468CF0F}</a:tableStyleId>
              </a:tblPr>
              <a:tblGrid>
                <a:gridCol w="1034257">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774055">
                  <a:extLst>
                    <a:ext uri="{9D8B030D-6E8A-4147-A177-3AD203B41FA5}">
                      <a16:colId xmlns:a16="http://schemas.microsoft.com/office/drawing/2014/main" val="20002"/>
                    </a:ext>
                  </a:extLst>
                </a:gridCol>
              </a:tblGrid>
              <a:tr h="0">
                <a:tc>
                  <a:txBody>
                    <a:bodyPr/>
                    <a:lstStyle/>
                    <a:p>
                      <a:pPr fontAlgn="t"/>
                      <a:r>
                        <a:rPr lang="en-IN" dirty="0" err="1">
                          <a:effectLst/>
                        </a:rPr>
                        <a:t>Roll_no</a:t>
                      </a:r>
                      <a:endParaRPr lang="en-IN" dirty="0">
                        <a:effectLst/>
                      </a:endParaRPr>
                    </a:p>
                  </a:txBody>
                  <a:tcPr marL="76200" marR="76200" marT="76200" marB="76200"/>
                </a:tc>
                <a:tc>
                  <a:txBody>
                    <a:bodyPr/>
                    <a:lstStyle/>
                    <a:p>
                      <a:pPr fontAlgn="t"/>
                      <a:r>
                        <a:rPr lang="en-IN">
                          <a:effectLst/>
                        </a:rPr>
                        <a:t>Sname</a:t>
                      </a:r>
                    </a:p>
                  </a:txBody>
                  <a:tcPr marL="76200" marR="76200" marT="76200" marB="76200"/>
                </a:tc>
                <a:tc>
                  <a:txBody>
                    <a:bodyPr/>
                    <a:lstStyle/>
                    <a:p>
                      <a:pPr fontAlgn="t"/>
                      <a:r>
                        <a:rPr lang="en-IN">
                          <a:effectLst/>
                        </a:rPr>
                        <a:t>Dept</a:t>
                      </a:r>
                    </a:p>
                  </a:txBody>
                  <a:tcPr marL="76200" marR="76200" marT="76200" marB="76200"/>
                </a:tc>
                <a:extLst>
                  <a:ext uri="{0D108BD9-81ED-4DB2-BD59-A6C34878D82A}">
                    <a16:rowId xmlns:a16="http://schemas.microsoft.com/office/drawing/2014/main" val="10000"/>
                  </a:ext>
                </a:extLst>
              </a:tr>
              <a:tr h="0">
                <a:tc>
                  <a:txBody>
                    <a:bodyPr/>
                    <a:lstStyle/>
                    <a:p>
                      <a:pPr fontAlgn="t"/>
                      <a:r>
                        <a:rPr lang="en-IN">
                          <a:effectLst/>
                        </a:rPr>
                        <a:t>111</a:t>
                      </a:r>
                    </a:p>
                  </a:txBody>
                  <a:tcPr marL="76200" marR="76200" marT="76200" marB="76200"/>
                </a:tc>
                <a:tc>
                  <a:txBody>
                    <a:bodyPr/>
                    <a:lstStyle/>
                    <a:p>
                      <a:pPr fontAlgn="t"/>
                      <a:r>
                        <a:rPr lang="en-IN">
                          <a:effectLst/>
                        </a:rPr>
                        <a:t>parimal</a:t>
                      </a:r>
                    </a:p>
                  </a:txBody>
                  <a:tcPr marL="76200" marR="76200" marT="76200" marB="76200"/>
                </a:tc>
                <a:tc>
                  <a:txBody>
                    <a:bodyPr/>
                    <a:lstStyle/>
                    <a:p>
                      <a:pPr fontAlgn="t"/>
                      <a:r>
                        <a:rPr lang="en-IN">
                          <a:effectLst/>
                        </a:rPr>
                        <a:t>COMPUTER</a:t>
                      </a:r>
                    </a:p>
                  </a:txBody>
                  <a:tcPr marL="76200" marR="76200" marT="76200" marB="76200"/>
                </a:tc>
                <a:extLst>
                  <a:ext uri="{0D108BD9-81ED-4DB2-BD59-A6C34878D82A}">
                    <a16:rowId xmlns:a16="http://schemas.microsoft.com/office/drawing/2014/main" val="10001"/>
                  </a:ext>
                </a:extLst>
              </a:tr>
              <a:tr h="0">
                <a:tc>
                  <a:txBody>
                    <a:bodyPr/>
                    <a:lstStyle/>
                    <a:p>
                      <a:pPr fontAlgn="t"/>
                      <a:r>
                        <a:rPr lang="en-IN">
                          <a:effectLst/>
                        </a:rPr>
                        <a:t>222</a:t>
                      </a:r>
                    </a:p>
                  </a:txBody>
                  <a:tcPr marL="76200" marR="76200" marT="76200" marB="76200"/>
                </a:tc>
                <a:tc>
                  <a:txBody>
                    <a:bodyPr/>
                    <a:lstStyle/>
                    <a:p>
                      <a:pPr fontAlgn="t"/>
                      <a:r>
                        <a:rPr lang="en-IN" dirty="0" err="1">
                          <a:effectLst/>
                        </a:rPr>
                        <a:t>parimal</a:t>
                      </a:r>
                      <a:endParaRPr lang="en-IN" dirty="0">
                        <a:effectLst/>
                      </a:endParaRPr>
                    </a:p>
                  </a:txBody>
                  <a:tcPr marL="76200" marR="76200" marT="76200" marB="76200"/>
                </a:tc>
                <a:tc>
                  <a:txBody>
                    <a:bodyPr/>
                    <a:lstStyle/>
                    <a:p>
                      <a:pPr fontAlgn="t"/>
                      <a:r>
                        <a:rPr lang="en-IN" dirty="0">
                          <a:effectLst/>
                        </a:rPr>
                        <a:t>ELECTRICAL</a:t>
                      </a:r>
                    </a:p>
                  </a:txBody>
                  <a:tcPr marL="76200" marR="76200" marT="76200" marB="76200"/>
                </a:tc>
                <a:extLst>
                  <a:ext uri="{0D108BD9-81ED-4DB2-BD59-A6C34878D82A}">
                    <a16:rowId xmlns:a16="http://schemas.microsoft.com/office/drawing/2014/main" val="10002"/>
                  </a:ext>
                </a:extLst>
              </a:tr>
            </a:tbl>
          </a:graphicData>
        </a:graphic>
      </p:graphicFrame>
      <p:sp>
        <p:nvSpPr>
          <p:cNvPr id="6" name="Rectangle 5"/>
          <p:cNvSpPr/>
          <p:nvPr/>
        </p:nvSpPr>
        <p:spPr>
          <a:xfrm>
            <a:off x="4139952" y="2598003"/>
            <a:ext cx="1800200" cy="369332"/>
          </a:xfrm>
          <a:prstGeom prst="rect">
            <a:avLst/>
          </a:prstGeom>
        </p:spPr>
        <p:txBody>
          <a:bodyPr wrap="square">
            <a:spAutoFit/>
          </a:bodyPr>
          <a:lstStyle/>
          <a:p>
            <a:r>
              <a:rPr lang="en-IN" b="1" dirty="0">
                <a:latin typeface="Times New Roman" pitchFamily="18" charset="0"/>
                <a:cs typeface="Times New Roman" pitchFamily="18" charset="0"/>
              </a:rPr>
              <a:t>Student</a:t>
            </a:r>
            <a:endParaRPr lang="en-IN" dirty="0"/>
          </a:p>
        </p:txBody>
      </p:sp>
      <p:sp>
        <p:nvSpPr>
          <p:cNvPr id="7" name="Rectangle 6"/>
          <p:cNvSpPr/>
          <p:nvPr/>
        </p:nvSpPr>
        <p:spPr>
          <a:xfrm>
            <a:off x="2987824" y="4581128"/>
            <a:ext cx="4572000" cy="646331"/>
          </a:xfrm>
          <a:prstGeom prst="rect">
            <a:avLst/>
          </a:prstGeom>
        </p:spPr>
        <p:txBody>
          <a:bodyPr>
            <a:spAutoFit/>
          </a:bodyPr>
          <a:lstStyle/>
          <a:p>
            <a:r>
              <a:rPr lang="en-IN" dirty="0"/>
              <a:t>This relation is decomposed into two relation </a:t>
            </a:r>
            <a:r>
              <a:rPr lang="en-IN" dirty="0" err="1"/>
              <a:t>no_name</a:t>
            </a:r>
            <a:r>
              <a:rPr lang="en-IN" dirty="0"/>
              <a:t> and </a:t>
            </a:r>
            <a:r>
              <a:rPr lang="en-IN" dirty="0" err="1"/>
              <a:t>name_dept</a:t>
            </a:r>
            <a:r>
              <a:rPr lang="en-IN" dirty="0"/>
              <a:t> :</a:t>
            </a:r>
          </a:p>
        </p:txBody>
      </p:sp>
    </p:spTree>
    <p:extLst>
      <p:ext uri="{BB962C8B-B14F-4D97-AF65-F5344CB8AC3E}">
        <p14:creationId xmlns:p14="http://schemas.microsoft.com/office/powerpoint/2010/main" val="925635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257</TotalTime>
  <Words>8733</Words>
  <Application>Microsoft Office PowerPoint</Application>
  <PresentationFormat>On-screen Show (4:3)</PresentationFormat>
  <Paragraphs>1109</Paragraphs>
  <Slides>107</Slides>
  <Notes>17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107</vt:i4>
      </vt:variant>
    </vt:vector>
  </HeadingPairs>
  <TitlesOfParts>
    <vt:vector size="122" baseType="lpstr">
      <vt:lpstr>MS Gothic</vt:lpstr>
      <vt:lpstr>Algerian</vt:lpstr>
      <vt:lpstr>Arial</vt:lpstr>
      <vt:lpstr>Arial MT</vt:lpstr>
      <vt:lpstr>AvenirLTStd</vt:lpstr>
      <vt:lpstr>Brush Script MT</vt:lpstr>
      <vt:lpstr>Calibri</vt:lpstr>
      <vt:lpstr>Comic Sans MS</vt:lpstr>
      <vt:lpstr>Courgette</vt:lpstr>
      <vt:lpstr>Courier New</vt:lpstr>
      <vt:lpstr>Lucida Sans</vt:lpstr>
      <vt:lpstr>Noto Sans Symbols</vt:lpstr>
      <vt:lpstr>Times New Roman</vt:lpstr>
      <vt:lpstr>Wingdings</vt:lpstr>
      <vt:lpstr>Clarity</vt:lpstr>
      <vt:lpstr>KEYS</vt:lpstr>
      <vt:lpstr>TYPES OF KEYS</vt:lpstr>
      <vt:lpstr>PRIMARY KEY</vt:lpstr>
      <vt:lpstr>PowerPoint Presentation</vt:lpstr>
      <vt:lpstr>FIND OUT SUPER KEY AND  CANDIDATE KEYS</vt:lpstr>
      <vt:lpstr>SUPER KEY</vt:lpstr>
      <vt:lpstr>CANDIDATE KEY</vt:lpstr>
      <vt:lpstr>PowerPoint Presentation</vt:lpstr>
      <vt:lpstr>PowerPoint Presentation</vt:lpstr>
      <vt:lpstr>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Third Normal Form (3NF)</vt:lpstr>
      <vt:lpstr>Third Normal Form (3NF)</vt:lpstr>
      <vt:lpstr>Decomposed Relations</vt:lpstr>
      <vt:lpstr>BCNF (3.5NF)</vt:lpstr>
      <vt:lpstr>BCNF</vt:lpstr>
      <vt:lpstr>Decomposition of Relation</vt:lpstr>
      <vt:lpstr>Fourth Normal Form (4NF)</vt:lpstr>
      <vt:lpstr>Fourth Normal Form</vt:lpstr>
      <vt:lpstr>Decomposition of Relation</vt:lpstr>
      <vt:lpstr> Functional dependency rules  minimal cover  and closure</vt:lpstr>
      <vt:lpstr>Closure Property</vt:lpstr>
      <vt:lpstr>Closure Of Functional Dependency : Example </vt:lpstr>
      <vt:lpstr>PowerPoint Presentation</vt:lpstr>
      <vt:lpstr>PowerPoint Presentation</vt:lpstr>
      <vt:lpstr>Inference rules for Functional Dependency</vt:lpstr>
      <vt:lpstr>Rules of Functional Dependencies </vt:lpstr>
      <vt:lpstr>PowerPoint Presentation</vt:lpstr>
      <vt:lpstr>Attribute closure</vt:lpstr>
      <vt:lpstr>Use of attribute closure</vt:lpstr>
      <vt:lpstr>Example: </vt:lpstr>
      <vt:lpstr> Closure Of Functional Dependency : Calculating Candidate Key </vt:lpstr>
      <vt:lpstr> Closure Of Functional Dependency : Key Definitions </vt:lpstr>
      <vt:lpstr>Example: </vt:lpstr>
      <vt:lpstr>  Minimal Cover for a Set of FDs  </vt:lpstr>
      <vt:lpstr>Cont..</vt:lpstr>
      <vt:lpstr>Canonical cover</vt:lpstr>
      <vt:lpstr>Steps to calculate the canonical cover.</vt:lpstr>
      <vt:lpstr>PowerPoint Presentation</vt:lpstr>
      <vt:lpstr>Further readings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decomposition?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Meenu Gupta</dc:creator>
  <cp:lastModifiedBy>Payal Thakur</cp:lastModifiedBy>
  <cp:revision>54</cp:revision>
  <dcterms:created xsi:type="dcterms:W3CDTF">2020-03-27T03:53:07Z</dcterms:created>
  <dcterms:modified xsi:type="dcterms:W3CDTF">2023-06-13T09:27:43Z</dcterms:modified>
</cp:coreProperties>
</file>