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99"/>
  </p:notesMasterIdLst>
  <p:handoutMasterIdLst>
    <p:handoutMasterId r:id="rId100"/>
  </p:handoutMasterIdLst>
  <p:sldIdLst>
    <p:sldId id="320" r:id="rId2"/>
    <p:sldId id="461" r:id="rId3"/>
    <p:sldId id="462" r:id="rId4"/>
    <p:sldId id="375" r:id="rId5"/>
    <p:sldId id="355" r:id="rId6"/>
    <p:sldId id="357" r:id="rId7"/>
    <p:sldId id="358" r:id="rId8"/>
    <p:sldId id="421" r:id="rId9"/>
    <p:sldId id="361" r:id="rId10"/>
    <p:sldId id="362" r:id="rId11"/>
    <p:sldId id="422" r:id="rId12"/>
    <p:sldId id="365" r:id="rId13"/>
    <p:sldId id="366" r:id="rId14"/>
    <p:sldId id="367" r:id="rId15"/>
    <p:sldId id="423" r:id="rId16"/>
    <p:sldId id="468" r:id="rId17"/>
    <p:sldId id="384" r:id="rId18"/>
    <p:sldId id="385" r:id="rId19"/>
    <p:sldId id="388" r:id="rId20"/>
    <p:sldId id="389" r:id="rId21"/>
    <p:sldId id="424" r:id="rId22"/>
    <p:sldId id="392" r:id="rId23"/>
    <p:sldId id="396" r:id="rId24"/>
    <p:sldId id="397" r:id="rId25"/>
    <p:sldId id="399" r:id="rId26"/>
    <p:sldId id="425" r:id="rId27"/>
    <p:sldId id="485" r:id="rId28"/>
    <p:sldId id="403" r:id="rId29"/>
    <p:sldId id="477" r:id="rId30"/>
    <p:sldId id="416" r:id="rId31"/>
    <p:sldId id="417" r:id="rId32"/>
    <p:sldId id="419" r:id="rId33"/>
    <p:sldId id="491" r:id="rId34"/>
    <p:sldId id="492" r:id="rId35"/>
    <p:sldId id="493" r:id="rId36"/>
    <p:sldId id="494" r:id="rId37"/>
    <p:sldId id="495" r:id="rId38"/>
    <p:sldId id="497" r:id="rId39"/>
    <p:sldId id="500" r:id="rId40"/>
    <p:sldId id="502" r:id="rId41"/>
    <p:sldId id="503" r:id="rId42"/>
    <p:sldId id="504" r:id="rId43"/>
    <p:sldId id="506" r:id="rId44"/>
    <p:sldId id="507" r:id="rId45"/>
    <p:sldId id="508" r:id="rId46"/>
    <p:sldId id="509" r:id="rId47"/>
    <p:sldId id="510" r:id="rId48"/>
    <p:sldId id="511" r:id="rId49"/>
    <p:sldId id="512" r:id="rId50"/>
    <p:sldId id="513" r:id="rId51"/>
    <p:sldId id="514" r:id="rId52"/>
    <p:sldId id="515" r:id="rId53"/>
    <p:sldId id="516" r:id="rId54"/>
    <p:sldId id="517" r:id="rId55"/>
    <p:sldId id="518" r:id="rId56"/>
    <p:sldId id="519" r:id="rId57"/>
    <p:sldId id="520" r:id="rId58"/>
    <p:sldId id="521" r:id="rId59"/>
    <p:sldId id="523" r:id="rId60"/>
    <p:sldId id="524" r:id="rId61"/>
    <p:sldId id="525" r:id="rId62"/>
    <p:sldId id="526" r:id="rId63"/>
    <p:sldId id="530" r:id="rId64"/>
    <p:sldId id="531" r:id="rId65"/>
    <p:sldId id="532" r:id="rId66"/>
    <p:sldId id="533" r:id="rId67"/>
    <p:sldId id="534" r:id="rId68"/>
    <p:sldId id="535" r:id="rId69"/>
    <p:sldId id="540" r:id="rId70"/>
    <p:sldId id="541" r:id="rId71"/>
    <p:sldId id="542" r:id="rId72"/>
    <p:sldId id="550" r:id="rId73"/>
    <p:sldId id="551" r:id="rId74"/>
    <p:sldId id="553" r:id="rId75"/>
    <p:sldId id="555" r:id="rId76"/>
    <p:sldId id="556" r:id="rId77"/>
    <p:sldId id="557" r:id="rId78"/>
    <p:sldId id="558" r:id="rId79"/>
    <p:sldId id="559" r:id="rId80"/>
    <p:sldId id="562" r:id="rId81"/>
    <p:sldId id="563" r:id="rId82"/>
    <p:sldId id="564" r:id="rId83"/>
    <p:sldId id="565" r:id="rId84"/>
    <p:sldId id="566" r:id="rId85"/>
    <p:sldId id="567" r:id="rId86"/>
    <p:sldId id="569" r:id="rId87"/>
    <p:sldId id="570" r:id="rId88"/>
    <p:sldId id="571" r:id="rId89"/>
    <p:sldId id="572" r:id="rId90"/>
    <p:sldId id="574" r:id="rId91"/>
    <p:sldId id="575" r:id="rId92"/>
    <p:sldId id="584" r:id="rId93"/>
    <p:sldId id="586" r:id="rId94"/>
    <p:sldId id="587" r:id="rId95"/>
    <p:sldId id="589" r:id="rId96"/>
    <p:sldId id="590" r:id="rId97"/>
    <p:sldId id="612" r:id="rId9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 varScale="1">
        <p:scale>
          <a:sx n="69" d="100"/>
          <a:sy n="69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13" Type="http://schemas.openxmlformats.org/officeDocument/2006/relationships/slide" Target="slides/slide30.xml"/><Relationship Id="rId18" Type="http://schemas.openxmlformats.org/officeDocument/2006/relationships/slide" Target="slides/slide38.xml"/><Relationship Id="rId26" Type="http://schemas.openxmlformats.org/officeDocument/2006/relationships/slide" Target="slides/slide51.xml"/><Relationship Id="rId3" Type="http://schemas.openxmlformats.org/officeDocument/2006/relationships/slide" Target="slides/slide4.xml"/><Relationship Id="rId21" Type="http://schemas.openxmlformats.org/officeDocument/2006/relationships/slide" Target="slides/slide43.xml"/><Relationship Id="rId7" Type="http://schemas.openxmlformats.org/officeDocument/2006/relationships/slide" Target="slides/slide17.xml"/><Relationship Id="rId12" Type="http://schemas.openxmlformats.org/officeDocument/2006/relationships/slide" Target="slides/slide28.xml"/><Relationship Id="rId17" Type="http://schemas.openxmlformats.org/officeDocument/2006/relationships/slide" Target="slides/slide35.xml"/><Relationship Id="rId25" Type="http://schemas.openxmlformats.org/officeDocument/2006/relationships/slide" Target="slides/slide50.xml"/><Relationship Id="rId2" Type="http://schemas.openxmlformats.org/officeDocument/2006/relationships/slide" Target="slides/slide3.xml"/><Relationship Id="rId16" Type="http://schemas.openxmlformats.org/officeDocument/2006/relationships/slide" Target="slides/slide34.xml"/><Relationship Id="rId20" Type="http://schemas.openxmlformats.org/officeDocument/2006/relationships/slide" Target="slides/slide40.xml"/><Relationship Id="rId29" Type="http://schemas.openxmlformats.org/officeDocument/2006/relationships/slide" Target="slides/slide54.xml"/><Relationship Id="rId1" Type="http://schemas.openxmlformats.org/officeDocument/2006/relationships/slide" Target="slides/slide2.xml"/><Relationship Id="rId6" Type="http://schemas.openxmlformats.org/officeDocument/2006/relationships/slide" Target="slides/slide13.xml"/><Relationship Id="rId11" Type="http://schemas.openxmlformats.org/officeDocument/2006/relationships/slide" Target="slides/slide27.xml"/><Relationship Id="rId24" Type="http://schemas.openxmlformats.org/officeDocument/2006/relationships/slide" Target="slides/slide49.xml"/><Relationship Id="rId5" Type="http://schemas.openxmlformats.org/officeDocument/2006/relationships/slide" Target="slides/slide12.xml"/><Relationship Id="rId15" Type="http://schemas.openxmlformats.org/officeDocument/2006/relationships/slide" Target="slides/slide32.xml"/><Relationship Id="rId23" Type="http://schemas.openxmlformats.org/officeDocument/2006/relationships/slide" Target="slides/slide48.xml"/><Relationship Id="rId28" Type="http://schemas.openxmlformats.org/officeDocument/2006/relationships/slide" Target="slides/slide53.xml"/><Relationship Id="rId10" Type="http://schemas.openxmlformats.org/officeDocument/2006/relationships/slide" Target="slides/slide22.xml"/><Relationship Id="rId19" Type="http://schemas.openxmlformats.org/officeDocument/2006/relationships/slide" Target="slides/slide39.xml"/><Relationship Id="rId31" Type="http://schemas.openxmlformats.org/officeDocument/2006/relationships/slide" Target="slides/slide69.xml"/><Relationship Id="rId4" Type="http://schemas.openxmlformats.org/officeDocument/2006/relationships/slide" Target="slides/slide9.xml"/><Relationship Id="rId9" Type="http://schemas.openxmlformats.org/officeDocument/2006/relationships/slide" Target="slides/slide19.xml"/><Relationship Id="rId14" Type="http://schemas.openxmlformats.org/officeDocument/2006/relationships/slide" Target="slides/slide31.xml"/><Relationship Id="rId22" Type="http://schemas.openxmlformats.org/officeDocument/2006/relationships/slide" Target="slides/slide47.xml"/><Relationship Id="rId27" Type="http://schemas.openxmlformats.org/officeDocument/2006/relationships/slide" Target="slides/slide52.xml"/><Relationship Id="rId30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16</a:t>
            </a:fld>
            <a:r>
              <a:rPr lang="en-US" dirty="0" smtClean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17</a:t>
            </a:fld>
            <a:r>
              <a:rPr lang="en-US" dirty="0" smtClean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18</a:t>
            </a:fld>
            <a:r>
              <a:rPr lang="en-US" dirty="0" smtClean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19</a:t>
            </a:fld>
            <a:r>
              <a:rPr lang="en-US" dirty="0" smtClean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20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21</a:t>
            </a:fld>
            <a:r>
              <a:rPr lang="en-US" dirty="0" smtClean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22</a:t>
            </a:fld>
            <a:r>
              <a:rPr lang="en-US" dirty="0" smtClean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27</a:t>
            </a:fld>
            <a:r>
              <a:rPr lang="en-US" dirty="0" smtClean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28</a:t>
            </a:fld>
            <a:r>
              <a:rPr lang="en-US" dirty="0" smtClean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29</a:t>
            </a:fld>
            <a:r>
              <a:rPr lang="en-US" dirty="0" smtClean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31</a:t>
            </a:fld>
            <a:r>
              <a:rPr lang="en-US" dirty="0" smtClean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32</a:t>
            </a:fld>
            <a:r>
              <a:rPr lang="en-US" dirty="0" smtClean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44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6</a:t>
            </a:fld>
            <a:r>
              <a:rPr lang="en-US" dirty="0" smtClean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5B959-1808-4DB1-9066-078AC5823A94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E99E6-3C87-43A6-A64E-0A817FAF1526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5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7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8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9</a:t>
            </a:fld>
            <a:r>
              <a:rPr lang="en-US" dirty="0" smtClean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10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11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13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2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2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gi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gi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2207048"/>
            <a:ext cx="4191000" cy="993352"/>
          </a:xfrm>
        </p:spPr>
        <p:txBody>
          <a:bodyPr/>
          <a:lstStyle/>
          <a:p>
            <a:r>
              <a:rPr lang="en-US" dirty="0" smtClean="0"/>
              <a:t>HTML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240880"/>
            <a:ext cx="5943600" cy="569120"/>
          </a:xfrm>
        </p:spPr>
        <p:txBody>
          <a:bodyPr/>
          <a:lstStyle/>
          <a:p>
            <a:r>
              <a:rPr lang="en-US" dirty="0" smtClean="0"/>
              <a:t>HTML, Text, Images, Tables</a:t>
            </a:r>
            <a:endParaRPr lang="en-US" noProof="1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4932" name="Picture 4" descr="http://www.optimiced.com/wp-uploads/2009/07/html-icons-veer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6" y="1295400"/>
            <a:ext cx="2422524" cy="2422524"/>
          </a:xfrm>
          <a:prstGeom prst="roundRect">
            <a:avLst>
              <a:gd name="adj" fmla="val 33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24934" name="Picture 6" descr="http://www.russellheimlich.com/blog/wp-content/uploads/2007/11/html-source-code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86">
            <a:off x="5772896" y="387891"/>
            <a:ext cx="3098386" cy="1660126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" name="Picture 2" descr="http://www.iconarchive.com/icons/mayosoft/aero-vista/128/Oficina-HTM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3201">
            <a:off x="3269472" y="479855"/>
            <a:ext cx="1758366" cy="1758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3962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Tags Attributes</a:t>
            </a:r>
            <a:endParaRPr lang="bg-BG" smtClean="0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Tags can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Attributes specify properties and behavior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Few attributes can apply to every element: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 is unique in the document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Content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 smtClean="0"/>
              <a:t> attribute is displayed as hint when the element is hovered with the mouse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defRPr/>
            </a:pPr>
            <a:r>
              <a:rPr lang="en-US" dirty="0" smtClean="0"/>
              <a:t>Some elements have obligatory attributes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/>
              <a:t>Headings and Paragraphs</a:t>
            </a:r>
            <a:endParaRPr lang="en-US" sz="3800" dirty="0" smtClean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ZA" dirty="0" smtClean="0"/>
              <a:t>Heading Tags (h1 – h6)</a:t>
            </a:r>
          </a:p>
          <a:p>
            <a:pPr>
              <a:lnSpc>
                <a:spcPct val="10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ts val="3600"/>
              </a:spcBef>
              <a:defRPr/>
            </a:pPr>
            <a:r>
              <a:rPr lang="en-ZA" dirty="0" smtClean="0"/>
              <a:t>Sections: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/>
              <a:t> and </a:t>
            </a:r>
            <a:r>
              <a:rPr lang="en-ZA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8926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773058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4928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paragraphs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Headings and Paragraphs – Example (2)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Introduction to HTML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HTML </a:t>
            </a:r>
            <a:r>
              <a:rPr smtClean="0"/>
              <a:t>Document Structure </a:t>
            </a:r>
            <a:r>
              <a:rPr dirty="0" smtClean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Comments can exist anywhere between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tags</a:t>
            </a:r>
          </a:p>
          <a:p>
            <a:pPr>
              <a:defRPr/>
            </a:pPr>
            <a:r>
              <a:rPr lang="en-US" dirty="0" smtClean="0"/>
              <a:t>Comments start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 smtClean="0"/>
              <a:t> and end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Logo (a JPG file)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logo.jpg"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=“Telerik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</a:t>
            </a: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web </a:t>
            </a: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://telerik.com/"&gt;Telerik&lt;/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section describes the viewable portion of the page</a:t>
            </a:r>
          </a:p>
          <a:p>
            <a:pPr>
              <a:defRPr/>
            </a:pPr>
            <a:r>
              <a:rPr lang="en-US" dirty="0" smtClean="0"/>
              <a:t>Starts after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 smtClean="0"/>
              <a:t> section</a:t>
            </a:r>
          </a:p>
          <a:p>
            <a:pPr>
              <a:defRPr/>
            </a:pPr>
            <a:r>
              <a:rPr lang="en-US" dirty="0" smtClean="0"/>
              <a:t>Begins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 smtClean="0"/>
              <a:t> and ends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 smtClean="0"/>
              <a:t>Ex.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 smtClean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 smtClean="0"/>
              <a:t>Introduction to HTML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My First HTML Page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Basic Tags: Hyperlinks, Images, Formatting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 smtClean="0"/>
              <a:t>Headings and Paragraphs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  <a:defRPr/>
            </a:pPr>
            <a:r>
              <a:rPr lang="en-US" dirty="0"/>
              <a:t>HTML in Details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&lt;!DOCTYPE&gt;</a:t>
            </a:r>
            <a:r>
              <a:rPr lang="en-US" dirty="0"/>
              <a:t> Declaration</a:t>
            </a:r>
          </a:p>
          <a:p>
            <a:pPr marL="519113" lvl="1" indent="-236538">
              <a:lnSpc>
                <a:spcPct val="100000"/>
              </a:lnSpc>
              <a:defRPr/>
            </a:pPr>
            <a:r>
              <a:rPr lang="en-US" smtClean="0"/>
              <a:t>Form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66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title&gt;Page Title&lt;/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 Formatting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37528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 smtClean="0"/>
              <a:t>Link to a document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 smtClean="0"/>
              <a:t> on the same server in the same directory: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/>
              <a:t>The &lt;a&gt; tag defines </a:t>
            </a:r>
            <a:r>
              <a:rPr lang="en-IN" dirty="0"/>
              <a:t>a </a:t>
            </a:r>
            <a:r>
              <a:rPr lang="en-IN" dirty="0" smtClean="0"/>
              <a:t>hyperlink.</a:t>
            </a:r>
          </a:p>
          <a:p>
            <a:r>
              <a:rPr lang="en-IN" dirty="0"/>
              <a:t>The </a:t>
            </a:r>
            <a:r>
              <a:rPr lang="en-IN" dirty="0" err="1"/>
              <a:t>href</a:t>
            </a:r>
            <a:r>
              <a:rPr lang="en-IN" dirty="0"/>
              <a:t> </a:t>
            </a:r>
            <a:r>
              <a:rPr lang="en-US" dirty="0"/>
              <a:t>attribute specifies the URL of </a:t>
            </a:r>
          </a:p>
          <a:p>
            <a:pPr marL="0" indent="0">
              <a:buNone/>
            </a:pPr>
            <a:r>
              <a:rPr lang="en-US" dirty="0"/>
              <a:t>    the page the link goes to.</a:t>
            </a: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endParaRPr lang="en-US" dirty="0" smtClean="0"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"&gt;Fill Our Form&lt;/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4114800"/>
            <a:ext cx="4191000" cy="2473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</a:t>
            </a:r>
            <a:endParaRPr lang="bg-BG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mailto:bugs@example.com?subject=Bug Report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"&gt;Please report bugs here (by e-mail only)&lt;/a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apply-now-button.jpg” /&gt;&lt;/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Hyperlinks – Example (2)</a:t>
            </a:r>
            <a:endParaRPr lang="bg-BG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</a:t>
            </a:r>
            <a:endParaRPr lang="bg-BG" sz="3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 smtClean="0"/>
              <a:t>Links to the Same Document – Example (2) </a:t>
            </a:r>
            <a:endParaRPr lang="bg-BG" sz="38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597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Inserting an image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 smtClean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19007"/>
              </p:ext>
            </p:extLst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php.png" alt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="PHP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3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 smtClean="0"/>
              <a:t>: Draws a horizontal rule (line):</a:t>
            </a:r>
          </a:p>
          <a:p>
            <a:pPr>
              <a:defRPr/>
            </a:pPr>
            <a:endParaRPr lang="en-US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 smtClean="0"/>
              <a:t>: Deprecated!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&lt;font&gt;&lt;/font&gt;</a:t>
            </a:r>
            <a:r>
              <a:rPr lang="en-US" dirty="0" smtClean="0"/>
              <a:t>: Deprecated!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="3" color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"&gt;Font3&lt;/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 size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="+4"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color="blue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"&gt;Font+4&lt;/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nsolas" pitchFamily="49" charset="0"/>
              </a:rPr>
              <a:t>&lt;DIV&gt;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</a:rPr>
              <a:t>&lt;SPAN&gt;</a:t>
            </a:r>
            <a:r>
              <a:rPr lang="en-US" dirty="0" smtClean="0"/>
              <a:t> Block and Inline Elements</a:t>
            </a:r>
            <a:endParaRPr lang="bg-BG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 (2)</a:t>
            </a:r>
            <a:endParaRPr lang="bg-BG" dirty="0" smtClean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12775" indent="-514350">
              <a:lnSpc>
                <a:spcPct val="100000"/>
              </a:lnSpc>
              <a:buFont typeface="+mj-lt"/>
              <a:buAutoNum type="arabicPeriod" startAt="2"/>
              <a:defRPr/>
            </a:pPr>
            <a:r>
              <a:rPr lang="en-US" dirty="0"/>
              <a:t>HTML in </a:t>
            </a:r>
            <a:r>
              <a:rPr lang="en-US" dirty="0" smtClean="0"/>
              <a:t>Details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Text Styling and Formatting Tags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Hyperlinks: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 </a:t>
            </a:r>
            <a:r>
              <a:rPr lang="en-US" dirty="0" smtClean="0"/>
              <a:t>Hyperlinks </a:t>
            </a:r>
            <a:r>
              <a:rPr lang="en-US" dirty="0"/>
              <a:t>and Sections</a:t>
            </a: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Images: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808038" lvl="1" indent="-361950">
              <a:lnSpc>
                <a:spcPct val="100000"/>
              </a:lnSpc>
              <a:defRPr/>
            </a:pPr>
            <a:r>
              <a:rPr lang="en-US" dirty="0"/>
              <a:t>Lists: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</a:t>
            </a:r>
            <a:endParaRPr lang="en-US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 smtClean="0"/>
              <a:t>HTML Tables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2"/>
              <a:tabLst/>
              <a:defRPr/>
            </a:pPr>
            <a:r>
              <a:rPr lang="en-US" dirty="0" smtClean="0"/>
              <a:t>HTML Forms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Block and Inline Elements</a:t>
            </a:r>
            <a:endParaRPr lang="bg-BG" dirty="0" smtClean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 smtClean="0"/>
              <a:t>add a line break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is a block element</a:t>
            </a:r>
          </a:p>
          <a:p>
            <a:pPr lvl="1">
              <a:defRPr/>
            </a:pPr>
            <a:r>
              <a:rPr lang="en-US" dirty="0" smtClean="0"/>
              <a:t>Other block elements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 smtClean="0"/>
              <a:t>, headings, lists,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 smtClean="0"/>
              <a:t> and etc.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 smtClean="0"/>
              <a:t>don’t break the text before and after them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 is an inline element</a:t>
            </a:r>
          </a:p>
          <a:p>
            <a:pPr lvl="1">
              <a:defRPr/>
            </a:pPr>
            <a:r>
              <a:rPr lang="en-US" dirty="0" smtClean="0"/>
              <a:t>Most HTML elements are inline,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 smtClean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font-size:24px;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color:red"&gt;DIV example&lt;/div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 element</a:t>
            </a:r>
          </a:p>
          <a:p>
            <a:pPr>
              <a:defRPr/>
            </a:pPr>
            <a:r>
              <a:rPr lang="en-US" dirty="0" smtClean="0"/>
              <a:t>Useful for modifying a specific portion of text </a:t>
            </a:r>
          </a:p>
          <a:p>
            <a:pPr lvl="1">
              <a:defRPr/>
            </a:pPr>
            <a:r>
              <a:rPr lang="en-US" dirty="0" smtClean="0"/>
              <a:t>Don't create a separate area			 (paragraph) in the document</a:t>
            </a:r>
          </a:p>
          <a:p>
            <a:pPr>
              <a:defRPr/>
            </a:pPr>
            <a:r>
              <a:rPr lang="en-US" dirty="0" smtClean="0"/>
              <a:t>Very useful with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p&gt;This one is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 style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="font-size:32px;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font-weight:bold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"&gt;TEST&lt;/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4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comprised of several core tags: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should not be used for layout. 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 (2)</a:t>
            </a:r>
            <a:endParaRPr lang="bg-BG" smtClean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row</a:t>
            </a: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cell in a row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556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755651" y="3500438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755651" y="5100935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  <p:extLst>
      <p:ext uri="{BB962C8B-B14F-4D97-AF65-F5344CB8AC3E}">
        <p14:creationId xmlns:p14="http://schemas.microsoft.com/office/powerpoint/2010/main" val="3907040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82117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Simple HTML Tables – Example (2)</a:t>
            </a:r>
            <a:endParaRPr lang="bg-BG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914775"/>
            <a:ext cx="2800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73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header, body and 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54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data “cells”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nested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175" y="3905250"/>
            <a:ext cx="3095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99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/>
              <a:t>HTML is comprised of “elements” and “tags”</a:t>
            </a:r>
            <a:endParaRPr lang="en-US" sz="30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Begins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 smtClean="0"/>
              <a:t> and ends with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 smtClean="0"/>
          </a:p>
          <a:p>
            <a:pPr>
              <a:lnSpc>
                <a:spcPct val="100000"/>
              </a:lnSpc>
              <a:defRPr/>
            </a:pPr>
            <a:r>
              <a:rPr lang="en-US" sz="2800" dirty="0" smtClean="0"/>
              <a:t>HTML describes structure using two main sections: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156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4299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important attributes: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82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35311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76550"/>
            <a:ext cx="3686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75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 cells have two important attributes: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  <p:extLst>
      <p:ext uri="{BB962C8B-B14F-4D97-AF65-F5344CB8AC3E}">
        <p14:creationId xmlns:p14="http://schemas.microsoft.com/office/powerpoint/2010/main" val="39882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554301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342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Column and Row Span –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7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380020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1136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Forms are the primary method for gathering data from site visitors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3105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44958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55626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819400"/>
            <a:ext cx="5065712" cy="1379101"/>
          </a:xfrm>
          <a:prstGeom prst="wedgeRoundRectCallout">
            <a:avLst>
              <a:gd name="adj1" fmla="val -37849"/>
              <a:gd name="adj2" fmla="val 77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“method" attribute tells how the form data should be sent – via GET or POST request</a:t>
            </a:r>
          </a:p>
        </p:txBody>
      </p:sp>
    </p:spTree>
    <p:extLst>
      <p:ext uri="{BB962C8B-B14F-4D97-AF65-F5344CB8AC3E}">
        <p14:creationId xmlns:p14="http://schemas.microsoft.com/office/powerpoint/2010/main" val="305480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Single-line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Multi-line textarea fields: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Hidden fields contain data not shown to the user: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Often used by JavaScript code</a:t>
            </a: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49309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 /&gt;</a:t>
            </a:r>
          </a:p>
        </p:txBody>
      </p:sp>
    </p:spTree>
    <p:extLst>
      <p:ext uri="{BB962C8B-B14F-4D97-AF65-F5344CB8AC3E}">
        <p14:creationId xmlns:p14="http://schemas.microsoft.com/office/powerpoint/2010/main" val="36505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Fieldsets</a:t>
            </a:r>
            <a:endParaRPr lang="en-US" dirty="0" smtClean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3000" dirty="0" smtClean="0"/>
              <a:t> 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rgbClr val="FFFFFF"/>
                </a:solidFill>
              </a:rPr>
              <a:t>&lt;legend&gt;</a:t>
            </a:r>
            <a:r>
              <a:rPr lang="en-US" sz="3000" dirty="0" smtClean="0"/>
              <a:t> is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</a:t>
            </a:r>
            <a:r>
              <a:rPr lang="en-US" sz="3000" dirty="0" smtClean="0"/>
              <a:t>'s title.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926372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187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Input Controls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Checkboxes: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Radio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only one 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</p:spTree>
    <p:extLst>
      <p:ext uri="{BB962C8B-B14F-4D97-AF65-F5344CB8AC3E}">
        <p14:creationId xmlns:p14="http://schemas.microsoft.com/office/powerpoint/2010/main" val="2917459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Dropdown menus: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dirty="0" smtClean="0"/>
              <a:t>Submit button: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752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611188" y="50364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name="submitBtn" value="Apply Now" /&gt;</a:t>
            </a:r>
          </a:p>
        </p:txBody>
      </p:sp>
    </p:spTree>
    <p:extLst>
      <p:ext uri="{BB962C8B-B14F-4D97-AF65-F5344CB8AC3E}">
        <p14:creationId xmlns:p14="http://schemas.microsoft.com/office/powerpoint/2010/main" val="1953558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(2)</a:t>
            </a:r>
            <a:endParaRPr lang="bg-BG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Reset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Image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Ordinary button – used for </a:t>
            </a:r>
            <a:r>
              <a:rPr lang="en-US" sz="3000" dirty="0" err="1" smtClean="0"/>
              <a:t>Javascript</a:t>
            </a:r>
            <a:r>
              <a:rPr lang="en-US" sz="3000" dirty="0" smtClean="0"/>
              <a:t>, no default action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7526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3808413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58629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</p:spTree>
    <p:extLst>
      <p:ext uri="{BB962C8B-B14F-4D97-AF65-F5344CB8AC3E}">
        <p14:creationId xmlns:p14="http://schemas.microsoft.com/office/powerpoint/2010/main" val="302194595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(3)</a:t>
            </a:r>
            <a:endParaRPr lang="bg-BG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Password input – a text field which masks the entered text with * signs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Multiple select field – displays the list of items in multiple lines, instead of one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4038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3"&gt;speakers&lt;/option&gt;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45151039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Other Form Controls (4)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File input – a field used for uploading files</a:t>
            </a:r>
          </a:p>
          <a:p>
            <a:pPr>
              <a:defRPr/>
            </a:pPr>
            <a:endParaRPr lang="en-US" sz="3000" dirty="0" smtClean="0"/>
          </a:p>
          <a:p>
            <a:pPr lvl="1">
              <a:defRPr/>
            </a:pPr>
            <a:r>
              <a:rPr lang="en-US" sz="2800" dirty="0" smtClean="0"/>
              <a:t>When used, it requires the form element to have a specific attribute: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17526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type="file" name="photo"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3581400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enctype="multipart/form-data"&gt;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type="file" name="photo"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9906907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Form labels are used to associate an explanatory text to a form field using the field's ID.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Clicking on a label focuses its associated field (checkboxes are toggled, radio buttons are checked)</a:t>
            </a:r>
          </a:p>
          <a:p>
            <a:pPr>
              <a:defRPr/>
            </a:pPr>
            <a:r>
              <a:rPr lang="en-US" sz="3000" dirty="0" smtClean="0"/>
              <a:t>Labels are both a usability and accessibility feature and are required in order to pass accessibility validation.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  <p:extLst>
      <p:ext uri="{BB962C8B-B14F-4D97-AF65-F5344CB8AC3E}">
        <p14:creationId xmlns:p14="http://schemas.microsoft.com/office/powerpoint/2010/main" val="167081450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555626" y="1143000"/>
            <a:ext cx="805497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action="apply-now.php"&gt;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name="subject" type="hidden" value="Class"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&lt;fieldset&gt;&lt;legend&gt;Academic information&lt;/legend&gt;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for="degree"&gt;Degree&lt;/label&gt;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name="degree" id="degree"&gt;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value="BA"&gt;Bachelor of Art&lt;/option&gt;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value="BS"&gt;Bachelor of Science&lt;/option&gt;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value="MBA" selected="selected"&gt;Master 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Business Administration&lt;/option&gt;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for="studentid"&gt;Student ID&lt;/label&gt;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type="password" name="studentid"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&lt;/fieldset&gt;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&lt;fieldset&gt;&lt;legend&gt;Personal Details&lt;/legend&gt;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for="fname"&gt;First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name="fname" id="fname"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for="lname"&gt;Last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name="lname" id="lname" /&gt;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502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Example (2)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67683" name="Rectangle 3"/>
          <p:cNvSpPr>
            <a:spLocks noChangeArrowheads="1"/>
          </p:cNvSpPr>
          <p:nvPr/>
        </p:nvSpPr>
        <p:spPr bwMode="auto">
          <a:xfrm>
            <a:off x="534988" y="1255058"/>
            <a:ext cx="8075612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Gender: 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id="gm" value="m"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for="gm"&gt;Male&lt;/label&gt;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id="gf" value="f"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for="gf"&gt;Female&lt;/label&gt;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for="email"&gt;Email&lt;/label&gt;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name="email" id="email"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&lt;/fieldset&gt;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rows="4"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readonly="readonly"&gt;TERMS AND CONDITIONS...&lt;/textarea&gt;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name="submit" value="Send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type="reset" value="Clear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882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– Example (3)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5063" y="1295400"/>
            <a:ext cx="43338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38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30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Tags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HTML element consists of an opening tag, a closing tag and the content inside.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529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25921085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0991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iframeGoogle" 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600" height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yes" scrolling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872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229600" cy="1524000"/>
          </a:xfrm>
        </p:spPr>
        <p:txBody>
          <a:bodyPr/>
          <a:lstStyle/>
          <a:p>
            <a:r>
              <a:rPr lang="en-US" dirty="0" smtClean="0"/>
              <a:t>Cascading Style Sheets (CSS)</a:t>
            </a:r>
            <a:endParaRPr lang="en-US" dirty="0"/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385160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230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What is CSS?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Styling with Cascading Stylesheets (CSS)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Selectors and style definitions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Linking HTML and CSS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Fonts, Backgrounds, Borders</a:t>
            </a:r>
          </a:p>
          <a:p>
            <a:pPr marL="0" indent="0">
              <a:buNone/>
              <a:tabLst/>
            </a:pPr>
            <a:endParaRPr lang="en-US" dirty="0" smtClean="0">
              <a:solidFill>
                <a:srgbClr val="FAF7C8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AF7C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</a:t>
            </a:r>
            <a:r>
              <a:rPr lang="en-US" smtClean="0"/>
              <a:t>: A </a:t>
            </a:r>
            <a:r>
              <a:rPr lang="en-US" dirty="0" smtClean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6002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6764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3340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4864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4864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4864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4038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4102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4102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1600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(HTML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0093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(CSS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0574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1242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2004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0574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2766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3528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8693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  <p:extLst>
      <p:ext uri="{BB962C8B-B14F-4D97-AF65-F5344CB8AC3E}">
        <p14:creationId xmlns:p14="http://schemas.microsoft.com/office/powerpoint/2010/main" val="4776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CSS Intro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Introduction</a:t>
            </a:r>
            <a:endParaRPr lang="bg-BG" dirty="0" smtClean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Cascading Style Sheets (CSS)</a:t>
            </a:r>
          </a:p>
          <a:p>
            <a:pPr lvl="1">
              <a:defRPr/>
            </a:pPr>
            <a:r>
              <a:rPr lang="en-US" sz="2800" dirty="0" smtClean="0"/>
              <a:t>Used to describe the presentation of documents</a:t>
            </a:r>
          </a:p>
          <a:p>
            <a:pPr lvl="1">
              <a:defRPr/>
            </a:pPr>
            <a:r>
              <a:rPr lang="en-US" sz="2800" dirty="0" smtClean="0"/>
              <a:t>Define sizes, spacing, fonts, colors, layout, etc.</a:t>
            </a:r>
          </a:p>
          <a:p>
            <a:pPr lvl="1">
              <a:defRPr/>
            </a:pPr>
            <a:r>
              <a:rPr lang="en-US" sz="2800" dirty="0" smtClean="0"/>
              <a:t>Improve content accessibility</a:t>
            </a:r>
          </a:p>
          <a:p>
            <a:pPr lvl="1">
              <a:defRPr/>
            </a:pPr>
            <a:r>
              <a:rPr lang="en-US" sz="2800" dirty="0" smtClean="0"/>
              <a:t>Improve flexibility</a:t>
            </a:r>
          </a:p>
          <a:p>
            <a:pPr>
              <a:defRPr/>
            </a:pPr>
            <a:r>
              <a:rPr lang="en-US" sz="3000" dirty="0" smtClean="0"/>
              <a:t>Designed to separate presentation from content</a:t>
            </a:r>
          </a:p>
          <a:p>
            <a:pPr>
              <a:defRPr/>
            </a:pPr>
            <a:r>
              <a:rPr lang="en-US" sz="3000" dirty="0" smtClean="0"/>
              <a:t>Due to CSS, all HTML presentation tags and attributes are deprecated,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center</a:t>
            </a:r>
            <a:r>
              <a:rPr lang="en-US" sz="3000" dirty="0" smtClean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95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Style Sheets Syntax</a:t>
            </a:r>
            <a:endParaRPr lang="bg-BG" dirty="0" smtClean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err="1" smtClean="0"/>
              <a:t>Stylesheets</a:t>
            </a:r>
            <a:r>
              <a:rPr lang="en-US" sz="3000" dirty="0" smtClean="0"/>
              <a:t> consist of rules, selectors, declarations, properties and values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Selectors are separated by commas</a:t>
            </a:r>
          </a:p>
          <a:p>
            <a:pPr>
              <a:defRPr/>
            </a:pPr>
            <a:r>
              <a:rPr lang="en-US" sz="3000" dirty="0" smtClean="0"/>
              <a:t>Declarations are separated by semicolons</a:t>
            </a:r>
          </a:p>
          <a:p>
            <a:pPr>
              <a:defRPr/>
            </a:pPr>
            <a:r>
              <a:rPr lang="en-US" sz="3000" dirty="0" smtClean="0"/>
              <a:t>Properties and values are separated by colons</a:t>
            </a:r>
            <a:endParaRPr lang="bg-BG" sz="30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60198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22860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4600" y="3485346"/>
            <a:ext cx="411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http://css.maxdesign.com.au/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69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Header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determine which element the rule applies to: </a:t>
            </a:r>
          </a:p>
          <a:p>
            <a:pPr lvl="1">
              <a:defRPr/>
            </a:pPr>
            <a:r>
              <a:rPr lang="en-US" dirty="0" smtClean="0"/>
              <a:t>All elements of specific type (tag)</a:t>
            </a:r>
          </a:p>
          <a:p>
            <a:pPr lvl="1">
              <a:defRPr/>
            </a:pPr>
            <a:r>
              <a:rPr lang="en-US" dirty="0" smtClean="0"/>
              <a:t>Those that mach a specific attribute (id, class)</a:t>
            </a:r>
          </a:p>
          <a:p>
            <a:pPr lvl="1">
              <a:defRPr/>
            </a:pPr>
            <a:r>
              <a:rPr lang="en-US" dirty="0" smtClean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 smtClean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3340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969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#menu&gt;li { padding-top: 8px }</a:t>
            </a:r>
          </a:p>
        </p:txBody>
      </p:sp>
    </p:spTree>
    <p:extLst>
      <p:ext uri="{BB962C8B-B14F-4D97-AF65-F5344CB8AC3E}">
        <p14:creationId xmlns:p14="http://schemas.microsoft.com/office/powerpoint/2010/main" val="3299773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Selectors (2)</a:t>
            </a:r>
            <a:endParaRPr lang="bg-BG" dirty="0" smtClean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 smtClean="0"/>
              <a:t>By tag (type selector):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id:</a:t>
            </a:r>
            <a:br>
              <a:rPr lang="en-US" sz="2600" dirty="0" smtClean="0"/>
            </a:br>
            <a:endParaRPr lang="en-US" sz="2600" noProof="1" smtClean="0">
              <a:latin typeface="Courier New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 smtClean="0"/>
              <a:t>By element class name (only for HTML): </a:t>
            </a:r>
            <a:br>
              <a:rPr lang="en-US" sz="2600" dirty="0" smtClean="0"/>
            </a:b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 smtClean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 smtClean="0"/>
              <a:t>	</a:t>
            </a:r>
            <a:br>
              <a:rPr lang="en-US" sz="2800" dirty="0" smtClean="0"/>
            </a:br>
            <a:r>
              <a:rPr lang="en-US" sz="2800" dirty="0" smtClean="0"/>
              <a:t>This will match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 tags, elements with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800" dirty="0" smtClean="0"/>
              <a:t>, and element with id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top-link</a:t>
            </a:r>
            <a:endParaRPr lang="bg-BG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h1, .link, #top-link {font-weight: bold}</a:t>
            </a:r>
          </a:p>
        </p:txBody>
      </p:sp>
    </p:spTree>
    <p:extLst>
      <p:ext uri="{BB962C8B-B14F-4D97-AF65-F5344CB8AC3E}">
        <p14:creationId xmlns:p14="http://schemas.microsoft.com/office/powerpoint/2010/main" val="2903748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</p:spTree>
    <p:extLst>
      <p:ext uri="{BB962C8B-B14F-4D97-AF65-F5344CB8AC3E}">
        <p14:creationId xmlns:p14="http://schemas.microsoft.com/office/powerpoint/2010/main" val="2263049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Inline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  <p:pic>
        <p:nvPicPr>
          <p:cNvPr id="6" name="Picture 5" descr="I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8070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183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</a:t>
            </a:r>
            <a:endParaRPr lang="bg-BG" dirty="0" smtClean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specificity is used to determine the precedence of CSS style declarations with the same origin. Selectors are what matters</a:t>
            </a:r>
          </a:p>
          <a:p>
            <a:pPr lvl="1">
              <a:defRPr/>
            </a:pPr>
            <a:r>
              <a:rPr lang="en-US" dirty="0" smtClean="0"/>
              <a:t>Simple calculation: #id = 100, .class = 10, :pseudo = 10, [</a:t>
            </a:r>
            <a:r>
              <a:rPr lang="en-US" dirty="0" err="1" smtClean="0"/>
              <a:t>attr</a:t>
            </a:r>
            <a:r>
              <a:rPr lang="en-US" dirty="0" smtClean="0"/>
              <a:t>] = 10, tag = 1, * = 0</a:t>
            </a:r>
          </a:p>
          <a:p>
            <a:pPr lvl="1">
              <a:defRPr/>
            </a:pPr>
            <a:r>
              <a:rPr lang="en-US" dirty="0" smtClean="0"/>
              <a:t>Same number of points? Order matters.</a:t>
            </a:r>
          </a:p>
          <a:p>
            <a:pPr lvl="1">
              <a:defRPr/>
            </a:pPr>
            <a:r>
              <a:rPr lang="en-US" dirty="0" smtClean="0"/>
              <a:t>See also:</a:t>
            </a:r>
          </a:p>
          <a:p>
            <a:pPr lvl="1">
              <a:defRPr/>
            </a:pPr>
            <a:r>
              <a:rPr lang="en-US" sz="2000" dirty="0" smtClean="0">
                <a:hlinkClick r:id="rId2"/>
              </a:rPr>
              <a:t>http://www.smashingmagazine.com/2007/07/27/css-specificity-things-you-should-know/</a:t>
            </a:r>
            <a:r>
              <a:rPr lang="en-US" sz="2000" dirty="0" smtClean="0"/>
              <a:t> </a:t>
            </a:r>
          </a:p>
          <a:p>
            <a:pPr lvl="1">
              <a:defRPr/>
            </a:pPr>
            <a:r>
              <a:rPr lang="en-US" sz="2000" dirty="0" smtClean="0">
                <a:hlinkClick r:id="rId3"/>
              </a:rPr>
              <a:t>http://css.maxdesign.com.au/selectutorial/advanced_conflict.htm</a:t>
            </a:r>
            <a:endParaRPr lang="en-US" sz="2000" dirty="0" smtClean="0"/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75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Embedded Styles</a:t>
            </a:r>
            <a:endParaRPr lang="bg-BG" smtClean="0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Embedded in the HTML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&lt;style&gt;</a:t>
            </a:r>
            <a:r>
              <a:rPr lang="en-US" dirty="0" smtClean="0"/>
              <a:t> tag:</a:t>
            </a:r>
            <a:br>
              <a:rPr lang="en-US" dirty="0" smtClean="0"/>
            </a:br>
            <a:r>
              <a:rPr lang="en-US" noProof="1" smtClean="0"/>
              <a:t>	</a:t>
            </a:r>
            <a:endParaRPr lang="en-US" sz="2900" noProof="1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 smtClean="0"/>
              <a:t> tag is placed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 smtClean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 smtClean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Other MIME types 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text/html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image/gif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en-US" dirty="0" smtClean="0"/>
              <a:t>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 type="text/css"&gt;</a:t>
            </a:r>
          </a:p>
        </p:txBody>
      </p:sp>
    </p:spTree>
    <p:extLst>
      <p:ext uri="{BB962C8B-B14F-4D97-AF65-F5344CB8AC3E}">
        <p14:creationId xmlns:p14="http://schemas.microsoft.com/office/powerpoint/2010/main" val="572270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482328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914400"/>
            <a:ext cx="457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embedded-stylesheets.html</a:t>
            </a:r>
          </a:p>
        </p:txBody>
      </p:sp>
    </p:spTree>
    <p:extLst>
      <p:ext uri="{BB962C8B-B14F-4D97-AF65-F5344CB8AC3E}">
        <p14:creationId xmlns:p14="http://schemas.microsoft.com/office/powerpoint/2010/main" val="3925651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(2)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54602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Embedded Styles: Example (3)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pic>
        <p:nvPicPr>
          <p:cNvPr id="4" name="Picture 3" descr="DECLA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6551612" cy="4725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0389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CSS Styles</a:t>
            </a:r>
            <a:endParaRPr lang="bg-BG" dirty="0" smtClean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 smtClean="0"/>
              <a:t>External linking</a:t>
            </a:r>
          </a:p>
          <a:p>
            <a:pPr lvl="1">
              <a:defRPr/>
            </a:pPr>
            <a:r>
              <a:rPr lang="en-US" sz="2800" dirty="0" smtClean="0"/>
              <a:t>Separate pages can all use a shared style sheet</a:t>
            </a:r>
          </a:p>
          <a:p>
            <a:pPr lvl="1">
              <a:defRPr/>
            </a:pPr>
            <a:r>
              <a:rPr lang="en-US" sz="2800" dirty="0" smtClean="0"/>
              <a:t>Only modify a single file to change the styles across your entire Web site </a:t>
            </a:r>
            <a:r>
              <a:rPr lang="en-US" sz="2000" dirty="0" smtClean="0"/>
              <a:t>(see </a:t>
            </a:r>
            <a:r>
              <a:rPr lang="en-US" sz="2000" dirty="0" smtClean="0">
                <a:hlinkClick r:id="rId2"/>
              </a:rPr>
              <a:t>http://www.csszengarden.com/</a:t>
            </a:r>
            <a:r>
              <a:rPr lang="en-US" sz="2000" dirty="0" smtClean="0"/>
              <a:t>)</a:t>
            </a:r>
            <a:endParaRPr lang="en-US" sz="2800" dirty="0" smtClean="0"/>
          </a:p>
          <a:p>
            <a:pPr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3000" dirty="0" smtClean="0"/>
              <a:t> tag (with a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3000" dirty="0" smtClean="0"/>
              <a:t> attribute)</a:t>
            </a:r>
          </a:p>
          <a:p>
            <a:pPr lvl="1">
              <a:defRPr/>
            </a:pPr>
            <a:r>
              <a:rPr lang="en-US" sz="2800" dirty="0" smtClean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 smtClean="0">
              <a:latin typeface="Courier New" pitchFamily="49" charset="0"/>
            </a:endParaRPr>
          </a:p>
          <a:p>
            <a:pPr lvl="1">
              <a:spcBef>
                <a:spcPts val="2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 elements should be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181600"/>
            <a:ext cx="7416800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href="styles.css"&gt;</a:t>
            </a:r>
          </a:p>
        </p:txBody>
      </p:sp>
    </p:spTree>
    <p:extLst>
      <p:ext uri="{BB962C8B-B14F-4D97-AF65-F5344CB8AC3E}">
        <p14:creationId xmlns:p14="http://schemas.microsoft.com/office/powerpoint/2010/main" val="1876484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Body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(2)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14374" y="914400"/>
            <a:ext cx="3476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external-styles.html</a:t>
            </a:r>
          </a:p>
        </p:txBody>
      </p:sp>
    </p:spTree>
    <p:extLst>
      <p:ext uri="{BB962C8B-B14F-4D97-AF65-F5344CB8AC3E}">
        <p14:creationId xmlns:p14="http://schemas.microsoft.com/office/powerpoint/2010/main" val="3800699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External Styles: Example (3)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79383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External Styles: Example (4)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447800"/>
            <a:ext cx="47926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03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Text-related CSS Properties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color</a:t>
            </a:r>
            <a:r>
              <a:rPr lang="en-US" sz="3000" dirty="0" smtClean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font-size</a:t>
            </a:r>
            <a:r>
              <a:rPr lang="en-US" sz="3000" dirty="0" smtClean="0"/>
              <a:t> – size of font: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x-large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xx-large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smaller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larger</a:t>
            </a:r>
            <a:r>
              <a:rPr lang="en-US" sz="3000" dirty="0" smtClean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font-family</a:t>
            </a:r>
            <a:r>
              <a:rPr lang="en-US" sz="3000" dirty="0" smtClean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Example: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verdana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sans-serif</a:t>
            </a:r>
            <a:r>
              <a:rPr lang="en-US" sz="2800" dirty="0" smtClean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font-weight</a:t>
            </a:r>
            <a:r>
              <a:rPr lang="en-US" sz="2800" dirty="0" smtClean="0"/>
              <a:t> can be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bolder</a:t>
            </a:r>
            <a:r>
              <a:rPr lang="en-US" sz="3000" dirty="0" smtClean="0"/>
              <a:t>,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lighter</a:t>
            </a:r>
            <a:r>
              <a:rPr lang="en-US" sz="3000" dirty="0" smtClean="0"/>
              <a:t> or a number in range [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3000" dirty="0" smtClean="0"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900</a:t>
            </a:r>
            <a:r>
              <a:rPr lang="en-US" sz="30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86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CSS Rules for Fonts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font-style</a:t>
            </a:r>
            <a:r>
              <a:rPr lang="en-US" dirty="0" smtClean="0"/>
              <a:t> – styles the font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normal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italic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oblique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text-decoration</a:t>
            </a:r>
            <a:r>
              <a:rPr lang="en-US" dirty="0" smtClean="0"/>
              <a:t> – decorates the text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underline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line-trough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blink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text-align</a:t>
            </a:r>
            <a:r>
              <a:rPr lang="en-US" dirty="0" smtClean="0"/>
              <a:t> – defines the alignment of text or other content</a:t>
            </a:r>
          </a:p>
          <a:p>
            <a:pPr lvl="1"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justify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71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Shorthand Font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font</a:t>
            </a:r>
          </a:p>
          <a:p>
            <a:pPr lvl="1">
              <a:defRPr/>
            </a:pPr>
            <a:r>
              <a:rPr lang="en-US" dirty="0" smtClean="0"/>
              <a:t>Shorthand rule for setting multiple font properties at the same time</a:t>
            </a:r>
          </a:p>
          <a:p>
            <a:pPr lvl="1">
              <a:defRPr/>
            </a:pPr>
            <a:endParaRPr lang="en-US" dirty="0" smtClean="0"/>
          </a:p>
          <a:p>
            <a:pPr lvl="1">
              <a:buNone/>
              <a:defRPr/>
            </a:pPr>
            <a:r>
              <a:rPr lang="en-US" dirty="0" smtClean="0"/>
              <a:t>	is equal to writing this:</a:t>
            </a:r>
            <a:endParaRPr lang="en-US" dirty="0" smtClean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font:italic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normal bold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12px/16px verdana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1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font-style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font-variant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font-family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verdana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6044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 smtClean="0"/>
              <a:t>URL of image to be used as background, e.g.: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 smtClean="0"/>
              <a:t>Using color and image and the same time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repeat-y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no-repeat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fixed</a:t>
            </a:r>
            <a:r>
              <a:rPr lang="en-US" dirty="0" smtClean="0"/>
              <a:t> 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scroll</a:t>
            </a:r>
          </a:p>
          <a:p>
            <a:pPr lvl="1">
              <a:defRPr/>
            </a:pP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35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background-image:url("back.gif");</a:t>
            </a:r>
          </a:p>
        </p:txBody>
      </p:sp>
    </p:spTree>
    <p:extLst>
      <p:ext uri="{BB962C8B-B14F-4D97-AF65-F5344CB8AC3E}">
        <p14:creationId xmlns:p14="http://schemas.microsoft.com/office/powerpoint/2010/main" val="2311143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Backgrounds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background-position</a:t>
            </a:r>
            <a:r>
              <a:rPr lang="en-US" dirty="0" smtClean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 smtClean="0"/>
              <a:t>Vertical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Horizontal position: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center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</a:p>
          <a:p>
            <a:pPr lvl="1">
              <a:defRPr/>
            </a:pPr>
            <a:r>
              <a:rPr lang="en-US" dirty="0" smtClean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 smtClean="0"/>
              <a:t>Examples: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-5px 50%;</a:t>
            </a:r>
          </a:p>
        </p:txBody>
      </p:sp>
    </p:spTree>
    <p:extLst>
      <p:ext uri="{BB962C8B-B14F-4D97-AF65-F5344CB8AC3E}">
        <p14:creationId xmlns:p14="http://schemas.microsoft.com/office/powerpoint/2010/main" val="4118571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Background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background</a:t>
            </a:r>
            <a:r>
              <a:rPr lang="en-US" sz="3000" dirty="0" smtClean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 smtClean="0"/>
          </a:p>
          <a:p>
            <a:pPr>
              <a:lnSpc>
                <a:spcPts val="3200"/>
              </a:lnSpc>
              <a:buFontTx/>
              <a:buNone/>
              <a:defRPr/>
            </a:pPr>
            <a:r>
              <a:rPr lang="en-US" sz="3000" dirty="0" smtClean="0"/>
              <a:t>	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sz="3000" dirty="0" smtClean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defRPr/>
            </a:pPr>
            <a:endParaRPr lang="en-US" sz="2800" dirty="0" smtClean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 smtClean="0"/>
              <a:t>Some browsers will not apply BOTH color and image for background if using shorthand rule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background-position: top;</a:t>
            </a:r>
          </a:p>
        </p:txBody>
      </p:sp>
    </p:spTree>
    <p:extLst>
      <p:ext uri="{BB962C8B-B14F-4D97-AF65-F5344CB8AC3E}">
        <p14:creationId xmlns:p14="http://schemas.microsoft.com/office/powerpoint/2010/main" val="2095988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Background-image or </a:t>
            </a:r>
            <a:r>
              <a:rPr lang="en-US" dirty="0" smtClean="0">
                <a:latin typeface="Consolas" pitchFamily="49" charset="0"/>
              </a:rPr>
              <a:t>&lt;img&gt;</a:t>
            </a:r>
            <a:r>
              <a:rPr lang="en-US" dirty="0" smtClean="0"/>
              <a:t>?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 smtClean="0"/>
              <a:t>Leads to less code</a:t>
            </a:r>
          </a:p>
          <a:p>
            <a:pPr lvl="1">
              <a:defRPr/>
            </a:pPr>
            <a:r>
              <a:rPr lang="en-US" dirty="0" smtClean="0"/>
              <a:t>More content-oriented approach</a:t>
            </a:r>
          </a:p>
          <a:p>
            <a:pPr>
              <a:defRPr/>
            </a:pPr>
            <a:r>
              <a:rPr lang="en-US" dirty="0" smtClean="0"/>
              <a:t>All images that are not part of the page content (and are used only for "beautification") should be moved to the CSS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59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Some Simple Tags</a:t>
            </a:r>
            <a:endParaRPr lang="en-US" dirty="0" smtClean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 smtClean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 smtClean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 smtClean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 smtClean="0"/>
              <a:t>Text formatting tags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="http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Web site&lt;/</a:t>
            </a: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</a:t>
            </a: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logo.gif" alt="logo"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border-width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medium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thick</a:t>
            </a:r>
            <a:r>
              <a:rPr lang="en-US" dirty="0" smtClean="0"/>
              <a:t> or numerical value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)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border-color</a:t>
            </a:r>
            <a:r>
              <a:rPr lang="en-US" dirty="0" smtClean="0"/>
              <a:t>: color alias or RGB value</a:t>
            </a:r>
          </a:p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border-style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dotted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dashed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solid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groove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ridge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outset</a:t>
            </a:r>
          </a:p>
          <a:p>
            <a:pPr>
              <a:defRPr/>
            </a:pPr>
            <a:r>
              <a:rPr lang="en-US" dirty="0" smtClean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border-top-style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border-left-color</a:t>
            </a:r>
            <a:r>
              <a:rPr lang="en-US" dirty="0" smtClean="0"/>
              <a:t>, …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37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Border Shorthand Property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</a:t>
            </a:r>
            <a:r>
              <a:rPr lang="en-US" dirty="0" smtClean="0"/>
              <a:t>: shorthand rule for setting border properties at once:</a:t>
            </a:r>
          </a:p>
          <a:p>
            <a:pPr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is equal to writing: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>
              <a:buFontTx/>
              <a:buNone/>
              <a:defRPr/>
            </a:pPr>
            <a:r>
              <a:rPr lang="en-US" dirty="0" smtClean="0"/>
              <a:t>		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dirty="0" smtClean="0"/>
              <a:t>Specify different borders for the sides via shorthand rules: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border-bottom</a:t>
            </a:r>
          </a:p>
          <a:p>
            <a:pPr>
              <a:defRPr/>
            </a:pPr>
            <a:r>
              <a:rPr lang="en-US" dirty="0" smtClean="0"/>
              <a:t>When to 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border:0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42268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37668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border-style:solid;</a:t>
            </a:r>
          </a:p>
        </p:txBody>
      </p:sp>
    </p:spTree>
    <p:extLst>
      <p:ext uri="{BB962C8B-B14F-4D97-AF65-F5344CB8AC3E}">
        <p14:creationId xmlns:p14="http://schemas.microsoft.com/office/powerpoint/2010/main" val="317156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 and Height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 smtClean="0"/>
              <a:t> – defines numerical value for the height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By default the height of an element is defined by its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elements do not apply height, unless you change their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dirty="0" smtClean="0"/>
              <a:t> style.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03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11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89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297585"/>
            <a:ext cx="7469188" cy="5034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638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DOCTYPE), Internet Explorer violates the box model standard</a:t>
            </a:r>
            <a:endParaRPr lang="bg-BG" sz="3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319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Benefits of using CSS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More powerful formatting than using presentation tags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Your pages load faster, because browsers cache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urier New" pitchFamily="49" charset="0"/>
              </a:rPr>
              <a:t>css</a:t>
            </a:r>
            <a:r>
              <a:rPr lang="en-US" dirty="0" smtClean="0"/>
              <a:t> files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Increased accessibility, because rules can be defined according given media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Pages are easier to maintain and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180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8319</TotalTime>
  <Words>8033</Words>
  <Application>Microsoft Office PowerPoint</Application>
  <PresentationFormat>On-screen Show (4:3)</PresentationFormat>
  <Paragraphs>1298</Paragraphs>
  <Slides>97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6" baseType="lpstr">
      <vt:lpstr>Arial</vt:lpstr>
      <vt:lpstr>Calibri</vt:lpstr>
      <vt:lpstr>Consolas</vt:lpstr>
      <vt:lpstr>Corbel</vt:lpstr>
      <vt:lpstr>Courier New</vt:lpstr>
      <vt:lpstr>Times New Roman</vt:lpstr>
      <vt:lpstr>Wingdings</vt:lpstr>
      <vt:lpstr>Wingdings 2</vt:lpstr>
      <vt:lpstr>Telerik-PowerPoint-Theme</vt:lpstr>
      <vt:lpstr>HTML Basics</vt:lpstr>
      <vt:lpstr>Table of Contents</vt:lpstr>
      <vt:lpstr>Table of Contents (2)</vt:lpstr>
      <vt:lpstr>HTML Structure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Tags Attributes</vt:lpstr>
      <vt:lpstr>Headings and Paragraphs</vt:lpstr>
      <vt:lpstr>Headings and Paragraphs – Example </vt:lpstr>
      <vt:lpstr>Headings and Paragraphs – Example (2)</vt:lpstr>
      <vt:lpstr>Introduction to HTML</vt:lpstr>
      <vt:lpstr>Comments: &lt;!-- --&gt; Tag</vt:lpstr>
      <vt:lpstr>&lt;body&gt; Section: Introduction</vt:lpstr>
      <vt:lpstr>Text Formatting</vt:lpstr>
      <vt:lpstr>Text Formatting – Example</vt:lpstr>
      <vt:lpstr>Text Formatting – Example (2)</vt:lpstr>
      <vt:lpstr>Hyperlinks: &lt;a&gt; Tag</vt:lpstr>
      <vt:lpstr>Hyperlinks – Example</vt:lpstr>
      <vt:lpstr>Hyperlinks – Example (2)</vt:lpstr>
      <vt:lpstr>Links to the Same Document – Example </vt:lpstr>
      <vt:lpstr>Links to the Same Document – Example (2) </vt:lpstr>
      <vt:lpstr>Images: &lt;img&gt; tag</vt:lpstr>
      <vt:lpstr>Miscellaneous Tags</vt:lpstr>
      <vt:lpstr>Using &lt;DIV&gt; and &lt;SPAN&gt; Block and Inline Elements</vt:lpstr>
      <vt:lpstr>Block and Inline Elements</vt:lpstr>
      <vt:lpstr>The &lt;div&gt; Tag</vt:lpstr>
      <vt:lpstr>The &lt;span&gt; Tag</vt:lpstr>
      <vt:lpstr>HTML Tables</vt:lpstr>
      <vt:lpstr>HTML Tables</vt:lpstr>
      <vt:lpstr>HTML Tables (2)</vt:lpstr>
      <vt:lpstr>Simple HTML Tables – Example</vt:lpstr>
      <vt:lpstr>Simple HTML Tables – Example (2)</vt:lpstr>
      <vt:lpstr>Complete HTML Tables</vt:lpstr>
      <vt:lpstr>Nested Tables</vt:lpstr>
      <vt:lpstr>Cell Spacing and Padding</vt:lpstr>
      <vt:lpstr>Cell Spacing and Padding – Example</vt:lpstr>
      <vt:lpstr>Cell Spacing and Padding – Example (2)</vt:lpstr>
      <vt:lpstr>Column and Row Span</vt:lpstr>
      <vt:lpstr>Column and Row Span – Example</vt:lpstr>
      <vt:lpstr>Column and Row Span – Example (2)</vt:lpstr>
      <vt:lpstr>HTML Forms</vt:lpstr>
      <vt:lpstr>HTML Forms</vt:lpstr>
      <vt:lpstr>Form Fields</vt:lpstr>
      <vt:lpstr>Fieldsets</vt:lpstr>
      <vt:lpstr>Form Input Controls</vt:lpstr>
      <vt:lpstr>Other Form Controls</vt:lpstr>
      <vt:lpstr>Other Form Controls (2)</vt:lpstr>
      <vt:lpstr>Other Form Controls (3)</vt:lpstr>
      <vt:lpstr>Other Form Controls (4)</vt:lpstr>
      <vt:lpstr>Labels</vt:lpstr>
      <vt:lpstr>HTML Forms – Example</vt:lpstr>
      <vt:lpstr>HTML Forms – Example (2)</vt:lpstr>
      <vt:lpstr>HTML Forms – Example (3)</vt:lpstr>
      <vt:lpstr>HTML Frames</vt:lpstr>
      <vt:lpstr>HTML Frames</vt:lpstr>
      <vt:lpstr>HTML Frames – Demo</vt:lpstr>
      <vt:lpstr>Inline Frames: &lt;iframe&gt;</vt:lpstr>
      <vt:lpstr>Cascading Style Sheets (CSS)</vt:lpstr>
      <vt:lpstr>Table of Contents</vt:lpstr>
      <vt:lpstr>CSS: A New Philosophy</vt:lpstr>
      <vt:lpstr>The Resulting Page</vt:lpstr>
      <vt:lpstr>CSS Intro</vt:lpstr>
      <vt:lpstr>CSS Introduction</vt:lpstr>
      <vt:lpstr>Style Sheets Syntax</vt:lpstr>
      <vt:lpstr>Selectors</vt:lpstr>
      <vt:lpstr>Selectors (2)</vt:lpstr>
      <vt:lpstr>Inline Styles: Example</vt:lpstr>
      <vt:lpstr>Inline Styles: Example</vt:lpstr>
      <vt:lpstr>CSS Specificity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Styles: Example (2)</vt:lpstr>
      <vt:lpstr>External Styles: Example (3)</vt:lpstr>
      <vt:lpstr>External Styles: Example (4)</vt:lpstr>
      <vt:lpstr>Text-related CSS Properties</vt:lpstr>
      <vt:lpstr>CSS Rules for Fonts (2)</vt:lpstr>
      <vt:lpstr>Shorthand Font Property</vt:lpstr>
      <vt:lpstr>Backgrounds</vt:lpstr>
      <vt:lpstr>Backgrounds (2)</vt:lpstr>
      <vt:lpstr>Background Shorthand Property</vt:lpstr>
      <vt:lpstr>Background-image or &lt;img&gt;?</vt:lpstr>
      <vt:lpstr>Borders</vt:lpstr>
      <vt:lpstr>Border Shorthand Property</vt:lpstr>
      <vt:lpstr>Width and Height</vt:lpstr>
      <vt:lpstr>Margin and Padding</vt:lpstr>
      <vt:lpstr>Margin and Padding: Short Rules</vt:lpstr>
      <vt:lpstr>The Box Model</vt:lpstr>
      <vt:lpstr>IE Quirks Mode</vt:lpstr>
      <vt:lpstr>Benefits of using CSS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Himanshu</cp:lastModifiedBy>
  <cp:revision>741</cp:revision>
  <dcterms:created xsi:type="dcterms:W3CDTF">2007-12-08T16:03:35Z</dcterms:created>
  <dcterms:modified xsi:type="dcterms:W3CDTF">2023-06-05T04:09:21Z</dcterms:modified>
</cp:coreProperties>
</file>