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7" r:id="rId2"/>
    <p:sldId id="258" r:id="rId3"/>
    <p:sldId id="259" r:id="rId4"/>
    <p:sldId id="260" r:id="rId5"/>
    <p:sldId id="263" r:id="rId6"/>
    <p:sldId id="262" r:id="rId7"/>
    <p:sldId id="264" r:id="rId8"/>
    <p:sldId id="265" r:id="rId9"/>
    <p:sldId id="268" r:id="rId10"/>
    <p:sldId id="269" r:id="rId11"/>
    <p:sldId id="270" r:id="rId12"/>
    <p:sldId id="271" r:id="rId13"/>
    <p:sldId id="272" r:id="rId14"/>
    <p:sldId id="278" r:id="rId15"/>
    <p:sldId id="279" r:id="rId16"/>
    <p:sldId id="280" r:id="rId17"/>
    <p:sldId id="281" r:id="rId18"/>
    <p:sldId id="282" r:id="rId19"/>
    <p:sldId id="283" r:id="rId20"/>
    <p:sldId id="28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65" autoAdjust="0"/>
    <p:restoredTop sz="94660"/>
  </p:normalViewPr>
  <p:slideViewPr>
    <p:cSldViewPr>
      <p:cViewPr varScale="1">
        <p:scale>
          <a:sx n="83" d="100"/>
          <a:sy n="83" d="100"/>
        </p:scale>
        <p:origin x="-1435"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EA5223-972E-4C90-9FB2-7D8F81234E71}" type="datetimeFigureOut">
              <a:rPr lang="en-US" smtClean="0"/>
              <a:pPr/>
              <a:t>6/11/2023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3DC0CC-8C56-4536-B9E4-9BE525EB33F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E75BCC-52BF-479D-8785-ECCB0FF1F3F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E32992-0384-4F22-815C-03BFFCFF28DC}" type="datetimeFigureOut">
              <a:rPr lang="en-US" smtClean="0"/>
              <a:pPr/>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99A4B-2675-4B5C-BD53-51CADD31AA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E32992-0384-4F22-815C-03BFFCFF28DC}" type="datetimeFigureOut">
              <a:rPr lang="en-US" smtClean="0"/>
              <a:pPr/>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99A4B-2675-4B5C-BD53-51CADD31AA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E32992-0384-4F22-815C-03BFFCFF28DC}" type="datetimeFigureOut">
              <a:rPr lang="en-US" smtClean="0"/>
              <a:pPr/>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99A4B-2675-4B5C-BD53-51CADD31AA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E32992-0384-4F22-815C-03BFFCFF28DC}" type="datetimeFigureOut">
              <a:rPr lang="en-US" smtClean="0"/>
              <a:pPr/>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99A4B-2675-4B5C-BD53-51CADD31AA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E32992-0384-4F22-815C-03BFFCFF28DC}" type="datetimeFigureOut">
              <a:rPr lang="en-US" smtClean="0"/>
              <a:pPr/>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99A4B-2675-4B5C-BD53-51CADD31AA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E32992-0384-4F22-815C-03BFFCFF28DC}" type="datetimeFigureOut">
              <a:rPr lang="en-US" smtClean="0"/>
              <a:pPr/>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99A4B-2675-4B5C-BD53-51CADD31AA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E32992-0384-4F22-815C-03BFFCFF28DC}" type="datetimeFigureOut">
              <a:rPr lang="en-US" smtClean="0"/>
              <a:pPr/>
              <a:t>6/11/2023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E99A4B-2675-4B5C-BD53-51CADD31AA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E32992-0384-4F22-815C-03BFFCFF28DC}" type="datetimeFigureOut">
              <a:rPr lang="en-US" smtClean="0"/>
              <a:pPr/>
              <a:t>6/11/2023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E99A4B-2675-4B5C-BD53-51CADD31AA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E32992-0384-4F22-815C-03BFFCFF28DC}" type="datetimeFigureOut">
              <a:rPr lang="en-US" smtClean="0"/>
              <a:pPr/>
              <a:t>6/11/2023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E99A4B-2675-4B5C-BD53-51CADD31AA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E32992-0384-4F22-815C-03BFFCFF28DC}" type="datetimeFigureOut">
              <a:rPr lang="en-US" smtClean="0"/>
              <a:pPr/>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99A4B-2675-4B5C-BD53-51CADD31AA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E32992-0384-4F22-815C-03BFFCFF28DC}" type="datetimeFigureOut">
              <a:rPr lang="en-US" smtClean="0"/>
              <a:pPr/>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99A4B-2675-4B5C-BD53-51CADD31AA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32992-0384-4F22-815C-03BFFCFF28DC}" type="datetimeFigureOut">
              <a:rPr lang="en-US" smtClean="0"/>
              <a:pPr/>
              <a:t>6/11/2023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99A4B-2675-4B5C-BD53-51CADD31AA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g-fact-86/" TargetMode="External"/><Relationship Id="rId2" Type="http://schemas.openxmlformats.org/officeDocument/2006/relationships/hyperlink" Target="https://www.geeksforgeeks.org/understanding-time-complexity-simple-exampl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analysis-of-algorithms-set-3asymptotic-notation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5" y="5339448"/>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6572250" y="6508753"/>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7130144"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 xmlns:p14="http://schemas.microsoft.com/office/powerpoint/2010/main" val="689304721"/>
              </p:ext>
            </p:extLst>
          </p:nvPr>
        </p:nvGraphicFramePr>
        <p:xfrm>
          <a:off x="57591" y="3121723"/>
          <a:ext cx="2477292" cy="3148059"/>
        </p:xfrm>
        <a:graphic>
          <a:graphicData uri="http://schemas.openxmlformats.org/presentationml/2006/ole">
            <p:oleObj spid="_x0000_s29698" name="CorelDRAW" r:id="rId4"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5284078" y="-64960"/>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1593057" y="2025528"/>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 xmlns:a14="http://schemas.microsoft.com/office/drawing/2010/main">
                  <a14:imgLayer r:embed="rId7">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0" y="0"/>
            <a:ext cx="2894815" cy="1538254"/>
          </a:xfrm>
          <a:prstGeom prst="rect">
            <a:avLst/>
          </a:prstGeom>
        </p:spPr>
      </p:pic>
      <p:sp>
        <p:nvSpPr>
          <p:cNvPr id="43" name="Right Triangle 42"/>
          <p:cNvSpPr/>
          <p:nvPr/>
        </p:nvSpPr>
        <p:spPr>
          <a:xfrm rot="10800000" flipV="1">
            <a:off x="7372349" y="5334002"/>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5161019" y="6019563"/>
            <a:ext cx="3696456"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5164337"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381126" y="1498600"/>
            <a:ext cx="6797489" cy="719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defRPr/>
            </a:pPr>
            <a:r>
              <a:rPr lang="en-US" sz="3200" b="1" dirty="0" smtClean="0">
                <a:latin typeface="Arial Black" panose="020B0A04020102020204" pitchFamily="34" charset="0"/>
                <a:ea typeface="Karla" pitchFamily="2" charset="0"/>
                <a:cs typeface="Karla" pitchFamily="2" charset="0"/>
              </a:rPr>
              <a:t>UNIVERSITY INSTITUTE OF ENGINEERING</a:t>
            </a:r>
          </a:p>
          <a:p>
            <a:pPr algn="ctr" defTabSz="622300">
              <a:lnSpc>
                <a:spcPct val="90000"/>
              </a:lnSpc>
              <a:spcBef>
                <a:spcPct val="0"/>
              </a:spcBef>
              <a:spcAft>
                <a:spcPct val="35000"/>
              </a:spcAft>
              <a:defRPr/>
            </a:pPr>
            <a:r>
              <a:rPr lang="en-US" sz="3200" b="1" dirty="0" smtClean="0">
                <a:latin typeface="Arial Black" panose="020B0A04020102020204" pitchFamily="34" charset="0"/>
                <a:ea typeface="Karla" pitchFamily="2" charset="0"/>
                <a:cs typeface="Karla" pitchFamily="2" charset="0"/>
              </a:rPr>
              <a:t>DEPARTMENT OF  COMPUTER SCIENCE AND  ENGG.</a:t>
            </a:r>
            <a:br>
              <a:rPr lang="en-US" sz="3200" b="1" dirty="0" smtClean="0">
                <a:latin typeface="Arial Black" panose="020B0A04020102020204" pitchFamily="34" charset="0"/>
                <a:ea typeface="Karla" pitchFamily="2" charset="0"/>
                <a:cs typeface="Karla" pitchFamily="2" charset="0"/>
              </a:rPr>
            </a:b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DATA STRUCTURES </a:t>
            </a:r>
          </a:p>
          <a:p>
            <a:pPr algn="ctr" defTabSz="622300">
              <a:lnSpc>
                <a:spcPct val="90000"/>
              </a:lnSpc>
              <a:spcBef>
                <a:spcPct val="0"/>
              </a:spcBef>
              <a:spcAft>
                <a:spcPct val="35000"/>
              </a:spcAft>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4" name="Slide Number Placeholder 13"/>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Linked List</a:t>
            </a:r>
            <a:endParaRPr/>
          </a:p>
        </p:txBody>
      </p:sp>
      <p:sp>
        <p:nvSpPr>
          <p:cNvPr id="344" name="Google Shape;344;p13"/>
          <p:cNvSpPr txBox="1">
            <a:spLocks noGrp="1"/>
          </p:cNvSpPr>
          <p:nvPr>
            <p:ph type="body" idx="1"/>
          </p:nvPr>
        </p:nvSpPr>
        <p:spPr>
          <a:xfrm>
            <a:off x="381000" y="914401"/>
            <a:ext cx="8229600" cy="49831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A linked list is a linear data structure WHERE</a:t>
            </a:r>
            <a:endParaRPr/>
          </a:p>
          <a:p>
            <a:pPr marL="228600" lvl="0" indent="-228600" algn="l" rtl="0">
              <a:lnSpc>
                <a:spcPct val="90000"/>
              </a:lnSpc>
              <a:spcBef>
                <a:spcPts val="1000"/>
              </a:spcBef>
              <a:spcAft>
                <a:spcPts val="0"/>
              </a:spcAft>
              <a:buClr>
                <a:schemeClr val="dk1"/>
              </a:buClr>
              <a:buSzPts val="2400"/>
              <a:buChar char="•"/>
            </a:pPr>
            <a:r>
              <a:rPr lang="en-US" sz="2400"/>
              <a:t>elements are not stored at contiguous memory locations. </a:t>
            </a:r>
            <a:endParaRPr/>
          </a:p>
          <a:p>
            <a:pPr marL="228600" lvl="0" indent="-228600" algn="l" rtl="0">
              <a:lnSpc>
                <a:spcPct val="90000"/>
              </a:lnSpc>
              <a:spcBef>
                <a:spcPts val="1000"/>
              </a:spcBef>
              <a:spcAft>
                <a:spcPts val="0"/>
              </a:spcAft>
              <a:buClr>
                <a:schemeClr val="dk1"/>
              </a:buClr>
              <a:buSzPts val="2400"/>
              <a:buChar char="•"/>
            </a:pPr>
            <a:r>
              <a:rPr lang="en-US" sz="2400"/>
              <a:t>elements in a linked list are linked using pointers as shown in the below image:</a:t>
            </a:r>
            <a:endParaRPr sz="2400">
              <a:latin typeface="Helvetica Neue"/>
              <a:ea typeface="Helvetica Neue"/>
              <a:cs typeface="Helvetica Neue"/>
              <a:sym typeface="Helvetica Neue"/>
            </a:endParaRPr>
          </a:p>
          <a:p>
            <a:pPr marL="228600" lvl="0" indent="-228600" algn="l" rtl="0">
              <a:lnSpc>
                <a:spcPct val="90000"/>
              </a:lnSpc>
              <a:spcBef>
                <a:spcPts val="1000"/>
              </a:spcBef>
              <a:spcAft>
                <a:spcPts val="0"/>
              </a:spcAft>
              <a:buClr>
                <a:schemeClr val="accent1"/>
              </a:buClr>
              <a:buSzPts val="2400"/>
              <a:buFont typeface="Calibri"/>
              <a:buNone/>
            </a:pPr>
            <a:r>
              <a:rPr lang="en-US" sz="2400"/>
              <a:t>Elements can be:</a:t>
            </a:r>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a:t>Inserted</a:t>
            </a:r>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a:t>Accessed</a:t>
            </a:r>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a:t>Deleted</a:t>
            </a:r>
            <a:endParaRPr/>
          </a:p>
          <a:p>
            <a:pPr marL="228600" lvl="0" indent="-228600" algn="l" rtl="0">
              <a:lnSpc>
                <a:spcPct val="90000"/>
              </a:lnSpc>
              <a:spcBef>
                <a:spcPts val="1000"/>
              </a:spcBef>
              <a:spcAft>
                <a:spcPts val="0"/>
              </a:spcAft>
              <a:buClr>
                <a:schemeClr val="dk1"/>
              </a:buClr>
              <a:buSzPts val="2400"/>
              <a:buFont typeface="Helvetica Neue"/>
              <a:buNone/>
            </a:pPr>
            <a:r>
              <a:rPr lang="en-US" sz="2400">
                <a:latin typeface="Helvetica Neue"/>
                <a:ea typeface="Helvetica Neue"/>
                <a:cs typeface="Helvetica Neue"/>
                <a:sym typeface="Helvetica Neue"/>
              </a:rPr>
              <a:t>At </a:t>
            </a:r>
            <a:r>
              <a:rPr lang="en-US" sz="2400" b="1" i="1">
                <a:latin typeface="Helvetica Neue"/>
                <a:ea typeface="Helvetica Neue"/>
                <a:cs typeface="Helvetica Neue"/>
                <a:sym typeface="Helvetica Neue"/>
              </a:rPr>
              <a:t>any </a:t>
            </a:r>
            <a:r>
              <a:rPr lang="en-US" sz="2400">
                <a:latin typeface="Helvetica Neue"/>
                <a:ea typeface="Helvetica Neue"/>
                <a:cs typeface="Helvetica Neue"/>
                <a:sym typeface="Helvetica Neue"/>
              </a:rPr>
              <a:t>position</a:t>
            </a:r>
            <a:endParaRPr/>
          </a:p>
          <a:p>
            <a:pPr marL="228600" lvl="0" indent="-76200" algn="l" rtl="0">
              <a:lnSpc>
                <a:spcPct val="90000"/>
              </a:lnSpc>
              <a:spcBef>
                <a:spcPts val="1000"/>
              </a:spcBef>
              <a:spcAft>
                <a:spcPts val="0"/>
              </a:spcAft>
              <a:buClr>
                <a:schemeClr val="dk1"/>
              </a:buClr>
              <a:buSzPts val="2400"/>
              <a:buNone/>
            </a:pPr>
            <a:endParaRPr sz="2400"/>
          </a:p>
        </p:txBody>
      </p:sp>
      <p:sp>
        <p:nvSpPr>
          <p:cNvPr id="345" name="Google Shape;345;p13"/>
          <p:cNvSpPr txBox="1"/>
          <p:nvPr/>
        </p:nvSpPr>
        <p:spPr>
          <a:xfrm>
            <a:off x="2498725" y="5045076"/>
            <a:ext cx="41131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first</a:t>
            </a:r>
            <a:endParaRPr/>
          </a:p>
        </p:txBody>
      </p:sp>
      <p:sp>
        <p:nvSpPr>
          <p:cNvPr id="346" name="Google Shape;346;p13"/>
          <p:cNvSpPr txBox="1"/>
          <p:nvPr/>
        </p:nvSpPr>
        <p:spPr>
          <a:xfrm>
            <a:off x="5943600" y="4751388"/>
            <a:ext cx="38424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last</a:t>
            </a:r>
            <a:endParaRPr/>
          </a:p>
        </p:txBody>
      </p:sp>
      <p:pic>
        <p:nvPicPr>
          <p:cNvPr id="347" name="Google Shape;347;p13"/>
          <p:cNvPicPr preferRelativeResize="0"/>
          <p:nvPr/>
        </p:nvPicPr>
        <p:blipFill rotWithShape="1">
          <a:blip r:embed="rId3">
            <a:alphaModFix/>
          </a:blip>
          <a:srcRect/>
          <a:stretch/>
        </p:blipFill>
        <p:spPr>
          <a:xfrm>
            <a:off x="1905001" y="4876800"/>
            <a:ext cx="6715125" cy="15240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4"/>
          <p:cNvSpPr txBox="1">
            <a:spLocks noGrp="1"/>
          </p:cNvSpPr>
          <p:nvPr>
            <p:ph type="title"/>
          </p:nvPr>
        </p:nvSpPr>
        <p:spPr>
          <a:xfrm>
            <a:off x="2286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Stacks</a:t>
            </a:r>
            <a:endParaRPr/>
          </a:p>
        </p:txBody>
      </p:sp>
      <p:sp>
        <p:nvSpPr>
          <p:cNvPr id="353" name="Google Shape;353;p14"/>
          <p:cNvSpPr txBox="1">
            <a:spLocks noGrp="1"/>
          </p:cNvSpPr>
          <p:nvPr>
            <p:ph type="body" idx="1"/>
          </p:nvPr>
        </p:nvSpPr>
        <p:spPr>
          <a:xfrm>
            <a:off x="304800" y="1371600"/>
            <a:ext cx="5181600" cy="43894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Collection with access only to the last element inserted</a:t>
            </a:r>
            <a:endParaRPr/>
          </a:p>
          <a:p>
            <a:pPr marL="228600" lvl="0" indent="-228600" algn="l" rtl="0">
              <a:lnSpc>
                <a:spcPct val="90000"/>
              </a:lnSpc>
              <a:spcBef>
                <a:spcPts val="1000"/>
              </a:spcBef>
              <a:spcAft>
                <a:spcPts val="0"/>
              </a:spcAft>
              <a:buClr>
                <a:schemeClr val="dk1"/>
              </a:buClr>
              <a:buSzPts val="2800"/>
              <a:buChar char="•"/>
            </a:pPr>
            <a:r>
              <a:rPr lang="en-US"/>
              <a:t>Last in first out</a:t>
            </a:r>
            <a:endParaRPr/>
          </a:p>
          <a:p>
            <a:pPr marL="228600" lvl="0" indent="-228600" algn="l" rtl="0">
              <a:lnSpc>
                <a:spcPct val="90000"/>
              </a:lnSpc>
              <a:spcBef>
                <a:spcPts val="1000"/>
              </a:spcBef>
              <a:spcAft>
                <a:spcPts val="0"/>
              </a:spcAft>
              <a:buClr>
                <a:schemeClr val="dk1"/>
              </a:buClr>
              <a:buSzPts val="2800"/>
              <a:buChar char="•"/>
            </a:pPr>
            <a:r>
              <a:rPr lang="en-US"/>
              <a:t>insert/push</a:t>
            </a:r>
            <a:endParaRPr/>
          </a:p>
          <a:p>
            <a:pPr marL="228600" lvl="0" indent="-228600" algn="l" rtl="0">
              <a:lnSpc>
                <a:spcPct val="90000"/>
              </a:lnSpc>
              <a:spcBef>
                <a:spcPts val="1000"/>
              </a:spcBef>
              <a:spcAft>
                <a:spcPts val="0"/>
              </a:spcAft>
              <a:buClr>
                <a:schemeClr val="dk1"/>
              </a:buClr>
              <a:buSzPts val="2800"/>
              <a:buChar char="•"/>
            </a:pPr>
            <a:r>
              <a:rPr lang="en-US"/>
              <a:t>remove/pop</a:t>
            </a:r>
            <a:endParaRPr/>
          </a:p>
          <a:p>
            <a:pPr marL="228600" lvl="0" indent="-228600" algn="l" rtl="0">
              <a:lnSpc>
                <a:spcPct val="90000"/>
              </a:lnSpc>
              <a:spcBef>
                <a:spcPts val="1000"/>
              </a:spcBef>
              <a:spcAft>
                <a:spcPts val="0"/>
              </a:spcAft>
              <a:buClr>
                <a:schemeClr val="dk1"/>
              </a:buClr>
              <a:buSzPts val="2800"/>
              <a:buChar char="•"/>
            </a:pPr>
            <a:r>
              <a:rPr lang="en-US"/>
              <a:t>top</a:t>
            </a:r>
            <a:endParaRPr/>
          </a:p>
          <a:p>
            <a:pPr marL="228600" lvl="0" indent="-228600" algn="l" rtl="0">
              <a:lnSpc>
                <a:spcPct val="90000"/>
              </a:lnSpc>
              <a:spcBef>
                <a:spcPts val="1000"/>
              </a:spcBef>
              <a:spcAft>
                <a:spcPts val="0"/>
              </a:spcAft>
              <a:buClr>
                <a:schemeClr val="dk1"/>
              </a:buClr>
              <a:buSzPts val="2800"/>
              <a:buChar char="•"/>
            </a:pPr>
            <a:r>
              <a:rPr lang="en-US"/>
              <a:t>make empty</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354" name="Google Shape;354;p14"/>
          <p:cNvPicPr preferRelativeResize="0"/>
          <p:nvPr/>
        </p:nvPicPr>
        <p:blipFill rotWithShape="1">
          <a:blip r:embed="rId3">
            <a:alphaModFix/>
          </a:blip>
          <a:srcRect/>
          <a:stretch/>
        </p:blipFill>
        <p:spPr>
          <a:xfrm>
            <a:off x="304800" y="5029200"/>
            <a:ext cx="4267200" cy="1104900"/>
          </a:xfrm>
          <a:prstGeom prst="rect">
            <a:avLst/>
          </a:prstGeom>
          <a:noFill/>
          <a:ln>
            <a:noFill/>
          </a:ln>
        </p:spPr>
      </p:pic>
      <p:pic>
        <p:nvPicPr>
          <p:cNvPr id="355" name="Google Shape;355;p14" descr="Stack Representation"/>
          <p:cNvPicPr preferRelativeResize="0"/>
          <p:nvPr/>
        </p:nvPicPr>
        <p:blipFill rotWithShape="1">
          <a:blip r:embed="rId4">
            <a:alphaModFix/>
          </a:blip>
          <a:srcRect/>
          <a:stretch/>
        </p:blipFill>
        <p:spPr>
          <a:xfrm>
            <a:off x="3962400" y="1905002"/>
            <a:ext cx="4762500" cy="32861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5"/>
          <p:cNvSpPr txBox="1">
            <a:spLocks noGrp="1"/>
          </p:cNvSpPr>
          <p:nvPr>
            <p:ph type="title"/>
          </p:nvPr>
        </p:nvSpPr>
        <p:spPr>
          <a:xfrm>
            <a:off x="152400" y="228600"/>
            <a:ext cx="8229600" cy="7715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Queues</a:t>
            </a:r>
            <a:endParaRPr/>
          </a:p>
        </p:txBody>
      </p:sp>
      <p:sp>
        <p:nvSpPr>
          <p:cNvPr id="361" name="Google Shape;361;p15"/>
          <p:cNvSpPr txBox="1">
            <a:spLocks noGrp="1"/>
          </p:cNvSpPr>
          <p:nvPr>
            <p:ph type="body" idx="1"/>
          </p:nvPr>
        </p:nvSpPr>
        <p:spPr>
          <a:xfrm>
            <a:off x="214282" y="1000108"/>
            <a:ext cx="8755380" cy="43894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sz="2400" dirty="0">
                <a:latin typeface="Times New Roman" pitchFamily="18" charset="0"/>
                <a:cs typeface="Times New Roman" pitchFamily="18" charset="0"/>
              </a:rPr>
              <a:t>Collection with access only to the item that has been present the longest</a:t>
            </a:r>
            <a:endParaRPr sz="2400">
              <a:latin typeface="Times New Roman" pitchFamily="18" charset="0"/>
              <a:cs typeface="Times New Roman" pitchFamily="18" charset="0"/>
            </a:endParaRPr>
          </a:p>
          <a:p>
            <a:pPr marL="228600" lvl="0" indent="-228600" algn="just" rtl="0">
              <a:lnSpc>
                <a:spcPct val="90000"/>
              </a:lnSpc>
              <a:spcBef>
                <a:spcPts val="1000"/>
              </a:spcBef>
              <a:spcAft>
                <a:spcPts val="0"/>
              </a:spcAft>
              <a:buClr>
                <a:schemeClr val="dk1"/>
              </a:buClr>
              <a:buSzPts val="2800"/>
              <a:buChar char="•"/>
            </a:pPr>
            <a:r>
              <a:rPr lang="en-US" sz="2400" dirty="0">
                <a:latin typeface="Times New Roman" pitchFamily="18" charset="0"/>
                <a:cs typeface="Times New Roman" pitchFamily="18" charset="0"/>
              </a:rPr>
              <a:t>Last in last out or first in first out</a:t>
            </a:r>
            <a:endParaRPr sz="2400">
              <a:latin typeface="Times New Roman" pitchFamily="18" charset="0"/>
              <a:cs typeface="Times New Roman" pitchFamily="18" charset="0"/>
            </a:endParaRPr>
          </a:p>
          <a:p>
            <a:pPr marL="228600" lvl="0" indent="-228600" algn="just" rtl="0">
              <a:lnSpc>
                <a:spcPct val="90000"/>
              </a:lnSpc>
              <a:spcBef>
                <a:spcPts val="1000"/>
              </a:spcBef>
              <a:spcAft>
                <a:spcPts val="0"/>
              </a:spcAft>
              <a:buClr>
                <a:schemeClr val="dk1"/>
              </a:buClr>
              <a:buSzPts val="2800"/>
              <a:buChar char="•"/>
            </a:pPr>
            <a:r>
              <a:rPr lang="en-US" sz="2400" dirty="0" err="1">
                <a:latin typeface="Times New Roman" pitchFamily="18" charset="0"/>
                <a:cs typeface="Times New Roman" pitchFamily="18" charset="0"/>
              </a:rPr>
              <a:t>E</a:t>
            </a:r>
            <a:r>
              <a:rPr lang="en-US" sz="2400" dirty="0" err="1" smtClean="0">
                <a:latin typeface="Times New Roman" pitchFamily="18" charset="0"/>
                <a:cs typeface="Times New Roman" pitchFamily="18" charset="0"/>
              </a:rPr>
              <a:t>nqueue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a:t>
            </a:r>
            <a:r>
              <a:rPr lang="en-US" sz="2400" dirty="0" err="1" smtClean="0">
                <a:latin typeface="Times New Roman" pitchFamily="18" charset="0"/>
                <a:cs typeface="Times New Roman" pitchFamily="18" charset="0"/>
              </a:rPr>
              <a:t>equeue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front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priority queues</a:t>
            </a:r>
          </a:p>
          <a:p>
            <a:pPr marL="228600" lvl="0" indent="-228600" algn="just" rtl="0">
              <a:lnSpc>
                <a:spcPct val="90000"/>
              </a:lnSpc>
              <a:spcBef>
                <a:spcPts val="1000"/>
              </a:spcBef>
              <a:spcAft>
                <a:spcPts val="0"/>
              </a:spcAft>
              <a:buClr>
                <a:schemeClr val="dk1"/>
              </a:buClr>
              <a:buSzPts val="280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and </a:t>
            </a:r>
            <a:r>
              <a:rPr lang="en-US" sz="2400" dirty="0" err="1">
                <a:latin typeface="Times New Roman" pitchFamily="18" charset="0"/>
                <a:cs typeface="Times New Roman" pitchFamily="18" charset="0"/>
              </a:rPr>
              <a:t>dequeue</a:t>
            </a:r>
            <a:endParaRPr sz="2400">
              <a:latin typeface="Times New Roman" pitchFamily="18" charset="0"/>
              <a:cs typeface="Times New Roman" pitchFamily="18" charset="0"/>
            </a:endParaRPr>
          </a:p>
          <a:p>
            <a:pPr marL="228600" lvl="0" indent="-228600" algn="just" rtl="0">
              <a:lnSpc>
                <a:spcPct val="90000"/>
              </a:lnSpc>
              <a:spcBef>
                <a:spcPts val="1000"/>
              </a:spcBef>
              <a:spcAft>
                <a:spcPts val="0"/>
              </a:spcAft>
              <a:buClr>
                <a:schemeClr val="dk1"/>
              </a:buClr>
              <a:buSzPts val="2800"/>
              <a:buNone/>
            </a:pPr>
            <a:r>
              <a:rPr lang="en-US" dirty="0"/>
              <a:t>								</a:t>
            </a:r>
            <a:endParaRPr/>
          </a:p>
          <a:p>
            <a:pPr marL="228600" lvl="0" indent="-228600" algn="just" rtl="0">
              <a:lnSpc>
                <a:spcPct val="90000"/>
              </a:lnSpc>
              <a:spcBef>
                <a:spcPts val="1000"/>
              </a:spcBef>
              <a:spcAft>
                <a:spcPts val="0"/>
              </a:spcAft>
              <a:buClr>
                <a:schemeClr val="dk1"/>
              </a:buClr>
              <a:buSzPts val="2800"/>
              <a:buFont typeface="Calibri"/>
              <a:buNone/>
            </a:pPr>
            <a:endParaRPr/>
          </a:p>
        </p:txBody>
      </p:sp>
      <p:pic>
        <p:nvPicPr>
          <p:cNvPr id="362" name="Google Shape;362;p15" descr="Queue Example"/>
          <p:cNvPicPr preferRelativeResize="0"/>
          <p:nvPr/>
        </p:nvPicPr>
        <p:blipFill rotWithShape="1">
          <a:blip r:embed="rId3">
            <a:alphaModFix/>
          </a:blip>
          <a:srcRect/>
          <a:stretch/>
        </p:blipFill>
        <p:spPr>
          <a:xfrm>
            <a:off x="5715008" y="2000240"/>
            <a:ext cx="3286148" cy="1143008"/>
          </a:xfrm>
          <a:prstGeom prst="rect">
            <a:avLst/>
          </a:prstGeom>
          <a:noFill/>
          <a:ln>
            <a:noFill/>
          </a:ln>
        </p:spPr>
      </p:pic>
      <p:pic>
        <p:nvPicPr>
          <p:cNvPr id="363" name="Google Shape;363;p15" descr="Queue Example"/>
          <p:cNvPicPr preferRelativeResize="0"/>
          <p:nvPr/>
        </p:nvPicPr>
        <p:blipFill rotWithShape="1">
          <a:blip r:embed="rId4">
            <a:alphaModFix/>
          </a:blip>
          <a:srcRect/>
          <a:stretch/>
        </p:blipFill>
        <p:spPr>
          <a:xfrm>
            <a:off x="285720" y="3286124"/>
            <a:ext cx="6400800" cy="1428750"/>
          </a:xfrm>
          <a:prstGeom prst="rect">
            <a:avLst/>
          </a:prstGeom>
          <a:noFill/>
          <a:ln>
            <a:noFill/>
          </a:ln>
        </p:spPr>
      </p:pic>
      <p:pic>
        <p:nvPicPr>
          <p:cNvPr id="3074" name="Picture 2"/>
          <p:cNvPicPr>
            <a:picLocks noChangeAspect="1" noChangeArrowheads="1"/>
          </p:cNvPicPr>
          <p:nvPr/>
        </p:nvPicPr>
        <p:blipFill>
          <a:blip r:embed="rId5"/>
          <a:srcRect/>
          <a:stretch>
            <a:fillRect/>
          </a:stretch>
        </p:blipFill>
        <p:spPr bwMode="auto">
          <a:xfrm>
            <a:off x="3000364" y="4429132"/>
            <a:ext cx="5400378" cy="1857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6"/>
          <p:cNvSpPr txBox="1">
            <a:spLocks noGrp="1"/>
          </p:cNvSpPr>
          <p:nvPr>
            <p:ph type="title"/>
          </p:nvPr>
        </p:nvSpPr>
        <p:spPr>
          <a:xfrm>
            <a:off x="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400"/>
              <a:t>Tree</a:t>
            </a:r>
            <a:endParaRPr/>
          </a:p>
        </p:txBody>
      </p:sp>
      <p:sp>
        <p:nvSpPr>
          <p:cNvPr id="369" name="Google Shape;369;p16"/>
          <p:cNvSpPr txBox="1">
            <a:spLocks noGrp="1"/>
          </p:cNvSpPr>
          <p:nvPr>
            <p:ph type="body" idx="1"/>
          </p:nvPr>
        </p:nvSpPr>
        <p:spPr>
          <a:xfrm>
            <a:off x="411480" y="1219200"/>
            <a:ext cx="7818120" cy="43894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Non Linear type data structure</a:t>
            </a:r>
            <a:endParaRPr/>
          </a:p>
          <a:p>
            <a:pPr marL="228600" lvl="0" indent="-228600" algn="l" rtl="0">
              <a:lnSpc>
                <a:spcPct val="90000"/>
              </a:lnSpc>
              <a:spcBef>
                <a:spcPts val="1000"/>
              </a:spcBef>
              <a:spcAft>
                <a:spcPts val="0"/>
              </a:spcAft>
              <a:buClr>
                <a:schemeClr val="dk1"/>
              </a:buClr>
              <a:buSzPts val="2800"/>
              <a:buChar char="•"/>
            </a:pPr>
            <a:r>
              <a:rPr lang="en-US"/>
              <a:t>Tree represents the nodes </a:t>
            </a:r>
            <a:endParaRPr/>
          </a:p>
          <a:p>
            <a:pPr marL="228600" lvl="0" indent="-228600" algn="l" rtl="0">
              <a:lnSpc>
                <a:spcPct val="90000"/>
              </a:lnSpc>
              <a:spcBef>
                <a:spcPts val="1000"/>
              </a:spcBef>
              <a:spcAft>
                <a:spcPts val="0"/>
              </a:spcAft>
              <a:buClr>
                <a:schemeClr val="dk1"/>
              </a:buClr>
              <a:buSzPts val="2800"/>
              <a:buChar char="•"/>
            </a:pPr>
            <a:r>
              <a:rPr lang="en-US"/>
              <a:t>Following are the important terms with respect to tree.</a:t>
            </a:r>
            <a:endParaRPr/>
          </a:p>
          <a:p>
            <a:pPr marL="228600" lvl="0" indent="-228600" algn="l" rtl="0">
              <a:lnSpc>
                <a:spcPct val="90000"/>
              </a:lnSpc>
              <a:spcBef>
                <a:spcPts val="1000"/>
              </a:spcBef>
              <a:spcAft>
                <a:spcPts val="0"/>
              </a:spcAft>
              <a:buClr>
                <a:schemeClr val="dk1"/>
              </a:buClr>
              <a:buSzPts val="2800"/>
              <a:buChar char="•"/>
            </a:pPr>
            <a:r>
              <a:rPr lang="en-US" b="1"/>
              <a:t>Path</a:t>
            </a:r>
            <a:r>
              <a:rPr lang="en-US"/>
              <a:t>, </a:t>
            </a:r>
            <a:r>
              <a:rPr lang="en-US" b="1"/>
              <a:t>Root</a:t>
            </a:r>
            <a:r>
              <a:rPr lang="en-US"/>
              <a:t>, </a:t>
            </a:r>
            <a:r>
              <a:rPr lang="en-US" b="1"/>
              <a:t>Parent, </a:t>
            </a:r>
            <a:r>
              <a:rPr lang="en-US"/>
              <a:t>C</a:t>
            </a:r>
            <a:r>
              <a:rPr lang="en-US" b="1"/>
              <a:t>hild</a:t>
            </a:r>
            <a:r>
              <a:rPr lang="en-US"/>
              <a:t> ,</a:t>
            </a:r>
            <a:r>
              <a:rPr lang="en-US" b="1"/>
              <a:t>Leaf</a:t>
            </a:r>
            <a:r>
              <a:rPr lang="en-US"/>
              <a:t> 	</a:t>
            </a:r>
            <a:endParaRPr/>
          </a:p>
        </p:txBody>
      </p:sp>
      <p:pic>
        <p:nvPicPr>
          <p:cNvPr id="370" name="Google Shape;370;p16" descr="Binary Tree"/>
          <p:cNvPicPr preferRelativeResize="0"/>
          <p:nvPr/>
        </p:nvPicPr>
        <p:blipFill rotWithShape="1">
          <a:blip r:embed="rId3">
            <a:alphaModFix/>
          </a:blip>
          <a:srcRect/>
          <a:stretch/>
        </p:blipFill>
        <p:spPr>
          <a:xfrm>
            <a:off x="1600200" y="3276602"/>
            <a:ext cx="5715000" cy="334327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b="1" dirty="0"/>
              <a:t>Learn about Complexities</a:t>
            </a:r>
            <a:br>
              <a:rPr lang="en-US" b="1" dirty="0"/>
            </a:b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en-US" sz="2100" dirty="0">
                <a:latin typeface="Times New Roman" pitchFamily="18" charset="0"/>
                <a:cs typeface="Times New Roman" pitchFamily="18" charset="0"/>
              </a:rPr>
              <a:t>The primary motive to use DSA is to solve a </a:t>
            </a:r>
            <a:r>
              <a:rPr lang="en-US" sz="2100" dirty="0" smtClean="0">
                <a:latin typeface="Times New Roman" pitchFamily="18" charset="0"/>
                <a:cs typeface="Times New Roman" pitchFamily="18" charset="0"/>
              </a:rPr>
              <a:t>problem </a:t>
            </a:r>
            <a:r>
              <a:rPr lang="en-US" sz="2100" dirty="0">
                <a:latin typeface="Times New Roman" pitchFamily="18" charset="0"/>
                <a:cs typeface="Times New Roman" pitchFamily="18" charset="0"/>
              </a:rPr>
              <a:t>effectively and efficiently. </a:t>
            </a:r>
            <a:endParaRPr lang="en-US" sz="2100" dirty="0" smtClean="0">
              <a:latin typeface="Times New Roman" pitchFamily="18" charset="0"/>
              <a:cs typeface="Times New Roman" pitchFamily="18" charset="0"/>
            </a:endParaRPr>
          </a:p>
          <a:p>
            <a:pPr fontAlgn="base">
              <a:lnSpc>
                <a:spcPct val="150000"/>
              </a:lnSpc>
            </a:pPr>
            <a:r>
              <a:rPr lang="en-US" sz="2100" dirty="0">
                <a:latin typeface="Times New Roman" pitchFamily="18" charset="0"/>
                <a:cs typeface="Times New Roman" pitchFamily="18" charset="0"/>
              </a:rPr>
              <a:t>Complexity is of two types:</a:t>
            </a:r>
          </a:p>
          <a:p>
            <a:pPr fontAlgn="base">
              <a:lnSpc>
                <a:spcPct val="150000"/>
              </a:lnSpc>
            </a:pPr>
            <a:r>
              <a:rPr lang="en-US" sz="2100" dirty="0">
                <a:latin typeface="Times New Roman" pitchFamily="18" charset="0"/>
                <a:cs typeface="Times New Roman" pitchFamily="18" charset="0"/>
                <a:hlinkClick r:id="rId2"/>
              </a:rPr>
              <a:t>Time Complexity</a:t>
            </a:r>
            <a:r>
              <a:rPr lang="en-US" sz="2100" dirty="0">
                <a:latin typeface="Times New Roman" pitchFamily="18" charset="0"/>
                <a:cs typeface="Times New Roman" pitchFamily="18" charset="0"/>
              </a:rPr>
              <a:t>: Time complexity is used to measure the amount of time required to execute the code.</a:t>
            </a:r>
          </a:p>
          <a:p>
            <a:pPr fontAlgn="base">
              <a:lnSpc>
                <a:spcPct val="150000"/>
              </a:lnSpc>
            </a:pPr>
            <a:r>
              <a:rPr lang="en-US" sz="2100" dirty="0">
                <a:latin typeface="Times New Roman" pitchFamily="18" charset="0"/>
                <a:cs typeface="Times New Roman" pitchFamily="18" charset="0"/>
                <a:hlinkClick r:id="rId3"/>
              </a:rPr>
              <a:t>Space Complexity</a:t>
            </a:r>
            <a:r>
              <a:rPr lang="en-US" sz="2100" dirty="0">
                <a:latin typeface="Times New Roman" pitchFamily="18" charset="0"/>
                <a:cs typeface="Times New Roman" pitchFamily="18" charset="0"/>
              </a:rPr>
              <a:t>: Space complexity means the amount of space required to execute successfully the functionalities of the code. </a:t>
            </a:r>
            <a:br>
              <a:rPr lang="en-US" sz="2100" dirty="0">
                <a:latin typeface="Times New Roman" pitchFamily="18" charset="0"/>
                <a:cs typeface="Times New Roman" pitchFamily="18" charset="0"/>
              </a:rPr>
            </a:br>
            <a:r>
              <a:rPr lang="en-US" sz="2100" b="1" dirty="0" smtClean="0">
                <a:latin typeface="Times New Roman" pitchFamily="18" charset="0"/>
                <a:cs typeface="Times New Roman" pitchFamily="18" charset="0"/>
              </a:rPr>
              <a:t>Auxiliary </a:t>
            </a:r>
            <a:r>
              <a:rPr lang="en-US" sz="2100" b="1" dirty="0">
                <a:latin typeface="Times New Roman" pitchFamily="18" charset="0"/>
                <a:cs typeface="Times New Roman" pitchFamily="18" charset="0"/>
              </a:rPr>
              <a:t>Space</a:t>
            </a: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refers </a:t>
            </a:r>
            <a:r>
              <a:rPr lang="en-US" sz="2100" dirty="0">
                <a:latin typeface="Times New Roman" pitchFamily="18" charset="0"/>
                <a:cs typeface="Times New Roman" pitchFamily="18" charset="0"/>
              </a:rPr>
              <a:t>to the extra space used in the program other than the input data structure.</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0"/>
          <p:cNvSpPr txBox="1">
            <a:spLocks noGrp="1"/>
          </p:cNvSpPr>
          <p:nvPr>
            <p:ph type="title"/>
          </p:nvPr>
        </p:nvSpPr>
        <p:spPr>
          <a:xfrm>
            <a:off x="628650" y="360362"/>
            <a:ext cx="7886700" cy="127952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latin typeface="Arial"/>
                <a:ea typeface="Arial"/>
                <a:cs typeface="Arial"/>
                <a:sym typeface="Arial"/>
              </a:rPr>
              <a:t> </a:t>
            </a:r>
            <a:r>
              <a:rPr lang="en-US" b="1">
                <a:latin typeface="Arial"/>
                <a:ea typeface="Arial"/>
                <a:cs typeface="Arial"/>
                <a:sym typeface="Arial"/>
              </a:rPr>
              <a:t>Algorithm </a:t>
            </a:r>
            <a:r>
              <a:rPr lang="en-US" b="1">
                <a:solidFill>
                  <a:srgbClr val="262626"/>
                </a:solidFill>
                <a:latin typeface="Arial"/>
                <a:ea typeface="Arial"/>
                <a:cs typeface="Arial"/>
                <a:sym typeface="Arial"/>
              </a:rPr>
              <a:t>Complexity</a:t>
            </a:r>
            <a:endParaRPr/>
          </a:p>
        </p:txBody>
      </p:sp>
      <p:sp>
        <p:nvSpPr>
          <p:cNvPr id="400" name="Google Shape;400;p2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800100" lvl="1" indent="-342900" algn="just" rtl="0">
              <a:lnSpc>
                <a:spcPct val="90000"/>
              </a:lnSpc>
              <a:spcBef>
                <a:spcPts val="0"/>
              </a:spcBef>
              <a:spcAft>
                <a:spcPts val="0"/>
              </a:spcAft>
              <a:buClr>
                <a:schemeClr val="dk1"/>
              </a:buClr>
              <a:buSzPts val="1800"/>
              <a:buChar char="•"/>
            </a:pPr>
            <a:r>
              <a:rPr lang="en-US" sz="1800" b="1"/>
              <a:t>Time-space tradeoff–</a:t>
            </a:r>
            <a:r>
              <a:rPr lang="en-US" sz="1600"/>
              <a:t> The best algorithm , hence best program , to solve a given problem is one that requires less space in memory and takes less time to complete its execution. But in practice, it is not always possible to achieve both of these objectives.</a:t>
            </a:r>
            <a:endParaRPr/>
          </a:p>
          <a:p>
            <a:pPr marL="800100" lvl="1" indent="-342900" algn="just" rtl="0">
              <a:lnSpc>
                <a:spcPct val="90000"/>
              </a:lnSpc>
              <a:spcBef>
                <a:spcPts val="850"/>
              </a:spcBef>
              <a:spcAft>
                <a:spcPts val="0"/>
              </a:spcAft>
              <a:buClr>
                <a:schemeClr val="dk1"/>
              </a:buClr>
              <a:buSzPts val="1700"/>
              <a:buChar char="•"/>
            </a:pPr>
            <a:r>
              <a:rPr lang="en-US" sz="1700" b="1"/>
              <a:t>Best case  Complexity – </a:t>
            </a:r>
            <a:r>
              <a:rPr lang="en-US" sz="1700"/>
              <a:t>The term best-case performance is used in computer science to describe an algorithm's behaviour under optimal conditions. For example, the best case for a simple linear search on a list occurs when the desired element is the first element of the list.</a:t>
            </a:r>
            <a:endParaRPr sz="1700"/>
          </a:p>
          <a:p>
            <a:pPr marL="800100" lvl="1" indent="-342900" algn="just" rtl="0">
              <a:lnSpc>
                <a:spcPct val="90000"/>
              </a:lnSpc>
              <a:spcBef>
                <a:spcPts val="850"/>
              </a:spcBef>
              <a:spcAft>
                <a:spcPts val="0"/>
              </a:spcAft>
              <a:buClr>
                <a:schemeClr val="dk1"/>
              </a:buClr>
              <a:buSzPts val="1700"/>
              <a:buChar char="•"/>
            </a:pPr>
            <a:r>
              <a:rPr lang="en-US" sz="1700" b="1"/>
              <a:t> Average Case  Complexity– </a:t>
            </a:r>
            <a:r>
              <a:rPr lang="en-US" sz="1700"/>
              <a:t>The average-case complexity of an algorithm is the amount of some computational resource used by the algorithm, averaged over all possible inputs</a:t>
            </a:r>
            <a:endParaRPr sz="1700"/>
          </a:p>
          <a:p>
            <a:pPr marL="800100" lvl="1" indent="-342900" algn="just" rtl="0">
              <a:lnSpc>
                <a:spcPct val="90000"/>
              </a:lnSpc>
              <a:spcBef>
                <a:spcPts val="850"/>
              </a:spcBef>
              <a:spcAft>
                <a:spcPts val="0"/>
              </a:spcAft>
              <a:buClr>
                <a:schemeClr val="dk1"/>
              </a:buClr>
              <a:buSzPts val="1700"/>
              <a:buChar char="•"/>
            </a:pPr>
            <a:r>
              <a:rPr lang="en-US" sz="1700" b="1"/>
              <a:t>Worst Case  Complexity– </a:t>
            </a:r>
            <a:r>
              <a:rPr lang="en-US" sz="1700"/>
              <a:t>The worst-case measures the resources (e.g. running time, memory) an algorithm requires in the worst-case. It gives an upper bound on the resources required by the algorithm.</a:t>
            </a:r>
            <a:endParaRPr sz="1700"/>
          </a:p>
          <a:p>
            <a:pPr marL="800100" lvl="1" indent="-190500" algn="just" rtl="0">
              <a:lnSpc>
                <a:spcPct val="90000"/>
              </a:lnSpc>
              <a:spcBef>
                <a:spcPts val="1200"/>
              </a:spcBef>
              <a:spcAft>
                <a:spcPts val="0"/>
              </a:spcAft>
              <a:buClr>
                <a:schemeClr val="dk1"/>
              </a:buClr>
              <a:buSzPts val="2400"/>
              <a:buNone/>
            </a:pPr>
            <a:endParaRPr>
              <a:latin typeface="Cambria"/>
              <a:ea typeface="Cambria"/>
              <a:cs typeface="Cambria"/>
              <a:sym typeface="Cambria"/>
            </a:endParaRPr>
          </a:p>
          <a:p>
            <a:pPr marL="228600" lvl="0" indent="-228600" algn="l" rtl="0">
              <a:lnSpc>
                <a:spcPct val="90000"/>
              </a:lnSpc>
              <a:spcBef>
                <a:spcPts val="1000"/>
              </a:spcBef>
              <a:spcAft>
                <a:spcPts val="0"/>
              </a:spcAft>
              <a:buClr>
                <a:schemeClr val="dk1"/>
              </a:buClr>
              <a:buSzPts val="1600"/>
              <a:buNone/>
            </a:pPr>
            <a:endParaRPr sz="1600"/>
          </a:p>
        </p:txBody>
      </p:sp>
      <p:sp>
        <p:nvSpPr>
          <p:cNvPr id="401" name="Google Shape;401;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
        <p:nvSpPr>
          <p:cNvPr id="402" name="Google Shape;402;p20"/>
          <p:cNvSpPr/>
          <p:nvPr/>
        </p:nvSpPr>
        <p:spPr>
          <a:xfrm>
            <a:off x="628650" y="1803400"/>
            <a:ext cx="78867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3" name="Google Shape;403;p20"/>
          <p:cNvSpPr/>
          <p:nvPr/>
        </p:nvSpPr>
        <p:spPr>
          <a:xfrm>
            <a:off x="628650" y="360362"/>
            <a:ext cx="7886700" cy="1263651"/>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917596"/>
          </a:xfrm>
        </p:spPr>
        <p:txBody>
          <a:bodyPr>
            <a:normAutofit fontScale="90000"/>
          </a:bodyPr>
          <a:lstStyle/>
          <a:p>
            <a:r>
              <a:rPr lang="en-US" sz="2200" b="1" u="sng" dirty="0" smtClean="0">
                <a:latin typeface="Times New Roman" pitchFamily="18" charset="0"/>
                <a:cs typeface="Times New Roman" pitchFamily="18" charset="0"/>
                <a:hlinkClick r:id="rId2"/>
              </a:rPr>
              <a:t/>
            </a:r>
            <a:br>
              <a:rPr lang="en-US" sz="2200" b="1" u="sng" dirty="0" smtClean="0">
                <a:latin typeface="Times New Roman" pitchFamily="18" charset="0"/>
                <a:cs typeface="Times New Roman" pitchFamily="18" charset="0"/>
                <a:hlinkClick r:id="rId2"/>
              </a:rPr>
            </a:br>
            <a:r>
              <a:rPr lang="en-US" sz="2200" b="1" u="sng" dirty="0" smtClean="0">
                <a:latin typeface="Times New Roman" pitchFamily="18" charset="0"/>
                <a:cs typeface="Times New Roman" pitchFamily="18" charset="0"/>
                <a:hlinkClick r:id="rId2"/>
              </a:rPr>
              <a:t>Asymptotic notation</a:t>
            </a:r>
            <a:r>
              <a:rPr lang="en-US" sz="2200" dirty="0" smtClean="0">
                <a:latin typeface="Times New Roman" pitchFamily="18" charset="0"/>
                <a:cs typeface="Times New Roman" pitchFamily="18" charset="0"/>
              </a:rPr>
              <a:t> is a mathematical tool that calculates the required time in terms of input size and does not require the execution of the code.</a:t>
            </a:r>
            <a:r>
              <a:rPr lang="en-US" i="1"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fontAlgn="base"/>
            <a:r>
              <a:rPr lang="en-US" sz="2000" dirty="0"/>
              <a:t>The following 3 asymptotic notations are mostly used to represent the time complexity of algorithms:</a:t>
            </a:r>
          </a:p>
          <a:p>
            <a:pPr fontAlgn="base"/>
            <a:r>
              <a:rPr lang="en-US" sz="2000" b="1" dirty="0"/>
              <a:t>Big-O Notation (Ο)</a:t>
            </a:r>
            <a:r>
              <a:rPr lang="en-US" sz="2000" dirty="0"/>
              <a:t> – Big-O notation specifically describes the worst-case scenario.</a:t>
            </a:r>
          </a:p>
          <a:p>
            <a:pPr fontAlgn="base"/>
            <a:r>
              <a:rPr lang="en-US" sz="2000" b="1" dirty="0"/>
              <a:t>Omega Notation (Ω)</a:t>
            </a:r>
            <a:r>
              <a:rPr lang="en-US" sz="2000" dirty="0"/>
              <a:t> – Omega(Ω) notation specifically describes the best-case scenario.</a:t>
            </a:r>
          </a:p>
          <a:p>
            <a:pPr fontAlgn="base"/>
            <a:r>
              <a:rPr lang="en-US" sz="2000" b="1" dirty="0"/>
              <a:t>Theta Notation (θ)</a:t>
            </a:r>
            <a:r>
              <a:rPr lang="en-US" sz="2000" dirty="0"/>
              <a:t> – This notation represents the average complexity of an algorithm.</a:t>
            </a:r>
          </a:p>
          <a:p>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219075" y="1690688"/>
            <a:ext cx="8705850" cy="3476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Best Case Time complexities of different data structures</a:t>
            </a:r>
            <a:br>
              <a:rPr lang="en-US" b="1" dirty="0" smtClean="0"/>
            </a:b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pic>
        <p:nvPicPr>
          <p:cNvPr id="5" name="Picture 4" descr="Capture19.JPG"/>
          <p:cNvPicPr>
            <a:picLocks noChangeAspect="1"/>
          </p:cNvPicPr>
          <p:nvPr/>
        </p:nvPicPr>
        <p:blipFill>
          <a:blip r:embed="rId2"/>
          <a:stretch>
            <a:fillRect/>
          </a:stretch>
        </p:blipFill>
        <p:spPr>
          <a:xfrm>
            <a:off x="1395255" y="1152525"/>
            <a:ext cx="4933991" cy="570547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Worst Case Time complexities of different data structures </a:t>
            </a:r>
            <a:br>
              <a:rPr lang="en-US" b="1" dirty="0" smtClean="0"/>
            </a:b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pic>
        <p:nvPicPr>
          <p:cNvPr id="5" name="Picture 4" descr="Capture20.JPG"/>
          <p:cNvPicPr>
            <a:picLocks noChangeAspect="1"/>
          </p:cNvPicPr>
          <p:nvPr/>
        </p:nvPicPr>
        <p:blipFill>
          <a:blip r:embed="rId2"/>
          <a:stretch>
            <a:fillRect/>
          </a:stretch>
        </p:blipFill>
        <p:spPr>
          <a:xfrm>
            <a:off x="2447596" y="1181100"/>
            <a:ext cx="5935718" cy="56769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
          <p:cNvSpPr txBox="1">
            <a:spLocks noGrp="1"/>
          </p:cNvSpPr>
          <p:nvPr>
            <p:ph type="title"/>
          </p:nvPr>
        </p:nvSpPr>
        <p:spPr>
          <a:xfrm>
            <a:off x="457200" y="274638"/>
            <a:ext cx="8229600" cy="7921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What is Data Structure?</a:t>
            </a:r>
            <a:endParaRPr/>
          </a:p>
        </p:txBody>
      </p:sp>
      <p:sp>
        <p:nvSpPr>
          <p:cNvPr id="213" name="Google Shape;213;p4"/>
          <p:cNvSpPr txBox="1">
            <a:spLocks noGrp="1"/>
          </p:cNvSpPr>
          <p:nvPr>
            <p:ph type="body" idx="1"/>
          </p:nvPr>
        </p:nvSpPr>
        <p:spPr>
          <a:xfrm>
            <a:off x="457200" y="1143001"/>
            <a:ext cx="7811588" cy="481366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600"/>
              <a:buNone/>
            </a:pPr>
            <a:r>
              <a:rPr lang="en-US" sz="3600" dirty="0"/>
              <a:t>Data structure is</a:t>
            </a:r>
            <a:endParaRPr/>
          </a:p>
          <a:p>
            <a:pPr marL="685800" lvl="1" indent="-228600" algn="l" rtl="0">
              <a:lnSpc>
                <a:spcPct val="90000"/>
              </a:lnSpc>
              <a:spcBef>
                <a:spcPts val="500"/>
              </a:spcBef>
              <a:spcAft>
                <a:spcPts val="0"/>
              </a:spcAft>
              <a:buClr>
                <a:schemeClr val="dk1"/>
              </a:buClr>
              <a:buSzPts val="3200"/>
              <a:buChar char="•"/>
            </a:pPr>
            <a:r>
              <a:rPr lang="en-US" sz="3200" dirty="0"/>
              <a:t>a way to store and organize data in particular order </a:t>
            </a:r>
            <a:endParaRPr/>
          </a:p>
          <a:p>
            <a:pPr marL="685800" lvl="1" indent="-228600" algn="l" rtl="0">
              <a:lnSpc>
                <a:spcPct val="90000"/>
              </a:lnSpc>
              <a:spcBef>
                <a:spcPts val="500"/>
              </a:spcBef>
              <a:spcAft>
                <a:spcPts val="0"/>
              </a:spcAft>
              <a:buClr>
                <a:schemeClr val="dk1"/>
              </a:buClr>
              <a:buSzPts val="3200"/>
              <a:buChar char="•"/>
            </a:pPr>
            <a:r>
              <a:rPr lang="en-US" sz="3200" dirty="0"/>
              <a:t>It facilitates the access and modifications</a:t>
            </a:r>
            <a:endParaRPr/>
          </a:p>
          <a:p>
            <a:pPr marL="228600" lvl="0" indent="-228600" algn="l" rtl="0">
              <a:lnSpc>
                <a:spcPct val="90000"/>
              </a:lnSpc>
              <a:spcBef>
                <a:spcPts val="1000"/>
              </a:spcBef>
              <a:spcAft>
                <a:spcPts val="0"/>
              </a:spcAft>
              <a:buClr>
                <a:srgbClr val="FF0000"/>
              </a:buClr>
              <a:buSzPts val="2800"/>
              <a:buNone/>
            </a:pPr>
            <a:r>
              <a:rPr lang="en-US" dirty="0">
                <a:solidFill>
                  <a:srgbClr val="FF0000"/>
                </a:solidFill>
              </a:rPr>
              <a:t>For example, we can store balls of same color in the same box, so that it becomes easier for us to find and use them</a:t>
            </a:r>
            <a:endParaRPr/>
          </a:p>
          <a:p>
            <a:pPr marL="228600" lvl="0" indent="-228600" algn="l" rtl="0">
              <a:lnSpc>
                <a:spcPct val="90000"/>
              </a:lnSpc>
              <a:spcBef>
                <a:spcPts val="1000"/>
              </a:spcBef>
              <a:spcAft>
                <a:spcPts val="0"/>
              </a:spcAft>
              <a:buClr>
                <a:schemeClr val="dk1"/>
              </a:buClr>
              <a:buSzPts val="2800"/>
              <a:buNone/>
            </a:pPr>
            <a:r>
              <a:rPr lang="en-US" dirty="0"/>
              <a:t/>
            </a:r>
            <a:br>
              <a:rPr lang="en-US" dirty="0"/>
            </a:br>
            <a:endParaRPr sz="3200"/>
          </a:p>
          <a:p>
            <a:pPr marL="342900" lvl="1" indent="-139700" algn="l" rtl="0">
              <a:lnSpc>
                <a:spcPct val="90000"/>
              </a:lnSpc>
              <a:spcBef>
                <a:spcPts val="500"/>
              </a:spcBef>
              <a:spcAft>
                <a:spcPts val="0"/>
              </a:spcAft>
              <a:buClr>
                <a:schemeClr val="dk1"/>
              </a:buClr>
              <a:buSzPts val="3200"/>
              <a:buFont typeface="Calibri"/>
              <a:buNone/>
            </a:pPr>
            <a:endParaRPr sz="3200"/>
          </a:p>
          <a:p>
            <a:pPr marL="342900" lvl="1" indent="-139700" algn="l" rtl="0">
              <a:lnSpc>
                <a:spcPct val="90000"/>
              </a:lnSpc>
              <a:spcBef>
                <a:spcPts val="500"/>
              </a:spcBef>
              <a:spcAft>
                <a:spcPts val="0"/>
              </a:spcAft>
              <a:buClr>
                <a:schemeClr val="dk1"/>
              </a:buClr>
              <a:buSzPts val="3200"/>
              <a:buFont typeface="Calibri"/>
              <a:buNone/>
            </a:pPr>
            <a:endParaRPr sz="3200"/>
          </a:p>
          <a:p>
            <a:pPr marL="228600" lvl="0" indent="0" algn="l" rtl="0">
              <a:lnSpc>
                <a:spcPct val="90000"/>
              </a:lnSpc>
              <a:spcBef>
                <a:spcPts val="1000"/>
              </a:spcBef>
              <a:spcAft>
                <a:spcPts val="0"/>
              </a:spcAft>
              <a:buClr>
                <a:schemeClr val="dk1"/>
              </a:buClr>
              <a:buSzPts val="3600"/>
              <a:buNone/>
            </a:pPr>
            <a:endParaRPr sz="3600"/>
          </a:p>
        </p:txBody>
      </p:sp>
      <p:pic>
        <p:nvPicPr>
          <p:cNvPr id="214" name="Google Shape;214;p4"/>
          <p:cNvPicPr preferRelativeResize="0"/>
          <p:nvPr/>
        </p:nvPicPr>
        <p:blipFill rotWithShape="1">
          <a:blip r:embed="rId3">
            <a:alphaModFix/>
          </a:blip>
          <a:srcRect/>
          <a:stretch/>
        </p:blipFill>
        <p:spPr>
          <a:xfrm>
            <a:off x="3643306" y="4572008"/>
            <a:ext cx="3601278" cy="1857388"/>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Average Case Time complexities of different data structures </a:t>
            </a:r>
            <a:br>
              <a:rPr lang="en-US" b="1" dirty="0" smtClean="0"/>
            </a:b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pic>
        <p:nvPicPr>
          <p:cNvPr id="6" name="Picture 5" descr="Capture21.JPG"/>
          <p:cNvPicPr>
            <a:picLocks noChangeAspect="1"/>
          </p:cNvPicPr>
          <p:nvPr/>
        </p:nvPicPr>
        <p:blipFill>
          <a:blip r:embed="rId2"/>
          <a:stretch>
            <a:fillRect/>
          </a:stretch>
        </p:blipFill>
        <p:spPr>
          <a:xfrm>
            <a:off x="3194242" y="1142108"/>
            <a:ext cx="4621514" cy="571589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 of Data Structures</a:t>
            </a:r>
            <a:br>
              <a:rPr lang="en-US" dirty="0" smtClean="0"/>
            </a:br>
            <a:endParaRPr lang="en-US" dirty="0"/>
          </a:p>
        </p:txBody>
      </p:sp>
      <p:sp>
        <p:nvSpPr>
          <p:cNvPr id="3" name="Text Placeholder 2"/>
          <p:cNvSpPr>
            <a:spLocks noGrp="1"/>
          </p:cNvSpPr>
          <p:nvPr>
            <p:ph type="body" idx="1"/>
          </p:nvPr>
        </p:nvSpPr>
        <p:spPr>
          <a:xfrm>
            <a:off x="628650" y="1125414"/>
            <a:ext cx="7886700" cy="5542671"/>
          </a:xfrm>
        </p:spPr>
        <p:txBody>
          <a:bodyPr>
            <a:normAutofit fontScale="70000" lnSpcReduction="20000"/>
          </a:bodyPr>
          <a:lstStyle/>
          <a:p>
            <a:pPr algn="just"/>
            <a:r>
              <a:rPr lang="en-US" dirty="0" smtClean="0"/>
              <a:t>As applications are getting </a:t>
            </a:r>
            <a:r>
              <a:rPr lang="en-US" dirty="0" err="1" smtClean="0"/>
              <a:t>complexed</a:t>
            </a:r>
            <a:r>
              <a:rPr lang="en-US" dirty="0" smtClean="0"/>
              <a:t> and amount of data is increasing day by day, there may arise the following problems:</a:t>
            </a:r>
          </a:p>
          <a:p>
            <a:pPr algn="just"/>
            <a:r>
              <a:rPr lang="en-US" b="1" dirty="0" smtClean="0"/>
              <a:t>Processor speed:</a:t>
            </a:r>
            <a:r>
              <a:rPr lang="en-US" dirty="0" smtClean="0"/>
              <a:t> To handle very large amount of data, high speed processing is required, but as the data is growing day by day to the billions of files per entity, processor may fail to deal with that much amount of data.</a:t>
            </a:r>
          </a:p>
          <a:p>
            <a:pPr algn="just"/>
            <a:r>
              <a:rPr lang="en-US" b="1" dirty="0" smtClean="0"/>
              <a:t>Data Search:</a:t>
            </a:r>
            <a:r>
              <a:rPr lang="en-US" dirty="0" smtClean="0"/>
              <a:t> Consider an inventory size of 106 items in a store, If our application needs to search for a particular item, it needs to traverse 106 items every time, results in slowing down the search process.</a:t>
            </a:r>
            <a:r>
              <a:rPr lang="en-US" b="1" dirty="0" smtClean="0"/>
              <a:t> </a:t>
            </a:r>
          </a:p>
          <a:p>
            <a:pPr algn="just"/>
            <a:r>
              <a:rPr lang="en-US" b="1" dirty="0" smtClean="0"/>
              <a:t>Multiple requests:</a:t>
            </a:r>
            <a:r>
              <a:rPr lang="en-US" dirty="0" smtClean="0"/>
              <a:t> If thousands of users are searching the data simultaneously on a web server, then there are the chances that a very large server can be failed during that process. in order to solve the above problems, data structures are used. Data is organized to form a data structure in such a way that all items are not required to be searched and required data can be searched instantly.</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5"/>
          <p:cNvSpPr txBox="1">
            <a:spLocks noGrp="1"/>
          </p:cNvSpPr>
          <p:nvPr>
            <p:ph type="body" idx="1"/>
          </p:nvPr>
        </p:nvSpPr>
        <p:spPr>
          <a:xfrm>
            <a:off x="4067504" y="765941"/>
            <a:ext cx="4628164" cy="48736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t> </a:t>
            </a:r>
            <a:endParaRPr/>
          </a:p>
          <a:p>
            <a:pPr marL="228600" lvl="0" indent="-228600" algn="l" rtl="0">
              <a:lnSpc>
                <a:spcPct val="90000"/>
              </a:lnSpc>
              <a:spcBef>
                <a:spcPts val="1000"/>
              </a:spcBef>
              <a:spcAft>
                <a:spcPts val="0"/>
              </a:spcAft>
              <a:buClr>
                <a:schemeClr val="dk1"/>
              </a:buClr>
              <a:buSzPts val="2400"/>
              <a:buNone/>
            </a:pPr>
            <a:r>
              <a:rPr lang="en-US" sz="2400"/>
              <a:t> </a:t>
            </a:r>
            <a:endParaRPr sz="2400">
              <a:latin typeface="Arial"/>
              <a:ea typeface="Arial"/>
              <a:cs typeface="Arial"/>
              <a:sym typeface="Arial"/>
            </a:endParaRPr>
          </a:p>
        </p:txBody>
      </p:sp>
      <p:sp>
        <p:nvSpPr>
          <p:cNvPr id="220" name="Google Shape;220;p5"/>
          <p:cNvSpPr txBox="1">
            <a:spLocks noGrp="1"/>
          </p:cNvSpPr>
          <p:nvPr>
            <p:ph type="body" idx="2"/>
          </p:nvPr>
        </p:nvSpPr>
        <p:spPr>
          <a:xfrm>
            <a:off x="376570" y="1568056"/>
            <a:ext cx="3284621" cy="323544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1600"/>
              <a:buNone/>
            </a:pPr>
            <a:r>
              <a:rPr lang="en-US" b="1">
                <a:latin typeface="Arial"/>
                <a:ea typeface="Arial"/>
                <a:cs typeface="Arial"/>
                <a:sym typeface="Arial"/>
              </a:rPr>
              <a:t>Data type</a:t>
            </a:r>
            <a:endParaRPr/>
          </a:p>
          <a:p>
            <a:pPr marL="457200" lvl="1" indent="-101600" algn="just" rtl="0">
              <a:lnSpc>
                <a:spcPct val="90000"/>
              </a:lnSpc>
              <a:spcBef>
                <a:spcPts val="800"/>
              </a:spcBef>
              <a:spcAft>
                <a:spcPts val="0"/>
              </a:spcAft>
              <a:buClr>
                <a:schemeClr val="dk1"/>
              </a:buClr>
              <a:buSzPts val="1600"/>
              <a:buFont typeface="Arial"/>
              <a:buChar char="•"/>
            </a:pPr>
            <a:r>
              <a:rPr lang="en-US" sz="1600">
                <a:latin typeface="Arial"/>
                <a:ea typeface="Arial"/>
                <a:cs typeface="Arial"/>
                <a:sym typeface="Arial"/>
              </a:rPr>
              <a:t>Set of possible values for variables</a:t>
            </a:r>
            <a:endParaRPr/>
          </a:p>
          <a:p>
            <a:pPr marL="457200" lvl="1" indent="-101600" algn="just" rtl="0">
              <a:lnSpc>
                <a:spcPct val="90000"/>
              </a:lnSpc>
              <a:spcBef>
                <a:spcPts val="500"/>
              </a:spcBef>
              <a:spcAft>
                <a:spcPts val="0"/>
              </a:spcAft>
              <a:buClr>
                <a:schemeClr val="dk1"/>
              </a:buClr>
              <a:buSzPts val="1600"/>
              <a:buFont typeface="Arial"/>
              <a:buChar char="•"/>
            </a:pPr>
            <a:r>
              <a:rPr lang="en-US" sz="1600">
                <a:latin typeface="Arial"/>
                <a:ea typeface="Arial"/>
                <a:cs typeface="Arial"/>
                <a:sym typeface="Arial"/>
              </a:rPr>
              <a:t>Operations on those values</a:t>
            </a:r>
            <a:endParaRPr/>
          </a:p>
          <a:p>
            <a:pPr marL="457200" lvl="1" indent="0" algn="just" rtl="0">
              <a:lnSpc>
                <a:spcPct val="90000"/>
              </a:lnSpc>
              <a:spcBef>
                <a:spcPts val="500"/>
              </a:spcBef>
              <a:spcAft>
                <a:spcPts val="0"/>
              </a:spcAft>
              <a:buClr>
                <a:schemeClr val="dk1"/>
              </a:buClr>
              <a:buSzPts val="1600"/>
              <a:buNone/>
            </a:pPr>
            <a:r>
              <a:rPr lang="en-US" sz="1600">
                <a:latin typeface="Arial"/>
                <a:ea typeface="Arial"/>
                <a:cs typeface="Arial"/>
                <a:sym typeface="Arial"/>
              </a:rPr>
              <a:t>Ex : int, float, char ……….</a:t>
            </a:r>
            <a:endParaRPr/>
          </a:p>
          <a:p>
            <a:pPr marL="0" lvl="0" indent="0" algn="just" rtl="0">
              <a:lnSpc>
                <a:spcPct val="90000"/>
              </a:lnSpc>
              <a:spcBef>
                <a:spcPts val="800"/>
              </a:spcBef>
              <a:spcAft>
                <a:spcPts val="0"/>
              </a:spcAft>
              <a:buClr>
                <a:schemeClr val="dk1"/>
              </a:buClr>
              <a:buSzPts val="1600"/>
              <a:buNone/>
            </a:pPr>
            <a:r>
              <a:rPr lang="en-US" b="1">
                <a:latin typeface="Arial"/>
                <a:ea typeface="Arial"/>
                <a:cs typeface="Arial"/>
                <a:sym typeface="Arial"/>
              </a:rPr>
              <a:t>Data Structure </a:t>
            </a:r>
            <a:endParaRPr/>
          </a:p>
          <a:p>
            <a:pPr marL="457200" lvl="1" indent="0" algn="just" rtl="0">
              <a:lnSpc>
                <a:spcPct val="90000"/>
              </a:lnSpc>
              <a:spcBef>
                <a:spcPts val="800"/>
              </a:spcBef>
              <a:spcAft>
                <a:spcPts val="0"/>
              </a:spcAft>
              <a:buClr>
                <a:schemeClr val="dk1"/>
              </a:buClr>
              <a:buSzPts val="1600"/>
              <a:buNone/>
            </a:pPr>
            <a:r>
              <a:rPr lang="en-US" sz="1600">
                <a:latin typeface="Arial"/>
                <a:ea typeface="Arial"/>
                <a:cs typeface="Arial"/>
                <a:sym typeface="Arial"/>
              </a:rPr>
              <a:t>A data structure is an arrangement of data in a computer's memory or even disk storage. </a:t>
            </a:r>
            <a:endParaRPr/>
          </a:p>
          <a:p>
            <a:pPr marL="457200" lvl="1" indent="0" algn="just" rtl="0">
              <a:lnSpc>
                <a:spcPct val="90000"/>
              </a:lnSpc>
              <a:spcBef>
                <a:spcPts val="800"/>
              </a:spcBef>
              <a:spcAft>
                <a:spcPts val="0"/>
              </a:spcAft>
              <a:buClr>
                <a:schemeClr val="dk1"/>
              </a:buClr>
              <a:buSzPts val="1600"/>
              <a:buNone/>
            </a:pPr>
            <a:r>
              <a:rPr lang="en-US" sz="1600">
                <a:latin typeface="Arial"/>
                <a:ea typeface="Arial"/>
                <a:cs typeface="Arial"/>
                <a:sym typeface="Arial"/>
              </a:rPr>
              <a:t>The logical and mathematical model of a particular organization of data is called a data structure.</a:t>
            </a:r>
            <a:endParaRPr/>
          </a:p>
          <a:p>
            <a:pPr marL="457200" lvl="1" indent="0" algn="just" rtl="0">
              <a:lnSpc>
                <a:spcPct val="90000"/>
              </a:lnSpc>
              <a:spcBef>
                <a:spcPts val="800"/>
              </a:spcBef>
              <a:spcAft>
                <a:spcPts val="0"/>
              </a:spcAft>
              <a:buClr>
                <a:schemeClr val="dk1"/>
              </a:buClr>
              <a:buSzPts val="1600"/>
              <a:buNone/>
            </a:pPr>
            <a:r>
              <a:rPr lang="en-US" sz="1600">
                <a:latin typeface="Arial"/>
                <a:ea typeface="Arial"/>
                <a:cs typeface="Arial"/>
                <a:sym typeface="Arial"/>
              </a:rPr>
              <a:t>A data structure is a particular way of storing and organizing data in a computer so that it can be used efficiently. </a:t>
            </a:r>
            <a:endParaRPr/>
          </a:p>
        </p:txBody>
      </p:sp>
      <p:sp>
        <p:nvSpPr>
          <p:cNvPr id="221" name="Google Shape;221;p5"/>
          <p:cNvSpPr txBox="1">
            <a:spLocks noGrp="1"/>
          </p:cNvSpPr>
          <p:nvPr>
            <p:ph type="title"/>
          </p:nvPr>
        </p:nvSpPr>
        <p:spPr>
          <a:xfrm>
            <a:off x="1381249" y="347665"/>
            <a:ext cx="5169677" cy="978689"/>
          </a:xfrm>
          <a:prstGeom prst="rect">
            <a:avLst/>
          </a:prstGeom>
          <a:noFill/>
          <a:ln>
            <a:noFill/>
          </a:ln>
        </p:spPr>
        <p:txBody>
          <a:bodyPr spcFirstLastPara="1" wrap="square" lIns="91425" tIns="45700" rIns="91425" bIns="45700" anchor="b" anchorCtr="0">
            <a:spAutoFit/>
          </a:bodyPr>
          <a:lstStyle/>
          <a:p>
            <a:pPr marL="0" marR="0" lvl="0" indent="0" algn="l" rtl="0">
              <a:lnSpc>
                <a:spcPct val="90000"/>
              </a:lnSpc>
              <a:spcBef>
                <a:spcPts val="0"/>
              </a:spcBef>
              <a:spcAft>
                <a:spcPts val="0"/>
              </a:spcAft>
              <a:buClr>
                <a:srgbClr val="262626"/>
              </a:buClr>
              <a:buSzPts val="3200"/>
              <a:buFont typeface="Arial"/>
              <a:buNone/>
            </a:pPr>
            <a:r>
              <a:rPr lang="en-US" sz="3200" b="1" i="0" u="none" strike="noStrike" cap="none">
                <a:solidFill>
                  <a:srgbClr val="262626"/>
                </a:solidFill>
                <a:latin typeface="Arial"/>
                <a:ea typeface="Arial"/>
                <a:cs typeface="Arial"/>
                <a:sym typeface="Arial"/>
              </a:rPr>
              <a:t>Data Type &amp; Data Structure</a:t>
            </a:r>
            <a:endParaRPr/>
          </a:p>
        </p:txBody>
      </p:sp>
      <p:sp>
        <p:nvSpPr>
          <p:cNvPr id="222" name="Google Shape;222;p5"/>
          <p:cNvSpPr/>
          <p:nvPr/>
        </p:nvSpPr>
        <p:spPr>
          <a:xfrm>
            <a:off x="3878318" y="847810"/>
            <a:ext cx="4825234" cy="551815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5"/>
          <p:cNvSpPr/>
          <p:nvPr/>
        </p:nvSpPr>
        <p:spPr>
          <a:xfrm>
            <a:off x="300709" y="1357951"/>
            <a:ext cx="3441695" cy="4892724"/>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 name="Google Shape;224;p5"/>
          <p:cNvSpPr/>
          <p:nvPr/>
        </p:nvSpPr>
        <p:spPr>
          <a:xfrm>
            <a:off x="8412957" y="6324601"/>
            <a:ext cx="333375"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26" name="Google Shape;226;p5"/>
          <p:cNvPicPr preferRelativeResize="0"/>
          <p:nvPr/>
        </p:nvPicPr>
        <p:blipFill rotWithShape="1">
          <a:blip r:embed="rId3">
            <a:alphaModFix/>
          </a:blip>
          <a:srcRect/>
          <a:stretch/>
        </p:blipFill>
        <p:spPr>
          <a:xfrm>
            <a:off x="4012325" y="900496"/>
            <a:ext cx="4567320" cy="45624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Data Structures</a:t>
            </a:r>
            <a:endParaRPr lang="en-US" dirty="0"/>
          </a:p>
        </p:txBody>
      </p:sp>
      <p:pic>
        <p:nvPicPr>
          <p:cNvPr id="4" name="Picture 3" descr="Capture5.JPG"/>
          <p:cNvPicPr>
            <a:picLocks noChangeAspect="1"/>
          </p:cNvPicPr>
          <p:nvPr/>
        </p:nvPicPr>
        <p:blipFill>
          <a:blip r:embed="rId2"/>
          <a:stretch>
            <a:fillRect/>
          </a:stretch>
        </p:blipFill>
        <p:spPr>
          <a:xfrm>
            <a:off x="370114" y="1447800"/>
            <a:ext cx="8153400" cy="54102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7"/>
          <p:cNvSpPr/>
          <p:nvPr/>
        </p:nvSpPr>
        <p:spPr>
          <a:xfrm>
            <a:off x="838200" y="1295400"/>
            <a:ext cx="6096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Google Shape;263;p7"/>
          <p:cNvSpPr/>
          <p:nvPr/>
        </p:nvSpPr>
        <p:spPr>
          <a:xfrm>
            <a:off x="1447800" y="1295400"/>
            <a:ext cx="6096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7"/>
          <p:cNvSpPr/>
          <p:nvPr/>
        </p:nvSpPr>
        <p:spPr>
          <a:xfrm>
            <a:off x="2057400" y="1295400"/>
            <a:ext cx="6096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7"/>
          <p:cNvSpPr/>
          <p:nvPr/>
        </p:nvSpPr>
        <p:spPr>
          <a:xfrm>
            <a:off x="2667000" y="1295400"/>
            <a:ext cx="6096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Google Shape;266;p7"/>
          <p:cNvSpPr/>
          <p:nvPr/>
        </p:nvSpPr>
        <p:spPr>
          <a:xfrm>
            <a:off x="3276600" y="1295400"/>
            <a:ext cx="6096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Google Shape;267;p7"/>
          <p:cNvSpPr/>
          <p:nvPr/>
        </p:nvSpPr>
        <p:spPr>
          <a:xfrm>
            <a:off x="3886200" y="1295400"/>
            <a:ext cx="6096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Google Shape;268;p7"/>
          <p:cNvSpPr/>
          <p:nvPr/>
        </p:nvSpPr>
        <p:spPr>
          <a:xfrm>
            <a:off x="4495800" y="1295400"/>
            <a:ext cx="6096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Google Shape;269;p7"/>
          <p:cNvSpPr/>
          <p:nvPr/>
        </p:nvSpPr>
        <p:spPr>
          <a:xfrm>
            <a:off x="5105400" y="1295400"/>
            <a:ext cx="6096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Google Shape;270;p7"/>
          <p:cNvSpPr/>
          <p:nvPr/>
        </p:nvSpPr>
        <p:spPr>
          <a:xfrm>
            <a:off x="5715000" y="1295400"/>
            <a:ext cx="6096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Google Shape;271;p7"/>
          <p:cNvSpPr/>
          <p:nvPr/>
        </p:nvSpPr>
        <p:spPr>
          <a:xfrm>
            <a:off x="6324600" y="1295400"/>
            <a:ext cx="6096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 name="Google Shape;272;p7"/>
          <p:cNvSpPr/>
          <p:nvPr/>
        </p:nvSpPr>
        <p:spPr>
          <a:xfrm>
            <a:off x="6934200" y="1295400"/>
            <a:ext cx="6096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 name="Google Shape;273;p7"/>
          <p:cNvSpPr/>
          <p:nvPr/>
        </p:nvSpPr>
        <p:spPr>
          <a:xfrm>
            <a:off x="838200" y="2549525"/>
            <a:ext cx="6096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74" name="Google Shape;274;p7"/>
          <p:cNvCxnSpPr/>
          <p:nvPr/>
        </p:nvCxnSpPr>
        <p:spPr>
          <a:xfrm>
            <a:off x="1447800" y="2854325"/>
            <a:ext cx="381000" cy="0"/>
          </a:xfrm>
          <a:prstGeom prst="straightConnector1">
            <a:avLst/>
          </a:prstGeom>
          <a:noFill/>
          <a:ln w="9525" cap="flat" cmpd="sng">
            <a:solidFill>
              <a:schemeClr val="dk1"/>
            </a:solidFill>
            <a:prstDash val="solid"/>
            <a:round/>
            <a:headEnd type="none" w="med" len="med"/>
            <a:tailEnd type="triangle" w="med" len="med"/>
          </a:ln>
        </p:spPr>
      </p:cxnSp>
      <p:sp>
        <p:nvSpPr>
          <p:cNvPr id="275" name="Google Shape;275;p7"/>
          <p:cNvSpPr/>
          <p:nvPr/>
        </p:nvSpPr>
        <p:spPr>
          <a:xfrm>
            <a:off x="1828800" y="2549525"/>
            <a:ext cx="6096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76" name="Google Shape;276;p7"/>
          <p:cNvCxnSpPr/>
          <p:nvPr/>
        </p:nvCxnSpPr>
        <p:spPr>
          <a:xfrm>
            <a:off x="2438400" y="2854325"/>
            <a:ext cx="381000" cy="0"/>
          </a:xfrm>
          <a:prstGeom prst="straightConnector1">
            <a:avLst/>
          </a:prstGeom>
          <a:noFill/>
          <a:ln w="9525" cap="flat" cmpd="sng">
            <a:solidFill>
              <a:schemeClr val="dk1"/>
            </a:solidFill>
            <a:prstDash val="solid"/>
            <a:round/>
            <a:headEnd type="none" w="med" len="med"/>
            <a:tailEnd type="triangle" w="med" len="med"/>
          </a:ln>
        </p:spPr>
      </p:cxnSp>
      <p:sp>
        <p:nvSpPr>
          <p:cNvPr id="277" name="Google Shape;277;p7"/>
          <p:cNvSpPr/>
          <p:nvPr/>
        </p:nvSpPr>
        <p:spPr>
          <a:xfrm>
            <a:off x="2819400" y="2549525"/>
            <a:ext cx="6096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78" name="Google Shape;278;p7"/>
          <p:cNvCxnSpPr/>
          <p:nvPr/>
        </p:nvCxnSpPr>
        <p:spPr>
          <a:xfrm>
            <a:off x="3429000" y="2854325"/>
            <a:ext cx="381000" cy="0"/>
          </a:xfrm>
          <a:prstGeom prst="straightConnector1">
            <a:avLst/>
          </a:prstGeom>
          <a:noFill/>
          <a:ln w="9525" cap="flat" cmpd="sng">
            <a:solidFill>
              <a:schemeClr val="dk1"/>
            </a:solidFill>
            <a:prstDash val="solid"/>
            <a:round/>
            <a:headEnd type="none" w="med" len="med"/>
            <a:tailEnd type="triangle" w="med" len="med"/>
          </a:ln>
        </p:spPr>
      </p:cxnSp>
      <p:sp>
        <p:nvSpPr>
          <p:cNvPr id="279" name="Google Shape;279;p7"/>
          <p:cNvSpPr/>
          <p:nvPr/>
        </p:nvSpPr>
        <p:spPr>
          <a:xfrm>
            <a:off x="3810000" y="2549525"/>
            <a:ext cx="6096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80" name="Google Shape;280;p7"/>
          <p:cNvCxnSpPr/>
          <p:nvPr/>
        </p:nvCxnSpPr>
        <p:spPr>
          <a:xfrm>
            <a:off x="4419600" y="2854325"/>
            <a:ext cx="381000" cy="0"/>
          </a:xfrm>
          <a:prstGeom prst="straightConnector1">
            <a:avLst/>
          </a:prstGeom>
          <a:noFill/>
          <a:ln w="9525" cap="flat" cmpd="sng">
            <a:solidFill>
              <a:schemeClr val="dk1"/>
            </a:solidFill>
            <a:prstDash val="solid"/>
            <a:round/>
            <a:headEnd type="none" w="med" len="med"/>
            <a:tailEnd type="triangle" w="med" len="med"/>
          </a:ln>
        </p:spPr>
      </p:cxnSp>
      <p:sp>
        <p:nvSpPr>
          <p:cNvPr id="281" name="Google Shape;281;p7"/>
          <p:cNvSpPr/>
          <p:nvPr/>
        </p:nvSpPr>
        <p:spPr>
          <a:xfrm>
            <a:off x="4800600" y="2549525"/>
            <a:ext cx="6096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82" name="Google Shape;282;p7"/>
          <p:cNvCxnSpPr/>
          <p:nvPr/>
        </p:nvCxnSpPr>
        <p:spPr>
          <a:xfrm>
            <a:off x="5410200" y="2854325"/>
            <a:ext cx="381000" cy="0"/>
          </a:xfrm>
          <a:prstGeom prst="straightConnector1">
            <a:avLst/>
          </a:prstGeom>
          <a:noFill/>
          <a:ln w="9525" cap="flat" cmpd="sng">
            <a:solidFill>
              <a:schemeClr val="dk1"/>
            </a:solidFill>
            <a:prstDash val="solid"/>
            <a:round/>
            <a:headEnd type="none" w="med" len="med"/>
            <a:tailEnd type="triangle" w="med" len="med"/>
          </a:ln>
        </p:spPr>
      </p:cxnSp>
      <p:sp>
        <p:nvSpPr>
          <p:cNvPr id="283" name="Google Shape;283;p7"/>
          <p:cNvSpPr/>
          <p:nvPr/>
        </p:nvSpPr>
        <p:spPr>
          <a:xfrm>
            <a:off x="5791200" y="2549525"/>
            <a:ext cx="6096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84" name="Google Shape;284;p7"/>
          <p:cNvCxnSpPr/>
          <p:nvPr/>
        </p:nvCxnSpPr>
        <p:spPr>
          <a:xfrm>
            <a:off x="6400800" y="2854325"/>
            <a:ext cx="381000" cy="0"/>
          </a:xfrm>
          <a:prstGeom prst="straightConnector1">
            <a:avLst/>
          </a:prstGeom>
          <a:noFill/>
          <a:ln w="9525" cap="flat" cmpd="sng">
            <a:solidFill>
              <a:schemeClr val="dk1"/>
            </a:solidFill>
            <a:prstDash val="solid"/>
            <a:round/>
            <a:headEnd type="none" w="med" len="med"/>
            <a:tailEnd type="triangle" w="med" len="med"/>
          </a:ln>
        </p:spPr>
      </p:cxnSp>
      <p:sp>
        <p:nvSpPr>
          <p:cNvPr id="285" name="Google Shape;285;p7"/>
          <p:cNvSpPr/>
          <p:nvPr/>
        </p:nvSpPr>
        <p:spPr>
          <a:xfrm>
            <a:off x="6781800" y="2549525"/>
            <a:ext cx="6096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7"/>
          <p:cNvSpPr/>
          <p:nvPr/>
        </p:nvSpPr>
        <p:spPr>
          <a:xfrm>
            <a:off x="1447800" y="4114800"/>
            <a:ext cx="304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7"/>
          <p:cNvSpPr/>
          <p:nvPr/>
        </p:nvSpPr>
        <p:spPr>
          <a:xfrm>
            <a:off x="990600" y="4648200"/>
            <a:ext cx="304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Google Shape;288;p7"/>
          <p:cNvSpPr/>
          <p:nvPr/>
        </p:nvSpPr>
        <p:spPr>
          <a:xfrm>
            <a:off x="533400" y="5181600"/>
            <a:ext cx="304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89" name="Google Shape;289;p7"/>
          <p:cNvCxnSpPr/>
          <p:nvPr/>
        </p:nvCxnSpPr>
        <p:spPr>
          <a:xfrm flipH="1">
            <a:off x="1219200" y="4343400"/>
            <a:ext cx="304800" cy="381000"/>
          </a:xfrm>
          <a:prstGeom prst="straightConnector1">
            <a:avLst/>
          </a:prstGeom>
          <a:noFill/>
          <a:ln w="9525" cap="flat" cmpd="sng">
            <a:solidFill>
              <a:schemeClr val="dk1"/>
            </a:solidFill>
            <a:prstDash val="solid"/>
            <a:round/>
            <a:headEnd type="none" w="med" len="med"/>
            <a:tailEnd type="none" w="med" len="med"/>
          </a:ln>
        </p:spPr>
      </p:cxnSp>
      <p:cxnSp>
        <p:nvCxnSpPr>
          <p:cNvPr id="290" name="Google Shape;290;p7"/>
          <p:cNvCxnSpPr/>
          <p:nvPr/>
        </p:nvCxnSpPr>
        <p:spPr>
          <a:xfrm flipH="1">
            <a:off x="762000" y="4953000"/>
            <a:ext cx="304800" cy="304800"/>
          </a:xfrm>
          <a:prstGeom prst="straightConnector1">
            <a:avLst/>
          </a:prstGeom>
          <a:noFill/>
          <a:ln w="9525" cap="flat" cmpd="sng">
            <a:solidFill>
              <a:schemeClr val="dk1"/>
            </a:solidFill>
            <a:prstDash val="solid"/>
            <a:round/>
            <a:headEnd type="none" w="med" len="med"/>
            <a:tailEnd type="none" w="med" len="med"/>
          </a:ln>
        </p:spPr>
      </p:cxnSp>
      <p:sp>
        <p:nvSpPr>
          <p:cNvPr id="291" name="Google Shape;291;p7"/>
          <p:cNvSpPr/>
          <p:nvPr/>
        </p:nvSpPr>
        <p:spPr>
          <a:xfrm>
            <a:off x="1905000" y="4648200"/>
            <a:ext cx="304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2" name="Google Shape;292;p7"/>
          <p:cNvSpPr/>
          <p:nvPr/>
        </p:nvSpPr>
        <p:spPr>
          <a:xfrm>
            <a:off x="2362200" y="5181600"/>
            <a:ext cx="304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93" name="Google Shape;293;p7"/>
          <p:cNvCxnSpPr/>
          <p:nvPr/>
        </p:nvCxnSpPr>
        <p:spPr>
          <a:xfrm>
            <a:off x="1676400" y="4343400"/>
            <a:ext cx="304800" cy="304800"/>
          </a:xfrm>
          <a:prstGeom prst="straightConnector1">
            <a:avLst/>
          </a:prstGeom>
          <a:noFill/>
          <a:ln w="9525" cap="flat" cmpd="sng">
            <a:solidFill>
              <a:schemeClr val="dk1"/>
            </a:solidFill>
            <a:prstDash val="solid"/>
            <a:round/>
            <a:headEnd type="none" w="med" len="med"/>
            <a:tailEnd type="none" w="med" len="med"/>
          </a:ln>
        </p:spPr>
      </p:cxnSp>
      <p:cxnSp>
        <p:nvCxnSpPr>
          <p:cNvPr id="294" name="Google Shape;294;p7"/>
          <p:cNvCxnSpPr/>
          <p:nvPr/>
        </p:nvCxnSpPr>
        <p:spPr>
          <a:xfrm>
            <a:off x="2209800" y="4876800"/>
            <a:ext cx="228600" cy="381000"/>
          </a:xfrm>
          <a:prstGeom prst="straightConnector1">
            <a:avLst/>
          </a:prstGeom>
          <a:noFill/>
          <a:ln w="9525" cap="flat" cmpd="sng">
            <a:solidFill>
              <a:schemeClr val="dk1"/>
            </a:solidFill>
            <a:prstDash val="solid"/>
            <a:round/>
            <a:headEnd type="none" w="med" len="med"/>
            <a:tailEnd type="none" w="med" len="med"/>
          </a:ln>
        </p:spPr>
      </p:cxnSp>
      <p:sp>
        <p:nvSpPr>
          <p:cNvPr id="295" name="Google Shape;295;p7"/>
          <p:cNvSpPr/>
          <p:nvPr/>
        </p:nvSpPr>
        <p:spPr>
          <a:xfrm>
            <a:off x="1219200" y="5257800"/>
            <a:ext cx="304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96" name="Google Shape;296;p7"/>
          <p:cNvCxnSpPr/>
          <p:nvPr/>
        </p:nvCxnSpPr>
        <p:spPr>
          <a:xfrm>
            <a:off x="1219200" y="4953000"/>
            <a:ext cx="152400" cy="304800"/>
          </a:xfrm>
          <a:prstGeom prst="straightConnector1">
            <a:avLst/>
          </a:prstGeom>
          <a:noFill/>
          <a:ln w="9525" cap="flat" cmpd="sng">
            <a:solidFill>
              <a:schemeClr val="dk1"/>
            </a:solidFill>
            <a:prstDash val="solid"/>
            <a:round/>
            <a:headEnd type="none" w="med" len="med"/>
            <a:tailEnd type="none" w="med" len="med"/>
          </a:ln>
        </p:spPr>
      </p:cxnSp>
      <p:sp>
        <p:nvSpPr>
          <p:cNvPr id="297" name="Google Shape;297;p7"/>
          <p:cNvSpPr/>
          <p:nvPr/>
        </p:nvSpPr>
        <p:spPr>
          <a:xfrm>
            <a:off x="3657600" y="4378325"/>
            <a:ext cx="2362200" cy="838200"/>
          </a:xfrm>
          <a:prstGeom prst="flowChartMagneticDrum">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98" name="Google Shape;298;p7"/>
          <p:cNvCxnSpPr/>
          <p:nvPr/>
        </p:nvCxnSpPr>
        <p:spPr>
          <a:xfrm>
            <a:off x="3124200" y="4835525"/>
            <a:ext cx="838200" cy="0"/>
          </a:xfrm>
          <a:prstGeom prst="straightConnector1">
            <a:avLst/>
          </a:prstGeom>
          <a:noFill/>
          <a:ln w="9525" cap="flat" cmpd="sng">
            <a:solidFill>
              <a:schemeClr val="dk1"/>
            </a:solidFill>
            <a:prstDash val="solid"/>
            <a:round/>
            <a:headEnd type="none" w="med" len="med"/>
            <a:tailEnd type="triangle" w="med" len="med"/>
          </a:ln>
        </p:spPr>
      </p:cxnSp>
      <p:cxnSp>
        <p:nvCxnSpPr>
          <p:cNvPr id="299" name="Google Shape;299;p7"/>
          <p:cNvCxnSpPr/>
          <p:nvPr/>
        </p:nvCxnSpPr>
        <p:spPr>
          <a:xfrm>
            <a:off x="5638800" y="4835525"/>
            <a:ext cx="914400" cy="0"/>
          </a:xfrm>
          <a:prstGeom prst="straightConnector1">
            <a:avLst/>
          </a:prstGeom>
          <a:noFill/>
          <a:ln w="9525" cap="flat" cmpd="sng">
            <a:solidFill>
              <a:schemeClr val="dk1"/>
            </a:solidFill>
            <a:prstDash val="solid"/>
            <a:round/>
            <a:headEnd type="none" w="med" len="med"/>
            <a:tailEnd type="triangle" w="med" len="med"/>
          </a:ln>
        </p:spPr>
      </p:cxnSp>
      <p:sp>
        <p:nvSpPr>
          <p:cNvPr id="300" name="Google Shape;300;p7"/>
          <p:cNvSpPr/>
          <p:nvPr/>
        </p:nvSpPr>
        <p:spPr>
          <a:xfrm>
            <a:off x="7010400" y="4378325"/>
            <a:ext cx="1219200" cy="1371600"/>
          </a:xfrm>
          <a:prstGeom prst="flowChartMagneticDisk">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 name="Google Shape;301;p7"/>
          <p:cNvSpPr/>
          <p:nvPr/>
        </p:nvSpPr>
        <p:spPr>
          <a:xfrm>
            <a:off x="6705600" y="3971925"/>
            <a:ext cx="723900" cy="635000"/>
          </a:xfrm>
          <a:custGeom>
            <a:avLst/>
            <a:gdLst/>
            <a:ahLst/>
            <a:cxnLst/>
            <a:rect l="l" t="t" r="r" b="b"/>
            <a:pathLst>
              <a:path w="456" h="400" extrusionOk="0">
                <a:moveTo>
                  <a:pt x="0" y="16"/>
                </a:moveTo>
                <a:cubicBezTo>
                  <a:pt x="156" y="8"/>
                  <a:pt x="312" y="0"/>
                  <a:pt x="384" y="64"/>
                </a:cubicBezTo>
                <a:cubicBezTo>
                  <a:pt x="456" y="128"/>
                  <a:pt x="424" y="344"/>
                  <a:pt x="432" y="40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Google Shape;302;p7"/>
          <p:cNvSpPr/>
          <p:nvPr/>
        </p:nvSpPr>
        <p:spPr>
          <a:xfrm>
            <a:off x="7670800" y="4229100"/>
            <a:ext cx="711200" cy="723900"/>
          </a:xfrm>
          <a:custGeom>
            <a:avLst/>
            <a:gdLst/>
            <a:ahLst/>
            <a:cxnLst/>
            <a:rect l="l" t="t" r="r" b="b"/>
            <a:pathLst>
              <a:path w="448" h="456" extrusionOk="0">
                <a:moveTo>
                  <a:pt x="64" y="456"/>
                </a:moveTo>
                <a:cubicBezTo>
                  <a:pt x="32" y="300"/>
                  <a:pt x="0" y="144"/>
                  <a:pt x="64" y="72"/>
                </a:cubicBezTo>
                <a:cubicBezTo>
                  <a:pt x="128" y="0"/>
                  <a:pt x="384" y="32"/>
                  <a:pt x="448" y="24"/>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 name="Google Shape;303;p7"/>
          <p:cNvSpPr txBox="1"/>
          <p:nvPr/>
        </p:nvSpPr>
        <p:spPr>
          <a:xfrm>
            <a:off x="7680326" y="1336676"/>
            <a:ext cx="103507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array</a:t>
            </a:r>
            <a:endParaRPr/>
          </a:p>
        </p:txBody>
      </p:sp>
      <p:sp>
        <p:nvSpPr>
          <p:cNvPr id="304" name="Google Shape;304;p7"/>
          <p:cNvSpPr txBox="1"/>
          <p:nvPr/>
        </p:nvSpPr>
        <p:spPr>
          <a:xfrm>
            <a:off x="7527925" y="2514601"/>
            <a:ext cx="1130358"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Linked list</a:t>
            </a:r>
            <a:endParaRPr/>
          </a:p>
        </p:txBody>
      </p:sp>
      <p:sp>
        <p:nvSpPr>
          <p:cNvPr id="305" name="Google Shape;305;p7"/>
          <p:cNvSpPr txBox="1"/>
          <p:nvPr/>
        </p:nvSpPr>
        <p:spPr>
          <a:xfrm>
            <a:off x="1431926" y="5603876"/>
            <a:ext cx="92549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tree</a:t>
            </a:r>
            <a:endParaRPr/>
          </a:p>
        </p:txBody>
      </p:sp>
      <p:sp>
        <p:nvSpPr>
          <p:cNvPr id="306" name="Google Shape;306;p7"/>
          <p:cNvSpPr txBox="1"/>
          <p:nvPr/>
        </p:nvSpPr>
        <p:spPr>
          <a:xfrm>
            <a:off x="4214810" y="5357826"/>
            <a:ext cx="128588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queue</a:t>
            </a:r>
            <a:endParaRPr/>
          </a:p>
        </p:txBody>
      </p:sp>
      <p:sp>
        <p:nvSpPr>
          <p:cNvPr id="307" name="Google Shape;307;p7"/>
          <p:cNvSpPr txBox="1"/>
          <p:nvPr/>
        </p:nvSpPr>
        <p:spPr>
          <a:xfrm>
            <a:off x="6994526" y="5638801"/>
            <a:ext cx="114937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stack</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9"/>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Types of Data Structure</a:t>
            </a:r>
            <a:endParaRPr dirty="0"/>
          </a:p>
        </p:txBody>
      </p:sp>
      <p:sp>
        <p:nvSpPr>
          <p:cNvPr id="319" name="Google Shape;319;p9"/>
          <p:cNvSpPr txBox="1">
            <a:spLocks noGrp="1"/>
          </p:cNvSpPr>
          <p:nvPr>
            <p:ph type="body" idx="1"/>
          </p:nvPr>
        </p:nvSpPr>
        <p:spPr>
          <a:xfrm>
            <a:off x="457200" y="1143002"/>
            <a:ext cx="8229600" cy="49831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u="sng"/>
              <a:t>Linear</a:t>
            </a:r>
            <a:r>
              <a:rPr lang="en-US" sz="2400"/>
              <a:t>: In Linear  data structure, values are arranged in linear  fashion.</a:t>
            </a:r>
            <a:endParaRPr/>
          </a:p>
          <a:p>
            <a:pPr marL="685800" lvl="1" indent="-228600" algn="l" rtl="0">
              <a:lnSpc>
                <a:spcPct val="90000"/>
              </a:lnSpc>
              <a:spcBef>
                <a:spcPts val="500"/>
              </a:spcBef>
              <a:spcAft>
                <a:spcPts val="0"/>
              </a:spcAft>
              <a:buClr>
                <a:schemeClr val="dk1"/>
              </a:buClr>
              <a:buSzPts val="2400"/>
              <a:buChar char="•"/>
            </a:pPr>
            <a:r>
              <a:rPr lang="en-US"/>
              <a:t>Array: Fixed-size</a:t>
            </a:r>
            <a:endParaRPr/>
          </a:p>
          <a:p>
            <a:pPr marL="685800" lvl="1" indent="-228600" algn="l" rtl="0">
              <a:lnSpc>
                <a:spcPct val="90000"/>
              </a:lnSpc>
              <a:spcBef>
                <a:spcPts val="500"/>
              </a:spcBef>
              <a:spcAft>
                <a:spcPts val="0"/>
              </a:spcAft>
              <a:buClr>
                <a:schemeClr val="dk1"/>
              </a:buClr>
              <a:buSzPts val="2400"/>
              <a:buChar char="•"/>
            </a:pPr>
            <a:r>
              <a:rPr lang="en-US"/>
              <a:t>Linked-list: Variable-size</a:t>
            </a:r>
            <a:endParaRPr/>
          </a:p>
          <a:p>
            <a:pPr marL="685800" lvl="1" indent="-228600" algn="l" rtl="0">
              <a:lnSpc>
                <a:spcPct val="90000"/>
              </a:lnSpc>
              <a:spcBef>
                <a:spcPts val="500"/>
              </a:spcBef>
              <a:spcAft>
                <a:spcPts val="0"/>
              </a:spcAft>
              <a:buClr>
                <a:schemeClr val="dk1"/>
              </a:buClr>
              <a:buSzPts val="2400"/>
              <a:buChar char="•"/>
            </a:pPr>
            <a:r>
              <a:rPr lang="en-US"/>
              <a:t>Stack: Add to top and remove from top</a:t>
            </a:r>
            <a:endParaRPr/>
          </a:p>
          <a:p>
            <a:pPr marL="685800" lvl="1" indent="-228600" algn="l" rtl="0">
              <a:lnSpc>
                <a:spcPct val="90000"/>
              </a:lnSpc>
              <a:spcBef>
                <a:spcPts val="500"/>
              </a:spcBef>
              <a:spcAft>
                <a:spcPts val="0"/>
              </a:spcAft>
              <a:buClr>
                <a:schemeClr val="dk1"/>
              </a:buClr>
              <a:buSzPts val="2400"/>
              <a:buChar char="•"/>
            </a:pPr>
            <a:r>
              <a:rPr lang="en-US"/>
              <a:t>Queue: Add to back and remove from front</a:t>
            </a:r>
            <a:endParaRPr/>
          </a:p>
          <a:p>
            <a:pPr marL="685800" lvl="1" indent="-228600" algn="l" rtl="0">
              <a:lnSpc>
                <a:spcPct val="90000"/>
              </a:lnSpc>
              <a:spcBef>
                <a:spcPts val="500"/>
              </a:spcBef>
              <a:spcAft>
                <a:spcPts val="0"/>
              </a:spcAft>
              <a:buClr>
                <a:schemeClr val="dk1"/>
              </a:buClr>
              <a:buSzPts val="2400"/>
              <a:buChar char="•"/>
            </a:pPr>
            <a:r>
              <a:rPr lang="en-US"/>
              <a:t>Priority queue: Add anywhere, remove the highest priority</a:t>
            </a:r>
            <a:endParaRPr/>
          </a:p>
          <a:p>
            <a:pPr marL="685800" lvl="1" indent="-228600" algn="l" rtl="0">
              <a:lnSpc>
                <a:spcPct val="90000"/>
              </a:lnSpc>
              <a:spcBef>
                <a:spcPts val="500"/>
              </a:spcBef>
              <a:spcAft>
                <a:spcPts val="0"/>
              </a:spcAft>
              <a:buClr>
                <a:schemeClr val="dk1"/>
              </a:buClr>
              <a:buSzPts val="2400"/>
              <a:buFont typeface="Calibri"/>
              <a:buNone/>
            </a:pPr>
            <a:endParaRPr/>
          </a:p>
          <a:p>
            <a:pPr marL="685800" lvl="1" indent="-76200" algn="l" rtl="0">
              <a:lnSpc>
                <a:spcPct val="90000"/>
              </a:lnSpc>
              <a:spcBef>
                <a:spcPts val="500"/>
              </a:spcBef>
              <a:spcAft>
                <a:spcPts val="0"/>
              </a:spcAft>
              <a:buClr>
                <a:schemeClr val="dk1"/>
              </a:buClr>
              <a:buSzPts val="2400"/>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Types of Data Structure-I</a:t>
            </a:r>
            <a:endParaRPr/>
          </a:p>
        </p:txBody>
      </p:sp>
      <p:sp>
        <p:nvSpPr>
          <p:cNvPr id="325" name="Google Shape;325;p1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u="sng"/>
              <a:t>Non-Linear: </a:t>
            </a:r>
            <a:r>
              <a:rPr lang="en-US" sz="2400"/>
              <a:t>The data values in this structure are not arranged in order</a:t>
            </a:r>
            <a:r>
              <a:rPr lang="en-US"/>
              <a:t>.</a:t>
            </a:r>
            <a:endParaRPr/>
          </a:p>
          <a:p>
            <a:pPr marL="685800" lvl="1" indent="-228600" algn="l" rtl="0">
              <a:lnSpc>
                <a:spcPct val="90000"/>
              </a:lnSpc>
              <a:spcBef>
                <a:spcPts val="500"/>
              </a:spcBef>
              <a:spcAft>
                <a:spcPts val="0"/>
              </a:spcAft>
              <a:buClr>
                <a:schemeClr val="dk1"/>
              </a:buClr>
              <a:buSzPts val="2000"/>
              <a:buChar char="•"/>
            </a:pPr>
            <a:r>
              <a:rPr lang="en-US" sz="2000"/>
              <a:t>Hash tables: Unordered lists which use a ‘hash function’ to insert and search</a:t>
            </a:r>
            <a:endParaRPr/>
          </a:p>
          <a:p>
            <a:pPr marL="685800" lvl="1" indent="-228600" algn="l" rtl="0">
              <a:lnSpc>
                <a:spcPct val="90000"/>
              </a:lnSpc>
              <a:spcBef>
                <a:spcPts val="500"/>
              </a:spcBef>
              <a:spcAft>
                <a:spcPts val="0"/>
              </a:spcAft>
              <a:buClr>
                <a:schemeClr val="dk1"/>
              </a:buClr>
              <a:buSzPts val="2000"/>
              <a:buChar char="•"/>
            </a:pPr>
            <a:r>
              <a:rPr lang="en-US" sz="2000"/>
              <a:t>Tree: Data is organized in branches.</a:t>
            </a:r>
            <a:endParaRPr/>
          </a:p>
          <a:p>
            <a:pPr marL="685800" lvl="1" indent="-228600" algn="l" rtl="0">
              <a:lnSpc>
                <a:spcPct val="90000"/>
              </a:lnSpc>
              <a:spcBef>
                <a:spcPts val="500"/>
              </a:spcBef>
              <a:spcAft>
                <a:spcPts val="0"/>
              </a:spcAft>
              <a:buClr>
                <a:schemeClr val="dk1"/>
              </a:buClr>
              <a:buSzPts val="2000"/>
              <a:buChar char="•"/>
            </a:pPr>
            <a:r>
              <a:rPr lang="en-US" sz="2000"/>
              <a:t>Graph: A more general branching structure, with less strict connection conditions than for a tree</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Font typeface="Calibri"/>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2"/>
          <p:cNvSpPr txBox="1">
            <a:spLocks noGrp="1"/>
          </p:cNvSpPr>
          <p:nvPr>
            <p:ph type="title"/>
          </p:nvPr>
        </p:nvSpPr>
        <p:spPr>
          <a:xfrm>
            <a:off x="457200" y="30480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Array </a:t>
            </a:r>
            <a:endParaRPr/>
          </a:p>
        </p:txBody>
      </p:sp>
      <p:sp>
        <p:nvSpPr>
          <p:cNvPr id="337" name="Google Shape;337;p12"/>
          <p:cNvSpPr txBox="1">
            <a:spLocks noGrp="1"/>
          </p:cNvSpPr>
          <p:nvPr>
            <p:ph type="body" idx="1"/>
          </p:nvPr>
        </p:nvSpPr>
        <p:spPr>
          <a:xfrm>
            <a:off x="381000" y="1524000"/>
            <a:ext cx="8229600" cy="21034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ts val="2800"/>
              <a:buChar char="•"/>
            </a:pPr>
            <a:r>
              <a:rPr lang="en-US"/>
              <a:t>collection of items stored at contiguous memory locations. </a:t>
            </a:r>
            <a:endParaRPr/>
          </a:p>
          <a:p>
            <a:pPr marL="228600" lvl="0" indent="-228600" algn="l" rtl="0">
              <a:lnSpc>
                <a:spcPct val="90000"/>
              </a:lnSpc>
              <a:spcBef>
                <a:spcPts val="1000"/>
              </a:spcBef>
              <a:spcAft>
                <a:spcPts val="0"/>
              </a:spcAft>
              <a:buClr>
                <a:schemeClr val="dk1"/>
              </a:buClr>
              <a:buSzPts val="2800"/>
              <a:buChar char="•"/>
            </a:pPr>
            <a:r>
              <a:rPr lang="en-US"/>
              <a:t>multiple items of the same type are stored together</a:t>
            </a:r>
            <a:endParaRPr/>
          </a:p>
          <a:p>
            <a:pPr marL="228600" lvl="0" indent="-228600" algn="l" rtl="0">
              <a:lnSpc>
                <a:spcPct val="90000"/>
              </a:lnSpc>
              <a:spcBef>
                <a:spcPts val="1000"/>
              </a:spcBef>
              <a:spcAft>
                <a:spcPts val="0"/>
              </a:spcAft>
              <a:buClr>
                <a:schemeClr val="dk1"/>
              </a:buClr>
              <a:buSzPts val="2800"/>
              <a:buChar char="•"/>
            </a:pPr>
            <a:r>
              <a:rPr lang="en-US"/>
              <a:t>easier to calculate the position of each element by simply adding an offset to a base value, i.e., the memory location of the first element of the array (generally denoted by the name of the array).</a:t>
            </a:r>
            <a:endParaRPr/>
          </a:p>
          <a:p>
            <a:pPr marL="228600" lvl="0" indent="-228600" algn="l" rtl="0">
              <a:lnSpc>
                <a:spcPct val="90000"/>
              </a:lnSpc>
              <a:spcBef>
                <a:spcPts val="1000"/>
              </a:spcBef>
              <a:spcAft>
                <a:spcPts val="0"/>
              </a:spcAft>
              <a:buClr>
                <a:schemeClr val="dk1"/>
              </a:buClr>
              <a:buSzPts val="2800"/>
              <a:buFont typeface="Noto Sans Symbols"/>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338" name="Google Shape;338;p12"/>
          <p:cNvPicPr preferRelativeResize="0"/>
          <p:nvPr/>
        </p:nvPicPr>
        <p:blipFill rotWithShape="1">
          <a:blip r:embed="rId3">
            <a:alphaModFix/>
          </a:blip>
          <a:srcRect/>
          <a:stretch/>
        </p:blipFill>
        <p:spPr>
          <a:xfrm>
            <a:off x="1752600" y="4876802"/>
            <a:ext cx="5334000" cy="141922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723</Words>
  <Application>Microsoft Office PowerPoint</Application>
  <PresentationFormat>On-screen Show (4:3)</PresentationFormat>
  <Paragraphs>108</Paragraphs>
  <Slides>20</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Office Theme</vt:lpstr>
      <vt:lpstr>CorelDRAW</vt:lpstr>
      <vt:lpstr>Slide 1</vt:lpstr>
      <vt:lpstr>What is Data Structure?</vt:lpstr>
      <vt:lpstr>Need of Data Structures </vt:lpstr>
      <vt:lpstr>Data Type &amp; Data Structure</vt:lpstr>
      <vt:lpstr>Type Of Data Structures</vt:lpstr>
      <vt:lpstr>Slide 6</vt:lpstr>
      <vt:lpstr>Types of Data Structure</vt:lpstr>
      <vt:lpstr>Types of Data Structure-I</vt:lpstr>
      <vt:lpstr>Array </vt:lpstr>
      <vt:lpstr>Linked List</vt:lpstr>
      <vt:lpstr>Stacks</vt:lpstr>
      <vt:lpstr>Queues</vt:lpstr>
      <vt:lpstr>Tree</vt:lpstr>
      <vt:lpstr>Learn about Complexities </vt:lpstr>
      <vt:lpstr> Algorithm Complexity</vt:lpstr>
      <vt:lpstr> Asymptotic notation is a mathematical tool that calculates the required time in terms of input size and does not require the execution of the code.  </vt:lpstr>
      <vt:lpstr>Slide 17</vt:lpstr>
      <vt:lpstr>Best Case Time complexities of different data structures </vt:lpstr>
      <vt:lpstr>Worst Case Time complexities of different data structures  </vt:lpstr>
      <vt:lpstr>Average Case Time complexities of different data structures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Shreya Kalta</dc:creator>
  <cp:lastModifiedBy>Shreya Kalta</cp:lastModifiedBy>
  <cp:revision>25</cp:revision>
  <dcterms:created xsi:type="dcterms:W3CDTF">2023-06-05T07:17:56Z</dcterms:created>
  <dcterms:modified xsi:type="dcterms:W3CDTF">2023-06-11T13:43:04Z</dcterms:modified>
</cp:coreProperties>
</file>