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60" r:id="rId3"/>
    <p:sldId id="265" r:id="rId4"/>
    <p:sldId id="261" r:id="rId5"/>
    <p:sldId id="288" r:id="rId6"/>
    <p:sldId id="289" r:id="rId7"/>
    <p:sldId id="284" r:id="rId8"/>
    <p:sldId id="286" r:id="rId9"/>
    <p:sldId id="262" r:id="rId10"/>
    <p:sldId id="287" r:id="rId11"/>
    <p:sldId id="285" r:id="rId12"/>
    <p:sldId id="278" r:id="rId13"/>
  </p:sldIdLst>
  <p:sldSz cx="9144000" cy="5143500" type="screen16x9"/>
  <p:notesSz cx="6858000" cy="9144000"/>
  <p:embeddedFontLst>
    <p:embeddedFont>
      <p:font typeface="Raleway" panose="020B0604020202020204" charset="0"/>
      <p:regular r:id="rId15"/>
      <p:bold r:id="rId16"/>
      <p:italic r:id="rId17"/>
      <p:boldItalic r:id="rId18"/>
    </p:embeddedFont>
    <p:embeddedFont>
      <p:font typeface="Raleway Thin" panose="020B0604020202020204" charset="0"/>
      <p:regular r:id="rId19"/>
      <p:bold r:id="rId20"/>
      <p:italic r:id="rId21"/>
      <p:boldItalic r:id="rId22"/>
    </p:embeddedFont>
    <p:embeddedFont>
      <p:font typeface="Barlow Light" panose="020B060402020202020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3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979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553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5998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894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381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6017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Image Processing in Python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685799" y="98923"/>
            <a:ext cx="5910183" cy="91097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6000" dirty="0" smtClean="0">
                <a:solidFill>
                  <a:schemeClr val="accent1"/>
                </a:solidFill>
              </a:rPr>
              <a:t>Solution</a:t>
            </a:r>
            <a:endParaRPr sz="6000" dirty="0">
              <a:solidFill>
                <a:schemeClr val="accent1"/>
              </a:solidFill>
            </a:endParaRPr>
          </a:p>
        </p:txBody>
      </p:sp>
      <p:sp>
        <p:nvSpPr>
          <p:cNvPr id="742" name="Google Shape;742;p18"/>
          <p:cNvSpPr txBox="1">
            <a:spLocks noGrp="1"/>
          </p:cNvSpPr>
          <p:nvPr>
            <p:ph type="subTitle" idx="4294967295"/>
          </p:nvPr>
        </p:nvSpPr>
        <p:spPr>
          <a:xfrm>
            <a:off x="488272" y="1081044"/>
            <a:ext cx="5617752" cy="3792797"/>
          </a:xfrm>
          <a:prstGeom prst="rect">
            <a:avLst/>
          </a:prstGeom>
        </p:spPr>
        <p:txBody>
          <a:bodyPr spcFirstLastPara="1" wrap="square" lIns="0" tIns="0" rIns="0" bIns="0" anchor="t" anchorCtr="0">
            <a:noAutofit/>
          </a:bodyPr>
          <a:lstStyle/>
          <a:p>
            <a:r>
              <a:rPr lang="en-US" sz="1600" dirty="0">
                <a:latin typeface="+mj-lt"/>
              </a:rPr>
              <a:t>The Python Image Library is ideal for image archival and batch processing application. Here our project is providing an image processing tool through which user can give desired effects to an image. It accepts input via mouse and keyboard and gives output on the screen. </a:t>
            </a:r>
            <a:endParaRPr lang="en-US" sz="1600" dirty="0" smtClean="0">
              <a:latin typeface="+mj-lt"/>
            </a:endParaRPr>
          </a:p>
          <a:p>
            <a:pPr marL="114300" indent="0">
              <a:buNone/>
            </a:pPr>
            <a:endParaRPr lang="en-IN" sz="1600" dirty="0">
              <a:latin typeface="+mj-lt"/>
            </a:endParaRPr>
          </a:p>
          <a:p>
            <a:r>
              <a:rPr lang="en-US" sz="1600" dirty="0">
                <a:latin typeface="+mj-lt"/>
              </a:rPr>
              <a:t>So, just one click by mouse, you will get the image with the expected result. In this project, we are providing different image processing tool with GUI so it makes easy for the user to give desired effects to the image.</a:t>
            </a:r>
            <a:endParaRPr lang="en-IN" sz="1600" dirty="0">
              <a:latin typeface="+mj-lt"/>
            </a:endParaRPr>
          </a:p>
          <a:p>
            <a:pPr marL="114300" indent="0">
              <a:buNone/>
            </a:pPr>
            <a:endParaRPr lang="en-US" sz="1400" dirty="0">
              <a:latin typeface="+mj-lt"/>
              <a:cs typeface="Arial" panose="020B0604020202020204" pitchFamily="34" charset="0"/>
            </a:endParaRP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dirty="0"/>
          </a:p>
        </p:txBody>
      </p:sp>
      <p:grpSp>
        <p:nvGrpSpPr>
          <p:cNvPr id="744" name="Google Shape;744;p18"/>
          <p:cNvGrpSpPr/>
          <p:nvPr/>
        </p:nvGrpSpPr>
        <p:grpSpPr>
          <a:xfrm>
            <a:off x="6304317" y="98923"/>
            <a:ext cx="2573158" cy="3823457"/>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8453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7230863" cy="47834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How does it works?</a:t>
            </a:r>
            <a:endParaRPr dirty="0"/>
          </a:p>
        </p:txBody>
      </p:sp>
      <p:sp>
        <p:nvSpPr>
          <p:cNvPr id="595" name="Google Shape;595;p17"/>
          <p:cNvSpPr txBox="1">
            <a:spLocks noGrp="1"/>
          </p:cNvSpPr>
          <p:nvPr>
            <p:ph type="body" idx="1"/>
          </p:nvPr>
        </p:nvSpPr>
        <p:spPr>
          <a:xfrm>
            <a:off x="213064" y="1145220"/>
            <a:ext cx="5899732" cy="3875614"/>
          </a:xfrm>
          <a:prstGeom prst="rect">
            <a:avLst/>
          </a:prstGeom>
        </p:spPr>
        <p:txBody>
          <a:bodyPr spcFirstLastPara="1" wrap="square" lIns="0" tIns="0" rIns="0" bIns="0" anchor="t" anchorCtr="0">
            <a:noAutofit/>
          </a:bodyPr>
          <a:lstStyle/>
          <a:p>
            <a:r>
              <a:rPr lang="en-US" sz="1400" dirty="0">
                <a:latin typeface="+mn-lt"/>
              </a:rPr>
              <a:t>Digital image processing is concerned with processing of an image. Image processing is a method to perform operations on images like enhancing images, extracting text from image, detecting edge of image and many other operations. In digital image processing we take an image and convert that image in different forms. Like if we take color image we can convert it into grey image. In this both the input and output is an image.  Usually Image Processing System includes treating images as two dimensional signals while applying already set signal processing methods to them.</a:t>
            </a:r>
            <a:endParaRPr lang="en-IN" sz="1400" dirty="0">
              <a:latin typeface="+mn-lt"/>
            </a:endParaRPr>
          </a:p>
          <a:p>
            <a:r>
              <a:rPr lang="en-US" sz="1400" dirty="0"/>
              <a:t> </a:t>
            </a:r>
            <a:r>
              <a:rPr lang="en-US" sz="1400" dirty="0">
                <a:latin typeface="+mn-lt"/>
              </a:rPr>
              <a:t>Today, it is rapidly growing technology. It forms core research area within engineering and computer science disciplines too. Image processing has its wide applications in robotics, machine learning, neural networking, signal processing, medical field, graphics and animations and in many other fields.</a:t>
            </a:r>
            <a:endParaRPr lang="en-IN" sz="1400" dirty="0">
              <a:latin typeface="+mn-lt"/>
            </a:endParaRPr>
          </a:p>
          <a:p>
            <a:endParaRPr lang="en-IN" dirty="0"/>
          </a:p>
          <a:p>
            <a:endParaRPr lang="en-IN" sz="2000" dirty="0">
              <a:latin typeface="Arial" panose="020B0604020202020204" pitchFamily="34" charset="0"/>
              <a:cs typeface="Arial" panose="020B0604020202020204" pitchFamily="34"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703752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THANKS!</a:t>
            </a:r>
            <a:endParaRPr sz="7200" dirty="0"/>
          </a:p>
        </p:txBody>
      </p:sp>
      <p:sp>
        <p:nvSpPr>
          <p:cNvPr id="2224" name="Google Shape;2224;p34"/>
          <p:cNvSpPr txBox="1">
            <a:spLocks noGrp="1"/>
          </p:cNvSpPr>
          <p:nvPr>
            <p:ph type="subTitle" idx="4294967295"/>
          </p:nvPr>
        </p:nvSpPr>
        <p:spPr>
          <a:xfrm>
            <a:off x="685800" y="2571749"/>
            <a:ext cx="4343700" cy="1369309"/>
          </a:xfrm>
          <a:prstGeom prst="rect">
            <a:avLst/>
          </a:prstGeom>
        </p:spPr>
        <p:txBody>
          <a:bodyPr spcFirstLastPara="1" wrap="square" lIns="0" tIns="0" rIns="0" bIns="0" anchor="t" anchorCtr="0">
            <a:noAutofit/>
          </a:bodyPr>
          <a:lstStyle/>
          <a:p>
            <a:pPr marL="0" indent="0">
              <a:buClr>
                <a:schemeClr val="dk1"/>
              </a:buClr>
              <a:buSzPts val="1100"/>
              <a:buNone/>
            </a:pPr>
            <a:r>
              <a:rPr lang="en-US" dirty="0"/>
              <a:t>E</a:t>
            </a:r>
            <a:r>
              <a:rPr lang="en-US" dirty="0" smtClean="0"/>
              <a:t>xplore </a:t>
            </a:r>
            <a:r>
              <a:rPr lang="en-US" dirty="0"/>
              <a:t>the world of </a:t>
            </a:r>
            <a:r>
              <a:rPr lang="en-US" dirty="0" smtClean="0"/>
              <a:t>Python</a:t>
            </a:r>
            <a:r>
              <a:rPr lang="en-US" dirty="0" smtClean="0"/>
              <a:t>.</a:t>
            </a:r>
            <a:endParaRPr lang="en-US" dirty="0"/>
          </a:p>
          <a:p>
            <a:pPr marL="0" lvl="0" indent="0" algn="l" rtl="0">
              <a:spcBef>
                <a:spcPts val="600"/>
              </a:spcBef>
              <a:spcAft>
                <a:spcPts val="0"/>
              </a:spcAft>
              <a:buClr>
                <a:schemeClr val="dk1"/>
              </a:buClr>
              <a:buSzPts val="1100"/>
              <a:buFont typeface="Arial"/>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dirty="0"/>
              <a:t>CREATED BY:-</a:t>
            </a:r>
          </a:p>
          <a:p>
            <a:pPr marL="0" lvl="0" indent="0" algn="l" rtl="0">
              <a:spcBef>
                <a:spcPts val="600"/>
              </a:spcBef>
              <a:spcAft>
                <a:spcPts val="0"/>
              </a:spcAft>
              <a:buNone/>
            </a:pPr>
            <a:endParaRPr lang="en" sz="1800" dirty="0"/>
          </a:p>
          <a:p>
            <a:pPr marL="25400" indent="0">
              <a:buNone/>
            </a:pPr>
            <a:r>
              <a:rPr lang="en-US" sz="1800" b="1" dirty="0" smtClean="0">
                <a:latin typeface="Arial" panose="020B0604020202020204" pitchFamily="34" charset="0"/>
                <a:cs typeface="Arial" panose="020B0604020202020204" pitchFamily="34" charset="0"/>
              </a:rPr>
              <a:t>1.Sahul Kumar Parida </a:t>
            </a:r>
            <a:r>
              <a:rPr lang="en-IN" sz="1800" b="1" dirty="0">
                <a:latin typeface="Arial" panose="020B0604020202020204" pitchFamily="34" charset="0"/>
                <a:cs typeface="Arial" panose="020B0604020202020204" pitchFamily="34" charset="0"/>
              </a:rPr>
              <a:t>(</a:t>
            </a:r>
            <a:r>
              <a:rPr lang="en-IN" sz="1800" b="1" dirty="0" smtClean="0">
                <a:latin typeface="Arial" panose="020B0604020202020204" pitchFamily="34" charset="0"/>
                <a:cs typeface="Arial" panose="020B0604020202020204" pitchFamily="34" charset="0"/>
              </a:rPr>
              <a:t>20BCS4919)</a:t>
            </a:r>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pPr marL="25400" indent="0">
              <a:buNone/>
            </a:pPr>
            <a:r>
              <a:rPr lang="en-US" sz="1800" b="1" dirty="0" smtClean="0">
                <a:latin typeface="Arial" panose="020B0604020202020204" pitchFamily="34" charset="0"/>
                <a:cs typeface="Arial" panose="020B0604020202020204" pitchFamily="34" charset="0"/>
              </a:rPr>
              <a:t>2.Aditya Raj </a:t>
            </a:r>
            <a:r>
              <a:rPr lang="en-US" sz="1800" b="1" dirty="0">
                <a:latin typeface="Arial" panose="020B0604020202020204" pitchFamily="34" charset="0"/>
                <a:cs typeface="Arial" panose="020B0604020202020204" pitchFamily="34" charset="0"/>
              </a:rPr>
              <a:t>(</a:t>
            </a:r>
            <a:r>
              <a:rPr lang="en-US" sz="1800" b="1" dirty="0" smtClean="0">
                <a:latin typeface="Arial" panose="020B0604020202020204" pitchFamily="34" charset="0"/>
                <a:cs typeface="Arial" panose="020B0604020202020204" pitchFamily="34" charset="0"/>
              </a:rPr>
              <a:t>20BCS4955</a:t>
            </a:r>
            <a:r>
              <a:rPr lang="en-US" sz="1800" b="1" dirty="0">
                <a:latin typeface="Arial" panose="020B0604020202020204" pitchFamily="34" charset="0"/>
                <a:cs typeface="Arial" panose="020B0604020202020204" pitchFamily="34" charset="0"/>
              </a:rPr>
              <a:t>)</a:t>
            </a:r>
          </a:p>
          <a:p>
            <a:endParaRPr lang="en-US" sz="1800" b="1" dirty="0">
              <a:latin typeface="Arial" panose="020B0604020202020204" pitchFamily="34" charset="0"/>
              <a:cs typeface="Arial" panose="020B0604020202020204" pitchFamily="34" charset="0"/>
            </a:endParaRPr>
          </a:p>
          <a:p>
            <a:pPr marL="25400" indent="0">
              <a:buNone/>
            </a:pPr>
            <a:r>
              <a:rPr lang="en-US" sz="1800" b="1" dirty="0">
                <a:latin typeface="Arial" panose="020B0604020202020204" pitchFamily="34" charset="0"/>
                <a:cs typeface="Arial" panose="020B0604020202020204" pitchFamily="34" charset="0"/>
              </a:rPr>
              <a:t>3.Kumar </a:t>
            </a:r>
            <a:r>
              <a:rPr lang="en-US" sz="1800" b="1" dirty="0" smtClean="0">
                <a:latin typeface="Arial" panose="020B0604020202020204" pitchFamily="34" charset="0"/>
                <a:cs typeface="Arial" panose="020B0604020202020204" pitchFamily="34" charset="0"/>
              </a:rPr>
              <a:t>Shubham </a:t>
            </a:r>
            <a:r>
              <a:rPr lang="en-US" sz="1800" b="1" dirty="0">
                <a:latin typeface="Arial" panose="020B0604020202020204" pitchFamily="34" charset="0"/>
                <a:cs typeface="Arial" panose="020B0604020202020204" pitchFamily="34" charset="0"/>
              </a:rPr>
              <a:t>(</a:t>
            </a:r>
            <a:r>
              <a:rPr lang="en-US" sz="1800" b="1" dirty="0" smtClean="0">
                <a:latin typeface="Arial" panose="020B0604020202020204" pitchFamily="34" charset="0"/>
                <a:cs typeface="Arial" panose="020B0604020202020204" pitchFamily="34" charset="0"/>
              </a:rPr>
              <a:t>20BCS4965)</a:t>
            </a:r>
            <a:endParaRPr lang="en-US"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pPr marL="25400" indent="0">
              <a:buNone/>
            </a:pPr>
            <a:r>
              <a:rPr lang="en-IN" sz="1800" b="1" dirty="0" smtClean="0">
                <a:latin typeface="Arial" panose="020B0604020202020204" pitchFamily="34" charset="0"/>
                <a:cs typeface="Arial" panose="020B0604020202020204" pitchFamily="34" charset="0"/>
              </a:rPr>
              <a:t>4.Shaswat Rai </a:t>
            </a:r>
            <a:r>
              <a:rPr lang="en-IN" sz="1800" b="1" dirty="0">
                <a:latin typeface="Arial" panose="020B0604020202020204" pitchFamily="34" charset="0"/>
                <a:cs typeface="Arial" panose="020B0604020202020204" pitchFamily="34" charset="0"/>
              </a:rPr>
              <a:t>(</a:t>
            </a:r>
            <a:r>
              <a:rPr lang="en-IN" sz="1800" b="1" dirty="0" smtClean="0">
                <a:latin typeface="Arial" panose="020B0604020202020204" pitchFamily="34" charset="0"/>
                <a:cs typeface="Arial" panose="020B0604020202020204" pitchFamily="34" charset="0"/>
              </a:rPr>
              <a:t>20BCS4905)</a:t>
            </a:r>
            <a:endParaRPr lang="en-US" sz="1800" b="1" dirty="0">
              <a:latin typeface="Arial" panose="020B0604020202020204" pitchFamily="34" charset="0"/>
              <a:cs typeface="Arial" panose="020B0604020202020204" pitchFamily="34" charset="0"/>
            </a:endParaRPr>
          </a:p>
          <a:p>
            <a:pPr marL="0" lvl="0" indent="0" algn="l" rtl="0">
              <a:spcBef>
                <a:spcPts val="600"/>
              </a:spcBef>
              <a:spcAft>
                <a:spcPts val="0"/>
              </a:spcAft>
              <a:buNone/>
            </a:pPr>
            <a:endParaRPr sz="1800"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57200" y="681800"/>
            <a:ext cx="36672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t>INDEX</a:t>
            </a:r>
            <a:endParaRPr sz="3600" dirty="0"/>
          </a:p>
        </p:txBody>
      </p:sp>
      <p:sp>
        <p:nvSpPr>
          <p:cNvPr id="1007" name="Google Shape;1007;p21"/>
          <p:cNvSpPr txBox="1">
            <a:spLocks noGrp="1"/>
          </p:cNvSpPr>
          <p:nvPr>
            <p:ph type="body" idx="1"/>
          </p:nvPr>
        </p:nvSpPr>
        <p:spPr>
          <a:xfrm>
            <a:off x="457200" y="1162975"/>
            <a:ext cx="2996214" cy="3942375"/>
          </a:xfrm>
          <a:prstGeom prst="rect">
            <a:avLst/>
          </a:prstGeom>
        </p:spPr>
        <p:txBody>
          <a:bodyPr spcFirstLastPara="1" wrap="square" lIns="0" tIns="0" rIns="0" bIns="0" anchor="t" anchorCtr="0">
            <a:noAutofit/>
          </a:bodyPr>
          <a:lstStyle/>
          <a:p>
            <a:r>
              <a:rPr lang="en-US" dirty="0" smtClean="0">
                <a:latin typeface="Arial" panose="020B0604020202020204" pitchFamily="34" charset="0"/>
                <a:cs typeface="Arial" panose="020B0604020202020204" pitchFamily="34" charset="0"/>
              </a:rPr>
              <a:t>Introduction</a:t>
            </a:r>
          </a:p>
          <a:p>
            <a:r>
              <a:rPr lang="en-US" dirty="0" smtClean="0">
                <a:latin typeface="Arial" panose="020B0604020202020204" pitchFamily="34" charset="0"/>
                <a:cs typeface="Arial" panose="020B0604020202020204" pitchFamily="34" charset="0"/>
              </a:rPr>
              <a:t>What is Image?</a:t>
            </a:r>
          </a:p>
          <a:p>
            <a:r>
              <a:rPr lang="en-US" dirty="0">
                <a:latin typeface="Arial" panose="020B0604020202020204" pitchFamily="34" charset="0"/>
                <a:cs typeface="Arial" panose="020B0604020202020204" pitchFamily="34" charset="0"/>
              </a:rPr>
              <a:t>What is Image</a:t>
            </a:r>
          </a:p>
          <a:p>
            <a:pPr marL="114300" indent="0">
              <a:buNone/>
            </a:pPr>
            <a:r>
              <a:rPr lang="en-US" dirty="0">
                <a:latin typeface="Arial" panose="020B0604020202020204" pitchFamily="34" charset="0"/>
                <a:cs typeface="Arial" panose="020B0604020202020204" pitchFamily="34" charset="0"/>
              </a:rPr>
              <a:t>     Processing</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Why Image</a:t>
            </a:r>
            <a:endParaRPr lang="en-US" dirty="0" smtClean="0">
              <a:latin typeface="Arial" panose="020B0604020202020204" pitchFamily="34" charset="0"/>
              <a:cs typeface="Arial" panose="020B0604020202020204" pitchFamily="34" charset="0"/>
            </a:endParaRPr>
          </a:p>
          <a:p>
            <a:pPr marL="114300" indent="0">
              <a:buNone/>
            </a:pPr>
            <a:r>
              <a:rPr lang="en-US" dirty="0" smtClean="0">
                <a:latin typeface="Arial" panose="020B0604020202020204" pitchFamily="34" charset="0"/>
                <a:cs typeface="Arial" panose="020B0604020202020204" pitchFamily="34" charset="0"/>
              </a:rPr>
              <a:t>     Processing</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Problem!</a:t>
            </a:r>
          </a:p>
          <a:p>
            <a:r>
              <a:rPr lang="en-US" dirty="0" smtClean="0">
                <a:latin typeface="Arial" panose="020B0604020202020204" pitchFamily="34" charset="0"/>
                <a:cs typeface="Arial" panose="020B0604020202020204" pitchFamily="34" charset="0"/>
              </a:rPr>
              <a:t>Solution</a:t>
            </a:r>
          </a:p>
          <a:p>
            <a:r>
              <a:rPr lang="en-US" dirty="0" smtClean="0">
                <a:latin typeface="Arial" panose="020B0604020202020204" pitchFamily="34" charset="0"/>
                <a:cs typeface="Arial" panose="020B0604020202020204" pitchFamily="34" charset="0"/>
              </a:rPr>
              <a:t>How does it works?</a:t>
            </a:r>
          </a:p>
          <a:p>
            <a:endParaRPr lang="en-US" dirty="0" smtClean="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pic>
        <p:nvPicPr>
          <p:cNvPr id="3" name="Picture 2">
            <a:extLst>
              <a:ext uri="{FF2B5EF4-FFF2-40B4-BE49-F238E27FC236}">
                <a16:creationId xmlns:a16="http://schemas.microsoft.com/office/drawing/2014/main" id="{E92E9BDD-ACC8-4D0C-8E27-2AA6AB9E3D99}"/>
              </a:ext>
            </a:extLst>
          </p:cNvPr>
          <p:cNvPicPr>
            <a:picLocks noChangeAspect="1"/>
          </p:cNvPicPr>
          <p:nvPr/>
        </p:nvPicPr>
        <p:blipFill rotWithShape="1">
          <a:blip r:embed="rId3"/>
          <a:srcRect l="21762" t="-4638" r="7298"/>
          <a:stretch/>
        </p:blipFill>
        <p:spPr>
          <a:xfrm>
            <a:off x="3703983" y="-238539"/>
            <a:ext cx="5486400" cy="53820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599"/>
            <a:ext cx="5649775" cy="119656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INTRODUCTION</a:t>
            </a:r>
            <a:endParaRPr dirty="0"/>
          </a:p>
        </p:txBody>
      </p:sp>
      <p:sp>
        <p:nvSpPr>
          <p:cNvPr id="595" name="Google Shape;595;p17"/>
          <p:cNvSpPr txBox="1">
            <a:spLocks noGrp="1"/>
          </p:cNvSpPr>
          <p:nvPr>
            <p:ph type="body" idx="1"/>
          </p:nvPr>
        </p:nvSpPr>
        <p:spPr>
          <a:xfrm>
            <a:off x="372862" y="1269508"/>
            <a:ext cx="5739934" cy="3751326"/>
          </a:xfrm>
          <a:prstGeom prst="rect">
            <a:avLst/>
          </a:prstGeom>
        </p:spPr>
        <p:txBody>
          <a:bodyPr spcFirstLastPara="1" wrap="square" lIns="0" tIns="0" rIns="0" bIns="0" anchor="t" anchorCtr="0">
            <a:noAutofit/>
          </a:bodyPr>
          <a:lstStyle/>
          <a:p>
            <a:r>
              <a:rPr lang="en-US" sz="1600" b="1" dirty="0">
                <a:latin typeface="+mj-lt"/>
              </a:rPr>
              <a:t>Image </a:t>
            </a:r>
            <a:r>
              <a:rPr lang="en-US" sz="1600" b="1" dirty="0" smtClean="0">
                <a:latin typeface="+mj-lt"/>
              </a:rPr>
              <a:t>Processing </a:t>
            </a:r>
            <a:r>
              <a:rPr lang="en-US" sz="1600" b="1" dirty="0">
                <a:latin typeface="+mj-lt"/>
              </a:rPr>
              <a:t>Python Project</a:t>
            </a:r>
            <a:r>
              <a:rPr lang="en-US" sz="1600" dirty="0">
                <a:latin typeface="+mj-lt"/>
              </a:rPr>
              <a:t> is one form of signal processing for which the input is an image, such as photographs or frames of video; the output of image processing can be either an image or a set of characteristics or parameters related to the image. Image processing is a technique which involves different operation that can be performed on the image. Image processing plays a vital role in photography, computer science, and many other fields</a:t>
            </a:r>
            <a:r>
              <a:rPr lang="en-US" sz="1600" dirty="0" smtClean="0">
                <a:latin typeface="+mj-lt"/>
              </a:rPr>
              <a:t>.</a:t>
            </a:r>
            <a:endParaRPr lang="en-US" sz="1600" dirty="0">
              <a:latin typeface="+mn-lt"/>
            </a:endParaRPr>
          </a:p>
          <a:p>
            <a:endParaRPr lang="en-US" sz="1600" dirty="0" smtClean="0">
              <a:latin typeface="+mn-lt"/>
            </a:endParaRPr>
          </a:p>
          <a:p>
            <a:endParaRPr lang="en-US" sz="1600" dirty="0">
              <a:latin typeface="+mn-lt"/>
            </a:endParaRPr>
          </a:p>
          <a:p>
            <a:endParaRPr lang="en-US" sz="1600" dirty="0" smtClean="0">
              <a:latin typeface="+mn-lt"/>
            </a:endParaRPr>
          </a:p>
          <a:p>
            <a:endParaRPr lang="en-US" sz="1600" dirty="0" smtClean="0">
              <a:latin typeface="+mn-lt"/>
            </a:endParaRPr>
          </a:p>
          <a:p>
            <a:endParaRPr lang="en-IN" sz="2000" dirty="0">
              <a:latin typeface="Arial" panose="020B0604020202020204" pitchFamily="34" charset="0"/>
              <a:cs typeface="Arial" panose="020B0604020202020204" pitchFamily="34"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971888" cy="63092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What is Image?</a:t>
            </a:r>
            <a:endParaRPr dirty="0"/>
          </a:p>
        </p:txBody>
      </p:sp>
      <p:sp>
        <p:nvSpPr>
          <p:cNvPr id="595" name="Google Shape;595;p17"/>
          <p:cNvSpPr txBox="1">
            <a:spLocks noGrp="1"/>
          </p:cNvSpPr>
          <p:nvPr>
            <p:ph type="body" idx="1"/>
          </p:nvPr>
        </p:nvSpPr>
        <p:spPr>
          <a:xfrm>
            <a:off x="452913" y="1236530"/>
            <a:ext cx="5659883" cy="3784304"/>
          </a:xfrm>
          <a:prstGeom prst="rect">
            <a:avLst/>
          </a:prstGeom>
        </p:spPr>
        <p:txBody>
          <a:bodyPr spcFirstLastPara="1" wrap="square" lIns="0" tIns="0" rIns="0" bIns="0" anchor="t" anchorCtr="0">
            <a:noAutofit/>
          </a:bodyPr>
          <a:lstStyle/>
          <a:p>
            <a:r>
              <a:rPr lang="en-US" sz="1600" dirty="0" smtClean="0">
                <a:latin typeface="+mj-lt"/>
              </a:rPr>
              <a:t>Before understanding image processing, we have to first understand what is an image in technical terms. </a:t>
            </a:r>
          </a:p>
          <a:p>
            <a:r>
              <a:rPr lang="en-US" sz="1600" dirty="0">
                <a:latin typeface="+mj-lt"/>
              </a:rPr>
              <a:t>Image is a collection of pixels</a:t>
            </a:r>
            <a:r>
              <a:rPr lang="en-US" sz="1600" dirty="0" smtClean="0">
                <a:latin typeface="+mj-lt"/>
              </a:rPr>
              <a:t>.</a:t>
            </a:r>
            <a:endParaRPr lang="en-US" sz="1600" dirty="0">
              <a:latin typeface="+mj-lt"/>
            </a:endParaRPr>
          </a:p>
          <a:p>
            <a:r>
              <a:rPr lang="en-US" sz="1600" dirty="0">
                <a:latin typeface="+mj-lt"/>
              </a:rPr>
              <a:t>Pixel is a smallest unit in an image which contains color value</a:t>
            </a:r>
            <a:r>
              <a:rPr lang="en-US" sz="1600" dirty="0" smtClean="0">
                <a:latin typeface="+mj-lt"/>
              </a:rPr>
              <a:t>.</a:t>
            </a:r>
          </a:p>
          <a:p>
            <a:r>
              <a:rPr lang="en-US" sz="1600" dirty="0" smtClean="0">
                <a:latin typeface="+mj-lt"/>
              </a:rPr>
              <a:t>Image is measured in PPI.</a:t>
            </a:r>
          </a:p>
          <a:p>
            <a:r>
              <a:rPr lang="en-US" sz="1600" dirty="0" smtClean="0">
                <a:latin typeface="+mj-lt"/>
              </a:rPr>
              <a:t>PPI stands for Pixels Per Inch. In </a:t>
            </a:r>
            <a:r>
              <a:rPr lang="en-US" sz="1600" dirty="0">
                <a:latin typeface="+mj-lt"/>
              </a:rPr>
              <a:t>one inch of image how many pixels are there.</a:t>
            </a:r>
          </a:p>
          <a:p>
            <a:endParaRPr lang="en-IN" sz="2000" dirty="0">
              <a:latin typeface="Arial" panose="020B0604020202020204" pitchFamily="34" charset="0"/>
              <a:cs typeface="Arial" panose="020B0604020202020204" pitchFamily="34"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524308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7978354" cy="44625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What is Image Processing?</a:t>
            </a:r>
            <a:endParaRPr dirty="0"/>
          </a:p>
        </p:txBody>
      </p:sp>
      <p:sp>
        <p:nvSpPr>
          <p:cNvPr id="595" name="Google Shape;595;p17"/>
          <p:cNvSpPr txBox="1">
            <a:spLocks noGrp="1"/>
          </p:cNvSpPr>
          <p:nvPr>
            <p:ph type="body" idx="1"/>
          </p:nvPr>
        </p:nvSpPr>
        <p:spPr>
          <a:xfrm>
            <a:off x="452913" y="1236530"/>
            <a:ext cx="5659883" cy="3784304"/>
          </a:xfrm>
          <a:prstGeom prst="rect">
            <a:avLst/>
          </a:prstGeom>
        </p:spPr>
        <p:txBody>
          <a:bodyPr spcFirstLastPara="1" wrap="square" lIns="0" tIns="0" rIns="0" bIns="0" anchor="t" anchorCtr="0">
            <a:noAutofit/>
          </a:bodyPr>
          <a:lstStyle/>
          <a:p>
            <a:r>
              <a:rPr lang="en-US" sz="1600" dirty="0" smtClean="0">
                <a:latin typeface="+mj-lt"/>
              </a:rPr>
              <a:t>Lets understand Image Processing in Layman Terms.</a:t>
            </a:r>
          </a:p>
          <a:p>
            <a:r>
              <a:rPr lang="en-US" sz="1600" dirty="0" smtClean="0">
                <a:latin typeface="+mj-lt"/>
              </a:rPr>
              <a:t>When </a:t>
            </a:r>
            <a:r>
              <a:rPr lang="en-US" sz="1600" dirty="0">
                <a:latin typeface="+mj-lt"/>
              </a:rPr>
              <a:t>we edit a photo, sometimes we blur the image, sometimes we sharpen the color, sometimes we reduce the noise or sometimes we increase the brightness of the </a:t>
            </a:r>
            <a:r>
              <a:rPr lang="en-US" sz="1600" dirty="0" smtClean="0">
                <a:latin typeface="+mj-lt"/>
              </a:rPr>
              <a:t>image. So </a:t>
            </a:r>
            <a:r>
              <a:rPr lang="en-US" sz="1600" dirty="0">
                <a:latin typeface="+mj-lt"/>
              </a:rPr>
              <a:t>these operations are called digital image processing</a:t>
            </a:r>
            <a:r>
              <a:rPr lang="en-US" sz="1600" dirty="0" smtClean="0">
                <a:latin typeface="+mj-lt"/>
              </a:rPr>
              <a:t>.</a:t>
            </a:r>
          </a:p>
          <a:p>
            <a:r>
              <a:rPr lang="en-US" sz="1600" dirty="0">
                <a:latin typeface="+mj-lt"/>
              </a:rPr>
              <a:t>Lets understand Image Processing in </a:t>
            </a:r>
            <a:r>
              <a:rPr lang="en-US" sz="1600" dirty="0" smtClean="0">
                <a:latin typeface="+mj-lt"/>
              </a:rPr>
              <a:t>Technical </a:t>
            </a:r>
            <a:r>
              <a:rPr lang="en-US" sz="1600" dirty="0">
                <a:latin typeface="+mj-lt"/>
              </a:rPr>
              <a:t>Language</a:t>
            </a:r>
            <a:r>
              <a:rPr lang="en-US" sz="1600" dirty="0" smtClean="0">
                <a:latin typeface="+mj-lt"/>
              </a:rPr>
              <a:t>.</a:t>
            </a:r>
          </a:p>
          <a:p>
            <a:r>
              <a:rPr lang="en-US" sz="1600" dirty="0" smtClean="0">
                <a:latin typeface="+mj-lt"/>
              </a:rPr>
              <a:t>When we </a:t>
            </a:r>
            <a:r>
              <a:rPr lang="en-US" sz="1600" dirty="0">
                <a:latin typeface="+mj-lt"/>
              </a:rPr>
              <a:t>perform </a:t>
            </a:r>
            <a:r>
              <a:rPr lang="en-US" sz="1600" dirty="0" smtClean="0">
                <a:latin typeface="+mj-lt"/>
              </a:rPr>
              <a:t>the above operations </a:t>
            </a:r>
            <a:r>
              <a:rPr lang="en-US" sz="1600" dirty="0">
                <a:latin typeface="+mj-lt"/>
              </a:rPr>
              <a:t>with the help of algorithms on computers so the image gets </a:t>
            </a:r>
            <a:r>
              <a:rPr lang="en-US" sz="1600" dirty="0" smtClean="0">
                <a:latin typeface="+mj-lt"/>
              </a:rPr>
              <a:t>manipulated, it is </a:t>
            </a:r>
            <a:r>
              <a:rPr lang="en-US" sz="1600" dirty="0">
                <a:latin typeface="+mj-lt"/>
              </a:rPr>
              <a:t>called digital image processing.</a:t>
            </a:r>
            <a:endParaRPr lang="en-US" sz="1600" dirty="0">
              <a:latin typeface="+mj-lt"/>
            </a:endParaRPr>
          </a:p>
          <a:p>
            <a:endParaRPr lang="en-IN" dirty="0">
              <a:latin typeface="+mj-lt"/>
            </a:endParaRPr>
          </a:p>
          <a:p>
            <a:endParaRPr lang="en-IN" sz="2000" dirty="0">
              <a:latin typeface="Arial" panose="020B0604020202020204" pitchFamily="34" charset="0"/>
              <a:cs typeface="Arial" panose="020B0604020202020204" pitchFamily="34"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597" name="Google Shape;597;p17"/>
          <p:cNvGrpSpPr/>
          <p:nvPr/>
        </p:nvGrpSpPr>
        <p:grpSpPr>
          <a:xfrm>
            <a:off x="6383044" y="1573487"/>
            <a:ext cx="2342187" cy="3167189"/>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539162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599"/>
            <a:ext cx="5649775" cy="119656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Why Image Processing?</a:t>
            </a:r>
            <a:endParaRPr dirty="0"/>
          </a:p>
        </p:txBody>
      </p:sp>
      <p:sp>
        <p:nvSpPr>
          <p:cNvPr id="595" name="Google Shape;595;p17"/>
          <p:cNvSpPr txBox="1">
            <a:spLocks noGrp="1"/>
          </p:cNvSpPr>
          <p:nvPr>
            <p:ph type="body" idx="1"/>
          </p:nvPr>
        </p:nvSpPr>
        <p:spPr>
          <a:xfrm>
            <a:off x="471896" y="1802166"/>
            <a:ext cx="5640900" cy="3218667"/>
          </a:xfrm>
          <a:prstGeom prst="rect">
            <a:avLst/>
          </a:prstGeom>
        </p:spPr>
        <p:txBody>
          <a:bodyPr spcFirstLastPara="1" wrap="square" lIns="0" tIns="0" rIns="0" bIns="0" anchor="t" anchorCtr="0">
            <a:noAutofit/>
          </a:bodyPr>
          <a:lstStyle/>
          <a:p>
            <a:r>
              <a:rPr lang="en-US" sz="1600" dirty="0">
                <a:latin typeface="+mj-lt"/>
              </a:rPr>
              <a:t>Image processing has the lot of application in different fields like medical, computer science etc. In this project, we have implemented some of the image processing operations which will help the user to understand the concept of image processing.  Therefore, the scope of this project is increasing. </a:t>
            </a:r>
            <a:endParaRPr lang="en-IN" sz="1600" dirty="0">
              <a:latin typeface="+mj-lt"/>
            </a:endParaRPr>
          </a:p>
          <a:p>
            <a:r>
              <a:rPr lang="en-US" sz="1600" dirty="0">
                <a:latin typeface="+mj-lt"/>
              </a:rPr>
              <a:t>The purpose of this project is to allow users to explore how digitized images can be processed using computer software.</a:t>
            </a:r>
            <a:endParaRPr lang="en-IN" sz="1600" dirty="0">
              <a:latin typeface="+mj-lt"/>
            </a:endParaRPr>
          </a:p>
          <a:p>
            <a:endParaRPr lang="en-IN" sz="2000" dirty="0">
              <a:latin typeface="Arial" panose="020B0604020202020204" pitchFamily="34" charset="0"/>
              <a:cs typeface="Arial" panose="020B0604020202020204" pitchFamily="34"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722988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599"/>
            <a:ext cx="5322164" cy="42421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Problem!</a:t>
            </a:r>
            <a:endParaRPr dirty="0"/>
          </a:p>
        </p:txBody>
      </p:sp>
      <p:sp>
        <p:nvSpPr>
          <p:cNvPr id="595" name="Google Shape;595;p17"/>
          <p:cNvSpPr txBox="1">
            <a:spLocks noGrp="1"/>
          </p:cNvSpPr>
          <p:nvPr>
            <p:ph type="body" idx="1"/>
          </p:nvPr>
        </p:nvSpPr>
        <p:spPr>
          <a:xfrm>
            <a:off x="457199" y="1127464"/>
            <a:ext cx="5676788" cy="4016036"/>
          </a:xfrm>
          <a:prstGeom prst="rect">
            <a:avLst/>
          </a:prstGeom>
        </p:spPr>
        <p:txBody>
          <a:bodyPr spcFirstLastPara="1" wrap="square" lIns="0" tIns="0" rIns="0" bIns="0" anchor="t" anchorCtr="0">
            <a:noAutofit/>
          </a:bodyPr>
          <a:lstStyle/>
          <a:p>
            <a:r>
              <a:rPr lang="en-US" sz="1400" dirty="0">
                <a:latin typeface="+mj-lt"/>
                <a:cs typeface="Arial" panose="020B0604020202020204" pitchFamily="34" charset="0"/>
              </a:rPr>
              <a:t>Data Scientists and Machine Learning engineers observe data and manipulate </a:t>
            </a:r>
            <a:r>
              <a:rPr lang="en-US" sz="1400" dirty="0" smtClean="0">
                <a:latin typeface="+mj-lt"/>
                <a:cs typeface="Arial" panose="020B0604020202020204" pitchFamily="34" charset="0"/>
              </a:rPr>
              <a:t>them. They </a:t>
            </a:r>
            <a:r>
              <a:rPr lang="en-US" sz="1400" dirty="0">
                <a:latin typeface="+mj-lt"/>
                <a:cs typeface="Arial" panose="020B0604020202020204" pitchFamily="34" charset="0"/>
              </a:rPr>
              <a:t>also do predictions on the </a:t>
            </a:r>
            <a:r>
              <a:rPr lang="en-US" sz="1400" dirty="0" smtClean="0">
                <a:latin typeface="+mj-lt"/>
                <a:cs typeface="Arial" panose="020B0604020202020204" pitchFamily="34" charset="0"/>
              </a:rPr>
              <a:t>data. But </a:t>
            </a:r>
            <a:r>
              <a:rPr lang="en-US" sz="1400" dirty="0">
                <a:latin typeface="+mj-lt"/>
                <a:cs typeface="Arial" panose="020B0604020202020204" pitchFamily="34" charset="0"/>
              </a:rPr>
              <a:t>the data is not always present in textual format. It is present in visual formats like videos and images as well.</a:t>
            </a:r>
          </a:p>
          <a:p>
            <a:r>
              <a:rPr lang="en-US" sz="1400" dirty="0">
                <a:latin typeface="+mj-lt"/>
                <a:cs typeface="Arial" panose="020B0604020202020204" pitchFamily="34" charset="0"/>
              </a:rPr>
              <a:t>If you want to observe videos and images you cannot apply normal </a:t>
            </a:r>
            <a:r>
              <a:rPr lang="en-US" sz="1400" dirty="0" smtClean="0">
                <a:latin typeface="+mj-lt"/>
                <a:cs typeface="Arial" panose="020B0604020202020204" pitchFamily="34" charset="0"/>
              </a:rPr>
              <a:t>techniques. You </a:t>
            </a:r>
            <a:r>
              <a:rPr lang="en-US" sz="1400" dirty="0">
                <a:latin typeface="+mj-lt"/>
                <a:cs typeface="Arial" panose="020B0604020202020204" pitchFamily="34" charset="0"/>
              </a:rPr>
              <a:t>need to have a knowledge of image processing to study the data from video and </a:t>
            </a:r>
            <a:r>
              <a:rPr lang="en-US" sz="1400" dirty="0" smtClean="0">
                <a:latin typeface="+mj-lt"/>
                <a:cs typeface="Arial" panose="020B0604020202020204" pitchFamily="34" charset="0"/>
              </a:rPr>
              <a:t>image. And </a:t>
            </a:r>
            <a:r>
              <a:rPr lang="en-US" sz="1400" dirty="0">
                <a:latin typeface="+mj-lt"/>
                <a:cs typeface="Arial" panose="020B0604020202020204" pitchFamily="34" charset="0"/>
              </a:rPr>
              <a:t>if you want to predict data from video and image you need to have a knowledge of Computer </a:t>
            </a:r>
            <a:r>
              <a:rPr lang="en-US" sz="1400" dirty="0" smtClean="0">
                <a:latin typeface="+mj-lt"/>
                <a:cs typeface="Arial" panose="020B0604020202020204" pitchFamily="34" charset="0"/>
              </a:rPr>
              <a:t>Vision. For </a:t>
            </a:r>
            <a:r>
              <a:rPr lang="en-US" sz="1400" dirty="0">
                <a:latin typeface="+mj-lt"/>
                <a:cs typeface="Arial" panose="020B0604020202020204" pitchFamily="34" charset="0"/>
              </a:rPr>
              <a:t>handling these type of data we use image processing and for analyzation use Computer Vision.</a:t>
            </a:r>
          </a:p>
          <a:p>
            <a:r>
              <a:rPr lang="en-US" sz="1400" dirty="0">
                <a:latin typeface="+mj-lt"/>
                <a:cs typeface="Arial" panose="020B0604020202020204" pitchFamily="34" charset="0"/>
              </a:rPr>
              <a:t>Computer Vision is a sub domain of AI who trains images based on the algorithms and datasets.</a:t>
            </a:r>
          </a:p>
          <a:p>
            <a:r>
              <a:rPr lang="en-US" sz="1400" dirty="0">
                <a:latin typeface="+mj-lt"/>
                <a:cs typeface="Arial" panose="020B0604020202020204" pitchFamily="34" charset="0"/>
              </a:rPr>
              <a:t>If you want to become a successful data scientist you need to learn to handle all kinds of data.</a:t>
            </a:r>
            <a:endParaRPr lang="en-IN" sz="1400" dirty="0">
              <a:latin typeface="+mj-lt"/>
              <a:cs typeface="Arial" panose="020B0604020202020204" pitchFamily="34"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597" name="Google Shape;597;p17"/>
          <p:cNvGrpSpPr/>
          <p:nvPr/>
        </p:nvGrpSpPr>
        <p:grpSpPr>
          <a:xfrm>
            <a:off x="6312023" y="866531"/>
            <a:ext cx="2793902" cy="2906479"/>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03190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685799" y="98923"/>
            <a:ext cx="5910183" cy="91097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6000" dirty="0" smtClean="0">
                <a:solidFill>
                  <a:schemeClr val="accent1"/>
                </a:solidFill>
              </a:rPr>
              <a:t>Solution</a:t>
            </a:r>
            <a:endParaRPr sz="6000" dirty="0">
              <a:solidFill>
                <a:schemeClr val="accent1"/>
              </a:solidFill>
            </a:endParaRPr>
          </a:p>
        </p:txBody>
      </p:sp>
      <p:sp>
        <p:nvSpPr>
          <p:cNvPr id="742" name="Google Shape;742;p18"/>
          <p:cNvSpPr txBox="1">
            <a:spLocks noGrp="1"/>
          </p:cNvSpPr>
          <p:nvPr>
            <p:ph type="subTitle" idx="4294967295"/>
          </p:nvPr>
        </p:nvSpPr>
        <p:spPr>
          <a:xfrm>
            <a:off x="488271" y="1081044"/>
            <a:ext cx="5720183" cy="3934839"/>
          </a:xfrm>
          <a:prstGeom prst="rect">
            <a:avLst/>
          </a:prstGeom>
        </p:spPr>
        <p:txBody>
          <a:bodyPr spcFirstLastPara="1" wrap="square" lIns="0" tIns="0" rIns="0" bIns="0" anchor="t" anchorCtr="0">
            <a:noAutofit/>
          </a:bodyPr>
          <a:lstStyle/>
          <a:p>
            <a:r>
              <a:rPr lang="en-US" sz="1600" dirty="0">
                <a:latin typeface="+mj-lt"/>
              </a:rPr>
              <a:t>The objective of our project is mainly concerned with basic operations on the image. So that user can get required a visual appearance. Image processing is the use of computer algorithm to perform, improve or change some quality of the image. Now a day, it is important in different fields. </a:t>
            </a:r>
            <a:endParaRPr lang="en-US" sz="1600" dirty="0" smtClean="0">
              <a:latin typeface="+mj-lt"/>
            </a:endParaRPr>
          </a:p>
          <a:p>
            <a:pPr marL="114300" indent="0">
              <a:buNone/>
            </a:pPr>
            <a:endParaRPr lang="en-IN" sz="1600" dirty="0">
              <a:latin typeface="+mj-lt"/>
            </a:endParaRPr>
          </a:p>
          <a:p>
            <a:r>
              <a:rPr lang="en-US" sz="1600" dirty="0">
                <a:latin typeface="+mj-lt"/>
              </a:rPr>
              <a:t>The Python Image Processing Library adds image processing capabilities to the Python Interpreter. This library provides extensive file format, an efficient internal representation, and fairly powerful image processing tools. Actually, the Image Library designed for fast access</a:t>
            </a:r>
            <a:r>
              <a:rPr lang="en-US" sz="1600" dirty="0" smtClean="0">
                <a:latin typeface="+mj-lt"/>
              </a:rPr>
              <a:t>.</a:t>
            </a:r>
            <a:endParaRPr lang="en-IN" sz="1600" dirty="0">
              <a:latin typeface="+mj-lt"/>
            </a:endParaRPr>
          </a:p>
          <a:p>
            <a:pPr marL="114300" indent="0">
              <a:buNone/>
            </a:pPr>
            <a:endParaRPr lang="en-US" sz="1400" dirty="0">
              <a:latin typeface="+mj-lt"/>
              <a:cs typeface="Arial" panose="020B0604020202020204" pitchFamily="34" charset="0"/>
            </a:endParaRP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dirty="0"/>
          </a:p>
        </p:txBody>
      </p:sp>
      <p:grpSp>
        <p:nvGrpSpPr>
          <p:cNvPr id="744" name="Google Shape;744;p18"/>
          <p:cNvGrpSpPr/>
          <p:nvPr/>
        </p:nvGrpSpPr>
        <p:grpSpPr>
          <a:xfrm>
            <a:off x="6304317" y="98923"/>
            <a:ext cx="2573158" cy="3823457"/>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765</Words>
  <Application>Microsoft Office PowerPoint</Application>
  <PresentationFormat>On-screen Show (16:9)</PresentationFormat>
  <Paragraphs>69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Raleway</vt:lpstr>
      <vt:lpstr>Arial</vt:lpstr>
      <vt:lpstr>Raleway Thin</vt:lpstr>
      <vt:lpstr>Barlow Light</vt:lpstr>
      <vt:lpstr>Calibri</vt:lpstr>
      <vt:lpstr>Gaoler template</vt:lpstr>
      <vt:lpstr>Image Processing in Python</vt:lpstr>
      <vt:lpstr>PowerPoint Presentation</vt:lpstr>
      <vt:lpstr>INDEX</vt:lpstr>
      <vt:lpstr>INTRODUCTION</vt:lpstr>
      <vt:lpstr>What is Image?</vt:lpstr>
      <vt:lpstr>What is Image Processing?</vt:lpstr>
      <vt:lpstr>Why Image Processing?</vt:lpstr>
      <vt:lpstr>Problem!</vt:lpstr>
      <vt:lpstr>Solution</vt:lpstr>
      <vt:lpstr>Solution</vt:lpstr>
      <vt:lpstr>How does it works?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vishal kumar parida</cp:lastModifiedBy>
  <cp:revision>43</cp:revision>
  <dcterms:modified xsi:type="dcterms:W3CDTF">2022-05-18T17:31:10Z</dcterms:modified>
</cp:coreProperties>
</file>