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60" r:id="rId3"/>
    <p:sldId id="265" r:id="rId4"/>
    <p:sldId id="261" r:id="rId5"/>
    <p:sldId id="288" r:id="rId6"/>
    <p:sldId id="289" r:id="rId7"/>
    <p:sldId id="290" r:id="rId8"/>
    <p:sldId id="291" r:id="rId9"/>
    <p:sldId id="293" r:id="rId10"/>
    <p:sldId id="294" r:id="rId11"/>
    <p:sldId id="292" r:id="rId12"/>
    <p:sldId id="287" r:id="rId13"/>
    <p:sldId id="278" r:id="rId14"/>
  </p:sldIdLst>
  <p:sldSz cx="9144000" cy="5143500" type="screen16x9"/>
  <p:notesSz cx="6858000" cy="9144000"/>
  <p:embeddedFontLst>
    <p:embeddedFont>
      <p:font typeface="Artifakt Element" panose="020B0503050000020004" pitchFamily="34" charset="0"/>
      <p:regular r:id="rId16"/>
      <p:bold r:id="rId17"/>
      <p:italic r:id="rId18"/>
      <p:boldItalic r:id="rId19"/>
    </p:embeddedFont>
    <p:embeddedFont>
      <p:font typeface="Raleway"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Barlow Light" panose="020B0604020202020204" charset="0"/>
      <p:regular r:id="rId28"/>
      <p:bold r:id="rId29"/>
      <p:italic r:id="rId30"/>
      <p:boldItalic r:id="rId31"/>
    </p:embeddedFont>
    <p:embeddedFont>
      <p:font typeface="Raleway Thin"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70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67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979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599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89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987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338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70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3-D Multiplayer</a:t>
            </a:r>
            <a:br>
              <a:rPr lang="en-US" dirty="0" smtClean="0"/>
            </a:br>
            <a:r>
              <a:rPr lang="en-US" dirty="0" smtClean="0"/>
              <a:t>Game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7978354" cy="44625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smtClean="0">
                <a:latin typeface="Artifakt Element" panose="020B0503050000020004" pitchFamily="34" charset="0"/>
                <a:ea typeface="Artifakt Element" panose="020B0503050000020004" pitchFamily="34" charset="0"/>
              </a:rPr>
              <a:t>PROJECT DESIGN</a:t>
            </a:r>
            <a:endParaRPr sz="3200" dirty="0">
              <a:latin typeface="Artifakt Element" panose="020B0503050000020004" pitchFamily="34" charset="0"/>
              <a:ea typeface="Artifakt Element" panose="020B0503050000020004" pitchFamily="34" charset="0"/>
            </a:endParaRPr>
          </a:p>
        </p:txBody>
      </p:sp>
      <p:sp>
        <p:nvSpPr>
          <p:cNvPr id="595" name="Google Shape;595;p17"/>
          <p:cNvSpPr txBox="1">
            <a:spLocks noGrp="1"/>
          </p:cNvSpPr>
          <p:nvPr>
            <p:ph type="body" idx="1"/>
          </p:nvPr>
        </p:nvSpPr>
        <p:spPr>
          <a:xfrm>
            <a:off x="399343" y="965771"/>
            <a:ext cx="5713454" cy="4055063"/>
          </a:xfrm>
          <a:prstGeom prst="rect">
            <a:avLst/>
          </a:prstGeom>
        </p:spPr>
        <p:txBody>
          <a:bodyPr spcFirstLastPara="1" wrap="square" lIns="0" tIns="0" rIns="0" bIns="0" anchor="t" anchorCtr="0">
            <a:noAutofit/>
          </a:bodyPr>
          <a:lstStyle/>
          <a:p>
            <a:pPr>
              <a:buFont typeface="Wingdings" panose="05000000000000000000" pitchFamily="2" charset="2"/>
              <a:buChar char="ü"/>
            </a:pPr>
            <a:r>
              <a:rPr lang="en-US" sz="1600" dirty="0"/>
              <a:t>Simplicity: The whole program from top to bottom should be very easy to use and get right into it. There can be an optional tutorial to walk beginner players through the game but along with that, even if somebody doesn’t want to follow it, the buttons and their purpose should be very clear. Also, the URL should be relatively simple so that it remains in the minds of the users</a:t>
            </a:r>
            <a:r>
              <a:rPr lang="en-US" sz="1600" dirty="0" smtClean="0"/>
              <a:t>.</a:t>
            </a:r>
          </a:p>
          <a:p>
            <a:pPr>
              <a:buFont typeface="Wingdings" panose="05000000000000000000" pitchFamily="2" charset="2"/>
              <a:buChar char="ü"/>
            </a:pPr>
            <a:r>
              <a:rPr lang="en-US" sz="1600" dirty="0"/>
              <a:t>Connectivity: There should be seamless communication between users on web and mobile. The system should be designed well enough that all different devices are treated the same in terms of connecting with each other. Thus, somebody on the Web version should have no problem playing with somebody that is on the mobile version. </a:t>
            </a:r>
            <a:endParaRPr lang="en-US" sz="1600" dirty="0" smtClean="0">
              <a:latin typeface="Artifakt Element" panose="020B0503050000020004" pitchFamily="34" charset="0"/>
              <a:ea typeface="Artifakt Element" panose="020B05030500000200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597" name="Google Shape;597;p17"/>
          <p:cNvGrpSpPr/>
          <p:nvPr/>
        </p:nvGrpSpPr>
        <p:grpSpPr>
          <a:xfrm>
            <a:off x="6383044" y="1573487"/>
            <a:ext cx="2342187" cy="3167189"/>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9155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799" y="98923"/>
            <a:ext cx="5910183" cy="9109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smtClean="0">
                <a:solidFill>
                  <a:schemeClr val="accent1"/>
                </a:solidFill>
              </a:rPr>
              <a:t>Conclusion</a:t>
            </a:r>
            <a:endParaRPr sz="6000" dirty="0">
              <a:solidFill>
                <a:schemeClr val="accent1"/>
              </a:solidFill>
            </a:endParaRPr>
          </a:p>
        </p:txBody>
      </p:sp>
      <p:sp>
        <p:nvSpPr>
          <p:cNvPr id="742" name="Google Shape;742;p18"/>
          <p:cNvSpPr txBox="1">
            <a:spLocks noGrp="1"/>
          </p:cNvSpPr>
          <p:nvPr>
            <p:ph type="subTitle" idx="4294967295"/>
          </p:nvPr>
        </p:nvSpPr>
        <p:spPr>
          <a:xfrm>
            <a:off x="246580" y="1139998"/>
            <a:ext cx="5859444" cy="3733843"/>
          </a:xfrm>
          <a:prstGeom prst="rect">
            <a:avLst/>
          </a:prstGeom>
        </p:spPr>
        <p:txBody>
          <a:bodyPr spcFirstLastPara="1" wrap="square" lIns="0" tIns="0" rIns="0" bIns="0" anchor="t" anchorCtr="0">
            <a:noAutofit/>
          </a:bodyPr>
          <a:lstStyle/>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3D Tic-tac-toe is the newest game </a:t>
            </a:r>
            <a:r>
              <a:rPr lang="en-US" sz="1600" dirty="0" smtClean="0">
                <a:latin typeface="Artifakt Element" panose="020B0503050000020004" pitchFamily="34" charset="0"/>
                <a:ea typeface="Artifakt Element" panose="020B0503050000020004" pitchFamily="34" charset="0"/>
              </a:rPr>
              <a:t>made by us. </a:t>
            </a:r>
            <a:r>
              <a:rPr lang="en-US" sz="1600" dirty="0">
                <a:latin typeface="Artifakt Element" panose="020B0503050000020004" pitchFamily="34" charset="0"/>
                <a:ea typeface="Artifakt Element" panose="020B0503050000020004" pitchFamily="34" charset="0"/>
              </a:rPr>
              <a:t>We want our game to bring the player community together.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The </a:t>
            </a:r>
            <a:r>
              <a:rPr lang="en-US" sz="1600" dirty="0">
                <a:latin typeface="Artifakt Element" panose="020B0503050000020004" pitchFamily="34" charset="0"/>
                <a:ea typeface="Artifakt Element" panose="020B0503050000020004" pitchFamily="34" charset="0"/>
              </a:rPr>
              <a:t>system was envisioned to be a place where users can interact with each other, while having fun playing a complete redesign on the traditional board game</a:t>
            </a:r>
            <a:r>
              <a:rPr lang="en-US" sz="1600" dirty="0" smtClean="0">
                <a:latin typeface="Artifakt Element" panose="020B0503050000020004" pitchFamily="34" charset="0"/>
                <a:ea typeface="Artifakt Element" panose="020B0503050000020004" pitchFamily="34" charset="0"/>
              </a:rPr>
              <a:t>.</a:t>
            </a:r>
          </a:p>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The game will be available in mobile and web platforms</a:t>
            </a:r>
            <a:r>
              <a:rPr lang="en-US" sz="1600" dirty="0" smtClean="0">
                <a:latin typeface="Artifakt Element" panose="020B0503050000020004" pitchFamily="34" charset="0"/>
                <a:ea typeface="Artifakt Element" panose="020B0503050000020004" pitchFamily="34" charset="0"/>
              </a:rPr>
              <a:t>.</a:t>
            </a:r>
          </a:p>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Our high fidelity prototype included the games three main components, the game lobby, a game play room and a score screen.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We hope our game inspires other developers to transform traditional board games into fun and interactive software.</a:t>
            </a:r>
            <a:endParaRPr lang="en-US" sz="1600" dirty="0">
              <a:latin typeface="Artifakt Element" panose="020B0503050000020004" pitchFamily="34" charset="0"/>
              <a:ea typeface="Artifakt Element" panose="020B0503050000020004" pitchFamily="34" charset="0"/>
              <a:cs typeface="Arial" panose="020B0604020202020204" pitchFamily="34" charset="0"/>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dirty="0"/>
          </a:p>
        </p:txBody>
      </p:sp>
      <p:grpSp>
        <p:nvGrpSpPr>
          <p:cNvPr id="744" name="Google Shape;744;p18"/>
          <p:cNvGrpSpPr/>
          <p:nvPr/>
        </p:nvGrpSpPr>
        <p:grpSpPr>
          <a:xfrm>
            <a:off x="6106024" y="60773"/>
            <a:ext cx="2939012" cy="5044577"/>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21288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799" y="98923"/>
            <a:ext cx="5910183" cy="9109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smtClean="0">
                <a:solidFill>
                  <a:schemeClr val="accent1"/>
                </a:solidFill>
              </a:rPr>
              <a:t>Future Scope</a:t>
            </a:r>
            <a:endParaRPr sz="6000" dirty="0">
              <a:solidFill>
                <a:schemeClr val="accent1"/>
              </a:solidFill>
            </a:endParaRPr>
          </a:p>
        </p:txBody>
      </p:sp>
      <p:sp>
        <p:nvSpPr>
          <p:cNvPr id="742" name="Google Shape;742;p18"/>
          <p:cNvSpPr txBox="1">
            <a:spLocks noGrp="1"/>
          </p:cNvSpPr>
          <p:nvPr>
            <p:ph type="subTitle" idx="4294967295"/>
          </p:nvPr>
        </p:nvSpPr>
        <p:spPr>
          <a:xfrm>
            <a:off x="488272" y="1081044"/>
            <a:ext cx="5617752" cy="3792797"/>
          </a:xfrm>
          <a:prstGeom prst="rect">
            <a:avLst/>
          </a:prstGeom>
        </p:spPr>
        <p:txBody>
          <a:bodyPr spcFirstLastPara="1" wrap="square" lIns="0" tIns="0" rIns="0" bIns="0" anchor="t" anchorCtr="0">
            <a:noAutofit/>
          </a:bodyPr>
          <a:lstStyle/>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The future of the video </a:t>
            </a:r>
            <a:r>
              <a:rPr lang="en-US" sz="1600" dirty="0" smtClean="0">
                <a:latin typeface="Artifakt Element" panose="020B0503050000020004" pitchFamily="34" charset="0"/>
                <a:ea typeface="Artifakt Element" panose="020B0503050000020004" pitchFamily="34" charset="0"/>
              </a:rPr>
              <a:t>game </a:t>
            </a:r>
            <a:r>
              <a:rPr lang="en-US" sz="1600" dirty="0">
                <a:latin typeface="Artifakt Element" panose="020B0503050000020004" pitchFamily="34" charset="0"/>
                <a:ea typeface="Artifakt Element" panose="020B0503050000020004" pitchFamily="34" charset="0"/>
              </a:rPr>
              <a:t>looks dazzling. Consumer demand is growing, technology is advancing quickly, and new monetization models are taking off. Bain's analysis forecasts that global revenue for games could grow by more than 50% over the next five </a:t>
            </a:r>
            <a:r>
              <a:rPr lang="en-US" sz="1600" dirty="0" smtClean="0">
                <a:latin typeface="Artifakt Element" panose="020B0503050000020004" pitchFamily="34" charset="0"/>
                <a:ea typeface="Artifakt Element" panose="020B0503050000020004" pitchFamily="34" charset="0"/>
              </a:rPr>
              <a:t>years.</a:t>
            </a:r>
          </a:p>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With the advancement of technology, many new gaming trends are coming into the market. It is transforming the online gaming world. Various genres are becoming more advanced, from action games to online card games. There will be more advanced features soon to provide a better gaming </a:t>
            </a:r>
            <a:r>
              <a:rPr lang="en-US" sz="1600" dirty="0" smtClean="0">
                <a:latin typeface="Artifakt Element" panose="020B0503050000020004" pitchFamily="34" charset="0"/>
                <a:ea typeface="Artifakt Element" panose="020B0503050000020004" pitchFamily="34" charset="0"/>
              </a:rPr>
              <a:t>experience.</a:t>
            </a:r>
            <a:endParaRPr lang="en-US" sz="1600" dirty="0">
              <a:latin typeface="Artifakt Element" panose="020B0503050000020004" pitchFamily="34" charset="0"/>
              <a:ea typeface="Artifakt Element" panose="020B0503050000020004" pitchFamily="34" charset="0"/>
              <a:cs typeface="Arial" panose="020B0604020202020204" pitchFamily="34" charset="0"/>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dirty="0"/>
          </a:p>
        </p:txBody>
      </p:sp>
      <p:grpSp>
        <p:nvGrpSpPr>
          <p:cNvPr id="744" name="Google Shape;744;p18"/>
          <p:cNvGrpSpPr/>
          <p:nvPr/>
        </p:nvGrpSpPr>
        <p:grpSpPr>
          <a:xfrm>
            <a:off x="5938463" y="98923"/>
            <a:ext cx="2939012" cy="5044577"/>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8453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r>
              <a:rPr lang="en" sz="7200" dirty="0" smtClean="0"/>
              <a:t>!!</a:t>
            </a:r>
            <a:endParaRPr sz="7200" dirty="0"/>
          </a:p>
        </p:txBody>
      </p:sp>
      <p:sp>
        <p:nvSpPr>
          <p:cNvPr id="2224" name="Google Shape;2224;p34"/>
          <p:cNvSpPr txBox="1">
            <a:spLocks noGrp="1"/>
          </p:cNvSpPr>
          <p:nvPr>
            <p:ph type="subTitle" idx="4294967295"/>
          </p:nvPr>
        </p:nvSpPr>
        <p:spPr>
          <a:xfrm>
            <a:off x="685800" y="2571749"/>
            <a:ext cx="4343700" cy="1369309"/>
          </a:xfrm>
          <a:prstGeom prst="rect">
            <a:avLst/>
          </a:prstGeom>
        </p:spPr>
        <p:txBody>
          <a:bodyPr spcFirstLastPara="1" wrap="square" lIns="0" tIns="0" rIns="0" bIns="0" anchor="t" anchorCtr="0">
            <a:noAutofit/>
          </a:bodyPr>
          <a:lstStyle/>
          <a:p>
            <a:pPr marL="0" indent="0">
              <a:buClr>
                <a:schemeClr val="dk1"/>
              </a:buClr>
              <a:buSzPts val="1100"/>
              <a:buNone/>
            </a:pPr>
            <a:r>
              <a:rPr lang="en-US" dirty="0"/>
              <a:t>E</a:t>
            </a:r>
            <a:r>
              <a:rPr lang="en-US" dirty="0" smtClean="0"/>
              <a:t>xplore </a:t>
            </a:r>
            <a:r>
              <a:rPr lang="en-US" dirty="0"/>
              <a:t>the </a:t>
            </a:r>
            <a:r>
              <a:rPr lang="en-US" dirty="0" smtClean="0"/>
              <a:t>World </a:t>
            </a:r>
            <a:r>
              <a:rPr lang="en-US" dirty="0"/>
              <a:t>of </a:t>
            </a:r>
            <a:r>
              <a:rPr lang="en-US" dirty="0" smtClean="0"/>
              <a:t>Gaming</a:t>
            </a:r>
            <a:r>
              <a:rPr lang="en-US" dirty="0" smtClean="0"/>
              <a:t>.</a:t>
            </a:r>
            <a:endParaRPr lang="en-US" dirty="0"/>
          </a:p>
          <a:p>
            <a:pPr marL="0" lvl="0" indent="0" algn="l" rtl="0">
              <a:spcBef>
                <a:spcPts val="600"/>
              </a:spcBef>
              <a:spcAft>
                <a:spcPts val="0"/>
              </a:spcAft>
              <a:buClr>
                <a:schemeClr val="dk1"/>
              </a:buClr>
              <a:buSzPts val="1100"/>
              <a:buFont typeface="Arial"/>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dirty="0">
                <a:latin typeface="Artifakt Element" panose="020B0503050000020004" pitchFamily="34" charset="0"/>
                <a:ea typeface="Artifakt Element" panose="020B0503050000020004" pitchFamily="34" charset="0"/>
              </a:rPr>
              <a:t>CREATED BY:-</a:t>
            </a:r>
          </a:p>
          <a:p>
            <a:pPr marL="0" lvl="0" indent="0" algn="l" rtl="0">
              <a:spcBef>
                <a:spcPts val="600"/>
              </a:spcBef>
              <a:spcAft>
                <a:spcPts val="0"/>
              </a:spcAft>
              <a:buNone/>
            </a:pPr>
            <a:endParaRPr lang="en" sz="1800" dirty="0"/>
          </a:p>
          <a:p>
            <a:pPr marL="25400" indent="0">
              <a:buNone/>
            </a:pPr>
            <a:r>
              <a:rPr lang="en-US" sz="1800" b="1" dirty="0" smtClean="0">
                <a:latin typeface="Artifakt Element" panose="020B0503050000020004" pitchFamily="34" charset="0"/>
                <a:ea typeface="Artifakt Element" panose="020B0503050000020004" pitchFamily="34" charset="0"/>
                <a:cs typeface="Arial" panose="020B0604020202020204" pitchFamily="34" charset="0"/>
              </a:rPr>
              <a:t>1.Sahul Kumar Parida </a:t>
            </a:r>
            <a:r>
              <a:rPr lang="en-IN" sz="1800" b="1" dirty="0">
                <a:latin typeface="Artifakt Element" panose="020B0503050000020004" pitchFamily="34" charset="0"/>
                <a:ea typeface="Artifakt Element" panose="020B0503050000020004" pitchFamily="34" charset="0"/>
                <a:cs typeface="Arial" panose="020B0604020202020204" pitchFamily="34" charset="0"/>
              </a:rPr>
              <a:t>(</a:t>
            </a:r>
            <a:r>
              <a:rPr lang="en-IN" sz="1800" b="1" dirty="0" smtClean="0">
                <a:latin typeface="Artifakt Element" panose="020B0503050000020004" pitchFamily="34" charset="0"/>
                <a:ea typeface="Artifakt Element" panose="020B0503050000020004" pitchFamily="34" charset="0"/>
                <a:cs typeface="Arial" panose="020B0604020202020204" pitchFamily="34" charset="0"/>
              </a:rPr>
              <a:t>20BCS4919)</a:t>
            </a:r>
            <a:endParaRPr lang="en-IN" sz="1800" b="1" dirty="0">
              <a:latin typeface="Artifakt Element" panose="020B0503050000020004" pitchFamily="34" charset="0"/>
              <a:ea typeface="Artifakt Element" panose="020B0503050000020004" pitchFamily="34" charset="0"/>
              <a:cs typeface="Arial" panose="020B0604020202020204" pitchFamily="34" charset="0"/>
            </a:endParaRPr>
          </a:p>
          <a:p>
            <a:endParaRPr lang="en-IN" sz="1800" b="1" dirty="0">
              <a:latin typeface="Artifakt Element" panose="020B0503050000020004" pitchFamily="34" charset="0"/>
              <a:ea typeface="Artifakt Element" panose="020B0503050000020004" pitchFamily="34" charset="0"/>
              <a:cs typeface="Arial" panose="020B0604020202020204" pitchFamily="34" charset="0"/>
            </a:endParaRPr>
          </a:p>
          <a:p>
            <a:pPr marL="25400" indent="0">
              <a:buNone/>
            </a:pPr>
            <a:r>
              <a:rPr lang="en-US" sz="1800" b="1" dirty="0" smtClean="0">
                <a:latin typeface="Artifakt Element" panose="020B0503050000020004" pitchFamily="34" charset="0"/>
                <a:ea typeface="Artifakt Element" panose="020B0503050000020004" pitchFamily="34" charset="0"/>
                <a:cs typeface="Arial" panose="020B0604020202020204" pitchFamily="34" charset="0"/>
              </a:rPr>
              <a:t>2.Saksham Thakur </a:t>
            </a:r>
            <a:r>
              <a:rPr lang="en-US" sz="1800" b="1" dirty="0">
                <a:latin typeface="Artifakt Element" panose="020B0503050000020004" pitchFamily="34" charset="0"/>
                <a:ea typeface="Artifakt Element" panose="020B0503050000020004" pitchFamily="34" charset="0"/>
                <a:cs typeface="Arial" panose="020B0604020202020204" pitchFamily="34" charset="0"/>
              </a:rPr>
              <a:t>(</a:t>
            </a:r>
            <a:r>
              <a:rPr lang="en-US" sz="1800" b="1" dirty="0" smtClean="0">
                <a:latin typeface="Artifakt Element" panose="020B0503050000020004" pitchFamily="34" charset="0"/>
                <a:ea typeface="Artifakt Element" panose="020B0503050000020004" pitchFamily="34" charset="0"/>
                <a:cs typeface="Arial" panose="020B0604020202020204" pitchFamily="34" charset="0"/>
              </a:rPr>
              <a:t>20BCS4970)</a:t>
            </a:r>
            <a:endParaRPr lang="en-US" sz="1800" b="1" dirty="0">
              <a:latin typeface="Artifakt Element" panose="020B0503050000020004" pitchFamily="34" charset="0"/>
              <a:ea typeface="Artifakt Element" panose="020B0503050000020004" pitchFamily="34" charset="0"/>
              <a:cs typeface="Arial" panose="020B0604020202020204" pitchFamily="34" charset="0"/>
            </a:endParaRPr>
          </a:p>
          <a:p>
            <a:endParaRPr lang="en-US" sz="1800" b="1" dirty="0">
              <a:latin typeface="Artifakt Element" panose="020B0503050000020004" pitchFamily="34" charset="0"/>
              <a:ea typeface="Artifakt Element" panose="020B0503050000020004" pitchFamily="34" charset="0"/>
              <a:cs typeface="Arial" panose="020B0604020202020204" pitchFamily="34" charset="0"/>
            </a:endParaRPr>
          </a:p>
          <a:p>
            <a:pPr marL="25400" indent="0">
              <a:buNone/>
            </a:pPr>
            <a:r>
              <a:rPr lang="en-US" sz="1800" b="1" dirty="0" smtClean="0">
                <a:latin typeface="Artifakt Element" panose="020B0503050000020004" pitchFamily="34" charset="0"/>
                <a:ea typeface="Artifakt Element" panose="020B0503050000020004" pitchFamily="34" charset="0"/>
                <a:cs typeface="Arial" panose="020B0604020202020204" pitchFamily="34" charset="0"/>
              </a:rPr>
              <a:t>3.Sudhanshu Kumar </a:t>
            </a:r>
            <a:r>
              <a:rPr lang="en-US" sz="1800" b="1" dirty="0">
                <a:latin typeface="Artifakt Element" panose="020B0503050000020004" pitchFamily="34" charset="0"/>
                <a:ea typeface="Artifakt Element" panose="020B0503050000020004" pitchFamily="34" charset="0"/>
                <a:cs typeface="Arial" panose="020B0604020202020204" pitchFamily="34" charset="0"/>
              </a:rPr>
              <a:t>(</a:t>
            </a:r>
            <a:r>
              <a:rPr lang="en-US" sz="1800" b="1" dirty="0" smtClean="0">
                <a:latin typeface="Artifakt Element" panose="020B0503050000020004" pitchFamily="34" charset="0"/>
                <a:ea typeface="Artifakt Element" panose="020B0503050000020004" pitchFamily="34" charset="0"/>
                <a:cs typeface="Arial" panose="020B0604020202020204" pitchFamily="34" charset="0"/>
              </a:rPr>
              <a:t>20BCS4953)</a:t>
            </a:r>
            <a:endParaRPr lang="en-US" sz="1800" b="1" dirty="0">
              <a:latin typeface="Artifakt Element" panose="020B0503050000020004" pitchFamily="34" charset="0"/>
              <a:ea typeface="Artifakt Element" panose="020B0503050000020004" pitchFamily="34" charset="0"/>
              <a:cs typeface="Arial" panose="020B0604020202020204" pitchFamily="34" charset="0"/>
            </a:endParaRPr>
          </a:p>
          <a:p>
            <a:pPr marL="0" lvl="0" indent="0" algn="l" rtl="0">
              <a:spcBef>
                <a:spcPts val="600"/>
              </a:spcBef>
              <a:spcAft>
                <a:spcPts val="0"/>
              </a:spcAft>
              <a:buNone/>
            </a:pPr>
            <a:endParaRPr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36672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smtClean="0"/>
              <a:t>   INDEX</a:t>
            </a:r>
            <a:endParaRPr sz="3600" dirty="0"/>
          </a:p>
        </p:txBody>
      </p:sp>
      <p:sp>
        <p:nvSpPr>
          <p:cNvPr id="1007" name="Google Shape;1007;p21"/>
          <p:cNvSpPr txBox="1">
            <a:spLocks noGrp="1"/>
          </p:cNvSpPr>
          <p:nvPr>
            <p:ph type="body" idx="1"/>
          </p:nvPr>
        </p:nvSpPr>
        <p:spPr>
          <a:xfrm>
            <a:off x="457200" y="1162975"/>
            <a:ext cx="2996214" cy="3942375"/>
          </a:xfrm>
          <a:prstGeom prst="rect">
            <a:avLst/>
          </a:prstGeom>
        </p:spPr>
        <p:txBody>
          <a:bodyPr spcFirstLastPara="1" wrap="square" lIns="0" tIns="0" rIns="0" bIns="0" anchor="t" anchorCtr="0">
            <a:noAutofit/>
          </a:bodyPr>
          <a:lstStyle/>
          <a:p>
            <a:r>
              <a:rPr lang="en-US" sz="2800" dirty="0" smtClean="0">
                <a:latin typeface="Artifakt Element" panose="020B0503050000020004" pitchFamily="34" charset="0"/>
                <a:ea typeface="Artifakt Element" panose="020B0503050000020004" pitchFamily="34" charset="0"/>
                <a:cs typeface="Arial" panose="020B0604020202020204" pitchFamily="34" charset="0"/>
              </a:rPr>
              <a:t>Introduction</a:t>
            </a:r>
          </a:p>
          <a:p>
            <a:r>
              <a:rPr lang="en-US" sz="2800" dirty="0" smtClean="0">
                <a:latin typeface="Artifakt Element" panose="020B0503050000020004" pitchFamily="34" charset="0"/>
                <a:ea typeface="Artifakt Element" panose="020B0503050000020004" pitchFamily="34" charset="0"/>
                <a:cs typeface="Arial" panose="020B0604020202020204" pitchFamily="34" charset="0"/>
              </a:rPr>
              <a:t>Objective</a:t>
            </a:r>
            <a:endParaRPr lang="en-US" sz="2800" dirty="0" smtClean="0">
              <a:latin typeface="Artifakt Element" panose="020B0503050000020004" pitchFamily="34" charset="0"/>
              <a:ea typeface="Artifakt Element" panose="020B0503050000020004" pitchFamily="34" charset="0"/>
              <a:cs typeface="Arial" panose="020B0604020202020204" pitchFamily="34" charset="0"/>
            </a:endParaRPr>
          </a:p>
          <a:p>
            <a:r>
              <a:rPr lang="en-US" sz="2800" dirty="0" smtClean="0">
                <a:latin typeface="Artifakt Element" panose="020B0503050000020004" pitchFamily="34" charset="0"/>
                <a:ea typeface="Artifakt Element" panose="020B0503050000020004" pitchFamily="34" charset="0"/>
                <a:cs typeface="Arial" panose="020B0604020202020204" pitchFamily="34" charset="0"/>
              </a:rPr>
              <a:t>Theory of Game</a:t>
            </a:r>
            <a:endParaRPr lang="en-US" sz="2800" dirty="0">
              <a:latin typeface="Artifakt Element" panose="020B0503050000020004" pitchFamily="34" charset="0"/>
              <a:ea typeface="Artifakt Element" panose="020B0503050000020004" pitchFamily="34" charset="0"/>
              <a:cs typeface="Arial" panose="020B0604020202020204" pitchFamily="34" charset="0"/>
            </a:endParaRPr>
          </a:p>
          <a:p>
            <a:r>
              <a:rPr lang="en-US" sz="2800" dirty="0" smtClean="0">
                <a:latin typeface="Artifakt Element" panose="020B0503050000020004" pitchFamily="34" charset="0"/>
                <a:ea typeface="Artifakt Element" panose="020B0503050000020004" pitchFamily="34" charset="0"/>
                <a:cs typeface="Arial" panose="020B0604020202020204" pitchFamily="34" charset="0"/>
              </a:rPr>
              <a:t>Project Design</a:t>
            </a:r>
            <a:endParaRPr lang="en-US" sz="2800" dirty="0">
              <a:latin typeface="Artifakt Element" panose="020B0503050000020004" pitchFamily="34" charset="0"/>
              <a:ea typeface="Artifakt Element" panose="020B0503050000020004" pitchFamily="34" charset="0"/>
              <a:cs typeface="Arial" panose="020B0604020202020204" pitchFamily="34" charset="0"/>
            </a:endParaRPr>
          </a:p>
          <a:p>
            <a:r>
              <a:rPr lang="en-US" sz="2800" dirty="0" smtClean="0">
                <a:latin typeface="Artifakt Element" panose="020B0503050000020004" pitchFamily="34" charset="0"/>
                <a:ea typeface="Artifakt Element" panose="020B0503050000020004" pitchFamily="34" charset="0"/>
                <a:cs typeface="Arial" panose="020B0604020202020204" pitchFamily="34" charset="0"/>
              </a:rPr>
              <a:t>Conclusion</a:t>
            </a:r>
            <a:endParaRPr lang="en-US" sz="2800" dirty="0" smtClean="0">
              <a:latin typeface="Artifakt Element" panose="020B0503050000020004" pitchFamily="34" charset="0"/>
              <a:ea typeface="Artifakt Element" panose="020B0503050000020004" pitchFamily="34" charset="0"/>
              <a:cs typeface="Arial" panose="020B0604020202020204" pitchFamily="34" charset="0"/>
            </a:endParaRPr>
          </a:p>
          <a:p>
            <a:r>
              <a:rPr lang="en-US" sz="2800" dirty="0" smtClean="0">
                <a:latin typeface="Artifakt Element" panose="020B0503050000020004" pitchFamily="34" charset="0"/>
                <a:ea typeface="Artifakt Element" panose="020B0503050000020004" pitchFamily="34" charset="0"/>
                <a:cs typeface="Arial" panose="020B0604020202020204" pitchFamily="34" charset="0"/>
              </a:rPr>
              <a:t>Future Scope</a:t>
            </a:r>
            <a:endParaRPr lang="en-US" sz="2800" dirty="0" smtClean="0">
              <a:latin typeface="Artifakt Element" panose="020B0503050000020004" pitchFamily="34" charset="0"/>
              <a:ea typeface="Artifakt Element" panose="020B05030500000200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E92E9BDD-ACC8-4D0C-8E27-2AA6AB9E3D99}"/>
              </a:ext>
            </a:extLst>
          </p:cNvPr>
          <p:cNvPicPr>
            <a:picLocks noChangeAspect="1"/>
          </p:cNvPicPr>
          <p:nvPr/>
        </p:nvPicPr>
        <p:blipFill rotWithShape="1">
          <a:blip r:embed="rId3"/>
          <a:srcRect l="21762" t="-4638" r="7298"/>
          <a:stretch/>
        </p:blipFill>
        <p:spPr>
          <a:xfrm>
            <a:off x="3703983" y="-238539"/>
            <a:ext cx="5486400" cy="53820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599"/>
            <a:ext cx="5649775" cy="119656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smtClean="0">
                <a:latin typeface="Artifakt Element" panose="020B0503050000020004" pitchFamily="34" charset="0"/>
                <a:ea typeface="Artifakt Element" panose="020B0503050000020004" pitchFamily="34" charset="0"/>
              </a:rPr>
              <a:t>INTRODUCTION</a:t>
            </a:r>
            <a:endParaRPr sz="2800" dirty="0">
              <a:latin typeface="Artifakt Element" panose="020B0503050000020004" pitchFamily="34" charset="0"/>
              <a:ea typeface="Artifakt Element" panose="020B0503050000020004" pitchFamily="34" charset="0"/>
            </a:endParaRPr>
          </a:p>
        </p:txBody>
      </p:sp>
      <p:sp>
        <p:nvSpPr>
          <p:cNvPr id="595" name="Google Shape;595;p17"/>
          <p:cNvSpPr txBox="1">
            <a:spLocks noGrp="1"/>
          </p:cNvSpPr>
          <p:nvPr>
            <p:ph type="body" idx="1"/>
          </p:nvPr>
        </p:nvSpPr>
        <p:spPr>
          <a:xfrm>
            <a:off x="154112" y="934948"/>
            <a:ext cx="5958684" cy="4085886"/>
          </a:xfrm>
          <a:prstGeom prst="rect">
            <a:avLst/>
          </a:prstGeom>
        </p:spPr>
        <p:txBody>
          <a:bodyPr spcFirstLastPara="1" wrap="square" lIns="0" tIns="0" rIns="0" bIns="0" anchor="t" anchorCtr="0">
            <a:noAutofit/>
          </a:bodyPr>
          <a:lstStyle/>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Tic-tac-toe also known as noughts and crosses is a paper and pencil game for two players, who take turns marking the spaces in a 3 x 3 grid traditionally. </a:t>
            </a:r>
            <a:endParaRPr lang="en-US" sz="1600" dirty="0" smtClean="0">
              <a:latin typeface="Artifakt Element" panose="020B0503050000020004" pitchFamily="34" charset="0"/>
              <a:ea typeface="Artifakt Element" panose="020B0503050000020004" pitchFamily="34" charset="0"/>
            </a:endParaRPr>
          </a:p>
          <a:p>
            <a:pPr marL="114300" indent="0">
              <a:buNone/>
            </a:pP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The </a:t>
            </a:r>
            <a:r>
              <a:rPr lang="en-US" sz="1600" dirty="0">
                <a:latin typeface="Artifakt Element" panose="020B0503050000020004" pitchFamily="34" charset="0"/>
                <a:ea typeface="Artifakt Element" panose="020B0503050000020004" pitchFamily="34" charset="0"/>
              </a:rPr>
              <a:t>player who succeeds in placing three of their marks in a horizontal, vertical or diagonal row wins the game. It is a zero-sum of perfect information game. This means that it is deterministic, with fully observable environments in which two agents act alternately and the utility values at the end of the game are always equal and opposite. </a:t>
            </a:r>
            <a:endParaRPr lang="en-US" sz="1600" dirty="0" smtClean="0">
              <a:latin typeface="Artifakt Element" panose="020B0503050000020004" pitchFamily="34" charset="0"/>
              <a:ea typeface="Artifakt Element" panose="020B0503050000020004" pitchFamily="34" charset="0"/>
            </a:endParaRPr>
          </a:p>
          <a:p>
            <a:endParaRPr lang="en-US" sz="1600" dirty="0">
              <a:latin typeface="Artifakt Element" panose="020B0503050000020004" pitchFamily="34" charset="0"/>
              <a:ea typeface="Artifakt Element" panose="020B0503050000020004" pitchFamily="34" charset="0"/>
            </a:endParaRPr>
          </a:p>
          <a:p>
            <a:endParaRPr lang="en-US" sz="1600" dirty="0" smtClean="0">
              <a:latin typeface="+mn-lt"/>
            </a:endParaRPr>
          </a:p>
          <a:p>
            <a:endParaRPr lang="en-US" sz="1600" dirty="0" smtClean="0">
              <a:latin typeface="+mn-lt"/>
            </a:endParaRPr>
          </a:p>
          <a:p>
            <a:endParaRPr lang="en-IN" sz="2000" dirty="0">
              <a:latin typeface="Arial" panose="020B0604020202020204" pitchFamily="34" charset="0"/>
              <a:cs typeface="Arial" panose="020B060402020202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971888" cy="63092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smtClean="0"/>
              <a:t> </a:t>
            </a:r>
            <a:r>
              <a:rPr lang="en-US" sz="3600" dirty="0" smtClean="0">
                <a:latin typeface="Artifakt Element" panose="020B0503050000020004" pitchFamily="34" charset="0"/>
                <a:ea typeface="Artifakt Element" panose="020B0503050000020004" pitchFamily="34" charset="0"/>
              </a:rPr>
              <a:t>OBJECTIVE</a:t>
            </a:r>
            <a:endParaRPr sz="3600" dirty="0">
              <a:latin typeface="Artifakt Element" panose="020B0503050000020004" pitchFamily="34" charset="0"/>
              <a:ea typeface="Artifakt Element" panose="020B0503050000020004" pitchFamily="34" charset="0"/>
            </a:endParaRPr>
          </a:p>
        </p:txBody>
      </p:sp>
      <p:sp>
        <p:nvSpPr>
          <p:cNvPr id="595" name="Google Shape;595;p17"/>
          <p:cNvSpPr txBox="1">
            <a:spLocks noGrp="1"/>
          </p:cNvSpPr>
          <p:nvPr>
            <p:ph type="body" idx="1"/>
          </p:nvPr>
        </p:nvSpPr>
        <p:spPr>
          <a:xfrm>
            <a:off x="452913" y="1236530"/>
            <a:ext cx="5659883" cy="3784304"/>
          </a:xfrm>
          <a:prstGeom prst="rect">
            <a:avLst/>
          </a:prstGeom>
        </p:spPr>
        <p:txBody>
          <a:bodyPr spcFirstLastPara="1" wrap="square" lIns="0" tIns="0" rIns="0" bIns="0" anchor="t" anchorCtr="0">
            <a:noAutofit/>
          </a:bodyPr>
          <a:lstStyle/>
          <a:p>
            <a:pPr marL="114300" indent="0">
              <a:buNone/>
            </a:pPr>
            <a:r>
              <a:rPr lang="en-US" dirty="0">
                <a:latin typeface="Artifakt Element" panose="020B0503050000020004" pitchFamily="34" charset="0"/>
                <a:ea typeface="Artifakt Element" panose="020B0503050000020004" pitchFamily="34" charset="0"/>
              </a:rPr>
              <a:t>Our project name is Tic-Tac-Toe game. This game is very popular and is fairly simple by itself. It is actually a two player game. In this game, there is a board with n x n squares. In our game, it is 3 x 3 squares. The goal of Tic-Tac-Toe is to be one of the players to get three same symbols in a row - horizontally, vertically or diagonally - on a 3 x 3 grid. </a:t>
            </a:r>
            <a:endParaRPr lang="en-IN" sz="2000" dirty="0">
              <a:latin typeface="Artifakt Element" panose="020B0503050000020004" pitchFamily="34" charset="0"/>
              <a:ea typeface="Artifakt Element" panose="020B0503050000020004" pitchFamily="34" charset="0"/>
              <a:cs typeface="Arial" panose="020B060402020202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52430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7978354" cy="44625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smtClean="0">
                <a:latin typeface="Artifakt Element" panose="020B0503050000020004" pitchFamily="34" charset="0"/>
                <a:ea typeface="Artifakt Element" panose="020B0503050000020004" pitchFamily="34" charset="0"/>
              </a:rPr>
              <a:t>THEORY OF GAME</a:t>
            </a:r>
            <a:endParaRPr sz="3200" dirty="0">
              <a:latin typeface="Artifakt Element" panose="020B0503050000020004" pitchFamily="34" charset="0"/>
              <a:ea typeface="Artifakt Element" panose="020B0503050000020004" pitchFamily="34" charset="0"/>
            </a:endParaRPr>
          </a:p>
        </p:txBody>
      </p:sp>
      <p:sp>
        <p:nvSpPr>
          <p:cNvPr id="595" name="Google Shape;595;p17"/>
          <p:cNvSpPr txBox="1">
            <a:spLocks noGrp="1"/>
          </p:cNvSpPr>
          <p:nvPr>
            <p:ph type="body" idx="1"/>
          </p:nvPr>
        </p:nvSpPr>
        <p:spPr>
          <a:xfrm>
            <a:off x="399343" y="965771"/>
            <a:ext cx="5713454" cy="4055063"/>
          </a:xfrm>
          <a:prstGeom prst="rect">
            <a:avLst/>
          </a:prstGeom>
        </p:spPr>
        <p:txBody>
          <a:bodyPr spcFirstLastPara="1" wrap="square" lIns="0" tIns="0" rIns="0" bIns="0" anchor="t" anchorCtr="0">
            <a:noAutofit/>
          </a:bodyPr>
          <a:lstStyle/>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A player can choose between two symbols with his opponent, usual games use “X</a:t>
            </a:r>
            <a:r>
              <a:rPr lang="en-US" sz="1600" dirty="0" smtClean="0">
                <a:latin typeface="Artifakt Element" panose="020B0503050000020004" pitchFamily="34" charset="0"/>
                <a:ea typeface="Artifakt Element" panose="020B0503050000020004" pitchFamily="34" charset="0"/>
              </a:rPr>
              <a:t>” and </a:t>
            </a:r>
            <a:r>
              <a:rPr lang="en-US" sz="1600" dirty="0">
                <a:latin typeface="Artifakt Element" panose="020B0503050000020004" pitchFamily="34" charset="0"/>
                <a:ea typeface="Artifakt Element" panose="020B0503050000020004" pitchFamily="34" charset="0"/>
              </a:rPr>
              <a:t>“O”. If first player choose “X” then the second player have to play with “O” and vice versa.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A player marks any of the 3x3 squares with his symbol (may be “X” or “O”) and his aim is to create a straight line horizontally or vertically or diagonally with two intensions: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a</a:t>
            </a:r>
            <a:r>
              <a:rPr lang="en-US" sz="1600" dirty="0">
                <a:latin typeface="Artifakt Element" panose="020B0503050000020004" pitchFamily="34" charset="0"/>
                <a:ea typeface="Artifakt Element" panose="020B0503050000020004" pitchFamily="34" charset="0"/>
              </a:rPr>
              <a:t>) Create a straight line before his opponent to win the game.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b</a:t>
            </a:r>
            <a:r>
              <a:rPr lang="en-US" sz="1600" dirty="0">
                <a:latin typeface="Artifakt Element" panose="020B0503050000020004" pitchFamily="34" charset="0"/>
                <a:ea typeface="Artifakt Element" panose="020B0503050000020004" pitchFamily="34" charset="0"/>
              </a:rPr>
              <a:t>) Restrict his opponent from creating a straight line first. </a:t>
            </a:r>
            <a:endParaRPr lang="en-US" sz="1600" dirty="0" smtClean="0">
              <a:latin typeface="Artifakt Element" panose="020B0503050000020004" pitchFamily="34" charset="0"/>
              <a:ea typeface="Artifakt Element" panose="020B05030500000200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97" name="Google Shape;597;p17"/>
          <p:cNvGrpSpPr/>
          <p:nvPr/>
        </p:nvGrpSpPr>
        <p:grpSpPr>
          <a:xfrm>
            <a:off x="6383044" y="1573487"/>
            <a:ext cx="2342187" cy="3167189"/>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53916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7978354" cy="44625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smtClean="0">
                <a:latin typeface="Artifakt Element" panose="020B0503050000020004" pitchFamily="34" charset="0"/>
                <a:ea typeface="Artifakt Element" panose="020B0503050000020004" pitchFamily="34" charset="0"/>
              </a:rPr>
              <a:t>THEORY OF GAME</a:t>
            </a:r>
            <a:endParaRPr sz="3200" dirty="0">
              <a:latin typeface="Artifakt Element" panose="020B0503050000020004" pitchFamily="34" charset="0"/>
              <a:ea typeface="Artifakt Element" panose="020B0503050000020004" pitchFamily="34" charset="0"/>
            </a:endParaRPr>
          </a:p>
        </p:txBody>
      </p:sp>
      <p:sp>
        <p:nvSpPr>
          <p:cNvPr id="595" name="Google Shape;595;p17"/>
          <p:cNvSpPr txBox="1">
            <a:spLocks noGrp="1"/>
          </p:cNvSpPr>
          <p:nvPr>
            <p:ph type="body" idx="1"/>
          </p:nvPr>
        </p:nvSpPr>
        <p:spPr>
          <a:xfrm>
            <a:off x="399343" y="965771"/>
            <a:ext cx="5713454" cy="4055063"/>
          </a:xfrm>
          <a:prstGeom prst="rect">
            <a:avLst/>
          </a:prstGeom>
        </p:spPr>
        <p:txBody>
          <a:bodyPr spcFirstLastPara="1" wrap="square" lIns="0" tIns="0" rIns="0" bIns="0" anchor="t" anchorCtr="0">
            <a:noAutofit/>
          </a:bodyPr>
          <a:lstStyle/>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In case logically no one can create a straight line with his own symbol, the game results a tie.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Hence </a:t>
            </a:r>
            <a:r>
              <a:rPr lang="en-US" sz="1600" dirty="0">
                <a:latin typeface="Artifakt Element" panose="020B0503050000020004" pitchFamily="34" charset="0"/>
                <a:ea typeface="Artifakt Element" panose="020B0503050000020004" pitchFamily="34" charset="0"/>
              </a:rPr>
              <a:t>there are only three possible results – a player wins, his opponent (human or computer) wins or it’s a tie.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endParaRPr lang="en-US" sz="1600" dirty="0" smtClean="0">
              <a:latin typeface="Artifakt Element" panose="020B0503050000020004" pitchFamily="34" charset="0"/>
              <a:ea typeface="Artifakt Element" panose="020B05030500000200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97" name="Google Shape;597;p17"/>
          <p:cNvGrpSpPr/>
          <p:nvPr/>
        </p:nvGrpSpPr>
        <p:grpSpPr>
          <a:xfrm>
            <a:off x="6383044" y="1573487"/>
            <a:ext cx="2342187" cy="3167189"/>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132" y="2585925"/>
            <a:ext cx="1810003" cy="1629002"/>
          </a:xfrm>
          <a:prstGeom prst="rect">
            <a:avLst/>
          </a:prstGeom>
        </p:spPr>
      </p:pic>
    </p:spTree>
    <p:extLst>
      <p:ext uri="{BB962C8B-B14F-4D97-AF65-F5344CB8AC3E}">
        <p14:creationId xmlns:p14="http://schemas.microsoft.com/office/powerpoint/2010/main" val="428754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7978354" cy="44625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smtClean="0">
                <a:latin typeface="Artifakt Element" panose="020B0503050000020004" pitchFamily="34" charset="0"/>
                <a:ea typeface="Artifakt Element" panose="020B0503050000020004" pitchFamily="34" charset="0"/>
              </a:rPr>
              <a:t>THEORY OF GAME</a:t>
            </a:r>
            <a:endParaRPr sz="3200" dirty="0">
              <a:latin typeface="Artifakt Element" panose="020B0503050000020004" pitchFamily="34" charset="0"/>
              <a:ea typeface="Artifakt Element" panose="020B0503050000020004" pitchFamily="34" charset="0"/>
            </a:endParaRPr>
          </a:p>
        </p:txBody>
      </p:sp>
      <p:sp>
        <p:nvSpPr>
          <p:cNvPr id="595" name="Google Shape;595;p17"/>
          <p:cNvSpPr txBox="1">
            <a:spLocks noGrp="1"/>
          </p:cNvSpPr>
          <p:nvPr>
            <p:ph type="body" idx="1"/>
          </p:nvPr>
        </p:nvSpPr>
        <p:spPr>
          <a:xfrm>
            <a:off x="399343" y="965771"/>
            <a:ext cx="5713454" cy="4055063"/>
          </a:xfrm>
          <a:prstGeom prst="rect">
            <a:avLst/>
          </a:prstGeom>
        </p:spPr>
        <p:txBody>
          <a:bodyPr spcFirstLastPara="1" wrap="square" lIns="0" tIns="0" rIns="0" bIns="0" anchor="t" anchorCtr="0">
            <a:noAutofit/>
          </a:bodyPr>
          <a:lstStyle/>
          <a:p>
            <a:pPr>
              <a:buFont typeface="Wingdings" panose="05000000000000000000" pitchFamily="2" charset="2"/>
              <a:buChar char="ü"/>
            </a:pPr>
            <a:r>
              <a:rPr lang="en-US" sz="1600" dirty="0">
                <a:latin typeface="Artifakt Element" panose="020B0503050000020004" pitchFamily="34" charset="0"/>
                <a:ea typeface="Artifakt Element" panose="020B0503050000020004" pitchFamily="34" charset="0"/>
              </a:rPr>
              <a:t>If any player is able to draw three Xs or three Os in the following combinations then that player wins. The combinations are: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a</a:t>
            </a:r>
            <a:r>
              <a:rPr lang="en-US" sz="1600" dirty="0">
                <a:latin typeface="Artifakt Element" panose="020B0503050000020004" pitchFamily="34" charset="0"/>
                <a:ea typeface="Artifakt Element" panose="020B0503050000020004" pitchFamily="34" charset="0"/>
              </a:rPr>
              <a:t>) 1, 2, 3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b</a:t>
            </a:r>
            <a:r>
              <a:rPr lang="en-US" sz="1600" dirty="0">
                <a:latin typeface="Artifakt Element" panose="020B0503050000020004" pitchFamily="34" charset="0"/>
                <a:ea typeface="Artifakt Element" panose="020B0503050000020004" pitchFamily="34" charset="0"/>
              </a:rPr>
              <a:t>) 4, 5, 6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c</a:t>
            </a:r>
            <a:r>
              <a:rPr lang="en-US" sz="1600" dirty="0">
                <a:latin typeface="Artifakt Element" panose="020B0503050000020004" pitchFamily="34" charset="0"/>
                <a:ea typeface="Artifakt Element" panose="020B0503050000020004" pitchFamily="34" charset="0"/>
              </a:rPr>
              <a:t>) 7, 8, 9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d</a:t>
            </a:r>
            <a:r>
              <a:rPr lang="en-US" sz="1600" dirty="0">
                <a:latin typeface="Artifakt Element" panose="020B0503050000020004" pitchFamily="34" charset="0"/>
                <a:ea typeface="Artifakt Element" panose="020B0503050000020004" pitchFamily="34" charset="0"/>
              </a:rPr>
              <a:t>) 1, 4, 7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e</a:t>
            </a:r>
            <a:r>
              <a:rPr lang="en-US" sz="1600" dirty="0">
                <a:latin typeface="Artifakt Element" panose="020B0503050000020004" pitchFamily="34" charset="0"/>
                <a:ea typeface="Artifakt Element" panose="020B0503050000020004" pitchFamily="34" charset="0"/>
              </a:rPr>
              <a:t>) 2, 5, 8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f</a:t>
            </a:r>
            <a:r>
              <a:rPr lang="en-US" sz="1600" dirty="0">
                <a:latin typeface="Artifakt Element" panose="020B0503050000020004" pitchFamily="34" charset="0"/>
                <a:ea typeface="Artifakt Element" panose="020B0503050000020004" pitchFamily="34" charset="0"/>
              </a:rPr>
              <a:t>) 3, 6, 9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h</a:t>
            </a:r>
            <a:r>
              <a:rPr lang="en-US" sz="1600" dirty="0">
                <a:latin typeface="Artifakt Element" panose="020B0503050000020004" pitchFamily="34" charset="0"/>
                <a:ea typeface="Artifakt Element" panose="020B0503050000020004" pitchFamily="34" charset="0"/>
              </a:rPr>
              <a:t>) 1, 5, 9 </a:t>
            </a:r>
            <a:endParaRPr lang="en-US" sz="1600" dirty="0" smtClean="0">
              <a:latin typeface="Artifakt Element" panose="020B0503050000020004" pitchFamily="34" charset="0"/>
              <a:ea typeface="Artifakt Element" panose="020B0503050000020004" pitchFamily="34" charset="0"/>
            </a:endParaRPr>
          </a:p>
          <a:p>
            <a:pPr>
              <a:buFont typeface="Wingdings" panose="05000000000000000000" pitchFamily="2" charset="2"/>
              <a:buChar char="ü"/>
            </a:pPr>
            <a:r>
              <a:rPr lang="en-US" sz="1600" dirty="0" smtClean="0">
                <a:latin typeface="Artifakt Element" panose="020B0503050000020004" pitchFamily="34" charset="0"/>
                <a:ea typeface="Artifakt Element" panose="020B0503050000020004" pitchFamily="34" charset="0"/>
              </a:rPr>
              <a:t>i</a:t>
            </a:r>
            <a:r>
              <a:rPr lang="en-US" sz="1600" dirty="0">
                <a:latin typeface="Artifakt Element" panose="020B0503050000020004" pitchFamily="34" charset="0"/>
                <a:ea typeface="Artifakt Element" panose="020B0503050000020004" pitchFamily="34" charset="0"/>
              </a:rPr>
              <a:t>) 3, 5, 7 </a:t>
            </a:r>
            <a:endParaRPr lang="en-US" sz="1600" dirty="0" smtClean="0">
              <a:latin typeface="Artifakt Element" panose="020B0503050000020004" pitchFamily="34" charset="0"/>
              <a:ea typeface="Artifakt Element" panose="020B05030500000200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597" name="Google Shape;597;p17"/>
          <p:cNvGrpSpPr/>
          <p:nvPr/>
        </p:nvGrpSpPr>
        <p:grpSpPr>
          <a:xfrm>
            <a:off x="6383044" y="1573487"/>
            <a:ext cx="2342187" cy="3167189"/>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42260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7978354" cy="44625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smtClean="0">
                <a:latin typeface="Artifakt Element" panose="020B0503050000020004" pitchFamily="34" charset="0"/>
                <a:ea typeface="Artifakt Element" panose="020B0503050000020004" pitchFamily="34" charset="0"/>
              </a:rPr>
              <a:t>PROJECT DESIGN</a:t>
            </a:r>
            <a:endParaRPr sz="3200" dirty="0">
              <a:latin typeface="Artifakt Element" panose="020B0503050000020004" pitchFamily="34" charset="0"/>
              <a:ea typeface="Artifakt Element" panose="020B0503050000020004" pitchFamily="34" charset="0"/>
            </a:endParaRPr>
          </a:p>
        </p:txBody>
      </p:sp>
      <p:sp>
        <p:nvSpPr>
          <p:cNvPr id="595" name="Google Shape;595;p17"/>
          <p:cNvSpPr txBox="1">
            <a:spLocks noGrp="1"/>
          </p:cNvSpPr>
          <p:nvPr>
            <p:ph type="body" idx="1"/>
          </p:nvPr>
        </p:nvSpPr>
        <p:spPr>
          <a:xfrm>
            <a:off x="399343" y="965771"/>
            <a:ext cx="5713454" cy="4055063"/>
          </a:xfrm>
          <a:prstGeom prst="rect">
            <a:avLst/>
          </a:prstGeom>
        </p:spPr>
        <p:txBody>
          <a:bodyPr spcFirstLastPara="1" wrap="square" lIns="0" tIns="0" rIns="0" bIns="0" anchor="t" anchorCtr="0">
            <a:noAutofit/>
          </a:bodyPr>
          <a:lstStyle/>
          <a:p>
            <a:pPr marL="114300" indent="0">
              <a:buNone/>
            </a:pPr>
            <a:r>
              <a:rPr lang="en-US" sz="1600" dirty="0"/>
              <a:t>In our final design goals, there were four principles that we sought for: </a:t>
            </a:r>
            <a:endParaRPr lang="en-US" sz="1600" dirty="0" smtClean="0"/>
          </a:p>
          <a:p>
            <a:pPr>
              <a:buFont typeface="Wingdings" panose="05000000000000000000" pitchFamily="2" charset="2"/>
              <a:buChar char="ü"/>
            </a:pPr>
            <a:r>
              <a:rPr lang="en-US" sz="1600" dirty="0" smtClean="0"/>
              <a:t>Graphics</a:t>
            </a:r>
            <a:r>
              <a:rPr lang="en-US" sz="1600" dirty="0"/>
              <a:t>: The 3D rendering in this game must be very smooth and crisp. However, at the same time, it needs to be available to the masses and should not only be restricted to those with a superior graphics card. </a:t>
            </a:r>
            <a:endParaRPr lang="en-US" sz="1600" dirty="0" smtClean="0"/>
          </a:p>
          <a:p>
            <a:pPr>
              <a:buFont typeface="Wingdings" panose="05000000000000000000" pitchFamily="2" charset="2"/>
              <a:buChar char="ü"/>
            </a:pPr>
            <a:r>
              <a:rPr lang="en-US" sz="1600" dirty="0"/>
              <a:t>Colors: The colors should be uniform across all platforms. They should ideally be on the brighter side as that gets the attention of people and they are more inclined to use the application with popping colors. </a:t>
            </a:r>
            <a:endParaRPr lang="en-US" sz="1600" dirty="0" smtClean="0"/>
          </a:p>
          <a:p>
            <a:pPr>
              <a:buFont typeface="Wingdings" panose="05000000000000000000" pitchFamily="2" charset="2"/>
              <a:buChar char="ü"/>
            </a:pPr>
            <a:endParaRPr lang="en-US" sz="1600" dirty="0" smtClean="0">
              <a:latin typeface="Artifakt Element" panose="020B0503050000020004" pitchFamily="34" charset="0"/>
              <a:ea typeface="Artifakt Element" panose="020B05030500000200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597" name="Google Shape;597;p17"/>
          <p:cNvGrpSpPr/>
          <p:nvPr/>
        </p:nvGrpSpPr>
        <p:grpSpPr>
          <a:xfrm>
            <a:off x="6383044" y="1573487"/>
            <a:ext cx="2342187" cy="3167189"/>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656665706"/>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854</Words>
  <Application>Microsoft Office PowerPoint</Application>
  <PresentationFormat>On-screen Show (16:9)</PresentationFormat>
  <Paragraphs>72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Artifakt Element</vt:lpstr>
      <vt:lpstr>Raleway</vt:lpstr>
      <vt:lpstr>Calibri</vt:lpstr>
      <vt:lpstr>Wingdings</vt:lpstr>
      <vt:lpstr>Barlow Light</vt:lpstr>
      <vt:lpstr>Raleway Thin</vt:lpstr>
      <vt:lpstr>Gaoler template</vt:lpstr>
      <vt:lpstr>3-D Multiplayer Game</vt:lpstr>
      <vt:lpstr>PowerPoint Presentation</vt:lpstr>
      <vt:lpstr>   INDEX</vt:lpstr>
      <vt:lpstr>INTRODUCTION</vt:lpstr>
      <vt:lpstr> OBJECTIVE</vt:lpstr>
      <vt:lpstr>THEORY OF GAME</vt:lpstr>
      <vt:lpstr>THEORY OF GAME</vt:lpstr>
      <vt:lpstr>THEORY OF GAME</vt:lpstr>
      <vt:lpstr>PROJECT DESIGN</vt:lpstr>
      <vt:lpstr>PROJECT DESIGN</vt:lpstr>
      <vt:lpstr>Conclusion</vt:lpstr>
      <vt:lpstr>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vishal kumar parida</cp:lastModifiedBy>
  <cp:revision>58</cp:revision>
  <dcterms:modified xsi:type="dcterms:W3CDTF">2022-11-14T19:31:41Z</dcterms:modified>
</cp:coreProperties>
</file>