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9"/>
  </p:notesMasterIdLst>
  <p:sldIdLst>
    <p:sldId id="256" r:id="rId2"/>
    <p:sldId id="260" r:id="rId3"/>
    <p:sldId id="262" r:id="rId4"/>
    <p:sldId id="270" r:id="rId5"/>
    <p:sldId id="279" r:id="rId6"/>
    <p:sldId id="280" r:id="rId7"/>
    <p:sldId id="278" r:id="rId8"/>
  </p:sldIdLst>
  <p:sldSz cx="9144000" cy="5143500" type="screen16x9"/>
  <p:notesSz cx="6858000" cy="9144000"/>
  <p:embeddedFontLst>
    <p:embeddedFont>
      <p:font typeface="Barlow Light" panose="020B0604020202020204" charset="0"/>
      <p:regular r:id="rId10"/>
      <p:bold r:id="rId11"/>
      <p:italic r:id="rId12"/>
      <p:boldItalic r:id="rId13"/>
    </p:embeddedFont>
    <p:embeddedFont>
      <p:font typeface="Raleway" panose="020B0604020202020204" charset="0"/>
      <p:regular r:id="rId14"/>
      <p:bold r:id="rId15"/>
      <p:italic r:id="rId16"/>
      <p:boldItalic r:id="rId17"/>
    </p:embeddedFont>
    <p:embeddedFont>
      <p:font typeface="Segoe UI Semibold" panose="020B0702040204020203" pitchFamily="34" charset="0"/>
      <p:bold r:id="rId18"/>
      <p:boldItalic r:id="rId19"/>
    </p:embeddedFont>
    <p:embeddedFont>
      <p:font typeface="Calibri" panose="020F0502020204030204" pitchFamily="34" charset="0"/>
      <p:regular r:id="rId20"/>
      <p:bold r:id="rId21"/>
      <p:italic r:id="rId22"/>
      <p:boldItalic r:id="rId23"/>
    </p:embeddedFont>
    <p:embeddedFont>
      <p:font typeface="Raleway Thin"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E2214B-EEA6-4F0E-851E-DA328E0D34B4}">
  <a:tblStyle styleId="{11E2214B-EEA6-4F0E-851E-DA328E0D34B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44D3EF-30E0-43DB-A017-93B0B98886E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presProps" Target="presProps.xml"/><Relationship Id="rId10" Type="http://schemas.openxmlformats.org/officeDocument/2006/relationships/font" Target="fonts/font1.fntdata"/><Relationship Id="rId19" Type="http://schemas.openxmlformats.org/officeDocument/2006/relationships/font" Target="fonts/font10.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font" Target="fonts/font1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8" name="Google Shape;11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8" name="Google Shape;11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5945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8" name="Google Shape;11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2839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1"/>
            </a:gs>
            <a:gs pos="50000">
              <a:schemeClr val="accent1"/>
            </a:gs>
            <a:gs pos="100000">
              <a:schemeClr val="accent2"/>
            </a:gs>
          </a:gsLst>
          <a:lin ang="16200038" scaled="0"/>
        </a:gradFill>
        <a:effectLst/>
      </p:bgPr>
    </p:bg>
    <p:spTree>
      <p:nvGrpSpPr>
        <p:cNvPr id="1"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rot="5400000">
            <a:off x="-303375" y="927405"/>
            <a:ext cx="1416300" cy="8097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039050" y="1028325"/>
            <a:ext cx="4742700" cy="3579900"/>
          </a:xfrm>
          <a:prstGeom prst="rect">
            <a:avLst/>
          </a:prstGeom>
        </p:spPr>
        <p:txBody>
          <a:bodyPr spcFirstLastPara="1" wrap="square" lIns="0" tIns="0" rIns="0" bIns="0" anchor="t" anchorCtr="0">
            <a:noAutofit/>
          </a:bodyPr>
          <a:lstStyle>
            <a:lvl1pPr marL="457200" lvl="0" indent="-431800" rtl="0">
              <a:spcBef>
                <a:spcPts val="600"/>
              </a:spcBef>
              <a:spcAft>
                <a:spcPts val="0"/>
              </a:spcAft>
              <a:buClr>
                <a:schemeClr val="lt1"/>
              </a:buClr>
              <a:buSzPts val="3200"/>
              <a:buChar char="▸"/>
              <a:defRPr sz="3200">
                <a:solidFill>
                  <a:schemeClr val="lt1"/>
                </a:solidFill>
              </a:defRPr>
            </a:lvl1pPr>
            <a:lvl2pPr marL="914400" lvl="1" indent="-431800" rtl="0">
              <a:spcBef>
                <a:spcPts val="600"/>
              </a:spcBef>
              <a:spcAft>
                <a:spcPts val="0"/>
              </a:spcAft>
              <a:buClr>
                <a:schemeClr val="lt1"/>
              </a:buClr>
              <a:buSzPts val="3200"/>
              <a:buChar char="▹"/>
              <a:defRPr sz="3200">
                <a:solidFill>
                  <a:schemeClr val="lt1"/>
                </a:solidFill>
              </a:defRPr>
            </a:lvl2pPr>
            <a:lvl3pPr marL="1371600" lvl="2" indent="-431800" rtl="0">
              <a:spcBef>
                <a:spcPts val="600"/>
              </a:spcBef>
              <a:spcAft>
                <a:spcPts val="0"/>
              </a:spcAft>
              <a:buClr>
                <a:schemeClr val="lt1"/>
              </a:buClr>
              <a:buSzPts val="3200"/>
              <a:buChar char="▹"/>
              <a:defRPr sz="3200">
                <a:solidFill>
                  <a:schemeClr val="lt1"/>
                </a:solidFill>
              </a:defRPr>
            </a:lvl3pPr>
            <a:lvl4pPr marL="1828800" lvl="3" indent="-431800" rtl="0">
              <a:spcBef>
                <a:spcPts val="600"/>
              </a:spcBef>
              <a:spcAft>
                <a:spcPts val="0"/>
              </a:spcAft>
              <a:buClr>
                <a:schemeClr val="lt1"/>
              </a:buClr>
              <a:buSzPts val="3200"/>
              <a:buChar char="▹"/>
              <a:defRPr sz="3200">
                <a:solidFill>
                  <a:schemeClr val="lt1"/>
                </a:solidFill>
              </a:defRPr>
            </a:lvl4pPr>
            <a:lvl5pPr marL="2286000" lvl="4" indent="-431800" rtl="0">
              <a:spcBef>
                <a:spcPts val="600"/>
              </a:spcBef>
              <a:spcAft>
                <a:spcPts val="0"/>
              </a:spcAft>
              <a:buClr>
                <a:schemeClr val="lt1"/>
              </a:buClr>
              <a:buSzPts val="3200"/>
              <a:buChar char="▹"/>
              <a:defRPr sz="3200">
                <a:solidFill>
                  <a:schemeClr val="lt1"/>
                </a:solidFill>
              </a:defRPr>
            </a:lvl5pPr>
            <a:lvl6pPr marL="2743200" lvl="5" indent="-431800" rtl="0">
              <a:spcBef>
                <a:spcPts val="600"/>
              </a:spcBef>
              <a:spcAft>
                <a:spcPts val="0"/>
              </a:spcAft>
              <a:buClr>
                <a:schemeClr val="lt1"/>
              </a:buClr>
              <a:buSzPts val="3200"/>
              <a:buChar char="▹"/>
              <a:defRPr sz="3200">
                <a:solidFill>
                  <a:schemeClr val="lt1"/>
                </a:solidFill>
              </a:defRPr>
            </a:lvl6pPr>
            <a:lvl7pPr marL="3200400" lvl="6" indent="-431800" rtl="0">
              <a:spcBef>
                <a:spcPts val="600"/>
              </a:spcBef>
              <a:spcAft>
                <a:spcPts val="0"/>
              </a:spcAft>
              <a:buClr>
                <a:schemeClr val="lt1"/>
              </a:buClr>
              <a:buSzPts val="3200"/>
              <a:buChar char="▹"/>
              <a:defRPr sz="3200">
                <a:solidFill>
                  <a:schemeClr val="lt1"/>
                </a:solidFill>
              </a:defRPr>
            </a:lvl7pPr>
            <a:lvl8pPr marL="3657600" lvl="7" indent="-431800" rtl="0">
              <a:spcBef>
                <a:spcPts val="600"/>
              </a:spcBef>
              <a:spcAft>
                <a:spcPts val="0"/>
              </a:spcAft>
              <a:buClr>
                <a:schemeClr val="lt1"/>
              </a:buClr>
              <a:buSzPts val="3200"/>
              <a:buChar char="▹"/>
              <a:defRPr sz="3200">
                <a:solidFill>
                  <a:schemeClr val="lt1"/>
                </a:solidFill>
              </a:defRPr>
            </a:lvl8pPr>
            <a:lvl9pPr marL="4114800" lvl="8" indent="-431800">
              <a:spcBef>
                <a:spcPts val="600"/>
              </a:spcBef>
              <a:spcAft>
                <a:spcPts val="0"/>
              </a:spcAft>
              <a:buClr>
                <a:schemeClr val="lt1"/>
              </a:buClr>
              <a:buSzPts val="3200"/>
              <a:buChar char="▹"/>
              <a:defRPr sz="3200">
                <a:solidFill>
                  <a:schemeClr val="lt1"/>
                </a:solidFill>
              </a:defRPr>
            </a:lvl9pPr>
          </a:lstStyle>
          <a:p>
            <a:endParaRPr/>
          </a:p>
        </p:txBody>
      </p:sp>
      <p:sp>
        <p:nvSpPr>
          <p:cNvPr id="20" name="Google Shape;20;p4"/>
          <p:cNvSpPr txBox="1"/>
          <p:nvPr/>
        </p:nvSpPr>
        <p:spPr>
          <a:xfrm>
            <a:off x="19050" y="933775"/>
            <a:ext cx="5310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8600" b="1">
                <a:solidFill>
                  <a:schemeClr val="accent2"/>
                </a:solidFill>
                <a:latin typeface="Raleway"/>
                <a:ea typeface="Raleway"/>
                <a:cs typeface="Raleway"/>
                <a:sym typeface="Raleway"/>
              </a:rPr>
              <a:t>“</a:t>
            </a:r>
            <a:endParaRPr sz="8600" b="1">
              <a:solidFill>
                <a:schemeClr val="accent2"/>
              </a:solidFill>
              <a:latin typeface="Raleway"/>
              <a:ea typeface="Raleway"/>
              <a:cs typeface="Raleway"/>
              <a:sym typeface="Raleway"/>
            </a:endParaRPr>
          </a:p>
        </p:txBody>
      </p:sp>
      <p:sp>
        <p:nvSpPr>
          <p:cNvPr id="21" name="Google Shape;21;p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 name="Rectangle 1"/>
          <p:cNvSpPr/>
          <p:nvPr/>
        </p:nvSpPr>
        <p:spPr>
          <a:xfrm>
            <a:off x="905523" y="1911365"/>
            <a:ext cx="3842492" cy="1938992"/>
          </a:xfrm>
          <a:prstGeom prst="rect">
            <a:avLst/>
          </a:prstGeom>
        </p:spPr>
        <p:txBody>
          <a:bodyPr wrap="square">
            <a:spAutoFit/>
          </a:bodyPr>
          <a:lstStyle/>
          <a:p>
            <a:pPr lvl="0"/>
            <a:r>
              <a:rPr lang="en-US" sz="2400" dirty="0" smtClean="0">
                <a:solidFill>
                  <a:schemeClr val="tx1">
                    <a:lumMod val="50000"/>
                  </a:schemeClr>
                </a:solidFill>
              </a:rPr>
              <a:t>A realtime chat Dapp(decentralized application) based on Web3.0 and Blockchain.</a:t>
            </a:r>
            <a:br>
              <a:rPr lang="en-US" sz="2400" dirty="0" smtClean="0">
                <a:solidFill>
                  <a:schemeClr val="tx1">
                    <a:lumMod val="50000"/>
                  </a:schemeClr>
                </a:solidFill>
              </a:rPr>
            </a:br>
            <a:endParaRPr lang="en-US" sz="2400" dirty="0">
              <a:solidFill>
                <a:schemeClr val="tx1">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16"/>
          <p:cNvSpPr txBox="1">
            <a:spLocks noGrp="1"/>
          </p:cNvSpPr>
          <p:nvPr>
            <p:ph type="body" idx="1"/>
          </p:nvPr>
        </p:nvSpPr>
        <p:spPr>
          <a:xfrm>
            <a:off x="861133" y="149588"/>
            <a:ext cx="5086199" cy="4927107"/>
          </a:xfrm>
          <a:prstGeom prst="rect">
            <a:avLst/>
          </a:prstGeom>
        </p:spPr>
        <p:txBody>
          <a:bodyPr spcFirstLastPara="1" wrap="square" lIns="0" tIns="0" rIns="0" bIns="0" anchor="t" anchorCtr="0">
            <a:noAutofit/>
          </a:bodyPr>
          <a:lstStyle/>
          <a:p>
            <a:pPr marL="25400" indent="0">
              <a:buNone/>
            </a:pPr>
            <a:r>
              <a:rPr lang="en-US" sz="2400" b="1" dirty="0" smtClean="0">
                <a:latin typeface="Segoe UI Semibold" panose="020B0702040204020203" pitchFamily="34" charset="0"/>
                <a:cs typeface="Segoe UI Semibold" panose="020B0702040204020203" pitchFamily="34" charset="0"/>
              </a:rPr>
              <a:t>Problem Statement</a:t>
            </a:r>
          </a:p>
          <a:p>
            <a:pPr marL="25400" indent="0">
              <a:buNone/>
            </a:pPr>
            <a:r>
              <a:rPr lang="en-US" sz="1600" dirty="0">
                <a:latin typeface="Segoe UI Semibold" panose="020B0702040204020203" pitchFamily="34" charset="0"/>
                <a:cs typeface="Segoe UI Semibold" panose="020B0702040204020203" pitchFamily="34" charset="0"/>
              </a:rPr>
              <a:t>The privacy issues in a time where digital life is almost </a:t>
            </a:r>
            <a:r>
              <a:rPr lang="en-US" sz="1600" dirty="0" smtClean="0">
                <a:latin typeface="Segoe UI Semibold" panose="020B0702040204020203" pitchFamily="34" charset="0"/>
                <a:cs typeface="Segoe UI Semibold" panose="020B0702040204020203" pitchFamily="34" charset="0"/>
              </a:rPr>
              <a:t>consuming </a:t>
            </a:r>
            <a:r>
              <a:rPr lang="en-US" sz="1600" dirty="0">
                <a:latin typeface="Segoe UI Semibold" panose="020B0702040204020203" pitchFamily="34" charset="0"/>
                <a:cs typeface="Segoe UI Semibold" panose="020B0702040204020203" pitchFamily="34" charset="0"/>
              </a:rPr>
              <a:t>us is a grave threat</a:t>
            </a:r>
            <a:r>
              <a:rPr lang="en-US" sz="1600" dirty="0" smtClean="0">
                <a:latin typeface="Segoe UI Semibold" panose="020B0702040204020203" pitchFamily="34" charset="0"/>
                <a:cs typeface="Segoe UI Semibold" panose="020B0702040204020203" pitchFamily="34" charset="0"/>
              </a:rPr>
              <a:t>.</a:t>
            </a:r>
          </a:p>
          <a:p>
            <a:pPr marL="25400" indent="0">
              <a:buNone/>
            </a:pPr>
            <a:r>
              <a:rPr lang="en-US" sz="1600" dirty="0">
                <a:latin typeface="Segoe UI Semibold" panose="020B0702040204020203" pitchFamily="34" charset="0"/>
                <a:cs typeface="Segoe UI Semibold" panose="020B0702040204020203" pitchFamily="34" charset="0"/>
              </a:rPr>
              <a:t>➡Users have to submit sensitive data, like name, date of birth, and phone number.</a:t>
            </a:r>
          </a:p>
          <a:p>
            <a:pPr marL="25400" indent="0">
              <a:buNone/>
            </a:pPr>
            <a:r>
              <a:rPr lang="en-US" sz="1600" dirty="0">
                <a:latin typeface="Segoe UI Semibold" panose="020B0702040204020203" pitchFamily="34" charset="0"/>
                <a:cs typeface="Segoe UI Semibold" panose="020B0702040204020203" pitchFamily="34" charset="0"/>
              </a:rPr>
              <a:t>➡</a:t>
            </a:r>
            <a:r>
              <a:rPr lang="en-US" sz="1600" dirty="0" smtClean="0">
                <a:latin typeface="Segoe UI Semibold" panose="020B0702040204020203" pitchFamily="34" charset="0"/>
                <a:cs typeface="Segoe UI Semibold" panose="020B0702040204020203" pitchFamily="34" charset="0"/>
              </a:rPr>
              <a:t>Apps </a:t>
            </a:r>
            <a:r>
              <a:rPr lang="en-US" sz="1600" dirty="0">
                <a:latin typeface="Segoe UI Semibold" panose="020B0702040204020203" pitchFamily="34" charset="0"/>
                <a:cs typeface="Segoe UI Semibold" panose="020B0702040204020203" pitchFamily="34" charset="0"/>
              </a:rPr>
              <a:t>are often misused to spread fake news and misinformation.</a:t>
            </a:r>
          </a:p>
          <a:p>
            <a:pPr marL="25400" indent="0">
              <a:buNone/>
            </a:pPr>
            <a:r>
              <a:rPr lang="en-US" sz="1600" dirty="0">
                <a:latin typeface="Segoe UI Semibold" panose="020B0702040204020203" pitchFamily="34" charset="0"/>
                <a:cs typeface="Segoe UI Semibold" panose="020B0702040204020203" pitchFamily="34" charset="0"/>
              </a:rPr>
              <a:t>➡Many messaging applications store the data on the cloud, which is not encrypted, exposing it to vulnerabilities.</a:t>
            </a:r>
          </a:p>
          <a:p>
            <a:pPr marL="25400" indent="0">
              <a:buNone/>
            </a:pPr>
            <a:r>
              <a:rPr lang="en-US" sz="1600" dirty="0">
                <a:latin typeface="Segoe UI Semibold" panose="020B0702040204020203" pitchFamily="34" charset="0"/>
                <a:cs typeface="Segoe UI Semibold" panose="020B0702040204020203" pitchFamily="34" charset="0"/>
              </a:rPr>
              <a:t>➡Several apps use personal information for unethical purposes. </a:t>
            </a:r>
            <a:r>
              <a:rPr lang="en-US" sz="1600" dirty="0" smtClean="0">
                <a:latin typeface="Segoe UI Semibold" panose="020B0702040204020203" pitchFamily="34" charset="0"/>
                <a:cs typeface="Segoe UI Semibold" panose="020B0702040204020203" pitchFamily="34" charset="0"/>
              </a:rPr>
              <a:t>They allegedly </a:t>
            </a:r>
            <a:r>
              <a:rPr lang="en-US" sz="1600" dirty="0">
                <a:latin typeface="Segoe UI Semibold" panose="020B0702040204020203" pitchFamily="34" charset="0"/>
                <a:cs typeface="Segoe UI Semibold" panose="020B0702040204020203" pitchFamily="34" charset="0"/>
              </a:rPr>
              <a:t>shared the data acquired </a:t>
            </a:r>
            <a:r>
              <a:rPr lang="en-US" sz="1600" dirty="0" smtClean="0">
                <a:latin typeface="Segoe UI Semibold" panose="020B0702040204020203" pitchFamily="34" charset="0"/>
                <a:cs typeface="Segoe UI Semibold" panose="020B0702040204020203" pitchFamily="34" charset="0"/>
              </a:rPr>
              <a:t>with </a:t>
            </a:r>
            <a:r>
              <a:rPr lang="en-US" sz="1600" dirty="0">
                <a:latin typeface="Segoe UI Semibold" panose="020B0702040204020203" pitchFamily="34" charset="0"/>
                <a:cs typeface="Segoe UI Semibold" panose="020B0702040204020203" pitchFamily="34" charset="0"/>
              </a:rPr>
              <a:t>advertisers</a:t>
            </a:r>
            <a:r>
              <a:rPr lang="en-US" sz="1600" dirty="0" smtClean="0">
                <a:latin typeface="Segoe UI Semibold" panose="020B0702040204020203" pitchFamily="34" charset="0"/>
                <a:cs typeface="Segoe UI Semibold" panose="020B0702040204020203" pitchFamily="34" charset="0"/>
              </a:rPr>
              <a:t>. </a:t>
            </a:r>
            <a:r>
              <a:rPr lang="en-US" sz="1600" dirty="0">
                <a:latin typeface="Segoe UI Semibold" panose="020B0702040204020203" pitchFamily="34" charset="0"/>
                <a:cs typeface="Segoe UI Semibold" panose="020B0702040204020203" pitchFamily="34" charset="0"/>
              </a:rPr>
              <a:t>To this date, cases of such privacy and data leaks have already </a:t>
            </a:r>
            <a:r>
              <a:rPr lang="en-US" sz="1600" dirty="0" smtClean="0">
                <a:latin typeface="Segoe UI Semibold" panose="020B0702040204020203" pitchFamily="34" charset="0"/>
                <a:cs typeface="Segoe UI Semibold" panose="020B0702040204020203" pitchFamily="34" charset="0"/>
              </a:rPr>
              <a:t>happened.</a:t>
            </a:r>
          </a:p>
          <a:p>
            <a:pPr marL="25400" indent="0">
              <a:buNone/>
            </a:pPr>
            <a:endParaRPr lang="en-US" sz="1600" b="1" dirty="0">
              <a:latin typeface="Times New Roman" panose="02020603050405020304" pitchFamily="18" charset="0"/>
              <a:cs typeface="Times New Roman" panose="02020603050405020304" pitchFamily="18" charset="0"/>
            </a:endParaRPr>
          </a:p>
        </p:txBody>
      </p:sp>
      <p:sp>
        <p:nvSpPr>
          <p:cNvPr id="519" name="Google Shape;519;p1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520" name="Google Shape;520;p16"/>
          <p:cNvGrpSpPr/>
          <p:nvPr/>
        </p:nvGrpSpPr>
        <p:grpSpPr>
          <a:xfrm>
            <a:off x="6230973" y="930400"/>
            <a:ext cx="2318495" cy="3612478"/>
            <a:chOff x="6661328" y="2103554"/>
            <a:chExt cx="850574" cy="1325339"/>
          </a:xfrm>
        </p:grpSpPr>
        <p:sp>
          <p:nvSpPr>
            <p:cNvPr id="521" name="Google Shape;521;p16"/>
            <p:cNvSpPr/>
            <p:nvPr/>
          </p:nvSpPr>
          <p:spPr>
            <a:xfrm>
              <a:off x="7216759" y="3070053"/>
              <a:ext cx="247057" cy="142875"/>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16"/>
            <p:cNvSpPr/>
            <p:nvPr/>
          </p:nvSpPr>
          <p:spPr>
            <a:xfrm>
              <a:off x="7342016" y="3123138"/>
              <a:ext cx="71660" cy="55453"/>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16"/>
            <p:cNvSpPr/>
            <p:nvPr/>
          </p:nvSpPr>
          <p:spPr>
            <a:xfrm>
              <a:off x="7342406" y="3141358"/>
              <a:ext cx="71304" cy="37263"/>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16"/>
            <p:cNvSpPr/>
            <p:nvPr/>
          </p:nvSpPr>
          <p:spPr>
            <a:xfrm>
              <a:off x="7268719" y="3095364"/>
              <a:ext cx="71613" cy="53417"/>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16"/>
            <p:cNvSpPr/>
            <p:nvPr/>
          </p:nvSpPr>
          <p:spPr>
            <a:xfrm>
              <a:off x="7268869" y="3112444"/>
              <a:ext cx="71304" cy="37267"/>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16"/>
            <p:cNvSpPr/>
            <p:nvPr/>
          </p:nvSpPr>
          <p:spPr>
            <a:xfrm>
              <a:off x="7286737" y="2775175"/>
              <a:ext cx="123184" cy="353826"/>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16"/>
            <p:cNvSpPr/>
            <p:nvPr/>
          </p:nvSpPr>
          <p:spPr>
            <a:xfrm>
              <a:off x="7314533" y="2554952"/>
              <a:ext cx="78868" cy="76871"/>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16"/>
            <p:cNvSpPr/>
            <p:nvPr/>
          </p:nvSpPr>
          <p:spPr>
            <a:xfrm>
              <a:off x="7190170" y="2579409"/>
              <a:ext cx="118999" cy="169986"/>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16"/>
            <p:cNvSpPr/>
            <p:nvPr/>
          </p:nvSpPr>
          <p:spPr>
            <a:xfrm>
              <a:off x="7180686" y="2720915"/>
              <a:ext cx="56790" cy="37169"/>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16"/>
            <p:cNvSpPr/>
            <p:nvPr/>
          </p:nvSpPr>
          <p:spPr>
            <a:xfrm>
              <a:off x="7182331" y="2728860"/>
              <a:ext cx="37082" cy="30910"/>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16"/>
            <p:cNvSpPr/>
            <p:nvPr/>
          </p:nvSpPr>
          <p:spPr>
            <a:xfrm>
              <a:off x="7286654" y="2565698"/>
              <a:ext cx="128280" cy="258276"/>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16"/>
            <p:cNvSpPr/>
            <p:nvPr/>
          </p:nvSpPr>
          <p:spPr>
            <a:xfrm>
              <a:off x="7391109" y="2618517"/>
              <a:ext cx="49710" cy="228160"/>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16"/>
            <p:cNvSpPr/>
            <p:nvPr/>
          </p:nvSpPr>
          <p:spPr>
            <a:xfrm>
              <a:off x="7311279" y="2475275"/>
              <a:ext cx="85098" cy="103818"/>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16"/>
            <p:cNvSpPr/>
            <p:nvPr/>
          </p:nvSpPr>
          <p:spPr>
            <a:xfrm>
              <a:off x="7314515" y="2466234"/>
              <a:ext cx="89964" cy="88884"/>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16"/>
            <p:cNvSpPr/>
            <p:nvPr/>
          </p:nvSpPr>
          <p:spPr>
            <a:xfrm>
              <a:off x="7384763" y="2604603"/>
              <a:ext cx="55737" cy="75876"/>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16"/>
            <p:cNvSpPr/>
            <p:nvPr/>
          </p:nvSpPr>
          <p:spPr>
            <a:xfrm>
              <a:off x="7269438" y="2565933"/>
              <a:ext cx="45289" cy="73030"/>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16"/>
            <p:cNvSpPr/>
            <p:nvPr/>
          </p:nvSpPr>
          <p:spPr>
            <a:xfrm>
              <a:off x="6661328" y="3286571"/>
              <a:ext cx="246169" cy="142323"/>
            </a:xfrm>
            <a:custGeom>
              <a:avLst/>
              <a:gdLst/>
              <a:ahLst/>
              <a:cxnLst/>
              <a:rect l="l" t="t" r="r" b="b"/>
              <a:pathLst>
                <a:path w="657677" h="380237" extrusionOk="0">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16"/>
            <p:cNvSpPr/>
            <p:nvPr/>
          </p:nvSpPr>
          <p:spPr>
            <a:xfrm>
              <a:off x="6681151" y="2824698"/>
              <a:ext cx="58982" cy="128668"/>
            </a:xfrm>
            <a:custGeom>
              <a:avLst/>
              <a:gdLst/>
              <a:ahLst/>
              <a:cxnLst/>
              <a:rect l="l" t="t" r="r" b="b"/>
              <a:pathLst>
                <a:path w="157580" h="343757" extrusionOk="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16"/>
            <p:cNvSpPr/>
            <p:nvPr/>
          </p:nvSpPr>
          <p:spPr>
            <a:xfrm>
              <a:off x="6689412" y="2771791"/>
              <a:ext cx="42428" cy="81725"/>
            </a:xfrm>
            <a:custGeom>
              <a:avLst/>
              <a:gdLst/>
              <a:ahLst/>
              <a:cxnLst/>
              <a:rect l="l" t="t" r="r" b="b"/>
              <a:pathLst>
                <a:path w="113353" h="218341" extrusionOk="0">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16"/>
            <p:cNvSpPr/>
            <p:nvPr/>
          </p:nvSpPr>
          <p:spPr>
            <a:xfrm>
              <a:off x="6782889" y="3337575"/>
              <a:ext cx="91454" cy="51556"/>
            </a:xfrm>
            <a:custGeom>
              <a:avLst/>
              <a:gdLst/>
              <a:ahLst/>
              <a:cxnLst/>
              <a:rect l="l" t="t" r="r" b="b"/>
              <a:pathLst>
                <a:path w="244333" h="137739" extrusionOk="0">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16"/>
            <p:cNvSpPr/>
            <p:nvPr/>
          </p:nvSpPr>
          <p:spPr>
            <a:xfrm>
              <a:off x="6784412" y="3346110"/>
              <a:ext cx="89915" cy="43199"/>
            </a:xfrm>
            <a:custGeom>
              <a:avLst/>
              <a:gdLst/>
              <a:ahLst/>
              <a:cxnLst/>
              <a:rect l="l" t="t" r="r" b="b"/>
              <a:pathLst>
                <a:path w="240222" h="115414" extrusionOk="0">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16"/>
            <p:cNvSpPr/>
            <p:nvPr/>
          </p:nvSpPr>
          <p:spPr>
            <a:xfrm>
              <a:off x="6715968" y="3307485"/>
              <a:ext cx="91493" cy="51556"/>
            </a:xfrm>
            <a:custGeom>
              <a:avLst/>
              <a:gdLst/>
              <a:ahLst/>
              <a:cxnLst/>
              <a:rect l="l" t="t" r="r" b="b"/>
              <a:pathLst>
                <a:path w="244438" h="137739" extrusionOk="0">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16"/>
            <p:cNvSpPr/>
            <p:nvPr/>
          </p:nvSpPr>
          <p:spPr>
            <a:xfrm>
              <a:off x="6717638" y="3316019"/>
              <a:ext cx="89951" cy="43199"/>
            </a:xfrm>
            <a:custGeom>
              <a:avLst/>
              <a:gdLst/>
              <a:ahLst/>
              <a:cxnLst/>
              <a:rect l="l" t="t" r="r" b="b"/>
              <a:pathLst>
                <a:path w="240317" h="115414" extrusionOk="0">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16"/>
            <p:cNvSpPr/>
            <p:nvPr/>
          </p:nvSpPr>
          <p:spPr>
            <a:xfrm>
              <a:off x="6715994" y="2973759"/>
              <a:ext cx="133983" cy="378277"/>
            </a:xfrm>
            <a:custGeom>
              <a:avLst/>
              <a:gdLst/>
              <a:ahLst/>
              <a:cxnLst/>
              <a:rect l="l" t="t" r="r" b="b"/>
              <a:pathLst>
                <a:path w="357956" h="1010624" extrusionOk="0">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16"/>
            <p:cNvSpPr/>
            <p:nvPr/>
          </p:nvSpPr>
          <p:spPr>
            <a:xfrm>
              <a:off x="6733197" y="2663396"/>
              <a:ext cx="97219" cy="155678"/>
            </a:xfrm>
            <a:custGeom>
              <a:avLst/>
              <a:gdLst/>
              <a:ahLst/>
              <a:cxnLst/>
              <a:rect l="l" t="t" r="r" b="b"/>
              <a:pathLst>
                <a:path w="259735" h="415919" extrusionOk="0">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16"/>
            <p:cNvSpPr/>
            <p:nvPr/>
          </p:nvSpPr>
          <p:spPr>
            <a:xfrm>
              <a:off x="6701449" y="2773633"/>
              <a:ext cx="149347" cy="247668"/>
            </a:xfrm>
            <a:custGeom>
              <a:avLst/>
              <a:gdLst/>
              <a:ahLst/>
              <a:cxnLst/>
              <a:rect l="l" t="t" r="r" b="b"/>
              <a:pathLst>
                <a:path w="399004" h="661684" extrusionOk="0">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16"/>
            <p:cNvSpPr/>
            <p:nvPr/>
          </p:nvSpPr>
          <p:spPr>
            <a:xfrm>
              <a:off x="6807278" y="2804619"/>
              <a:ext cx="188299" cy="147777"/>
            </a:xfrm>
            <a:custGeom>
              <a:avLst/>
              <a:gdLst/>
              <a:ahLst/>
              <a:cxnLst/>
              <a:rect l="l" t="t" r="r" b="b"/>
              <a:pathLst>
                <a:path w="503069" h="394810" extrusionOk="0">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16"/>
            <p:cNvSpPr/>
            <p:nvPr/>
          </p:nvSpPr>
          <p:spPr>
            <a:xfrm>
              <a:off x="6800502" y="2801416"/>
              <a:ext cx="57697" cy="84545"/>
            </a:xfrm>
            <a:custGeom>
              <a:avLst/>
              <a:gdLst/>
              <a:ahLst/>
              <a:cxnLst/>
              <a:rect l="l" t="t" r="r" b="b"/>
              <a:pathLst>
                <a:path w="154147" h="225876" extrusionOk="0">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16"/>
            <p:cNvSpPr/>
            <p:nvPr/>
          </p:nvSpPr>
          <p:spPr>
            <a:xfrm>
              <a:off x="6736209" y="2656556"/>
              <a:ext cx="94148" cy="104017"/>
            </a:xfrm>
            <a:custGeom>
              <a:avLst/>
              <a:gdLst/>
              <a:ahLst/>
              <a:cxnLst/>
              <a:rect l="l" t="t" r="r" b="b"/>
              <a:pathLst>
                <a:path w="251532" h="277898" extrusionOk="0">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16"/>
            <p:cNvSpPr/>
            <p:nvPr/>
          </p:nvSpPr>
          <p:spPr>
            <a:xfrm>
              <a:off x="6938621" y="2869615"/>
              <a:ext cx="28491" cy="25068"/>
            </a:xfrm>
            <a:custGeom>
              <a:avLst/>
              <a:gdLst/>
              <a:ahLst/>
              <a:cxnLst/>
              <a:rect l="l" t="t" r="r" b="b"/>
              <a:pathLst>
                <a:path w="76119" h="66973" extrusionOk="0">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51" name="Google Shape;551;p16"/>
            <p:cNvGrpSpPr/>
            <p:nvPr/>
          </p:nvGrpSpPr>
          <p:grpSpPr>
            <a:xfrm>
              <a:off x="6930455" y="2860622"/>
              <a:ext cx="82395" cy="49453"/>
              <a:chOff x="4865564" y="4292025"/>
              <a:chExt cx="220130" cy="132120"/>
            </a:xfrm>
          </p:grpSpPr>
          <p:sp>
            <p:nvSpPr>
              <p:cNvPr id="552" name="Google Shape;552;p16"/>
              <p:cNvSpPr/>
              <p:nvPr/>
            </p:nvSpPr>
            <p:spPr>
              <a:xfrm>
                <a:off x="4866015" y="4297264"/>
                <a:ext cx="219679" cy="126881"/>
              </a:xfrm>
              <a:custGeom>
                <a:avLst/>
                <a:gdLst/>
                <a:ahLst/>
                <a:cxnLst/>
                <a:rect l="l" t="t" r="r" b="b"/>
                <a:pathLst>
                  <a:path w="219679" h="126881" extrusionOk="0">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16"/>
              <p:cNvSpPr/>
              <p:nvPr/>
            </p:nvSpPr>
            <p:spPr>
              <a:xfrm>
                <a:off x="4865564" y="4379690"/>
                <a:ext cx="6086" cy="5238"/>
              </a:xfrm>
              <a:custGeom>
                <a:avLst/>
                <a:gdLst/>
                <a:ahLst/>
                <a:cxnLst/>
                <a:rect l="l" t="t" r="r" b="b"/>
                <a:pathLst>
                  <a:path w="6086" h="5238" extrusionOk="0">
                    <a:moveTo>
                      <a:pt x="0" y="5239"/>
                    </a:moveTo>
                    <a:lnTo>
                      <a:pt x="0" y="0"/>
                    </a:lnTo>
                    <a:lnTo>
                      <a:pt x="6086" y="2286"/>
                    </a:lnTo>
                    <a:lnTo>
                      <a:pt x="0" y="523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16"/>
              <p:cNvSpPr/>
              <p:nvPr/>
            </p:nvSpPr>
            <p:spPr>
              <a:xfrm>
                <a:off x="5080003" y="4331398"/>
                <a:ext cx="4849" cy="4953"/>
              </a:xfrm>
              <a:custGeom>
                <a:avLst/>
                <a:gdLst/>
                <a:ahLst/>
                <a:cxnLst/>
                <a:rect l="l" t="t" r="r" b="b"/>
                <a:pathLst>
                  <a:path w="4849" h="4953" extrusionOk="0">
                    <a:moveTo>
                      <a:pt x="4850" y="4953"/>
                    </a:moveTo>
                    <a:lnTo>
                      <a:pt x="4850" y="0"/>
                    </a:lnTo>
                    <a:lnTo>
                      <a:pt x="0" y="3048"/>
                    </a:lnTo>
                    <a:lnTo>
                      <a:pt x="4850" y="49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16"/>
              <p:cNvSpPr/>
              <p:nvPr/>
            </p:nvSpPr>
            <p:spPr>
              <a:xfrm>
                <a:off x="4866015" y="4293038"/>
                <a:ext cx="219203" cy="126874"/>
              </a:xfrm>
              <a:custGeom>
                <a:avLst/>
                <a:gdLst/>
                <a:ahLst/>
                <a:cxnLst/>
                <a:rect l="l" t="t" r="r" b="b"/>
                <a:pathLst>
                  <a:path w="219203" h="126874" extrusionOk="0">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16"/>
              <p:cNvSpPr/>
              <p:nvPr/>
            </p:nvSpPr>
            <p:spPr>
              <a:xfrm rot="-1790023">
                <a:off x="4877359" y="4403357"/>
                <a:ext cx="1145" cy="2102"/>
              </a:xfrm>
              <a:custGeom>
                <a:avLst/>
                <a:gdLst/>
                <a:ahLst/>
                <a:cxnLst/>
                <a:rect l="l" t="t" r="r" b="b"/>
                <a:pathLst>
                  <a:path w="1145" h="2102" extrusionOk="0">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16"/>
              <p:cNvSpPr/>
              <p:nvPr/>
            </p:nvSpPr>
            <p:spPr>
              <a:xfrm rot="-1801764">
                <a:off x="4877140" y="4391533"/>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16"/>
              <p:cNvSpPr/>
              <p:nvPr/>
            </p:nvSpPr>
            <p:spPr>
              <a:xfrm rot="-1801764">
                <a:off x="4879874" y="4393221"/>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16"/>
              <p:cNvSpPr/>
              <p:nvPr/>
            </p:nvSpPr>
            <p:spPr>
              <a:xfrm rot="-1801764">
                <a:off x="4882642" y="4394683"/>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16"/>
              <p:cNvSpPr/>
              <p:nvPr/>
            </p:nvSpPr>
            <p:spPr>
              <a:xfrm rot="-1801764">
                <a:off x="4905957" y="4408254"/>
                <a:ext cx="1140" cy="2093"/>
              </a:xfrm>
              <a:custGeom>
                <a:avLst/>
                <a:gdLst/>
                <a:ahLst/>
                <a:cxnLst/>
                <a:rect l="l" t="t" r="r" b="b"/>
                <a:pathLst>
                  <a:path w="1141" h="2095" extrusionOk="0">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16"/>
              <p:cNvSpPr/>
              <p:nvPr/>
            </p:nvSpPr>
            <p:spPr>
              <a:xfrm rot="-1801764">
                <a:off x="4908679" y="4409799"/>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16"/>
              <p:cNvSpPr/>
              <p:nvPr/>
            </p:nvSpPr>
            <p:spPr>
              <a:xfrm rot="-1801764">
                <a:off x="4911365" y="4411405"/>
                <a:ext cx="1140" cy="2093"/>
              </a:xfrm>
              <a:custGeom>
                <a:avLst/>
                <a:gdLst/>
                <a:ahLst/>
                <a:cxnLst/>
                <a:rect l="l" t="t" r="r" b="b"/>
                <a:pathLst>
                  <a:path w="1141" h="2095" extrusionOk="0">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16"/>
              <p:cNvSpPr/>
              <p:nvPr/>
            </p:nvSpPr>
            <p:spPr>
              <a:xfrm rot="-1801764">
                <a:off x="4914086" y="4412950"/>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16"/>
              <p:cNvSpPr/>
              <p:nvPr/>
            </p:nvSpPr>
            <p:spPr>
              <a:xfrm>
                <a:off x="4890288" y="4399104"/>
                <a:ext cx="9224" cy="6794"/>
              </a:xfrm>
              <a:custGeom>
                <a:avLst/>
                <a:gdLst/>
                <a:ahLst/>
                <a:cxnLst/>
                <a:rect l="l" t="t" r="r" b="b"/>
                <a:pathLst>
                  <a:path w="9224" h="6794" extrusionOk="0">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16"/>
              <p:cNvSpPr/>
              <p:nvPr/>
            </p:nvSpPr>
            <p:spPr>
              <a:xfrm>
                <a:off x="5060033" y="4346638"/>
                <a:ext cx="8558" cy="6096"/>
              </a:xfrm>
              <a:custGeom>
                <a:avLst/>
                <a:gdLst/>
                <a:ahLst/>
                <a:cxnLst/>
                <a:rect l="l" t="t" r="r" b="b"/>
                <a:pathLst>
                  <a:path w="8558" h="6096" extrusionOk="0">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16"/>
              <p:cNvSpPr/>
              <p:nvPr/>
            </p:nvSpPr>
            <p:spPr>
              <a:xfrm>
                <a:off x="5049382" y="4352829"/>
                <a:ext cx="8559" cy="6096"/>
              </a:xfrm>
              <a:custGeom>
                <a:avLst/>
                <a:gdLst/>
                <a:ahLst/>
                <a:cxnLst/>
                <a:rect l="l" t="t" r="r" b="b"/>
                <a:pathLst>
                  <a:path w="8559" h="6096" extrusionOk="0">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16"/>
              <p:cNvSpPr/>
              <p:nvPr/>
            </p:nvSpPr>
            <p:spPr>
              <a:xfrm>
                <a:off x="4866015" y="4292025"/>
                <a:ext cx="219679" cy="127142"/>
              </a:xfrm>
              <a:custGeom>
                <a:avLst/>
                <a:gdLst/>
                <a:ahLst/>
                <a:cxnLst/>
                <a:rect l="l" t="t" r="r" b="b"/>
                <a:pathLst>
                  <a:path w="219679" h="127142" extrusionOk="0">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16"/>
              <p:cNvSpPr/>
              <p:nvPr/>
            </p:nvSpPr>
            <p:spPr>
              <a:xfrm>
                <a:off x="5044723" y="4311872"/>
                <a:ext cx="5135" cy="2857"/>
              </a:xfrm>
              <a:custGeom>
                <a:avLst/>
                <a:gdLst/>
                <a:ahLst/>
                <a:cxnLst/>
                <a:rect l="l" t="t" r="r" b="b"/>
                <a:pathLst>
                  <a:path w="5135" h="2857" extrusionOk="0">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16"/>
              <p:cNvSpPr/>
              <p:nvPr/>
            </p:nvSpPr>
            <p:spPr>
              <a:xfrm>
                <a:off x="5046530" y="4312698"/>
                <a:ext cx="1521" cy="1221"/>
              </a:xfrm>
              <a:custGeom>
                <a:avLst/>
                <a:gdLst/>
                <a:ahLst/>
                <a:cxnLst/>
                <a:rect l="l" t="t" r="r" b="b"/>
                <a:pathLst>
                  <a:path w="1521" h="1221" extrusionOk="0">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72" name="Google Shape;572;p16"/>
            <p:cNvSpPr/>
            <p:nvPr/>
          </p:nvSpPr>
          <p:spPr>
            <a:xfrm>
              <a:off x="6948039" y="2876090"/>
              <a:ext cx="48317" cy="40269"/>
            </a:xfrm>
            <a:custGeom>
              <a:avLst/>
              <a:gdLst/>
              <a:ahLst/>
              <a:cxnLst/>
              <a:rect l="l" t="t" r="r" b="b"/>
              <a:pathLst>
                <a:path w="129087" h="107584" extrusionOk="0">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16"/>
            <p:cNvSpPr/>
            <p:nvPr/>
          </p:nvSpPr>
          <p:spPr>
            <a:xfrm>
              <a:off x="6688913" y="2310158"/>
              <a:ext cx="266346" cy="294746"/>
            </a:xfrm>
            <a:custGeom>
              <a:avLst/>
              <a:gdLst/>
              <a:ahLst/>
              <a:cxnLst/>
              <a:rect l="l" t="t" r="r" b="b"/>
              <a:pathLst>
                <a:path w="711585" h="787458" extrusionOk="0">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16"/>
            <p:cNvSpPr/>
            <p:nvPr/>
          </p:nvSpPr>
          <p:spPr>
            <a:xfrm>
              <a:off x="6681190" y="2324699"/>
              <a:ext cx="248446" cy="281264"/>
            </a:xfrm>
            <a:custGeom>
              <a:avLst/>
              <a:gdLst/>
              <a:ahLst/>
              <a:cxnLst/>
              <a:rect l="l" t="t" r="r" b="b"/>
              <a:pathLst>
                <a:path w="663763" h="751441" extrusionOk="0">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16"/>
            <p:cNvSpPr/>
            <p:nvPr/>
          </p:nvSpPr>
          <p:spPr>
            <a:xfrm>
              <a:off x="7244522" y="2103554"/>
              <a:ext cx="267380" cy="295937"/>
            </a:xfrm>
            <a:custGeom>
              <a:avLst/>
              <a:gdLst/>
              <a:ahLst/>
              <a:cxnLst/>
              <a:rect l="l" t="t" r="r" b="b"/>
              <a:pathLst>
                <a:path w="713014" h="789165" extrusionOk="0">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16"/>
            <p:cNvSpPr/>
            <p:nvPr/>
          </p:nvSpPr>
          <p:spPr>
            <a:xfrm>
              <a:off x="7236798" y="2118137"/>
              <a:ext cx="249375" cy="282304"/>
            </a:xfrm>
            <a:custGeom>
              <a:avLst/>
              <a:gdLst/>
              <a:ahLst/>
              <a:cxnLst/>
              <a:rect l="l" t="t" r="r" b="b"/>
              <a:pathLst>
                <a:path w="665000" h="752811" extrusionOk="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16"/>
            <p:cNvSpPr/>
            <p:nvPr/>
          </p:nvSpPr>
          <p:spPr>
            <a:xfrm rot="-1798898">
              <a:off x="7282126" y="2196393"/>
              <a:ext cx="24191" cy="41957"/>
            </a:xfrm>
            <a:custGeom>
              <a:avLst/>
              <a:gdLst/>
              <a:ahLst/>
              <a:cxnLst/>
              <a:rect l="l" t="t" r="r" b="b"/>
              <a:pathLst>
                <a:path w="64474" h="111823" extrusionOk="0">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16"/>
            <p:cNvSpPr/>
            <p:nvPr/>
          </p:nvSpPr>
          <p:spPr>
            <a:xfrm rot="-1778992">
              <a:off x="7345395" y="2232411"/>
              <a:ext cx="24194" cy="41962"/>
            </a:xfrm>
            <a:custGeom>
              <a:avLst/>
              <a:gdLst/>
              <a:ahLst/>
              <a:cxnLst/>
              <a:rect l="l" t="t" r="r" b="b"/>
              <a:pathLst>
                <a:path w="64696" h="112208" extrusionOk="0">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16"/>
            <p:cNvSpPr/>
            <p:nvPr/>
          </p:nvSpPr>
          <p:spPr>
            <a:xfrm rot="-1798898">
              <a:off x="7404420" y="2267151"/>
              <a:ext cx="24191" cy="41957"/>
            </a:xfrm>
            <a:custGeom>
              <a:avLst/>
              <a:gdLst/>
              <a:ahLst/>
              <a:cxnLst/>
              <a:rect l="l" t="t" r="r" b="b"/>
              <a:pathLst>
                <a:path w="64474" h="111823" extrusionOk="0">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16"/>
            <p:cNvSpPr/>
            <p:nvPr/>
          </p:nvSpPr>
          <p:spPr>
            <a:xfrm>
              <a:off x="7054307" y="2375460"/>
              <a:ext cx="81342" cy="108498"/>
            </a:xfrm>
            <a:custGeom>
              <a:avLst/>
              <a:gdLst/>
              <a:ahLst/>
              <a:cxnLst/>
              <a:rect l="l" t="t" r="r" b="b"/>
              <a:pathLst>
                <a:path w="216911" h="289327" extrusionOk="0">
                  <a:moveTo>
                    <a:pt x="216912" y="195983"/>
                  </a:moveTo>
                  <a:cubicBezTo>
                    <a:pt x="216912" y="129308"/>
                    <a:pt x="170030" y="47678"/>
                    <a:pt x="112307" y="14246"/>
                  </a:cubicBezTo>
                  <a:cubicBezTo>
                    <a:pt x="81496" y="-3566"/>
                    <a:pt x="53919" y="-4042"/>
                    <a:pt x="34805" y="9293"/>
                  </a:cubicBezTo>
                  <a:lnTo>
                    <a:pt x="0" y="29009"/>
                  </a:lnTo>
                  <a:lnTo>
                    <a:pt x="14835" y="34915"/>
                  </a:lnTo>
                  <a:cubicBezTo>
                    <a:pt x="9738" y="47589"/>
                    <a:pt x="7246" y="61163"/>
                    <a:pt x="7512" y="74825"/>
                  </a:cubicBezTo>
                  <a:cubicBezTo>
                    <a:pt x="7512" y="141500"/>
                    <a:pt x="54394" y="223034"/>
                    <a:pt x="112117" y="256562"/>
                  </a:cubicBezTo>
                  <a:cubicBezTo>
                    <a:pt x="121018" y="261857"/>
                    <a:pt x="130623" y="265858"/>
                    <a:pt x="140645" y="268468"/>
                  </a:cubicBezTo>
                  <a:lnTo>
                    <a:pt x="140645" y="289328"/>
                  </a:lnTo>
                  <a:lnTo>
                    <a:pt x="185530" y="263991"/>
                  </a:lnTo>
                  <a:lnTo>
                    <a:pt x="185530" y="263991"/>
                  </a:lnTo>
                  <a:lnTo>
                    <a:pt x="185530" y="263991"/>
                  </a:lnTo>
                  <a:cubicBezTo>
                    <a:pt x="205310" y="252656"/>
                    <a:pt x="216912" y="229225"/>
                    <a:pt x="216912" y="1959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16"/>
            <p:cNvSpPr/>
            <p:nvPr/>
          </p:nvSpPr>
          <p:spPr>
            <a:xfrm rot="-1798898">
              <a:off x="7049958" y="2378905"/>
              <a:ext cx="64153" cy="111361"/>
            </a:xfrm>
            <a:custGeom>
              <a:avLst/>
              <a:gdLst/>
              <a:ahLst/>
              <a:cxnLst/>
              <a:rect l="l" t="t" r="r" b="b"/>
              <a:pathLst>
                <a:path w="170980" h="296798" extrusionOk="0">
                  <a:moveTo>
                    <a:pt x="170981" y="148399"/>
                  </a:moveTo>
                  <a:cubicBezTo>
                    <a:pt x="170981" y="230358"/>
                    <a:pt x="132706" y="296799"/>
                    <a:pt x="85491" y="296799"/>
                  </a:cubicBezTo>
                  <a:cubicBezTo>
                    <a:pt x="38276" y="296799"/>
                    <a:pt x="0" y="230358"/>
                    <a:pt x="0" y="148399"/>
                  </a:cubicBezTo>
                  <a:cubicBezTo>
                    <a:pt x="0" y="66441"/>
                    <a:pt x="38276" y="0"/>
                    <a:pt x="85491" y="0"/>
                  </a:cubicBezTo>
                  <a:cubicBezTo>
                    <a:pt x="132706" y="0"/>
                    <a:pt x="170981" y="66441"/>
                    <a:pt x="170981" y="1483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16"/>
            <p:cNvSpPr/>
            <p:nvPr/>
          </p:nvSpPr>
          <p:spPr>
            <a:xfrm rot="-1798898">
              <a:off x="7061883" y="2407428"/>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16"/>
            <p:cNvSpPr/>
            <p:nvPr/>
          </p:nvSpPr>
          <p:spPr>
            <a:xfrm rot="-1798898">
              <a:off x="7092283" y="2424967"/>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16"/>
            <p:cNvSpPr/>
            <p:nvPr/>
          </p:nvSpPr>
          <p:spPr>
            <a:xfrm>
              <a:off x="7066445" y="2439547"/>
              <a:ext cx="31881" cy="22328"/>
            </a:xfrm>
            <a:custGeom>
              <a:avLst/>
              <a:gdLst/>
              <a:ahLst/>
              <a:cxnLst/>
              <a:rect l="l" t="t" r="r" b="b"/>
              <a:pathLst>
                <a:path w="85015" h="59542" extrusionOk="0">
                  <a:moveTo>
                    <a:pt x="0" y="0"/>
                  </a:moveTo>
                  <a:cubicBezTo>
                    <a:pt x="0" y="0"/>
                    <a:pt x="13694" y="37528"/>
                    <a:pt x="41272" y="53435"/>
                  </a:cubicBezTo>
                  <a:cubicBezTo>
                    <a:pt x="68849" y="69342"/>
                    <a:pt x="85015" y="49149"/>
                    <a:pt x="85015" y="4914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16"/>
            <p:cNvSpPr/>
            <p:nvPr/>
          </p:nvSpPr>
          <p:spPr>
            <a:xfrm>
              <a:off x="7016984" y="2605070"/>
              <a:ext cx="22181" cy="70080"/>
            </a:xfrm>
            <a:custGeom>
              <a:avLst/>
              <a:gdLst/>
              <a:ahLst/>
              <a:cxnLst/>
              <a:rect l="l" t="t" r="r" b="b"/>
              <a:pathLst>
                <a:path w="59149" h="186880" extrusionOk="0">
                  <a:moveTo>
                    <a:pt x="0" y="152591"/>
                  </a:moveTo>
                  <a:lnTo>
                    <a:pt x="59149" y="186881"/>
                  </a:lnTo>
                  <a:lnTo>
                    <a:pt x="59149" y="34195"/>
                  </a:lnTo>
                  <a:lnTo>
                    <a:pt x="0" y="0"/>
                  </a:lnTo>
                  <a:lnTo>
                    <a:pt x="0" y="152591"/>
                  </a:lnTo>
                  <a:close/>
                </a:path>
              </a:pathLst>
            </a:custGeom>
            <a:solidFill>
              <a:srgbClr val="115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16"/>
            <p:cNvSpPr/>
            <p:nvPr/>
          </p:nvSpPr>
          <p:spPr>
            <a:xfrm>
              <a:off x="7016984" y="2594731"/>
              <a:ext cx="41045" cy="23253"/>
            </a:xfrm>
            <a:custGeom>
              <a:avLst/>
              <a:gdLst/>
              <a:ahLst/>
              <a:cxnLst/>
              <a:rect l="l" t="t" r="r" b="b"/>
              <a:pathLst>
                <a:path w="109454" h="62007" extrusionOk="0">
                  <a:moveTo>
                    <a:pt x="59149" y="62008"/>
                  </a:moveTo>
                  <a:lnTo>
                    <a:pt x="0" y="27718"/>
                  </a:lnTo>
                  <a:lnTo>
                    <a:pt x="47928" y="0"/>
                  </a:lnTo>
                  <a:lnTo>
                    <a:pt x="109455" y="34480"/>
                  </a:lnTo>
                  <a:lnTo>
                    <a:pt x="59149" y="62008"/>
                  </a:lnTo>
                  <a:close/>
                </a:path>
              </a:pathLst>
            </a:custGeom>
            <a:solidFill>
              <a:srgbClr val="3C7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16"/>
            <p:cNvSpPr/>
            <p:nvPr/>
          </p:nvSpPr>
          <p:spPr>
            <a:xfrm>
              <a:off x="7057740" y="2595705"/>
              <a:ext cx="65605" cy="105819"/>
            </a:xfrm>
            <a:custGeom>
              <a:avLst/>
              <a:gdLst/>
              <a:ahLst/>
              <a:cxnLst/>
              <a:rect l="l" t="t" r="r" b="b"/>
              <a:pathLst>
                <a:path w="174947" h="282184" extrusionOk="0">
                  <a:moveTo>
                    <a:pt x="174880" y="168275"/>
                  </a:moveTo>
                  <a:cubicBezTo>
                    <a:pt x="174376" y="153645"/>
                    <a:pt x="166502" y="140272"/>
                    <a:pt x="153959" y="132747"/>
                  </a:cubicBezTo>
                  <a:lnTo>
                    <a:pt x="84635" y="92646"/>
                  </a:lnTo>
                  <a:lnTo>
                    <a:pt x="95666" y="40545"/>
                  </a:lnTo>
                  <a:lnTo>
                    <a:pt x="95666" y="36639"/>
                  </a:lnTo>
                  <a:cubicBezTo>
                    <a:pt x="95704" y="31096"/>
                    <a:pt x="94933" y="25581"/>
                    <a:pt x="93383" y="20256"/>
                  </a:cubicBezTo>
                  <a:cubicBezTo>
                    <a:pt x="91291" y="13398"/>
                    <a:pt x="83874" y="-2889"/>
                    <a:pt x="79119" y="445"/>
                  </a:cubicBezTo>
                  <a:lnTo>
                    <a:pt x="6562" y="42450"/>
                  </a:lnTo>
                  <a:cubicBezTo>
                    <a:pt x="2187" y="43688"/>
                    <a:pt x="0" y="48736"/>
                    <a:pt x="0" y="56356"/>
                  </a:cubicBezTo>
                  <a:lnTo>
                    <a:pt x="0" y="184087"/>
                  </a:lnTo>
                  <a:cubicBezTo>
                    <a:pt x="903" y="199546"/>
                    <a:pt x="9053" y="213671"/>
                    <a:pt x="21967" y="222187"/>
                  </a:cubicBezTo>
                  <a:lnTo>
                    <a:pt x="120961" y="279337"/>
                  </a:lnTo>
                  <a:cubicBezTo>
                    <a:pt x="129710" y="284385"/>
                    <a:pt x="137412" y="282480"/>
                    <a:pt x="140741" y="275527"/>
                  </a:cubicBezTo>
                  <a:lnTo>
                    <a:pt x="173739" y="204280"/>
                  </a:lnTo>
                  <a:cubicBezTo>
                    <a:pt x="174728" y="201632"/>
                    <a:pt x="175118" y="198803"/>
                    <a:pt x="174880" y="19599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16"/>
            <p:cNvSpPr/>
            <p:nvPr/>
          </p:nvSpPr>
          <p:spPr>
            <a:xfrm>
              <a:off x="7095932" y="2684289"/>
              <a:ext cx="13087" cy="23860"/>
            </a:xfrm>
            <a:custGeom>
              <a:avLst/>
              <a:gdLst/>
              <a:ahLst/>
              <a:cxnLst/>
              <a:rect l="l" t="t" r="r" b="b"/>
              <a:pathLst>
                <a:path w="34899" h="63627" extrusionOk="0">
                  <a:moveTo>
                    <a:pt x="0" y="63627"/>
                  </a:moveTo>
                  <a:lnTo>
                    <a:pt x="34900" y="43148"/>
                  </a:lnTo>
                  <a:lnTo>
                    <a:pt x="3138" y="0"/>
                  </a:lnTo>
                  <a:lnTo>
                    <a:pt x="0" y="6362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16"/>
            <p:cNvSpPr/>
            <p:nvPr/>
          </p:nvSpPr>
          <p:spPr>
            <a:xfrm>
              <a:off x="7045282" y="2602986"/>
              <a:ext cx="65605" cy="105693"/>
            </a:xfrm>
            <a:custGeom>
              <a:avLst/>
              <a:gdLst/>
              <a:ahLst/>
              <a:cxnLst/>
              <a:rect l="l" t="t" r="r" b="b"/>
              <a:pathLst>
                <a:path w="174947" h="281849" extrusionOk="0">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8"/>
          <p:cNvSpPr txBox="1">
            <a:spLocks noGrp="1"/>
          </p:cNvSpPr>
          <p:nvPr>
            <p:ph type="ctrTitle" idx="4294967295"/>
          </p:nvPr>
        </p:nvSpPr>
        <p:spPr>
          <a:xfrm>
            <a:off x="685800" y="624256"/>
            <a:ext cx="3867900" cy="1469151"/>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dirty="0">
                <a:solidFill>
                  <a:schemeClr val="accent1"/>
                </a:solidFill>
              </a:rPr>
              <a:t>We got a</a:t>
            </a:r>
            <a:br>
              <a:rPr lang="en" sz="6000" dirty="0">
                <a:solidFill>
                  <a:schemeClr val="accent1"/>
                </a:solidFill>
              </a:rPr>
            </a:br>
            <a:r>
              <a:rPr lang="en" sz="6000" dirty="0">
                <a:solidFill>
                  <a:schemeClr val="accent1"/>
                </a:solidFill>
              </a:rPr>
              <a:t>Solution!</a:t>
            </a:r>
            <a:endParaRPr sz="6000" dirty="0">
              <a:solidFill>
                <a:schemeClr val="accent1"/>
              </a:solidFill>
            </a:endParaRPr>
          </a:p>
        </p:txBody>
      </p:sp>
      <p:sp>
        <p:nvSpPr>
          <p:cNvPr id="742" name="Google Shape;742;p18"/>
          <p:cNvSpPr txBox="1">
            <a:spLocks noGrp="1"/>
          </p:cNvSpPr>
          <p:nvPr>
            <p:ph type="subTitle" idx="4294967295"/>
          </p:nvPr>
        </p:nvSpPr>
        <p:spPr>
          <a:xfrm>
            <a:off x="685800" y="2157531"/>
            <a:ext cx="4373571" cy="2831719"/>
          </a:xfrm>
          <a:prstGeom prst="rect">
            <a:avLst/>
          </a:prstGeom>
        </p:spPr>
        <p:txBody>
          <a:bodyPr spcFirstLastPara="1" wrap="square" lIns="0" tIns="0" rIns="0" bIns="0" anchor="t" anchorCtr="0">
            <a:noAutofit/>
          </a:bodyPr>
          <a:lstStyle/>
          <a:p>
            <a:pPr marL="114300" indent="0">
              <a:buNone/>
            </a:pPr>
            <a:r>
              <a:rPr lang="en-US" dirty="0" smtClean="0"/>
              <a:t>The demand </a:t>
            </a:r>
            <a:r>
              <a:rPr lang="en-US" dirty="0"/>
              <a:t>for private instant communication fueled the rise of </a:t>
            </a:r>
            <a:r>
              <a:rPr lang="en-US" dirty="0" smtClean="0"/>
              <a:t>encrypted </a:t>
            </a:r>
            <a:r>
              <a:rPr lang="en-US" dirty="0"/>
              <a:t>messaging </a:t>
            </a:r>
            <a:r>
              <a:rPr lang="en-US" dirty="0" smtClean="0"/>
              <a:t>apps. So, in this project we are building a realtime </a:t>
            </a:r>
            <a:r>
              <a:rPr lang="en-US" dirty="0"/>
              <a:t>chat Dapp(decentralized application) based on Web3.0 and Blockchain.</a:t>
            </a:r>
            <a:br>
              <a:rPr lang="en-US" dirty="0"/>
            </a:br>
            <a:endParaRPr lang="en-US" sz="2000" dirty="0">
              <a:latin typeface="Arial" panose="020B0604020202020204" pitchFamily="34" charset="0"/>
              <a:cs typeface="Arial" panose="020B0604020202020204" pitchFamily="34" charset="0"/>
            </a:endParaRPr>
          </a:p>
        </p:txBody>
      </p:sp>
      <p:sp>
        <p:nvSpPr>
          <p:cNvPr id="743" name="Google Shape;743;p1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dirty="0"/>
          </a:p>
        </p:txBody>
      </p:sp>
      <p:grpSp>
        <p:nvGrpSpPr>
          <p:cNvPr id="744" name="Google Shape;744;p18"/>
          <p:cNvGrpSpPr/>
          <p:nvPr/>
        </p:nvGrpSpPr>
        <p:grpSpPr>
          <a:xfrm>
            <a:off x="5038937" y="624256"/>
            <a:ext cx="3428994" cy="3803332"/>
            <a:chOff x="2152750" y="190500"/>
            <a:chExt cx="4293756" cy="4762499"/>
          </a:xfrm>
        </p:grpSpPr>
        <p:sp>
          <p:nvSpPr>
            <p:cNvPr id="745" name="Google Shape;745;p18"/>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18"/>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18"/>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18"/>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18"/>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18"/>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18"/>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18"/>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18"/>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18"/>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18"/>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18"/>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18"/>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18"/>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18"/>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18"/>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18"/>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18"/>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18"/>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18"/>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18"/>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18"/>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18"/>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18"/>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18"/>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18"/>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18"/>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18"/>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18"/>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18"/>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18"/>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18"/>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18"/>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18"/>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18"/>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18"/>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18"/>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18"/>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18"/>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18"/>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18"/>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18"/>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18"/>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18"/>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18"/>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18"/>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18"/>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18"/>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18"/>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18"/>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18"/>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18"/>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18"/>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18"/>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18"/>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18"/>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18"/>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18"/>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18"/>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18"/>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18"/>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18"/>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18"/>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18"/>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18"/>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18"/>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18"/>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18"/>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18"/>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18"/>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18"/>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18"/>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18"/>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18"/>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9" name="Google Shape;819;p18"/>
            <p:cNvGrpSpPr/>
            <p:nvPr/>
          </p:nvGrpSpPr>
          <p:grpSpPr>
            <a:xfrm>
              <a:off x="3923682" y="3244965"/>
              <a:ext cx="195764" cy="131404"/>
              <a:chOff x="5733332" y="4102215"/>
              <a:chExt cx="195764" cy="131404"/>
            </a:xfrm>
          </p:grpSpPr>
          <p:sp>
            <p:nvSpPr>
              <p:cNvPr id="820" name="Google Shape;820;p18"/>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18"/>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18"/>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18"/>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18"/>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18"/>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18"/>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18"/>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18"/>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9" name="Google Shape;829;p18"/>
            <p:cNvGrpSpPr/>
            <p:nvPr/>
          </p:nvGrpSpPr>
          <p:grpSpPr>
            <a:xfrm flipH="1">
              <a:off x="3829267" y="2465054"/>
              <a:ext cx="683694" cy="518573"/>
              <a:chOff x="6621095" y="1452181"/>
              <a:chExt cx="330894" cy="250785"/>
            </a:xfrm>
          </p:grpSpPr>
          <p:sp>
            <p:nvSpPr>
              <p:cNvPr id="830" name="Google Shape;830;p1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1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1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1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1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35" name="Google Shape;835;p18"/>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18"/>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18"/>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18"/>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18"/>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18"/>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18"/>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18"/>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18"/>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18"/>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18"/>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18"/>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18"/>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18"/>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18"/>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18"/>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18"/>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18"/>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1161" name="Google Shape;1161;p26"/>
          <p:cNvSpPr txBox="1">
            <a:spLocks noGrp="1"/>
          </p:cNvSpPr>
          <p:nvPr>
            <p:ph type="subTitle" idx="4294967295"/>
          </p:nvPr>
        </p:nvSpPr>
        <p:spPr>
          <a:xfrm>
            <a:off x="887767" y="186431"/>
            <a:ext cx="5504154" cy="4918919"/>
          </a:xfrm>
          <a:prstGeom prst="rect">
            <a:avLst/>
          </a:prstGeom>
        </p:spPr>
        <p:txBody>
          <a:bodyPr spcFirstLastPara="1" wrap="square" lIns="0" tIns="0" rIns="0" bIns="0" anchor="t" anchorCtr="0">
            <a:noAutofit/>
          </a:bodyPr>
          <a:lstStyle/>
          <a:p>
            <a:pPr marL="114300" indent="0">
              <a:buNone/>
            </a:pPr>
            <a:endParaRPr lang="en-US" sz="1600" dirty="0" smtClean="0">
              <a:latin typeface="Times New Roman" panose="02020603050405020304" pitchFamily="18" charset="0"/>
              <a:cs typeface="Times New Roman" panose="02020603050405020304" pitchFamily="18" charset="0"/>
            </a:endParaRPr>
          </a:p>
          <a:p>
            <a:pPr marL="114300" indent="0">
              <a:buNone/>
            </a:pPr>
            <a:r>
              <a:rPr lang="en-US" sz="2800" dirty="0" smtClean="0">
                <a:solidFill>
                  <a:schemeClr val="accent1">
                    <a:lumMod val="75000"/>
                  </a:schemeClr>
                </a:solidFill>
                <a:latin typeface="Times New Roman" panose="02020603050405020304" pitchFamily="18" charset="0"/>
                <a:cs typeface="Times New Roman" panose="02020603050405020304" pitchFamily="18" charset="0"/>
              </a:rPr>
              <a:t>What problem does our web   application solve?</a:t>
            </a:r>
            <a:endParaRPr lang="en-US" sz="2800" dirty="0">
              <a:solidFill>
                <a:schemeClr val="accent1">
                  <a:lumMod val="75000"/>
                </a:schemeClr>
              </a:solidFill>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A </a:t>
            </a:r>
            <a:r>
              <a:rPr lang="en-US" sz="1600" dirty="0">
                <a:latin typeface="Times New Roman" panose="02020603050405020304" pitchFamily="18" charset="0"/>
                <a:cs typeface="Times New Roman" panose="02020603050405020304" pitchFamily="18" charset="0"/>
              </a:rPr>
              <a:t>completely secure and anonymous sign-up, only needing a crypto wallet address. No need for names, IDs, or phone numbers (like Telegram). Total user privacy, without compromise.</a:t>
            </a:r>
          </a:p>
          <a:p>
            <a:r>
              <a:rPr lang="en-US" sz="1600" dirty="0">
                <a:latin typeface="Times New Roman" panose="02020603050405020304" pitchFamily="18" charset="0"/>
                <a:cs typeface="Times New Roman" panose="02020603050405020304" pitchFamily="18" charset="0"/>
              </a:rPr>
              <a:t>No cloud storage, no user moderation, and complete end-to-end encryption for all messages between users – completely eliminating the risk of hacks or data leaks.</a:t>
            </a:r>
          </a:p>
          <a:p>
            <a:r>
              <a:rPr lang="en-US" sz="1600" dirty="0">
                <a:latin typeface="Times New Roman" panose="02020603050405020304" pitchFamily="18" charset="0"/>
                <a:cs typeface="Times New Roman" panose="02020603050405020304" pitchFamily="18" charset="0"/>
              </a:rPr>
              <a:t>All messaging history and files are on anonymous, independent, and non-connected nodes, on the </a:t>
            </a:r>
            <a:r>
              <a:rPr lang="en-US" sz="1600" dirty="0" smtClean="0">
                <a:latin typeface="Times New Roman" panose="02020603050405020304" pitchFamily="18" charset="0"/>
                <a:cs typeface="Times New Roman" panose="02020603050405020304" pitchFamily="18" charset="0"/>
              </a:rPr>
              <a:t>Blockchain </a:t>
            </a:r>
            <a:r>
              <a:rPr lang="en-US" sz="1600" dirty="0">
                <a:latin typeface="Times New Roman" panose="02020603050405020304" pitchFamily="18" charset="0"/>
                <a:cs typeface="Times New Roman" panose="02020603050405020304" pitchFamily="18" charset="0"/>
              </a:rPr>
              <a:t>network. This eliminates all points of failure and, as it grows and expands its nodes, becomes increasingly secure.</a:t>
            </a:r>
          </a:p>
          <a:p>
            <a:pPr marL="342900"/>
            <a:endParaRPr dirty="0"/>
          </a:p>
        </p:txBody>
      </p:sp>
      <p:sp>
        <p:nvSpPr>
          <p:cNvPr id="1162" name="Google Shape;1162;p2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sp>
        <p:nvSpPr>
          <p:cNvPr id="1163" name="Google Shape;1163;p26"/>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oogle Shape;673;p46">
            <a:extLst>
              <a:ext uri="{FF2B5EF4-FFF2-40B4-BE49-F238E27FC236}">
                <a16:creationId xmlns:a16="http://schemas.microsoft.com/office/drawing/2014/main" id="{57DFD81C-B109-41F3-A1A1-1FA04AE94791}"/>
              </a:ext>
            </a:extLst>
          </p:cNvPr>
          <p:cNvPicPr preferRelativeResize="0"/>
          <p:nvPr/>
        </p:nvPicPr>
        <p:blipFill>
          <a:blip r:embed="rId3">
            <a:alphaModFix/>
          </a:blip>
          <a:stretch>
            <a:fillRect/>
          </a:stretch>
        </p:blipFill>
        <p:spPr>
          <a:xfrm>
            <a:off x="6304650" y="1039509"/>
            <a:ext cx="2572825" cy="343813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1161" name="Google Shape;1161;p26"/>
          <p:cNvSpPr txBox="1">
            <a:spLocks noGrp="1"/>
          </p:cNvSpPr>
          <p:nvPr>
            <p:ph type="subTitle" idx="4294967295"/>
          </p:nvPr>
        </p:nvSpPr>
        <p:spPr>
          <a:xfrm>
            <a:off x="887767" y="186431"/>
            <a:ext cx="5504154" cy="4918919"/>
          </a:xfrm>
          <a:prstGeom prst="rect">
            <a:avLst/>
          </a:prstGeom>
        </p:spPr>
        <p:txBody>
          <a:bodyPr spcFirstLastPara="1" wrap="square" lIns="0" tIns="0" rIns="0" bIns="0" anchor="t" anchorCtr="0">
            <a:noAutofit/>
          </a:bodyPr>
          <a:lstStyle/>
          <a:p>
            <a:pPr marL="114300" indent="0">
              <a:buNone/>
            </a:pPr>
            <a:endParaRPr lang="en-US" sz="1600" dirty="0" smtClean="0">
              <a:latin typeface="Times New Roman" panose="02020603050405020304" pitchFamily="18" charset="0"/>
              <a:cs typeface="Times New Roman" panose="02020603050405020304" pitchFamily="18" charset="0"/>
            </a:endParaRPr>
          </a:p>
          <a:p>
            <a:pPr marL="114300" indent="0">
              <a:buNone/>
            </a:pPr>
            <a:r>
              <a:rPr lang="en-US" sz="2800" dirty="0" smtClean="0">
                <a:solidFill>
                  <a:schemeClr val="accent1">
                    <a:lumMod val="75000"/>
                  </a:schemeClr>
                </a:solidFill>
                <a:latin typeface="Times New Roman" panose="02020603050405020304" pitchFamily="18" charset="0"/>
                <a:cs typeface="Times New Roman" panose="02020603050405020304" pitchFamily="18" charset="0"/>
              </a:rPr>
              <a:t>Future Scope</a:t>
            </a:r>
          </a:p>
          <a:p>
            <a:pPr marL="114300" indent="0">
              <a:buNone/>
            </a:pPr>
            <a:r>
              <a:rPr lang="en-US" sz="1800" dirty="0"/>
              <a:t>The goal of this project was to analyze inefficiencies of the traditional central based messaging applications and address them by using Ethereum smart contracts in trustless and secure decentralized application. This has been achieved by developing a decentralized application that can be run by any user to send and receive encrypted messages. Adding capabilities like picture and video sharing, customized chat groups and exploring a new technology in blockchain called Whisper for messaging are some of the future directions. </a:t>
            </a:r>
            <a:endParaRPr lang="en-IN" sz="1800" dirty="0"/>
          </a:p>
          <a:p>
            <a:pPr marL="114300" indent="0">
              <a:buNone/>
            </a:pPr>
            <a:endParaRPr lang="en-US" sz="2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162" name="Google Shape;1162;p2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sp>
        <p:nvSpPr>
          <p:cNvPr id="1163" name="Google Shape;1163;p26"/>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oogle Shape;673;p46">
            <a:extLst>
              <a:ext uri="{FF2B5EF4-FFF2-40B4-BE49-F238E27FC236}">
                <a16:creationId xmlns:a16="http://schemas.microsoft.com/office/drawing/2014/main" id="{57DFD81C-B109-41F3-A1A1-1FA04AE94791}"/>
              </a:ext>
            </a:extLst>
          </p:cNvPr>
          <p:cNvPicPr preferRelativeResize="0"/>
          <p:nvPr/>
        </p:nvPicPr>
        <p:blipFill>
          <a:blip r:embed="rId3">
            <a:alphaModFix/>
          </a:blip>
          <a:stretch>
            <a:fillRect/>
          </a:stretch>
        </p:blipFill>
        <p:spPr>
          <a:xfrm>
            <a:off x="6304650" y="1039509"/>
            <a:ext cx="2572825" cy="3438134"/>
          </a:xfrm>
          <a:prstGeom prst="rect">
            <a:avLst/>
          </a:prstGeom>
          <a:noFill/>
          <a:ln>
            <a:noFill/>
          </a:ln>
        </p:spPr>
      </p:pic>
    </p:spTree>
    <p:extLst>
      <p:ext uri="{BB962C8B-B14F-4D97-AF65-F5344CB8AC3E}">
        <p14:creationId xmlns:p14="http://schemas.microsoft.com/office/powerpoint/2010/main" val="87194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1161" name="Google Shape;1161;p26"/>
          <p:cNvSpPr txBox="1">
            <a:spLocks noGrp="1"/>
          </p:cNvSpPr>
          <p:nvPr>
            <p:ph type="subTitle" idx="4294967295"/>
          </p:nvPr>
        </p:nvSpPr>
        <p:spPr>
          <a:xfrm>
            <a:off x="887767" y="186431"/>
            <a:ext cx="5504154" cy="4918919"/>
          </a:xfrm>
          <a:prstGeom prst="rect">
            <a:avLst/>
          </a:prstGeom>
        </p:spPr>
        <p:txBody>
          <a:bodyPr spcFirstLastPara="1" wrap="square" lIns="0" tIns="0" rIns="0" bIns="0" anchor="t" anchorCtr="0">
            <a:noAutofit/>
          </a:bodyPr>
          <a:lstStyle/>
          <a:p>
            <a:pPr marL="114300" indent="0">
              <a:buNone/>
            </a:pPr>
            <a:endParaRPr lang="en-US" sz="1600" dirty="0" smtClean="0">
              <a:latin typeface="Times New Roman" panose="02020603050405020304" pitchFamily="18" charset="0"/>
              <a:cs typeface="Times New Roman" panose="02020603050405020304" pitchFamily="18" charset="0"/>
            </a:endParaRPr>
          </a:p>
          <a:p>
            <a:pPr marL="114300" indent="0">
              <a:buNone/>
            </a:pPr>
            <a:r>
              <a:rPr lang="en-US" sz="2800" dirty="0" smtClean="0">
                <a:solidFill>
                  <a:schemeClr val="accent1">
                    <a:lumMod val="75000"/>
                  </a:schemeClr>
                </a:solidFill>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ü"/>
            </a:pPr>
            <a:r>
              <a:rPr lang="en-US" sz="1800" dirty="0"/>
              <a:t>In this project, we are developing an application that makes use of blockchain in a very efficient way. </a:t>
            </a:r>
            <a:endParaRPr lang="en-US" sz="1800" dirty="0" smtClean="0"/>
          </a:p>
          <a:p>
            <a:pPr>
              <a:buFont typeface="Wingdings" panose="05000000000000000000" pitchFamily="2" charset="2"/>
              <a:buChar char="ü"/>
            </a:pPr>
            <a:r>
              <a:rPr lang="en-US" sz="1800" dirty="0" smtClean="0"/>
              <a:t>Also</a:t>
            </a:r>
            <a:r>
              <a:rPr lang="en-US" sz="1800" dirty="0"/>
              <a:t>, by eliminating the centralized approach, we can assure the safety and availability of data and communication. Decentralized applications tend to make the interaction between two people more efficient and simpler. </a:t>
            </a:r>
            <a:endParaRPr lang="en-US" sz="1800" dirty="0" smtClean="0"/>
          </a:p>
          <a:p>
            <a:pPr>
              <a:buFont typeface="Wingdings" panose="05000000000000000000" pitchFamily="2" charset="2"/>
              <a:buChar char="ü"/>
            </a:pPr>
            <a:r>
              <a:rPr lang="en-US" sz="1800" dirty="0" smtClean="0"/>
              <a:t>The </a:t>
            </a:r>
            <a:r>
              <a:rPr lang="en-US" sz="1800" dirty="0"/>
              <a:t>chatting process nowadays has a mediating node, while our software does not have any mediating device/node i.e., every person is connected by peer-to-peer network</a:t>
            </a:r>
            <a:r>
              <a:rPr lang="en-US" sz="1800" dirty="0" smtClean="0"/>
              <a:t>.</a:t>
            </a:r>
            <a:endParaRPr lang="en-US" sz="2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162" name="Google Shape;1162;p2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sp>
        <p:nvSpPr>
          <p:cNvPr id="1163" name="Google Shape;1163;p26"/>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Google Shape;673;p46">
            <a:extLst>
              <a:ext uri="{FF2B5EF4-FFF2-40B4-BE49-F238E27FC236}">
                <a16:creationId xmlns:a16="http://schemas.microsoft.com/office/drawing/2014/main" id="{57DFD81C-B109-41F3-A1A1-1FA04AE94791}"/>
              </a:ext>
            </a:extLst>
          </p:cNvPr>
          <p:cNvPicPr preferRelativeResize="0"/>
          <p:nvPr/>
        </p:nvPicPr>
        <p:blipFill>
          <a:blip r:embed="rId3">
            <a:alphaModFix/>
          </a:blip>
          <a:stretch>
            <a:fillRect/>
          </a:stretch>
        </p:blipFill>
        <p:spPr>
          <a:xfrm>
            <a:off x="6304650" y="1039509"/>
            <a:ext cx="2572825" cy="3438134"/>
          </a:xfrm>
          <a:prstGeom prst="rect">
            <a:avLst/>
          </a:prstGeom>
          <a:noFill/>
          <a:ln>
            <a:noFill/>
          </a:ln>
        </p:spPr>
      </p:pic>
    </p:spTree>
    <p:extLst>
      <p:ext uri="{BB962C8B-B14F-4D97-AF65-F5344CB8AC3E}">
        <p14:creationId xmlns:p14="http://schemas.microsoft.com/office/powerpoint/2010/main" val="2226665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6" name="Google Shape;2076;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2077" name="Google Shape;2077;p34"/>
          <p:cNvGrpSpPr/>
          <p:nvPr/>
        </p:nvGrpSpPr>
        <p:grpSpPr>
          <a:xfrm>
            <a:off x="5410301" y="719490"/>
            <a:ext cx="3356124" cy="3829046"/>
            <a:chOff x="2602525" y="317054"/>
            <a:chExt cx="4174283" cy="4762495"/>
          </a:xfrm>
        </p:grpSpPr>
        <p:sp>
          <p:nvSpPr>
            <p:cNvPr id="2078" name="Google Shape;2078;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34"/>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0" name="Google Shape;2080;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1" name="Google Shape;2081;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3" name="Google Shape;2083;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4" name="Google Shape;2084;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5" name="Google Shape;2085;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6" name="Google Shape;2086;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7" name="Google Shape;2087;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9" name="Google Shape;2089;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0" name="Google Shape;2090;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2" name="Google Shape;2092;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3" name="Google Shape;2093;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8" name="Google Shape;2098;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9" name="Google Shape;2099;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1" name="Google Shape;2101;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2" name="Google Shape;2102;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5" name="Google Shape;2105;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8" name="Google Shape;2108;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0" name="Google Shape;2110;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1" name="Google Shape;2111;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3" name="Google Shape;2113;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4" name="Google Shape;2114;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6" name="Google Shape;2116;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7" name="Google Shape;2117;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8" name="Google Shape;2118;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9" name="Google Shape;2119;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0" name="Google Shape;2120;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3" name="Google Shape;2123;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4" name="Google Shape;2124;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5" name="Google Shape;2125;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6" name="Google Shape;2126;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8" name="Google Shape;2128;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9" name="Google Shape;2129;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1" name="Google Shape;2131;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2" name="Google Shape;2132;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4" name="Google Shape;2134;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35" name="Google Shape;2135;p34"/>
            <p:cNvGrpSpPr/>
            <p:nvPr/>
          </p:nvGrpSpPr>
          <p:grpSpPr>
            <a:xfrm>
              <a:off x="2941619" y="3895613"/>
              <a:ext cx="483621" cy="510995"/>
              <a:chOff x="4345944" y="4626313"/>
              <a:chExt cx="483621" cy="510995"/>
            </a:xfrm>
          </p:grpSpPr>
          <p:grpSp>
            <p:nvGrpSpPr>
              <p:cNvPr id="2136" name="Google Shape;2136;p34"/>
              <p:cNvGrpSpPr/>
              <p:nvPr/>
            </p:nvGrpSpPr>
            <p:grpSpPr>
              <a:xfrm>
                <a:off x="4345944" y="4852987"/>
                <a:ext cx="474200" cy="284321"/>
                <a:chOff x="4345944" y="4852987"/>
                <a:chExt cx="474200" cy="284321"/>
              </a:xfrm>
            </p:grpSpPr>
            <p:sp>
              <p:nvSpPr>
                <p:cNvPr id="2137" name="Google Shape;2137;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40" name="Google Shape;2140;p34"/>
                <p:cNvGrpSpPr/>
                <p:nvPr/>
              </p:nvGrpSpPr>
              <p:grpSpPr>
                <a:xfrm>
                  <a:off x="4457040" y="4985575"/>
                  <a:ext cx="133724" cy="77247"/>
                  <a:chOff x="4457040" y="4985575"/>
                  <a:chExt cx="133724" cy="77247"/>
                </a:xfrm>
              </p:grpSpPr>
              <p:sp>
                <p:nvSpPr>
                  <p:cNvPr id="2141" name="Google Shape;2141;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2" name="Google Shape;2142;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43" name="Google Shape;2143;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5" name="Google Shape;2145;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6" name="Google Shape;2146;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8" name="Google Shape;2148;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9" name="Google Shape;2149;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1" name="Google Shape;2151;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2" name="Google Shape;2152;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4" name="Google Shape;2154;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5" name="Google Shape;2155;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7" name="Google Shape;2157;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8" name="Google Shape;2158;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0" name="Google Shape;2160;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1" name="Google Shape;2161;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3" name="Google Shape;2163;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4" name="Google Shape;2164;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6" name="Google Shape;2166;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7" name="Google Shape;2167;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9" name="Google Shape;2169;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0" name="Google Shape;2170;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2" name="Google Shape;2172;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5" name="Google Shape;2175;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6" name="Google Shape;2176;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8" name="Google Shape;2178;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1" name="Google Shape;2181;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2" name="Google Shape;2182;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0" name="Google Shape;2190;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1" name="Google Shape;2191;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2" name="Google Shape;2192;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7" name="Google Shape;2197;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0" name="Google Shape;2200;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6" name="Google Shape;2206;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07" name="Google Shape;2207;p34"/>
              <p:cNvGrpSpPr/>
              <p:nvPr/>
            </p:nvGrpSpPr>
            <p:grpSpPr>
              <a:xfrm>
                <a:off x="4543079" y="4626313"/>
                <a:ext cx="286486" cy="386884"/>
                <a:chOff x="4543079" y="4626313"/>
                <a:chExt cx="286486" cy="386884"/>
              </a:xfrm>
            </p:grpSpPr>
            <p:grpSp>
              <p:nvGrpSpPr>
                <p:cNvPr id="2208" name="Google Shape;2208;p34"/>
                <p:cNvGrpSpPr/>
                <p:nvPr/>
              </p:nvGrpSpPr>
              <p:grpSpPr>
                <a:xfrm>
                  <a:off x="4543079" y="4626313"/>
                  <a:ext cx="286486" cy="386884"/>
                  <a:chOff x="4543079" y="4626313"/>
                  <a:chExt cx="286486" cy="386884"/>
                </a:xfrm>
              </p:grpSpPr>
              <p:sp>
                <p:nvSpPr>
                  <p:cNvPr id="2209" name="Google Shape;2209;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0" name="Google Shape;2210;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1" name="Google Shape;2211;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2" name="Google Shape;2212;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3" name="Google Shape;2213;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14" name="Google Shape;2214;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5" name="Google Shape;2215;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6" name="Google Shape;2216;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217" name="Google Shape;2217;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8" name="Google Shape;2218;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9" name="Google Shape;2219;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0" name="Google Shape;2220;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1" name="Google Shape;2221;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2" name="Google Shape;2222;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23" name="Google Shape;2223;p34"/>
          <p:cNvSpPr txBox="1">
            <a:spLocks noGrp="1"/>
          </p:cNvSpPr>
          <p:nvPr>
            <p:ph type="ctrTitle" idx="4294967295"/>
          </p:nvPr>
        </p:nvSpPr>
        <p:spPr>
          <a:xfrm>
            <a:off x="685800" y="1202438"/>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dirty="0"/>
              <a:t>THANKS!</a:t>
            </a:r>
            <a:endParaRPr sz="7200" dirty="0"/>
          </a:p>
        </p:txBody>
      </p:sp>
      <p:sp>
        <p:nvSpPr>
          <p:cNvPr id="2224" name="Google Shape;2224;p34"/>
          <p:cNvSpPr txBox="1">
            <a:spLocks noGrp="1"/>
          </p:cNvSpPr>
          <p:nvPr>
            <p:ph type="subTitle" idx="4294967295"/>
          </p:nvPr>
        </p:nvSpPr>
        <p:spPr>
          <a:xfrm>
            <a:off x="685800" y="2571749"/>
            <a:ext cx="4343700" cy="1369309"/>
          </a:xfrm>
          <a:prstGeom prst="rect">
            <a:avLst/>
          </a:prstGeom>
        </p:spPr>
        <p:txBody>
          <a:bodyPr spcFirstLastPara="1" wrap="square" lIns="0" tIns="0" rIns="0" bIns="0" anchor="t" anchorCtr="0">
            <a:noAutofit/>
          </a:bodyPr>
          <a:lstStyle/>
          <a:p>
            <a:pPr marL="0" indent="0">
              <a:buClr>
                <a:schemeClr val="dk1"/>
              </a:buClr>
              <a:buSzPts val="1100"/>
              <a:buNone/>
            </a:pPr>
            <a:r>
              <a:rPr lang="en-US" dirty="0"/>
              <a:t>For the wonderful opportunity to explore the world of </a:t>
            </a:r>
            <a:r>
              <a:rPr lang="en-US" dirty="0" smtClean="0"/>
              <a:t>Blockchain Technology.</a:t>
            </a:r>
            <a:endParaRPr lang="en-US" dirty="0"/>
          </a:p>
          <a:p>
            <a:pPr marL="0" lvl="0" indent="0" algn="l" rtl="0">
              <a:spcBef>
                <a:spcPts val="600"/>
              </a:spcBef>
              <a:spcAft>
                <a:spcPts val="0"/>
              </a:spcAft>
              <a:buClr>
                <a:schemeClr val="dk1"/>
              </a:buClr>
              <a:buSzPts val="1100"/>
              <a:buFont typeface="Arial"/>
              <a:buNone/>
            </a:pPr>
            <a:endParaRPr lang="en-US" dirty="0"/>
          </a:p>
        </p:txBody>
      </p:sp>
    </p:spTree>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455</Words>
  <Application>Microsoft Office PowerPoint</Application>
  <PresentationFormat>On-screen Show (16:9)</PresentationFormat>
  <Paragraphs>30</Paragraphs>
  <Slides>7</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Barlow Light</vt:lpstr>
      <vt:lpstr>Arial</vt:lpstr>
      <vt:lpstr>Raleway</vt:lpstr>
      <vt:lpstr>Times New Roman</vt:lpstr>
      <vt:lpstr>Segoe UI Semibold</vt:lpstr>
      <vt:lpstr>Calibri</vt:lpstr>
      <vt:lpstr>Wingdings</vt:lpstr>
      <vt:lpstr>Raleway Thin</vt:lpstr>
      <vt:lpstr>Gaoler template</vt:lpstr>
      <vt:lpstr>PowerPoint Presentation</vt:lpstr>
      <vt:lpstr>PowerPoint Presentation</vt:lpstr>
      <vt:lpstr>We got a Solution!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vishal kumar parida</cp:lastModifiedBy>
  <cp:revision>35</cp:revision>
  <dcterms:modified xsi:type="dcterms:W3CDTF">2022-11-14T18:04:37Z</dcterms:modified>
</cp:coreProperties>
</file>