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0CE64-53E7-4E6F-A920-43D2C1E72805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DA63C4-5F92-42F3-8E80-AA2971CD75F9}">
      <dgm:prSet phldrT="[Text]"/>
      <dgm:spPr/>
      <dgm:t>
        <a:bodyPr/>
        <a:lstStyle/>
        <a:p>
          <a:r>
            <a:rPr lang="en-US" dirty="0" smtClean="0"/>
            <a:t>Winter</a:t>
          </a:r>
          <a:endParaRPr lang="en-IN" dirty="0"/>
        </a:p>
      </dgm:t>
    </dgm:pt>
    <dgm:pt modelId="{8A67CC98-707D-4C53-BC23-CD418833AB09}" type="parTrans" cxnId="{807A81D3-15E9-4A47-A895-D240501541EE}">
      <dgm:prSet/>
      <dgm:spPr/>
      <dgm:t>
        <a:bodyPr/>
        <a:lstStyle/>
        <a:p>
          <a:endParaRPr lang="en-IN"/>
        </a:p>
      </dgm:t>
    </dgm:pt>
    <dgm:pt modelId="{F63A3AF1-2961-4200-AFAE-8EC2FA2918CD}" type="sibTrans" cxnId="{807A81D3-15E9-4A47-A895-D240501541EE}">
      <dgm:prSet/>
      <dgm:spPr/>
      <dgm:t>
        <a:bodyPr/>
        <a:lstStyle/>
        <a:p>
          <a:endParaRPr lang="en-IN"/>
        </a:p>
      </dgm:t>
    </dgm:pt>
    <dgm:pt modelId="{D0050FAD-3607-4DAD-9941-EBA97A2FDDF8}">
      <dgm:prSet phldrT="[Text]"/>
      <dgm:spPr/>
      <dgm:t>
        <a:bodyPr/>
        <a:lstStyle/>
        <a:p>
          <a:r>
            <a:rPr lang="en-US" dirty="0" smtClean="0"/>
            <a:t>Summer</a:t>
          </a:r>
          <a:endParaRPr lang="en-IN" dirty="0"/>
        </a:p>
      </dgm:t>
    </dgm:pt>
    <dgm:pt modelId="{0D1921A8-39FE-420B-B7FE-85B79989B0DC}" type="parTrans" cxnId="{751EFD78-DDE0-45D6-9F45-B71D98855745}">
      <dgm:prSet/>
      <dgm:spPr/>
      <dgm:t>
        <a:bodyPr/>
        <a:lstStyle/>
        <a:p>
          <a:endParaRPr lang="en-IN"/>
        </a:p>
      </dgm:t>
    </dgm:pt>
    <dgm:pt modelId="{DE35F522-9350-4CD0-B1EE-A39748848CD1}" type="sibTrans" cxnId="{751EFD78-DDE0-45D6-9F45-B71D98855745}">
      <dgm:prSet/>
      <dgm:spPr/>
      <dgm:t>
        <a:bodyPr/>
        <a:lstStyle/>
        <a:p>
          <a:endParaRPr lang="en-IN"/>
        </a:p>
      </dgm:t>
    </dgm:pt>
    <dgm:pt modelId="{3A988B86-0004-4818-8263-7C9DC407AA0B}">
      <dgm:prSet phldrT="[Text]"/>
      <dgm:spPr/>
      <dgm:t>
        <a:bodyPr/>
        <a:lstStyle/>
        <a:p>
          <a:r>
            <a:rPr lang="en-US" dirty="0" smtClean="0"/>
            <a:t>Monsoon</a:t>
          </a:r>
          <a:endParaRPr lang="en-IN" dirty="0"/>
        </a:p>
      </dgm:t>
    </dgm:pt>
    <dgm:pt modelId="{3F7B259F-D7C9-4A2A-A6D8-8BF80871C2BE}" type="parTrans" cxnId="{FFEE961B-4963-40E6-98FD-64CEC545BE41}">
      <dgm:prSet/>
      <dgm:spPr/>
      <dgm:t>
        <a:bodyPr/>
        <a:lstStyle/>
        <a:p>
          <a:endParaRPr lang="en-IN"/>
        </a:p>
      </dgm:t>
    </dgm:pt>
    <dgm:pt modelId="{D05B3712-F9FA-4442-AACE-E263DC99CD92}" type="sibTrans" cxnId="{FFEE961B-4963-40E6-98FD-64CEC545BE41}">
      <dgm:prSet/>
      <dgm:spPr/>
      <dgm:t>
        <a:bodyPr/>
        <a:lstStyle/>
        <a:p>
          <a:endParaRPr lang="en-IN"/>
        </a:p>
      </dgm:t>
    </dgm:pt>
    <dgm:pt modelId="{EFD837F2-7A94-4EF9-B1BC-59F9327E564F}" type="pres">
      <dgm:prSet presAssocID="{15C0CE64-53E7-4E6F-A920-43D2C1E728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AB7B79-ACC7-48E8-8A08-486DB503D42F}" type="pres">
      <dgm:prSet presAssocID="{64DA63C4-5F92-42F3-8E80-AA2971CD75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75DD44-9AB7-48BA-BCC3-EAC894EFA982}" type="pres">
      <dgm:prSet presAssocID="{F63A3AF1-2961-4200-AFAE-8EC2FA2918CD}" presName="sibTrans" presStyleLbl="sibTrans2D1" presStyleIdx="0" presStyleCnt="3"/>
      <dgm:spPr/>
      <dgm:t>
        <a:bodyPr/>
        <a:lstStyle/>
        <a:p>
          <a:endParaRPr lang="en-IN"/>
        </a:p>
      </dgm:t>
    </dgm:pt>
    <dgm:pt modelId="{82C85D7D-91E2-46E7-9769-9D2890BD6547}" type="pres">
      <dgm:prSet presAssocID="{F63A3AF1-2961-4200-AFAE-8EC2FA2918CD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426660BF-0CED-426F-BB88-41D67CBBCD7D}" type="pres">
      <dgm:prSet presAssocID="{D0050FAD-3607-4DAD-9941-EBA97A2FDD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5B12C9-6F5F-4514-A11B-AA329547DC72}" type="pres">
      <dgm:prSet presAssocID="{DE35F522-9350-4CD0-B1EE-A39748848CD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BE47ED8-9C5A-48BE-850F-D6BE0F42C4C9}" type="pres">
      <dgm:prSet presAssocID="{DE35F522-9350-4CD0-B1EE-A39748848CD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EEE50E17-FC86-4478-96AB-26D2C915C913}" type="pres">
      <dgm:prSet presAssocID="{3A988B86-0004-4818-8263-7C9DC407AA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F15801-4C71-4E73-875A-8597ED462C4E}" type="pres">
      <dgm:prSet presAssocID="{D05B3712-F9FA-4442-AACE-E263DC99CD92}" presName="sibTrans" presStyleLbl="sibTrans2D1" presStyleIdx="2" presStyleCnt="3"/>
      <dgm:spPr/>
      <dgm:t>
        <a:bodyPr/>
        <a:lstStyle/>
        <a:p>
          <a:endParaRPr lang="en-IN"/>
        </a:p>
      </dgm:t>
    </dgm:pt>
    <dgm:pt modelId="{F7C31260-CBEF-48D6-AE9E-5D32B96FB0FF}" type="pres">
      <dgm:prSet presAssocID="{D05B3712-F9FA-4442-AACE-E263DC99CD92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640A0F3B-8AD0-4A50-BEEF-5F06A063C8FD}" type="presOf" srcId="{F63A3AF1-2961-4200-AFAE-8EC2FA2918CD}" destId="{82C85D7D-91E2-46E7-9769-9D2890BD6547}" srcOrd="1" destOrd="0" presId="urn:microsoft.com/office/officeart/2005/8/layout/cycle2"/>
    <dgm:cxn modelId="{751EFD78-DDE0-45D6-9F45-B71D98855745}" srcId="{15C0CE64-53E7-4E6F-A920-43D2C1E72805}" destId="{D0050FAD-3607-4DAD-9941-EBA97A2FDDF8}" srcOrd="1" destOrd="0" parTransId="{0D1921A8-39FE-420B-B7FE-85B79989B0DC}" sibTransId="{DE35F522-9350-4CD0-B1EE-A39748848CD1}"/>
    <dgm:cxn modelId="{FFEE961B-4963-40E6-98FD-64CEC545BE41}" srcId="{15C0CE64-53E7-4E6F-A920-43D2C1E72805}" destId="{3A988B86-0004-4818-8263-7C9DC407AA0B}" srcOrd="2" destOrd="0" parTransId="{3F7B259F-D7C9-4A2A-A6D8-8BF80871C2BE}" sibTransId="{D05B3712-F9FA-4442-AACE-E263DC99CD92}"/>
    <dgm:cxn modelId="{807A81D3-15E9-4A47-A895-D240501541EE}" srcId="{15C0CE64-53E7-4E6F-A920-43D2C1E72805}" destId="{64DA63C4-5F92-42F3-8E80-AA2971CD75F9}" srcOrd="0" destOrd="0" parTransId="{8A67CC98-707D-4C53-BC23-CD418833AB09}" sibTransId="{F63A3AF1-2961-4200-AFAE-8EC2FA2918CD}"/>
    <dgm:cxn modelId="{71DC60C0-94D4-4453-A10E-1910FC35BB6E}" type="presOf" srcId="{3A988B86-0004-4818-8263-7C9DC407AA0B}" destId="{EEE50E17-FC86-4478-96AB-26D2C915C913}" srcOrd="0" destOrd="0" presId="urn:microsoft.com/office/officeart/2005/8/layout/cycle2"/>
    <dgm:cxn modelId="{97C5B092-7537-40D9-AE9A-751565240C95}" type="presOf" srcId="{64DA63C4-5F92-42F3-8E80-AA2971CD75F9}" destId="{3EAB7B79-ACC7-48E8-8A08-486DB503D42F}" srcOrd="0" destOrd="0" presId="urn:microsoft.com/office/officeart/2005/8/layout/cycle2"/>
    <dgm:cxn modelId="{58CF76AF-51B6-4EDB-B2B1-77722EA0B9CE}" type="presOf" srcId="{DE35F522-9350-4CD0-B1EE-A39748848CD1}" destId="{6F5B12C9-6F5F-4514-A11B-AA329547DC72}" srcOrd="0" destOrd="0" presId="urn:microsoft.com/office/officeart/2005/8/layout/cycle2"/>
    <dgm:cxn modelId="{FE242152-FB13-4620-BD27-764733AB7768}" type="presOf" srcId="{15C0CE64-53E7-4E6F-A920-43D2C1E72805}" destId="{EFD837F2-7A94-4EF9-B1BC-59F9327E564F}" srcOrd="0" destOrd="0" presId="urn:microsoft.com/office/officeart/2005/8/layout/cycle2"/>
    <dgm:cxn modelId="{D70637EC-6560-4C41-9BDF-B01CF001137A}" type="presOf" srcId="{DE35F522-9350-4CD0-B1EE-A39748848CD1}" destId="{DBE47ED8-9C5A-48BE-850F-D6BE0F42C4C9}" srcOrd="1" destOrd="0" presId="urn:microsoft.com/office/officeart/2005/8/layout/cycle2"/>
    <dgm:cxn modelId="{A42F43D9-7D52-480C-A89C-F04BEAF26C16}" type="presOf" srcId="{D05B3712-F9FA-4442-AACE-E263DC99CD92}" destId="{A7F15801-4C71-4E73-875A-8597ED462C4E}" srcOrd="0" destOrd="0" presId="urn:microsoft.com/office/officeart/2005/8/layout/cycle2"/>
    <dgm:cxn modelId="{86A242A4-6698-435F-84EA-647F0473F287}" type="presOf" srcId="{D05B3712-F9FA-4442-AACE-E263DC99CD92}" destId="{F7C31260-CBEF-48D6-AE9E-5D32B96FB0FF}" srcOrd="1" destOrd="0" presId="urn:microsoft.com/office/officeart/2005/8/layout/cycle2"/>
    <dgm:cxn modelId="{C8183566-D01E-49B4-92A7-26236C04DBE8}" type="presOf" srcId="{F63A3AF1-2961-4200-AFAE-8EC2FA2918CD}" destId="{1A75DD44-9AB7-48BA-BCC3-EAC894EFA982}" srcOrd="0" destOrd="0" presId="urn:microsoft.com/office/officeart/2005/8/layout/cycle2"/>
    <dgm:cxn modelId="{B885C554-D808-4336-B0B6-D778B0309264}" type="presOf" srcId="{D0050FAD-3607-4DAD-9941-EBA97A2FDDF8}" destId="{426660BF-0CED-426F-BB88-41D67CBBCD7D}" srcOrd="0" destOrd="0" presId="urn:microsoft.com/office/officeart/2005/8/layout/cycle2"/>
    <dgm:cxn modelId="{9C8C7F54-AABC-46DB-88F3-05818CC39413}" type="presParOf" srcId="{EFD837F2-7A94-4EF9-B1BC-59F9327E564F}" destId="{3EAB7B79-ACC7-48E8-8A08-486DB503D42F}" srcOrd="0" destOrd="0" presId="urn:microsoft.com/office/officeart/2005/8/layout/cycle2"/>
    <dgm:cxn modelId="{6FCA95F6-C6FB-4D6D-A0D9-690BB8C97016}" type="presParOf" srcId="{EFD837F2-7A94-4EF9-B1BC-59F9327E564F}" destId="{1A75DD44-9AB7-48BA-BCC3-EAC894EFA982}" srcOrd="1" destOrd="0" presId="urn:microsoft.com/office/officeart/2005/8/layout/cycle2"/>
    <dgm:cxn modelId="{7B7928FD-DF1B-4119-8021-7CD49B1BCAD4}" type="presParOf" srcId="{1A75DD44-9AB7-48BA-BCC3-EAC894EFA982}" destId="{82C85D7D-91E2-46E7-9769-9D2890BD6547}" srcOrd="0" destOrd="0" presId="urn:microsoft.com/office/officeart/2005/8/layout/cycle2"/>
    <dgm:cxn modelId="{A8D3CF8F-CEC3-48D7-9786-12E1812DA989}" type="presParOf" srcId="{EFD837F2-7A94-4EF9-B1BC-59F9327E564F}" destId="{426660BF-0CED-426F-BB88-41D67CBBCD7D}" srcOrd="2" destOrd="0" presId="urn:microsoft.com/office/officeart/2005/8/layout/cycle2"/>
    <dgm:cxn modelId="{9B5CB5DC-5501-4B00-88B9-97F0877A6C30}" type="presParOf" srcId="{EFD837F2-7A94-4EF9-B1BC-59F9327E564F}" destId="{6F5B12C9-6F5F-4514-A11B-AA329547DC72}" srcOrd="3" destOrd="0" presId="urn:microsoft.com/office/officeart/2005/8/layout/cycle2"/>
    <dgm:cxn modelId="{79BE65B1-21FA-45D2-9B57-AB2B511F32F4}" type="presParOf" srcId="{6F5B12C9-6F5F-4514-A11B-AA329547DC72}" destId="{DBE47ED8-9C5A-48BE-850F-D6BE0F42C4C9}" srcOrd="0" destOrd="0" presId="urn:microsoft.com/office/officeart/2005/8/layout/cycle2"/>
    <dgm:cxn modelId="{C3984BD3-F914-4807-96C2-63C6F4CB9E9E}" type="presParOf" srcId="{EFD837F2-7A94-4EF9-B1BC-59F9327E564F}" destId="{EEE50E17-FC86-4478-96AB-26D2C915C913}" srcOrd="4" destOrd="0" presId="urn:microsoft.com/office/officeart/2005/8/layout/cycle2"/>
    <dgm:cxn modelId="{CFDCFC29-1375-463F-8E68-983C98050844}" type="presParOf" srcId="{EFD837F2-7A94-4EF9-B1BC-59F9327E564F}" destId="{A7F15801-4C71-4E73-875A-8597ED462C4E}" srcOrd="5" destOrd="0" presId="urn:microsoft.com/office/officeart/2005/8/layout/cycle2"/>
    <dgm:cxn modelId="{6FEDB313-3923-4D5A-88DB-591005188680}" type="presParOf" srcId="{A7F15801-4C71-4E73-875A-8597ED462C4E}" destId="{F7C31260-CBEF-48D6-AE9E-5D32B96FB0F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4DF40-743A-410C-BF7A-C624ACD2AC66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F2DDFCC-B699-423E-8A40-B728FDE90C19}">
      <dgm:prSet phldrT="[Text]"/>
      <dgm:spPr/>
      <dgm:t>
        <a:bodyPr/>
        <a:lstStyle/>
        <a:p>
          <a:r>
            <a:rPr lang="en-US" dirty="0" smtClean="0"/>
            <a:t>Sudden Onset</a:t>
          </a:r>
          <a:endParaRPr lang="en-IN" dirty="0"/>
        </a:p>
      </dgm:t>
    </dgm:pt>
    <dgm:pt modelId="{E2F2DB5E-A3A4-44AF-B76E-DFC4547ED78E}" type="parTrans" cxnId="{B596F324-DA03-4157-B4A1-8DE2F02F7D30}">
      <dgm:prSet/>
      <dgm:spPr/>
      <dgm:t>
        <a:bodyPr/>
        <a:lstStyle/>
        <a:p>
          <a:endParaRPr lang="en-IN"/>
        </a:p>
      </dgm:t>
    </dgm:pt>
    <dgm:pt modelId="{90DA7621-8553-4CD1-87CA-42EB26B97193}" type="sibTrans" cxnId="{B596F324-DA03-4157-B4A1-8DE2F02F7D30}">
      <dgm:prSet/>
      <dgm:spPr/>
      <dgm:t>
        <a:bodyPr/>
        <a:lstStyle/>
        <a:p>
          <a:endParaRPr lang="en-IN"/>
        </a:p>
      </dgm:t>
    </dgm:pt>
    <dgm:pt modelId="{DBBB9E97-8079-4225-BE00-911F2EF491E9}">
      <dgm:prSet phldrT="[Text]"/>
      <dgm:spPr/>
      <dgm:t>
        <a:bodyPr/>
        <a:lstStyle/>
        <a:p>
          <a:r>
            <a:rPr lang="en-US" dirty="0" smtClean="0"/>
            <a:t>Gradual retreat</a:t>
          </a:r>
          <a:endParaRPr lang="en-IN" dirty="0"/>
        </a:p>
      </dgm:t>
    </dgm:pt>
    <dgm:pt modelId="{B3C8B247-1181-4946-B53B-A68952001142}" type="parTrans" cxnId="{424D307E-E630-4FE6-BC75-BBBC582E8725}">
      <dgm:prSet/>
      <dgm:spPr/>
      <dgm:t>
        <a:bodyPr/>
        <a:lstStyle/>
        <a:p>
          <a:endParaRPr lang="en-IN"/>
        </a:p>
      </dgm:t>
    </dgm:pt>
    <dgm:pt modelId="{50D57CAA-16C9-4A32-971F-6097EF4A7454}" type="sibTrans" cxnId="{424D307E-E630-4FE6-BC75-BBBC582E8725}">
      <dgm:prSet/>
      <dgm:spPr/>
      <dgm:t>
        <a:bodyPr/>
        <a:lstStyle/>
        <a:p>
          <a:endParaRPr lang="en-IN"/>
        </a:p>
      </dgm:t>
    </dgm:pt>
    <dgm:pt modelId="{BFFC9DFA-C488-46BE-A296-E12F9FE97414}">
      <dgm:prSet phldrT="[Text]"/>
      <dgm:spPr/>
      <dgm:t>
        <a:bodyPr/>
        <a:lstStyle/>
        <a:p>
          <a:r>
            <a:rPr lang="en-US" dirty="0" smtClean="0"/>
            <a:t>Variation – regional and temporal </a:t>
          </a:r>
          <a:endParaRPr lang="en-IN" dirty="0"/>
        </a:p>
      </dgm:t>
    </dgm:pt>
    <dgm:pt modelId="{F456B925-AC41-4430-97FA-B2B85B4259DC}" type="parTrans" cxnId="{7436AA0A-BFA8-44FF-8A59-39ADA766A3D8}">
      <dgm:prSet/>
      <dgm:spPr/>
      <dgm:t>
        <a:bodyPr/>
        <a:lstStyle/>
        <a:p>
          <a:endParaRPr lang="en-IN"/>
        </a:p>
      </dgm:t>
    </dgm:pt>
    <dgm:pt modelId="{6196F413-AAC8-43AF-A1C7-E33CA54BA2BB}" type="sibTrans" cxnId="{7436AA0A-BFA8-44FF-8A59-39ADA766A3D8}">
      <dgm:prSet/>
      <dgm:spPr/>
      <dgm:t>
        <a:bodyPr/>
        <a:lstStyle/>
        <a:p>
          <a:endParaRPr lang="en-IN"/>
        </a:p>
      </dgm:t>
    </dgm:pt>
    <dgm:pt modelId="{D146CCA6-71D8-492C-A52C-C13204E31B85}">
      <dgm:prSet/>
      <dgm:spPr/>
      <dgm:t>
        <a:bodyPr/>
        <a:lstStyle/>
        <a:p>
          <a:r>
            <a:rPr lang="en-US" dirty="0" smtClean="0"/>
            <a:t>Gradual Advance</a:t>
          </a:r>
          <a:endParaRPr lang="en-IN" dirty="0"/>
        </a:p>
      </dgm:t>
    </dgm:pt>
    <dgm:pt modelId="{589A4156-7531-4B7A-AB38-7B59B2E3A301}" type="parTrans" cxnId="{ECE80228-41FA-4EC7-97D5-EB4241ECAB7F}">
      <dgm:prSet/>
      <dgm:spPr/>
    </dgm:pt>
    <dgm:pt modelId="{26B015FB-DD5F-46C1-9A21-D10BC6A7905D}" type="sibTrans" cxnId="{ECE80228-41FA-4EC7-97D5-EB4241ECAB7F}">
      <dgm:prSet/>
      <dgm:spPr/>
    </dgm:pt>
    <dgm:pt modelId="{F98813C2-EFFE-4CD2-AB6D-C0B2BD807A41}" type="pres">
      <dgm:prSet presAssocID="{5A64DF40-743A-410C-BF7A-C624ACD2AC6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E72D310-6CD5-444D-84BF-755F200F12AC}" type="pres">
      <dgm:prSet presAssocID="{5A64DF40-743A-410C-BF7A-C624ACD2AC66}" presName="Name1" presStyleCnt="0"/>
      <dgm:spPr/>
    </dgm:pt>
    <dgm:pt modelId="{699691E4-D922-42B4-BDD6-97B985C9ED45}" type="pres">
      <dgm:prSet presAssocID="{5A64DF40-743A-410C-BF7A-C624ACD2AC66}" presName="cycle" presStyleCnt="0"/>
      <dgm:spPr/>
    </dgm:pt>
    <dgm:pt modelId="{5C7482B1-032C-44C4-AA15-6650224B5CAF}" type="pres">
      <dgm:prSet presAssocID="{5A64DF40-743A-410C-BF7A-C624ACD2AC66}" presName="srcNode" presStyleLbl="node1" presStyleIdx="0" presStyleCnt="4"/>
      <dgm:spPr/>
    </dgm:pt>
    <dgm:pt modelId="{763B4749-1E52-4FD4-8F5A-B03E01A1DF84}" type="pres">
      <dgm:prSet presAssocID="{5A64DF40-743A-410C-BF7A-C624ACD2AC66}" presName="conn" presStyleLbl="parChTrans1D2" presStyleIdx="0" presStyleCnt="1"/>
      <dgm:spPr/>
      <dgm:t>
        <a:bodyPr/>
        <a:lstStyle/>
        <a:p>
          <a:endParaRPr lang="en-IN"/>
        </a:p>
      </dgm:t>
    </dgm:pt>
    <dgm:pt modelId="{D2F86146-E3B7-41C8-8B57-7D66F5FAA86F}" type="pres">
      <dgm:prSet presAssocID="{5A64DF40-743A-410C-BF7A-C624ACD2AC66}" presName="extraNode" presStyleLbl="node1" presStyleIdx="0" presStyleCnt="4"/>
      <dgm:spPr/>
    </dgm:pt>
    <dgm:pt modelId="{CAE6FA19-4997-4E23-83F8-D0E5858FBF99}" type="pres">
      <dgm:prSet presAssocID="{5A64DF40-743A-410C-BF7A-C624ACD2AC66}" presName="dstNode" presStyleLbl="node1" presStyleIdx="0" presStyleCnt="4"/>
      <dgm:spPr/>
    </dgm:pt>
    <dgm:pt modelId="{8B9580C3-CCA3-443D-9B2B-4681BA7E4C92}" type="pres">
      <dgm:prSet presAssocID="{AF2DDFCC-B699-423E-8A40-B728FDE90C1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5029DF-8A35-4AD0-809D-2584B4095644}" type="pres">
      <dgm:prSet presAssocID="{AF2DDFCC-B699-423E-8A40-B728FDE90C19}" presName="accent_1" presStyleCnt="0"/>
      <dgm:spPr/>
    </dgm:pt>
    <dgm:pt modelId="{65EED0D9-F4BF-4931-B55C-1F7EE9223306}" type="pres">
      <dgm:prSet presAssocID="{AF2DDFCC-B699-423E-8A40-B728FDE90C19}" presName="accentRepeatNode" presStyleLbl="solidFgAcc1" presStyleIdx="0" presStyleCnt="4"/>
      <dgm:spPr/>
    </dgm:pt>
    <dgm:pt modelId="{86E91627-25FB-4D56-BC33-F9A38E7BBD07}" type="pres">
      <dgm:prSet presAssocID="{D146CCA6-71D8-492C-A52C-C13204E31B8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53C3B0-D85B-42B1-854A-E561E54638C2}" type="pres">
      <dgm:prSet presAssocID="{D146CCA6-71D8-492C-A52C-C13204E31B85}" presName="accent_2" presStyleCnt="0"/>
      <dgm:spPr/>
    </dgm:pt>
    <dgm:pt modelId="{7248CEC8-41B1-4EDB-9DD6-41EF55492526}" type="pres">
      <dgm:prSet presAssocID="{D146CCA6-71D8-492C-A52C-C13204E31B85}" presName="accentRepeatNode" presStyleLbl="solidFgAcc1" presStyleIdx="1" presStyleCnt="4"/>
      <dgm:spPr/>
    </dgm:pt>
    <dgm:pt modelId="{6FD96636-A7AF-43EA-B648-F306B875D43A}" type="pres">
      <dgm:prSet presAssocID="{DBBB9E97-8079-4225-BE00-911F2EF491E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7C92E-C61A-4EC5-BEC8-C33294A49985}" type="pres">
      <dgm:prSet presAssocID="{DBBB9E97-8079-4225-BE00-911F2EF491E9}" presName="accent_3" presStyleCnt="0"/>
      <dgm:spPr/>
    </dgm:pt>
    <dgm:pt modelId="{12E5EF11-CD23-4527-A9EC-A97027EE3336}" type="pres">
      <dgm:prSet presAssocID="{DBBB9E97-8079-4225-BE00-911F2EF491E9}" presName="accentRepeatNode" presStyleLbl="solidFgAcc1" presStyleIdx="2" presStyleCnt="4"/>
      <dgm:spPr/>
    </dgm:pt>
    <dgm:pt modelId="{1B8CD7EE-671D-4F8E-A57C-3A90838BCF8E}" type="pres">
      <dgm:prSet presAssocID="{BFFC9DFA-C488-46BE-A296-E12F9FE9741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ACCDFA-C88A-4D36-AEF1-9BFC7A2B5C76}" type="pres">
      <dgm:prSet presAssocID="{BFFC9DFA-C488-46BE-A296-E12F9FE97414}" presName="accent_4" presStyleCnt="0"/>
      <dgm:spPr/>
    </dgm:pt>
    <dgm:pt modelId="{DEEEB684-38D8-4805-97E2-E4F0B6764AEB}" type="pres">
      <dgm:prSet presAssocID="{BFFC9DFA-C488-46BE-A296-E12F9FE97414}" presName="accentRepeatNode" presStyleLbl="solidFgAcc1" presStyleIdx="3" presStyleCnt="4"/>
      <dgm:spPr/>
    </dgm:pt>
  </dgm:ptLst>
  <dgm:cxnLst>
    <dgm:cxn modelId="{D7D9CA5F-1D1E-4780-BA63-F4D261A19CE8}" type="presOf" srcId="{AF2DDFCC-B699-423E-8A40-B728FDE90C19}" destId="{8B9580C3-CCA3-443D-9B2B-4681BA7E4C92}" srcOrd="0" destOrd="0" presId="urn:microsoft.com/office/officeart/2008/layout/VerticalCurvedList"/>
    <dgm:cxn modelId="{F41C363A-AD50-415B-99A6-C3ED4B03F59E}" type="presOf" srcId="{D146CCA6-71D8-492C-A52C-C13204E31B85}" destId="{86E91627-25FB-4D56-BC33-F9A38E7BBD07}" srcOrd="0" destOrd="0" presId="urn:microsoft.com/office/officeart/2008/layout/VerticalCurvedList"/>
    <dgm:cxn modelId="{3BB1F933-51F5-45F7-88B9-74972B5BC791}" type="presOf" srcId="{BFFC9DFA-C488-46BE-A296-E12F9FE97414}" destId="{1B8CD7EE-671D-4F8E-A57C-3A90838BCF8E}" srcOrd="0" destOrd="0" presId="urn:microsoft.com/office/officeart/2008/layout/VerticalCurvedList"/>
    <dgm:cxn modelId="{ECE80228-41FA-4EC7-97D5-EB4241ECAB7F}" srcId="{5A64DF40-743A-410C-BF7A-C624ACD2AC66}" destId="{D146CCA6-71D8-492C-A52C-C13204E31B85}" srcOrd="1" destOrd="0" parTransId="{589A4156-7531-4B7A-AB38-7B59B2E3A301}" sibTransId="{26B015FB-DD5F-46C1-9A21-D10BC6A7905D}"/>
    <dgm:cxn modelId="{08A16AAD-04E7-4AAB-9D29-5D3C9FD48DA7}" type="presOf" srcId="{90DA7621-8553-4CD1-87CA-42EB26B97193}" destId="{763B4749-1E52-4FD4-8F5A-B03E01A1DF84}" srcOrd="0" destOrd="0" presId="urn:microsoft.com/office/officeart/2008/layout/VerticalCurvedList"/>
    <dgm:cxn modelId="{424D307E-E630-4FE6-BC75-BBBC582E8725}" srcId="{5A64DF40-743A-410C-BF7A-C624ACD2AC66}" destId="{DBBB9E97-8079-4225-BE00-911F2EF491E9}" srcOrd="2" destOrd="0" parTransId="{B3C8B247-1181-4946-B53B-A68952001142}" sibTransId="{50D57CAA-16C9-4A32-971F-6097EF4A7454}"/>
    <dgm:cxn modelId="{7436AA0A-BFA8-44FF-8A59-39ADA766A3D8}" srcId="{5A64DF40-743A-410C-BF7A-C624ACD2AC66}" destId="{BFFC9DFA-C488-46BE-A296-E12F9FE97414}" srcOrd="3" destOrd="0" parTransId="{F456B925-AC41-4430-97FA-B2B85B4259DC}" sibTransId="{6196F413-AAC8-43AF-A1C7-E33CA54BA2BB}"/>
    <dgm:cxn modelId="{B596F324-DA03-4157-B4A1-8DE2F02F7D30}" srcId="{5A64DF40-743A-410C-BF7A-C624ACD2AC66}" destId="{AF2DDFCC-B699-423E-8A40-B728FDE90C19}" srcOrd="0" destOrd="0" parTransId="{E2F2DB5E-A3A4-44AF-B76E-DFC4547ED78E}" sibTransId="{90DA7621-8553-4CD1-87CA-42EB26B97193}"/>
    <dgm:cxn modelId="{D430F433-A664-47BE-8FAD-C865A16925B8}" type="presOf" srcId="{5A64DF40-743A-410C-BF7A-C624ACD2AC66}" destId="{F98813C2-EFFE-4CD2-AB6D-C0B2BD807A41}" srcOrd="0" destOrd="0" presId="urn:microsoft.com/office/officeart/2008/layout/VerticalCurvedList"/>
    <dgm:cxn modelId="{48A1F6F8-B06B-4E05-BFC1-1DAC7C613A72}" type="presOf" srcId="{DBBB9E97-8079-4225-BE00-911F2EF491E9}" destId="{6FD96636-A7AF-43EA-B648-F306B875D43A}" srcOrd="0" destOrd="0" presId="urn:microsoft.com/office/officeart/2008/layout/VerticalCurvedList"/>
    <dgm:cxn modelId="{FB53BAE5-75C7-4312-8B83-992E6F02AE2F}" type="presParOf" srcId="{F98813C2-EFFE-4CD2-AB6D-C0B2BD807A41}" destId="{CE72D310-6CD5-444D-84BF-755F200F12AC}" srcOrd="0" destOrd="0" presId="urn:microsoft.com/office/officeart/2008/layout/VerticalCurvedList"/>
    <dgm:cxn modelId="{8A978CE4-EF5D-4CF6-B35F-110AF19EA157}" type="presParOf" srcId="{CE72D310-6CD5-444D-84BF-755F200F12AC}" destId="{699691E4-D922-42B4-BDD6-97B985C9ED45}" srcOrd="0" destOrd="0" presId="urn:microsoft.com/office/officeart/2008/layout/VerticalCurvedList"/>
    <dgm:cxn modelId="{FEE3AE20-083D-42EB-9254-2EA52A17DA13}" type="presParOf" srcId="{699691E4-D922-42B4-BDD6-97B985C9ED45}" destId="{5C7482B1-032C-44C4-AA15-6650224B5CAF}" srcOrd="0" destOrd="0" presId="urn:microsoft.com/office/officeart/2008/layout/VerticalCurvedList"/>
    <dgm:cxn modelId="{A2EB9FA1-0D9C-4248-B917-29445998274B}" type="presParOf" srcId="{699691E4-D922-42B4-BDD6-97B985C9ED45}" destId="{763B4749-1E52-4FD4-8F5A-B03E01A1DF84}" srcOrd="1" destOrd="0" presId="urn:microsoft.com/office/officeart/2008/layout/VerticalCurvedList"/>
    <dgm:cxn modelId="{97AECF19-1533-4E86-BE65-80E5E2860E0A}" type="presParOf" srcId="{699691E4-D922-42B4-BDD6-97B985C9ED45}" destId="{D2F86146-E3B7-41C8-8B57-7D66F5FAA86F}" srcOrd="2" destOrd="0" presId="urn:microsoft.com/office/officeart/2008/layout/VerticalCurvedList"/>
    <dgm:cxn modelId="{4BBD2662-AFAC-4BD7-88A3-C8EB333BC1F5}" type="presParOf" srcId="{699691E4-D922-42B4-BDD6-97B985C9ED45}" destId="{CAE6FA19-4997-4E23-83F8-D0E5858FBF99}" srcOrd="3" destOrd="0" presId="urn:microsoft.com/office/officeart/2008/layout/VerticalCurvedList"/>
    <dgm:cxn modelId="{2ED6BF93-76B5-4C33-A8E0-CA326DFD7E75}" type="presParOf" srcId="{CE72D310-6CD5-444D-84BF-755F200F12AC}" destId="{8B9580C3-CCA3-443D-9B2B-4681BA7E4C92}" srcOrd="1" destOrd="0" presId="urn:microsoft.com/office/officeart/2008/layout/VerticalCurvedList"/>
    <dgm:cxn modelId="{EB8AE759-80B9-4884-A041-D136A1E94D75}" type="presParOf" srcId="{CE72D310-6CD5-444D-84BF-755F200F12AC}" destId="{545029DF-8A35-4AD0-809D-2584B4095644}" srcOrd="2" destOrd="0" presId="urn:microsoft.com/office/officeart/2008/layout/VerticalCurvedList"/>
    <dgm:cxn modelId="{213F1D3A-F36D-4D07-A64D-8EA871C55641}" type="presParOf" srcId="{545029DF-8A35-4AD0-809D-2584B4095644}" destId="{65EED0D9-F4BF-4931-B55C-1F7EE9223306}" srcOrd="0" destOrd="0" presId="urn:microsoft.com/office/officeart/2008/layout/VerticalCurvedList"/>
    <dgm:cxn modelId="{5D41A1D8-F665-40D4-9B35-6B60E1B9CEED}" type="presParOf" srcId="{CE72D310-6CD5-444D-84BF-755F200F12AC}" destId="{86E91627-25FB-4D56-BC33-F9A38E7BBD07}" srcOrd="3" destOrd="0" presId="urn:microsoft.com/office/officeart/2008/layout/VerticalCurvedList"/>
    <dgm:cxn modelId="{B38F6AEF-B445-4F8D-96B2-3F1661D474B2}" type="presParOf" srcId="{CE72D310-6CD5-444D-84BF-755F200F12AC}" destId="{AF53C3B0-D85B-42B1-854A-E561E54638C2}" srcOrd="4" destOrd="0" presId="urn:microsoft.com/office/officeart/2008/layout/VerticalCurvedList"/>
    <dgm:cxn modelId="{D80B0888-AB5E-441D-9B9C-934EBF1A8892}" type="presParOf" srcId="{AF53C3B0-D85B-42B1-854A-E561E54638C2}" destId="{7248CEC8-41B1-4EDB-9DD6-41EF55492526}" srcOrd="0" destOrd="0" presId="urn:microsoft.com/office/officeart/2008/layout/VerticalCurvedList"/>
    <dgm:cxn modelId="{18995686-A62D-4953-85C6-3CE8D0D504D5}" type="presParOf" srcId="{CE72D310-6CD5-444D-84BF-755F200F12AC}" destId="{6FD96636-A7AF-43EA-B648-F306B875D43A}" srcOrd="5" destOrd="0" presId="urn:microsoft.com/office/officeart/2008/layout/VerticalCurvedList"/>
    <dgm:cxn modelId="{B96A3830-FF9F-43F1-9CAC-98D8DA16C7EC}" type="presParOf" srcId="{CE72D310-6CD5-444D-84BF-755F200F12AC}" destId="{EAF7C92E-C61A-4EC5-BEC8-C33294A49985}" srcOrd="6" destOrd="0" presId="urn:microsoft.com/office/officeart/2008/layout/VerticalCurvedList"/>
    <dgm:cxn modelId="{F50743C3-42DA-4D26-A632-682E1C5FF1A9}" type="presParOf" srcId="{EAF7C92E-C61A-4EC5-BEC8-C33294A49985}" destId="{12E5EF11-CD23-4527-A9EC-A97027EE3336}" srcOrd="0" destOrd="0" presId="urn:microsoft.com/office/officeart/2008/layout/VerticalCurvedList"/>
    <dgm:cxn modelId="{27004639-C8FF-469A-BCB0-65A8FED50710}" type="presParOf" srcId="{CE72D310-6CD5-444D-84BF-755F200F12AC}" destId="{1B8CD7EE-671D-4F8E-A57C-3A90838BCF8E}" srcOrd="7" destOrd="0" presId="urn:microsoft.com/office/officeart/2008/layout/VerticalCurvedList"/>
    <dgm:cxn modelId="{2BB2707C-F5EA-459E-B843-9256E18018A6}" type="presParOf" srcId="{CE72D310-6CD5-444D-84BF-755F200F12AC}" destId="{9BACCDFA-C88A-4D36-AEF1-9BFC7A2B5C76}" srcOrd="8" destOrd="0" presId="urn:microsoft.com/office/officeart/2008/layout/VerticalCurvedList"/>
    <dgm:cxn modelId="{1388F902-10ED-4464-ADAC-28EFC10A721B}" type="presParOf" srcId="{9BACCDFA-C88A-4D36-AEF1-9BFC7A2B5C76}" destId="{DEEEB684-38D8-4805-97E2-E4F0B6764A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E3CF5-39AA-41B1-AEF6-BBEC9D1BDCBF}" type="doc">
      <dgm:prSet loTypeId="urn:microsoft.com/office/officeart/2005/8/layout/cycle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FE3E03B-097E-4019-B6FF-2499F1886EBE}">
      <dgm:prSet phldrT="[Text]"/>
      <dgm:spPr/>
      <dgm:t>
        <a:bodyPr/>
        <a:lstStyle/>
        <a:p>
          <a:r>
            <a:rPr lang="en-US" dirty="0" smtClean="0"/>
            <a:t>Tropical Easterly Jet</a:t>
          </a:r>
          <a:endParaRPr lang="en-IN" dirty="0"/>
        </a:p>
      </dgm:t>
    </dgm:pt>
    <dgm:pt modelId="{97BDE01B-2DB9-43D7-941D-0D2192D3EECE}" type="parTrans" cxnId="{130C525C-71DA-4423-A0C8-EC1F7ACDAC3C}">
      <dgm:prSet/>
      <dgm:spPr/>
      <dgm:t>
        <a:bodyPr/>
        <a:lstStyle/>
        <a:p>
          <a:endParaRPr lang="en-IN"/>
        </a:p>
      </dgm:t>
    </dgm:pt>
    <dgm:pt modelId="{2346B372-49AE-4C70-832E-831EA595709D}" type="sibTrans" cxnId="{130C525C-71DA-4423-A0C8-EC1F7ACDAC3C}">
      <dgm:prSet/>
      <dgm:spPr/>
      <dgm:t>
        <a:bodyPr/>
        <a:lstStyle/>
        <a:p>
          <a:endParaRPr lang="en-IN"/>
        </a:p>
      </dgm:t>
    </dgm:pt>
    <dgm:pt modelId="{6C7038D7-09C8-4A1B-93C1-5F7C9AD11366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equatorial trough</a:t>
          </a:r>
          <a:endParaRPr lang="en-IN" dirty="0"/>
        </a:p>
      </dgm:t>
    </dgm:pt>
    <dgm:pt modelId="{12F74777-F897-4386-A573-59F0B570117B}" type="parTrans" cxnId="{DC4081A2-662C-4D2A-ADD0-BEE83D4CBEC3}">
      <dgm:prSet/>
      <dgm:spPr/>
      <dgm:t>
        <a:bodyPr/>
        <a:lstStyle/>
        <a:p>
          <a:endParaRPr lang="en-IN"/>
        </a:p>
      </dgm:t>
    </dgm:pt>
    <dgm:pt modelId="{2C49687F-0606-46FC-A2A4-3E61AD425C3E}" type="sibTrans" cxnId="{DC4081A2-662C-4D2A-ADD0-BEE83D4CBEC3}">
      <dgm:prSet/>
      <dgm:spPr/>
      <dgm:t>
        <a:bodyPr/>
        <a:lstStyle/>
        <a:p>
          <a:endParaRPr lang="en-IN"/>
        </a:p>
      </dgm:t>
    </dgm:pt>
    <dgm:pt modelId="{D15F03D6-8B5E-4FD1-8C91-2D88A0262950}">
      <dgm:prSet phldrT="[Text]"/>
      <dgm:spPr/>
      <dgm:t>
        <a:bodyPr/>
        <a:lstStyle/>
        <a:p>
          <a:r>
            <a:rPr lang="en-US" dirty="0" smtClean="0"/>
            <a:t>STWJ</a:t>
          </a:r>
          <a:endParaRPr lang="en-IN" dirty="0"/>
        </a:p>
      </dgm:t>
    </dgm:pt>
    <dgm:pt modelId="{7B494F18-1108-480E-83CD-7DDB1ED509A3}" type="parTrans" cxnId="{66613DC4-8DEF-4D5A-9961-E66BB8125315}">
      <dgm:prSet/>
      <dgm:spPr/>
      <dgm:t>
        <a:bodyPr/>
        <a:lstStyle/>
        <a:p>
          <a:endParaRPr lang="en-IN"/>
        </a:p>
      </dgm:t>
    </dgm:pt>
    <dgm:pt modelId="{80F31217-6A5A-427E-AF7F-B1FBC057DDD7}" type="sibTrans" cxnId="{66613DC4-8DEF-4D5A-9961-E66BB8125315}">
      <dgm:prSet/>
      <dgm:spPr/>
      <dgm:t>
        <a:bodyPr/>
        <a:lstStyle/>
        <a:p>
          <a:endParaRPr lang="en-IN"/>
        </a:p>
      </dgm:t>
    </dgm:pt>
    <dgm:pt modelId="{D95566C5-11BD-487A-80E8-0B48B1DA66CC}">
      <dgm:prSet phldrT="[Text]"/>
      <dgm:spPr/>
      <dgm:t>
        <a:bodyPr/>
        <a:lstStyle/>
        <a:p>
          <a:r>
            <a:rPr lang="en-US" dirty="0" smtClean="0"/>
            <a:t>El-Nino- IOD</a:t>
          </a:r>
          <a:endParaRPr lang="en-IN" dirty="0"/>
        </a:p>
      </dgm:t>
    </dgm:pt>
    <dgm:pt modelId="{8FCECF83-876F-486E-8ABA-4AA36D493DBF}" type="parTrans" cxnId="{024D90A1-C0A1-42E5-8800-8C6068FF6CE5}">
      <dgm:prSet/>
      <dgm:spPr/>
      <dgm:t>
        <a:bodyPr/>
        <a:lstStyle/>
        <a:p>
          <a:endParaRPr lang="en-IN"/>
        </a:p>
      </dgm:t>
    </dgm:pt>
    <dgm:pt modelId="{921BE846-73BC-46E1-A42C-FB1A16ABB916}" type="sibTrans" cxnId="{024D90A1-C0A1-42E5-8800-8C6068FF6CE5}">
      <dgm:prSet/>
      <dgm:spPr/>
      <dgm:t>
        <a:bodyPr/>
        <a:lstStyle/>
        <a:p>
          <a:endParaRPr lang="en-IN"/>
        </a:p>
      </dgm:t>
    </dgm:pt>
    <dgm:pt modelId="{E07AC24B-8B5D-4A30-A634-367073F33309}">
      <dgm:prSet phldrT="[Text]"/>
      <dgm:spPr/>
      <dgm:t>
        <a:bodyPr/>
        <a:lstStyle/>
        <a:p>
          <a:r>
            <a:rPr lang="en-US" dirty="0" smtClean="0"/>
            <a:t>Somali Jet</a:t>
          </a:r>
          <a:endParaRPr lang="en-IN" dirty="0"/>
        </a:p>
      </dgm:t>
    </dgm:pt>
    <dgm:pt modelId="{7B564177-261B-4831-B912-7650074C86A7}" type="parTrans" cxnId="{8F55264B-492B-4024-856C-4C99351EF5BF}">
      <dgm:prSet/>
      <dgm:spPr/>
      <dgm:t>
        <a:bodyPr/>
        <a:lstStyle/>
        <a:p>
          <a:endParaRPr lang="en-IN"/>
        </a:p>
      </dgm:t>
    </dgm:pt>
    <dgm:pt modelId="{5FE68B16-998E-4DCF-81E7-4A2C31207F6C}" type="sibTrans" cxnId="{8F55264B-492B-4024-856C-4C99351EF5BF}">
      <dgm:prSet/>
      <dgm:spPr/>
      <dgm:t>
        <a:bodyPr/>
        <a:lstStyle/>
        <a:p>
          <a:endParaRPr lang="en-IN"/>
        </a:p>
      </dgm:t>
    </dgm:pt>
    <dgm:pt modelId="{64AA27BF-58B9-4B0C-B0FC-D3015B6C9920}" type="pres">
      <dgm:prSet presAssocID="{61DE3CF5-39AA-41B1-AEF6-BBEC9D1BDC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468AF3-2B02-422A-9DD8-FB39B114A204}" type="pres">
      <dgm:prSet presAssocID="{EFE3E03B-097E-4019-B6FF-2499F1886EBE}" presName="node" presStyleLbl="node1" presStyleIdx="0" presStyleCnt="5" custScaleX="125698" custScaleY="1209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847DAF-460B-476B-8BF0-81988251B541}" type="pres">
      <dgm:prSet presAssocID="{EFE3E03B-097E-4019-B6FF-2499F1886EBE}" presName="spNode" presStyleCnt="0"/>
      <dgm:spPr/>
    </dgm:pt>
    <dgm:pt modelId="{0FA5165E-181C-4880-83D3-689719DDAE57}" type="pres">
      <dgm:prSet presAssocID="{2346B372-49AE-4C70-832E-831EA595709D}" presName="sibTrans" presStyleLbl="sibTrans1D1" presStyleIdx="0" presStyleCnt="5"/>
      <dgm:spPr/>
      <dgm:t>
        <a:bodyPr/>
        <a:lstStyle/>
        <a:p>
          <a:endParaRPr lang="en-IN"/>
        </a:p>
      </dgm:t>
    </dgm:pt>
    <dgm:pt modelId="{C8660EBB-1374-4DBD-8B09-4AA1C18F69D5}" type="pres">
      <dgm:prSet presAssocID="{6C7038D7-09C8-4A1B-93C1-5F7C9AD11366}" presName="node" presStyleLbl="node1" presStyleIdx="1" presStyleCnt="5" custScaleX="127193" custScaleY="1149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83FDB0-2379-49F1-9246-B3425B3E89AB}" type="pres">
      <dgm:prSet presAssocID="{6C7038D7-09C8-4A1B-93C1-5F7C9AD11366}" presName="spNode" presStyleCnt="0"/>
      <dgm:spPr/>
    </dgm:pt>
    <dgm:pt modelId="{B9DAF6B4-97FC-43E8-92DD-5285636D31CA}" type="pres">
      <dgm:prSet presAssocID="{2C49687F-0606-46FC-A2A4-3E61AD425C3E}" presName="sibTrans" presStyleLbl="sibTrans1D1" presStyleIdx="1" presStyleCnt="5"/>
      <dgm:spPr/>
      <dgm:t>
        <a:bodyPr/>
        <a:lstStyle/>
        <a:p>
          <a:endParaRPr lang="en-IN"/>
        </a:p>
      </dgm:t>
    </dgm:pt>
    <dgm:pt modelId="{C0CAEF8F-AB3A-4F95-9E24-032EA3E39BFB}" type="pres">
      <dgm:prSet presAssocID="{D15F03D6-8B5E-4FD1-8C91-2D88A0262950}" presName="node" presStyleLbl="node1" presStyleIdx="2" presStyleCnt="5" custScaleX="127799" custScaleY="137210" custRadScaleRad="98407" custRadScaleInc="-357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32ADCB-BB4A-4CFA-ABB9-C50095B98ADA}" type="pres">
      <dgm:prSet presAssocID="{D15F03D6-8B5E-4FD1-8C91-2D88A0262950}" presName="spNode" presStyleCnt="0"/>
      <dgm:spPr/>
    </dgm:pt>
    <dgm:pt modelId="{59054DFA-841B-4587-A863-CB45BFCD7170}" type="pres">
      <dgm:prSet presAssocID="{80F31217-6A5A-427E-AF7F-B1FBC057DDD7}" presName="sibTrans" presStyleLbl="sibTrans1D1" presStyleIdx="2" presStyleCnt="5"/>
      <dgm:spPr/>
      <dgm:t>
        <a:bodyPr/>
        <a:lstStyle/>
        <a:p>
          <a:endParaRPr lang="en-IN"/>
        </a:p>
      </dgm:t>
    </dgm:pt>
    <dgm:pt modelId="{72472FFC-AF05-4F4F-9475-96580F483E69}" type="pres">
      <dgm:prSet presAssocID="{D95566C5-11BD-487A-80E8-0B48B1DA66CC}" presName="node" presStyleLbl="node1" presStyleIdx="3" presStyleCnt="5" custScaleX="147640" custScaleY="128095" custRadScaleRad="98415" custRadScaleInc="410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CAE98E-6732-42D2-B786-3A64087FD3C2}" type="pres">
      <dgm:prSet presAssocID="{D95566C5-11BD-487A-80E8-0B48B1DA66CC}" presName="spNode" presStyleCnt="0"/>
      <dgm:spPr/>
    </dgm:pt>
    <dgm:pt modelId="{0D12316D-9C5B-4E7E-AFFF-57544C9146DD}" type="pres">
      <dgm:prSet presAssocID="{921BE846-73BC-46E1-A42C-FB1A16ABB916}" presName="sibTrans" presStyleLbl="sibTrans1D1" presStyleIdx="3" presStyleCnt="5"/>
      <dgm:spPr/>
      <dgm:t>
        <a:bodyPr/>
        <a:lstStyle/>
        <a:p>
          <a:endParaRPr lang="en-IN"/>
        </a:p>
      </dgm:t>
    </dgm:pt>
    <dgm:pt modelId="{B71D0868-C3D1-41C3-815F-CC8C175023BF}" type="pres">
      <dgm:prSet presAssocID="{E07AC24B-8B5D-4A30-A634-367073F33309}" presName="node" presStyleLbl="node1" presStyleIdx="4" presStyleCnt="5" custScaleX="130863" custScaleY="1276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4914F2-48B8-4058-8979-16E341B629DE}" type="pres">
      <dgm:prSet presAssocID="{E07AC24B-8B5D-4A30-A634-367073F33309}" presName="spNode" presStyleCnt="0"/>
      <dgm:spPr/>
    </dgm:pt>
    <dgm:pt modelId="{4478DBC5-FB6F-4B8C-8A7E-3D4521DE40A8}" type="pres">
      <dgm:prSet presAssocID="{5FE68B16-998E-4DCF-81E7-4A2C31207F6C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A707CCD4-6FD0-4434-A9C5-D35A9BC2A712}" type="presOf" srcId="{E07AC24B-8B5D-4A30-A634-367073F33309}" destId="{B71D0868-C3D1-41C3-815F-CC8C175023BF}" srcOrd="0" destOrd="0" presId="urn:microsoft.com/office/officeart/2005/8/layout/cycle6"/>
    <dgm:cxn modelId="{77215D11-F310-4EE1-9087-D6157337E3C1}" type="presOf" srcId="{EFE3E03B-097E-4019-B6FF-2499F1886EBE}" destId="{E4468AF3-2B02-422A-9DD8-FB39B114A204}" srcOrd="0" destOrd="0" presId="urn:microsoft.com/office/officeart/2005/8/layout/cycle6"/>
    <dgm:cxn modelId="{00420364-5389-4B62-BA46-13860FC50F49}" type="presOf" srcId="{6C7038D7-09C8-4A1B-93C1-5F7C9AD11366}" destId="{C8660EBB-1374-4DBD-8B09-4AA1C18F69D5}" srcOrd="0" destOrd="0" presId="urn:microsoft.com/office/officeart/2005/8/layout/cycle6"/>
    <dgm:cxn modelId="{B530FC80-291C-432E-A3A4-BCFA32A600A2}" type="presOf" srcId="{D95566C5-11BD-487A-80E8-0B48B1DA66CC}" destId="{72472FFC-AF05-4F4F-9475-96580F483E69}" srcOrd="0" destOrd="0" presId="urn:microsoft.com/office/officeart/2005/8/layout/cycle6"/>
    <dgm:cxn modelId="{49FA3F6F-2D26-43B2-B2FF-A662504A07C6}" type="presOf" srcId="{D15F03D6-8B5E-4FD1-8C91-2D88A0262950}" destId="{C0CAEF8F-AB3A-4F95-9E24-032EA3E39BFB}" srcOrd="0" destOrd="0" presId="urn:microsoft.com/office/officeart/2005/8/layout/cycle6"/>
    <dgm:cxn modelId="{277DB202-4F19-4515-B1BF-7B008FAE0BA2}" type="presOf" srcId="{2C49687F-0606-46FC-A2A4-3E61AD425C3E}" destId="{B9DAF6B4-97FC-43E8-92DD-5285636D31CA}" srcOrd="0" destOrd="0" presId="urn:microsoft.com/office/officeart/2005/8/layout/cycle6"/>
    <dgm:cxn modelId="{865E572A-47D4-4F0C-9704-34C1AD9B81A5}" type="presOf" srcId="{5FE68B16-998E-4DCF-81E7-4A2C31207F6C}" destId="{4478DBC5-FB6F-4B8C-8A7E-3D4521DE40A8}" srcOrd="0" destOrd="0" presId="urn:microsoft.com/office/officeart/2005/8/layout/cycle6"/>
    <dgm:cxn modelId="{6F161470-1AE7-4872-AB86-8D0A54B91466}" type="presOf" srcId="{921BE846-73BC-46E1-A42C-FB1A16ABB916}" destId="{0D12316D-9C5B-4E7E-AFFF-57544C9146DD}" srcOrd="0" destOrd="0" presId="urn:microsoft.com/office/officeart/2005/8/layout/cycle6"/>
    <dgm:cxn modelId="{366D6D0E-8019-4E4C-A40F-6016D449A71E}" type="presOf" srcId="{2346B372-49AE-4C70-832E-831EA595709D}" destId="{0FA5165E-181C-4880-83D3-689719DDAE57}" srcOrd="0" destOrd="0" presId="urn:microsoft.com/office/officeart/2005/8/layout/cycle6"/>
    <dgm:cxn modelId="{66613DC4-8DEF-4D5A-9961-E66BB8125315}" srcId="{61DE3CF5-39AA-41B1-AEF6-BBEC9D1BDCBF}" destId="{D15F03D6-8B5E-4FD1-8C91-2D88A0262950}" srcOrd="2" destOrd="0" parTransId="{7B494F18-1108-480E-83CD-7DDB1ED509A3}" sibTransId="{80F31217-6A5A-427E-AF7F-B1FBC057DDD7}"/>
    <dgm:cxn modelId="{5EF83AE9-6743-4FCB-988E-B4B319D6D1AC}" type="presOf" srcId="{80F31217-6A5A-427E-AF7F-B1FBC057DDD7}" destId="{59054DFA-841B-4587-A863-CB45BFCD7170}" srcOrd="0" destOrd="0" presId="urn:microsoft.com/office/officeart/2005/8/layout/cycle6"/>
    <dgm:cxn modelId="{35AF5526-01FE-444D-A0D9-025D34FAF083}" type="presOf" srcId="{61DE3CF5-39AA-41B1-AEF6-BBEC9D1BDCBF}" destId="{64AA27BF-58B9-4B0C-B0FC-D3015B6C9920}" srcOrd="0" destOrd="0" presId="urn:microsoft.com/office/officeart/2005/8/layout/cycle6"/>
    <dgm:cxn modelId="{024D90A1-C0A1-42E5-8800-8C6068FF6CE5}" srcId="{61DE3CF5-39AA-41B1-AEF6-BBEC9D1BDCBF}" destId="{D95566C5-11BD-487A-80E8-0B48B1DA66CC}" srcOrd="3" destOrd="0" parTransId="{8FCECF83-876F-486E-8ABA-4AA36D493DBF}" sibTransId="{921BE846-73BC-46E1-A42C-FB1A16ABB916}"/>
    <dgm:cxn modelId="{130C525C-71DA-4423-A0C8-EC1F7ACDAC3C}" srcId="{61DE3CF5-39AA-41B1-AEF6-BBEC9D1BDCBF}" destId="{EFE3E03B-097E-4019-B6FF-2499F1886EBE}" srcOrd="0" destOrd="0" parTransId="{97BDE01B-2DB9-43D7-941D-0D2192D3EECE}" sibTransId="{2346B372-49AE-4C70-832E-831EA595709D}"/>
    <dgm:cxn modelId="{DC4081A2-662C-4D2A-ADD0-BEE83D4CBEC3}" srcId="{61DE3CF5-39AA-41B1-AEF6-BBEC9D1BDCBF}" destId="{6C7038D7-09C8-4A1B-93C1-5F7C9AD11366}" srcOrd="1" destOrd="0" parTransId="{12F74777-F897-4386-A573-59F0B570117B}" sibTransId="{2C49687F-0606-46FC-A2A4-3E61AD425C3E}"/>
    <dgm:cxn modelId="{8F55264B-492B-4024-856C-4C99351EF5BF}" srcId="{61DE3CF5-39AA-41B1-AEF6-BBEC9D1BDCBF}" destId="{E07AC24B-8B5D-4A30-A634-367073F33309}" srcOrd="4" destOrd="0" parTransId="{7B564177-261B-4831-B912-7650074C86A7}" sibTransId="{5FE68B16-998E-4DCF-81E7-4A2C31207F6C}"/>
    <dgm:cxn modelId="{88A80A85-C0CA-496E-8B8E-6E8A5F419FDA}" type="presParOf" srcId="{64AA27BF-58B9-4B0C-B0FC-D3015B6C9920}" destId="{E4468AF3-2B02-422A-9DD8-FB39B114A204}" srcOrd="0" destOrd="0" presId="urn:microsoft.com/office/officeart/2005/8/layout/cycle6"/>
    <dgm:cxn modelId="{7F97B16A-A0FF-4868-BC8F-1558EE561AF9}" type="presParOf" srcId="{64AA27BF-58B9-4B0C-B0FC-D3015B6C9920}" destId="{27847DAF-460B-476B-8BF0-81988251B541}" srcOrd="1" destOrd="0" presId="urn:microsoft.com/office/officeart/2005/8/layout/cycle6"/>
    <dgm:cxn modelId="{3F526A0A-804F-48C0-B1C3-4AD4EDCD1DC8}" type="presParOf" srcId="{64AA27BF-58B9-4B0C-B0FC-D3015B6C9920}" destId="{0FA5165E-181C-4880-83D3-689719DDAE57}" srcOrd="2" destOrd="0" presId="urn:microsoft.com/office/officeart/2005/8/layout/cycle6"/>
    <dgm:cxn modelId="{364D891E-50E0-4383-87E9-550F0A1FAC64}" type="presParOf" srcId="{64AA27BF-58B9-4B0C-B0FC-D3015B6C9920}" destId="{C8660EBB-1374-4DBD-8B09-4AA1C18F69D5}" srcOrd="3" destOrd="0" presId="urn:microsoft.com/office/officeart/2005/8/layout/cycle6"/>
    <dgm:cxn modelId="{270BEDCE-FD92-4CB0-A6B6-DE9402C982CA}" type="presParOf" srcId="{64AA27BF-58B9-4B0C-B0FC-D3015B6C9920}" destId="{FB83FDB0-2379-49F1-9246-B3425B3E89AB}" srcOrd="4" destOrd="0" presId="urn:microsoft.com/office/officeart/2005/8/layout/cycle6"/>
    <dgm:cxn modelId="{3021B386-4684-4A76-BF34-DC50AE681FD3}" type="presParOf" srcId="{64AA27BF-58B9-4B0C-B0FC-D3015B6C9920}" destId="{B9DAF6B4-97FC-43E8-92DD-5285636D31CA}" srcOrd="5" destOrd="0" presId="urn:microsoft.com/office/officeart/2005/8/layout/cycle6"/>
    <dgm:cxn modelId="{09D3F3A4-FDB0-41B3-803A-AB75F0BE07F9}" type="presParOf" srcId="{64AA27BF-58B9-4B0C-B0FC-D3015B6C9920}" destId="{C0CAEF8F-AB3A-4F95-9E24-032EA3E39BFB}" srcOrd="6" destOrd="0" presId="urn:microsoft.com/office/officeart/2005/8/layout/cycle6"/>
    <dgm:cxn modelId="{21748FED-F43E-4107-BC54-F6D7B0084D9F}" type="presParOf" srcId="{64AA27BF-58B9-4B0C-B0FC-D3015B6C9920}" destId="{4A32ADCB-BB4A-4CFA-ABB9-C50095B98ADA}" srcOrd="7" destOrd="0" presId="urn:microsoft.com/office/officeart/2005/8/layout/cycle6"/>
    <dgm:cxn modelId="{3A98C91A-1DD9-409D-AE3C-FB2485BE1AEA}" type="presParOf" srcId="{64AA27BF-58B9-4B0C-B0FC-D3015B6C9920}" destId="{59054DFA-841B-4587-A863-CB45BFCD7170}" srcOrd="8" destOrd="0" presId="urn:microsoft.com/office/officeart/2005/8/layout/cycle6"/>
    <dgm:cxn modelId="{D7867AF3-69B4-46D2-A1A6-E8F464FE6D89}" type="presParOf" srcId="{64AA27BF-58B9-4B0C-B0FC-D3015B6C9920}" destId="{72472FFC-AF05-4F4F-9475-96580F483E69}" srcOrd="9" destOrd="0" presId="urn:microsoft.com/office/officeart/2005/8/layout/cycle6"/>
    <dgm:cxn modelId="{3E4B10B0-65D8-481C-BA8D-8A9CD122E179}" type="presParOf" srcId="{64AA27BF-58B9-4B0C-B0FC-D3015B6C9920}" destId="{EFCAE98E-6732-42D2-B786-3A64087FD3C2}" srcOrd="10" destOrd="0" presId="urn:microsoft.com/office/officeart/2005/8/layout/cycle6"/>
    <dgm:cxn modelId="{4806BB95-A756-4529-8F53-0D3E0E57F0E5}" type="presParOf" srcId="{64AA27BF-58B9-4B0C-B0FC-D3015B6C9920}" destId="{0D12316D-9C5B-4E7E-AFFF-57544C9146DD}" srcOrd="11" destOrd="0" presId="urn:microsoft.com/office/officeart/2005/8/layout/cycle6"/>
    <dgm:cxn modelId="{53F64FB9-7819-405A-8C3B-D4A2465D48B6}" type="presParOf" srcId="{64AA27BF-58B9-4B0C-B0FC-D3015B6C9920}" destId="{B71D0868-C3D1-41C3-815F-CC8C175023BF}" srcOrd="12" destOrd="0" presId="urn:microsoft.com/office/officeart/2005/8/layout/cycle6"/>
    <dgm:cxn modelId="{FB838816-025A-4FBE-A981-F836CC136BB2}" type="presParOf" srcId="{64AA27BF-58B9-4B0C-B0FC-D3015B6C9920}" destId="{874914F2-48B8-4058-8979-16E341B629DE}" srcOrd="13" destOrd="0" presId="urn:microsoft.com/office/officeart/2005/8/layout/cycle6"/>
    <dgm:cxn modelId="{C3A35094-79AE-4EFE-85FB-1EAA2F5704D5}" type="presParOf" srcId="{64AA27BF-58B9-4B0C-B0FC-D3015B6C9920}" destId="{4478DBC5-FB6F-4B8C-8A7E-3D4521DE40A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50948C-E70F-4DB0-B683-DFCD9BD9C8A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37F8364-E04D-443C-868F-FB36B6FCA25D}">
      <dgm:prSet phldrT="[Text]"/>
      <dgm:spPr/>
      <dgm:t>
        <a:bodyPr/>
        <a:lstStyle/>
        <a:p>
          <a:r>
            <a:rPr lang="en-US" dirty="0" smtClean="0"/>
            <a:t>Geological history of India</a:t>
          </a:r>
          <a:endParaRPr lang="en-IN" dirty="0"/>
        </a:p>
      </dgm:t>
    </dgm:pt>
    <dgm:pt modelId="{FDFF7365-D50F-457C-AF7F-14E3E5C4E0FD}" type="parTrans" cxnId="{29D9B1F5-F901-4CCB-A01D-F24C9664139B}">
      <dgm:prSet/>
      <dgm:spPr/>
      <dgm:t>
        <a:bodyPr/>
        <a:lstStyle/>
        <a:p>
          <a:endParaRPr lang="en-IN"/>
        </a:p>
      </dgm:t>
    </dgm:pt>
    <dgm:pt modelId="{416A25DE-FBF9-4BBD-8782-05ECD9B88C95}" type="sibTrans" cxnId="{29D9B1F5-F901-4CCB-A01D-F24C9664139B}">
      <dgm:prSet/>
      <dgm:spPr/>
      <dgm:t>
        <a:bodyPr/>
        <a:lstStyle/>
        <a:p>
          <a:endParaRPr lang="en-IN"/>
        </a:p>
      </dgm:t>
    </dgm:pt>
    <dgm:pt modelId="{A133C1CC-8F74-4852-A2F5-7D622979189C}">
      <dgm:prSet phldrT="[Text]"/>
      <dgm:spPr/>
      <dgm:t>
        <a:bodyPr/>
        <a:lstStyle/>
        <a:p>
          <a:r>
            <a:rPr lang="en-US" dirty="0" smtClean="0"/>
            <a:t>Soils of India</a:t>
          </a:r>
          <a:endParaRPr lang="en-IN" dirty="0"/>
        </a:p>
      </dgm:t>
    </dgm:pt>
    <dgm:pt modelId="{E01504C4-4FBA-4A6B-9237-DAB8082AE175}" type="parTrans" cxnId="{997C1D1E-D0EA-4386-9149-CC28B1086759}">
      <dgm:prSet/>
      <dgm:spPr/>
      <dgm:t>
        <a:bodyPr/>
        <a:lstStyle/>
        <a:p>
          <a:endParaRPr lang="en-IN"/>
        </a:p>
      </dgm:t>
    </dgm:pt>
    <dgm:pt modelId="{03B76982-89EC-4369-B683-77BB903BF789}" type="sibTrans" cxnId="{997C1D1E-D0EA-4386-9149-CC28B1086759}">
      <dgm:prSet/>
      <dgm:spPr/>
      <dgm:t>
        <a:bodyPr/>
        <a:lstStyle/>
        <a:p>
          <a:endParaRPr lang="en-IN"/>
        </a:p>
      </dgm:t>
    </dgm:pt>
    <dgm:pt modelId="{E6BB8320-E1F5-4BC6-AAE4-88A096D4395F}">
      <dgm:prSet/>
      <dgm:spPr/>
      <dgm:t>
        <a:bodyPr/>
        <a:lstStyle/>
        <a:p>
          <a:r>
            <a:rPr lang="en-US" dirty="0" smtClean="0"/>
            <a:t>Physiography of India</a:t>
          </a:r>
          <a:endParaRPr lang="en-IN" dirty="0"/>
        </a:p>
      </dgm:t>
    </dgm:pt>
    <dgm:pt modelId="{45894F99-D21D-4400-967D-B176CC35A5C3}" type="parTrans" cxnId="{D9D97574-AFB9-404D-BFAC-08E41469C855}">
      <dgm:prSet/>
      <dgm:spPr/>
      <dgm:t>
        <a:bodyPr/>
        <a:lstStyle/>
        <a:p>
          <a:endParaRPr lang="en-IN"/>
        </a:p>
      </dgm:t>
    </dgm:pt>
    <dgm:pt modelId="{C0B2EB6D-B1CC-4C85-8D66-D350B28BAD16}" type="sibTrans" cxnId="{D9D97574-AFB9-404D-BFAC-08E41469C855}">
      <dgm:prSet/>
      <dgm:spPr/>
      <dgm:t>
        <a:bodyPr/>
        <a:lstStyle/>
        <a:p>
          <a:endParaRPr lang="en-IN"/>
        </a:p>
      </dgm:t>
    </dgm:pt>
    <dgm:pt modelId="{AF290F6C-35D7-4056-B6BB-0A6D1563DD86}">
      <dgm:prSet/>
      <dgm:spPr/>
      <dgm:t>
        <a:bodyPr/>
        <a:lstStyle/>
        <a:p>
          <a:r>
            <a:rPr lang="en-US" dirty="0" smtClean="0"/>
            <a:t>Climatic regions of India</a:t>
          </a:r>
          <a:endParaRPr lang="en-IN" dirty="0"/>
        </a:p>
      </dgm:t>
    </dgm:pt>
    <dgm:pt modelId="{0CE0780C-4127-47FD-82A3-346EE3F74F91}" type="parTrans" cxnId="{105B19D3-E683-40E7-BD51-A0A883467115}">
      <dgm:prSet/>
      <dgm:spPr/>
      <dgm:t>
        <a:bodyPr/>
        <a:lstStyle/>
        <a:p>
          <a:endParaRPr lang="en-IN"/>
        </a:p>
      </dgm:t>
    </dgm:pt>
    <dgm:pt modelId="{50CE8C96-FD87-470F-98D1-3BD764847CC2}" type="sibTrans" cxnId="{105B19D3-E683-40E7-BD51-A0A883467115}">
      <dgm:prSet/>
      <dgm:spPr/>
      <dgm:t>
        <a:bodyPr/>
        <a:lstStyle/>
        <a:p>
          <a:endParaRPr lang="en-IN"/>
        </a:p>
      </dgm:t>
    </dgm:pt>
    <dgm:pt modelId="{DC5CA451-98D3-40E6-A0A8-4DDD0C44DA22}">
      <dgm:prSet/>
      <dgm:spPr/>
      <dgm:t>
        <a:bodyPr/>
        <a:lstStyle/>
        <a:p>
          <a:r>
            <a:rPr lang="en-US" dirty="0" smtClean="0"/>
            <a:t>Indian weather: seasons</a:t>
          </a:r>
          <a:endParaRPr lang="en-IN" dirty="0"/>
        </a:p>
      </dgm:t>
    </dgm:pt>
    <dgm:pt modelId="{AEBA9DA3-0252-426C-8641-D9BD4FE14AFE}" type="parTrans" cxnId="{6270B6C9-D489-4454-9A3D-2DEDAD5D3589}">
      <dgm:prSet/>
      <dgm:spPr/>
      <dgm:t>
        <a:bodyPr/>
        <a:lstStyle/>
        <a:p>
          <a:endParaRPr lang="en-IN"/>
        </a:p>
      </dgm:t>
    </dgm:pt>
    <dgm:pt modelId="{81E7ED14-0FFD-41C5-8B0D-7545806B528B}" type="sibTrans" cxnId="{6270B6C9-D489-4454-9A3D-2DEDAD5D3589}">
      <dgm:prSet/>
      <dgm:spPr/>
      <dgm:t>
        <a:bodyPr/>
        <a:lstStyle/>
        <a:p>
          <a:endParaRPr lang="en-IN"/>
        </a:p>
      </dgm:t>
    </dgm:pt>
    <dgm:pt modelId="{E7455A2D-5E73-4B24-BFD2-89B559AEE5BE}" type="pres">
      <dgm:prSet presAssocID="{6250948C-E70F-4DB0-B683-DFCD9BD9C8AD}" presName="linearFlow" presStyleCnt="0">
        <dgm:presLayoutVars>
          <dgm:dir/>
          <dgm:resizeHandles val="exact"/>
        </dgm:presLayoutVars>
      </dgm:prSet>
      <dgm:spPr/>
    </dgm:pt>
    <dgm:pt modelId="{CDEF8995-F845-45B1-8FB0-FD1E2DB5A0A7}" type="pres">
      <dgm:prSet presAssocID="{737F8364-E04D-443C-868F-FB36B6FCA25D}" presName="composite" presStyleCnt="0"/>
      <dgm:spPr/>
    </dgm:pt>
    <dgm:pt modelId="{BED4F462-F0AA-47BE-B07F-1263DDC7FA72}" type="pres">
      <dgm:prSet presAssocID="{737F8364-E04D-443C-868F-FB36B6FCA25D}" presName="imgShp" presStyleLbl="fgImgPlace1" presStyleIdx="0" presStyleCnt="5"/>
      <dgm:spPr/>
    </dgm:pt>
    <dgm:pt modelId="{55FF8161-8ED5-4A1B-BCD2-BB39F61031AF}" type="pres">
      <dgm:prSet presAssocID="{737F8364-E04D-443C-868F-FB36B6FCA25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B7F73A-CFB1-4937-83B1-35CB3A59B7CE}" type="pres">
      <dgm:prSet presAssocID="{416A25DE-FBF9-4BBD-8782-05ECD9B88C95}" presName="spacing" presStyleCnt="0"/>
      <dgm:spPr/>
    </dgm:pt>
    <dgm:pt modelId="{F9D0B54D-4DD8-4B2C-8F0B-0759E534199A}" type="pres">
      <dgm:prSet presAssocID="{E6BB8320-E1F5-4BC6-AAE4-88A096D4395F}" presName="composite" presStyleCnt="0"/>
      <dgm:spPr/>
    </dgm:pt>
    <dgm:pt modelId="{D8915F4A-1807-4171-93A2-FF3AB5F4CB9D}" type="pres">
      <dgm:prSet presAssocID="{E6BB8320-E1F5-4BC6-AAE4-88A096D4395F}" presName="imgShp" presStyleLbl="fgImgPlace1" presStyleIdx="1" presStyleCnt="5"/>
      <dgm:spPr/>
    </dgm:pt>
    <dgm:pt modelId="{5A2434A5-C38C-4638-9EC4-CCB1D9745A31}" type="pres">
      <dgm:prSet presAssocID="{E6BB8320-E1F5-4BC6-AAE4-88A096D4395F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F76C3-9978-4ED8-8F7A-83C7E114A6D0}" type="pres">
      <dgm:prSet presAssocID="{C0B2EB6D-B1CC-4C85-8D66-D350B28BAD16}" presName="spacing" presStyleCnt="0"/>
      <dgm:spPr/>
    </dgm:pt>
    <dgm:pt modelId="{412E9497-3524-4CB4-8FA7-7D6A7F63A421}" type="pres">
      <dgm:prSet presAssocID="{DC5CA451-98D3-40E6-A0A8-4DDD0C44DA22}" presName="composite" presStyleCnt="0"/>
      <dgm:spPr/>
    </dgm:pt>
    <dgm:pt modelId="{F2EDD276-18B4-4601-80CC-4F9061A83B92}" type="pres">
      <dgm:prSet presAssocID="{DC5CA451-98D3-40E6-A0A8-4DDD0C44DA22}" presName="imgShp" presStyleLbl="fgImgPlace1" presStyleIdx="2" presStyleCnt="5"/>
      <dgm:spPr/>
    </dgm:pt>
    <dgm:pt modelId="{80AA3E0F-7C53-4F9F-A2E0-4DAE95B49CA8}" type="pres">
      <dgm:prSet presAssocID="{DC5CA451-98D3-40E6-A0A8-4DDD0C44DA2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63711-BA72-4FC1-A3AD-DEF754B11B3D}" type="pres">
      <dgm:prSet presAssocID="{81E7ED14-0FFD-41C5-8B0D-7545806B528B}" presName="spacing" presStyleCnt="0"/>
      <dgm:spPr/>
    </dgm:pt>
    <dgm:pt modelId="{AE92C73A-EA0A-4160-A33B-927C94BF1055}" type="pres">
      <dgm:prSet presAssocID="{AF290F6C-35D7-4056-B6BB-0A6D1563DD86}" presName="composite" presStyleCnt="0"/>
      <dgm:spPr/>
    </dgm:pt>
    <dgm:pt modelId="{1B086596-B3B4-4654-85A3-AF298CACB807}" type="pres">
      <dgm:prSet presAssocID="{AF290F6C-35D7-4056-B6BB-0A6D1563DD86}" presName="imgShp" presStyleLbl="fgImgPlace1" presStyleIdx="3" presStyleCnt="5"/>
      <dgm:spPr/>
    </dgm:pt>
    <dgm:pt modelId="{5AD7F20F-8D30-4A8B-A330-62C7DB5B6399}" type="pres">
      <dgm:prSet presAssocID="{AF290F6C-35D7-4056-B6BB-0A6D1563DD8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7EAC0-375E-4187-A450-BA33F1F20B49}" type="pres">
      <dgm:prSet presAssocID="{50CE8C96-FD87-470F-98D1-3BD764847CC2}" presName="spacing" presStyleCnt="0"/>
      <dgm:spPr/>
    </dgm:pt>
    <dgm:pt modelId="{ADC8FEED-8A62-4102-AC5D-348813F22E36}" type="pres">
      <dgm:prSet presAssocID="{A133C1CC-8F74-4852-A2F5-7D622979189C}" presName="composite" presStyleCnt="0"/>
      <dgm:spPr/>
    </dgm:pt>
    <dgm:pt modelId="{ACA85EA1-706D-4EA2-9EF4-C15211733C19}" type="pres">
      <dgm:prSet presAssocID="{A133C1CC-8F74-4852-A2F5-7D622979189C}" presName="imgShp" presStyleLbl="fgImgPlace1" presStyleIdx="4" presStyleCnt="5"/>
      <dgm:spPr/>
    </dgm:pt>
    <dgm:pt modelId="{870EB59A-1B84-48F2-842C-81926E957885}" type="pres">
      <dgm:prSet presAssocID="{A133C1CC-8F74-4852-A2F5-7D622979189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D9B1F5-F901-4CCB-A01D-F24C9664139B}" srcId="{6250948C-E70F-4DB0-B683-DFCD9BD9C8AD}" destId="{737F8364-E04D-443C-868F-FB36B6FCA25D}" srcOrd="0" destOrd="0" parTransId="{FDFF7365-D50F-457C-AF7F-14E3E5C4E0FD}" sibTransId="{416A25DE-FBF9-4BBD-8782-05ECD9B88C95}"/>
    <dgm:cxn modelId="{4D7B088D-730C-461B-81A2-062F4633FA6E}" type="presOf" srcId="{6250948C-E70F-4DB0-B683-DFCD9BD9C8AD}" destId="{E7455A2D-5E73-4B24-BFD2-89B559AEE5BE}" srcOrd="0" destOrd="0" presId="urn:microsoft.com/office/officeart/2005/8/layout/vList3"/>
    <dgm:cxn modelId="{D9D97574-AFB9-404D-BFAC-08E41469C855}" srcId="{6250948C-E70F-4DB0-B683-DFCD9BD9C8AD}" destId="{E6BB8320-E1F5-4BC6-AAE4-88A096D4395F}" srcOrd="1" destOrd="0" parTransId="{45894F99-D21D-4400-967D-B176CC35A5C3}" sibTransId="{C0B2EB6D-B1CC-4C85-8D66-D350B28BAD16}"/>
    <dgm:cxn modelId="{105B19D3-E683-40E7-BD51-A0A883467115}" srcId="{6250948C-E70F-4DB0-B683-DFCD9BD9C8AD}" destId="{AF290F6C-35D7-4056-B6BB-0A6D1563DD86}" srcOrd="3" destOrd="0" parTransId="{0CE0780C-4127-47FD-82A3-346EE3F74F91}" sibTransId="{50CE8C96-FD87-470F-98D1-3BD764847CC2}"/>
    <dgm:cxn modelId="{E53737E8-69A3-4A64-ADE8-A8C14EE400B0}" type="presOf" srcId="{A133C1CC-8F74-4852-A2F5-7D622979189C}" destId="{870EB59A-1B84-48F2-842C-81926E957885}" srcOrd="0" destOrd="0" presId="urn:microsoft.com/office/officeart/2005/8/layout/vList3"/>
    <dgm:cxn modelId="{6270B6C9-D489-4454-9A3D-2DEDAD5D3589}" srcId="{6250948C-E70F-4DB0-B683-DFCD9BD9C8AD}" destId="{DC5CA451-98D3-40E6-A0A8-4DDD0C44DA22}" srcOrd="2" destOrd="0" parTransId="{AEBA9DA3-0252-426C-8641-D9BD4FE14AFE}" sibTransId="{81E7ED14-0FFD-41C5-8B0D-7545806B528B}"/>
    <dgm:cxn modelId="{997C1D1E-D0EA-4386-9149-CC28B1086759}" srcId="{6250948C-E70F-4DB0-B683-DFCD9BD9C8AD}" destId="{A133C1CC-8F74-4852-A2F5-7D622979189C}" srcOrd="4" destOrd="0" parTransId="{E01504C4-4FBA-4A6B-9237-DAB8082AE175}" sibTransId="{03B76982-89EC-4369-B683-77BB903BF789}"/>
    <dgm:cxn modelId="{786B7107-3DD8-4954-9B80-7D6453B2C3B7}" type="presOf" srcId="{E6BB8320-E1F5-4BC6-AAE4-88A096D4395F}" destId="{5A2434A5-C38C-4638-9EC4-CCB1D9745A31}" srcOrd="0" destOrd="0" presId="urn:microsoft.com/office/officeart/2005/8/layout/vList3"/>
    <dgm:cxn modelId="{49824FA6-648E-467A-85D7-08B010BCFBB4}" type="presOf" srcId="{737F8364-E04D-443C-868F-FB36B6FCA25D}" destId="{55FF8161-8ED5-4A1B-BCD2-BB39F61031AF}" srcOrd="0" destOrd="0" presId="urn:microsoft.com/office/officeart/2005/8/layout/vList3"/>
    <dgm:cxn modelId="{F75FFD9F-D6FD-47E9-8E94-1253F1EDA72F}" type="presOf" srcId="{AF290F6C-35D7-4056-B6BB-0A6D1563DD86}" destId="{5AD7F20F-8D30-4A8B-A330-62C7DB5B6399}" srcOrd="0" destOrd="0" presId="urn:microsoft.com/office/officeart/2005/8/layout/vList3"/>
    <dgm:cxn modelId="{100B9D8B-7170-4142-B011-2E82F3AB7EE3}" type="presOf" srcId="{DC5CA451-98D3-40E6-A0A8-4DDD0C44DA22}" destId="{80AA3E0F-7C53-4F9F-A2E0-4DAE95B49CA8}" srcOrd="0" destOrd="0" presId="urn:microsoft.com/office/officeart/2005/8/layout/vList3"/>
    <dgm:cxn modelId="{98243F0C-A79D-4326-99E3-089671758077}" type="presParOf" srcId="{E7455A2D-5E73-4B24-BFD2-89B559AEE5BE}" destId="{CDEF8995-F845-45B1-8FB0-FD1E2DB5A0A7}" srcOrd="0" destOrd="0" presId="urn:microsoft.com/office/officeart/2005/8/layout/vList3"/>
    <dgm:cxn modelId="{A92B8BD3-DE25-445D-A459-D9A7CD2B6156}" type="presParOf" srcId="{CDEF8995-F845-45B1-8FB0-FD1E2DB5A0A7}" destId="{BED4F462-F0AA-47BE-B07F-1263DDC7FA72}" srcOrd="0" destOrd="0" presId="urn:microsoft.com/office/officeart/2005/8/layout/vList3"/>
    <dgm:cxn modelId="{311DC2D1-8F3A-4BB2-95F9-9DD4A39086F7}" type="presParOf" srcId="{CDEF8995-F845-45B1-8FB0-FD1E2DB5A0A7}" destId="{55FF8161-8ED5-4A1B-BCD2-BB39F61031AF}" srcOrd="1" destOrd="0" presId="urn:microsoft.com/office/officeart/2005/8/layout/vList3"/>
    <dgm:cxn modelId="{EE33AE10-F2F4-4B10-9433-56CD1B564815}" type="presParOf" srcId="{E7455A2D-5E73-4B24-BFD2-89B559AEE5BE}" destId="{7DB7F73A-CFB1-4937-83B1-35CB3A59B7CE}" srcOrd="1" destOrd="0" presId="urn:microsoft.com/office/officeart/2005/8/layout/vList3"/>
    <dgm:cxn modelId="{00D244A6-6D9E-4C24-8D5E-B4B3EE13933E}" type="presParOf" srcId="{E7455A2D-5E73-4B24-BFD2-89B559AEE5BE}" destId="{F9D0B54D-4DD8-4B2C-8F0B-0759E534199A}" srcOrd="2" destOrd="0" presId="urn:microsoft.com/office/officeart/2005/8/layout/vList3"/>
    <dgm:cxn modelId="{5EDC2166-DFAE-4677-9A47-E770BA5A8985}" type="presParOf" srcId="{F9D0B54D-4DD8-4B2C-8F0B-0759E534199A}" destId="{D8915F4A-1807-4171-93A2-FF3AB5F4CB9D}" srcOrd="0" destOrd="0" presId="urn:microsoft.com/office/officeart/2005/8/layout/vList3"/>
    <dgm:cxn modelId="{D5936C29-4715-42A8-9C40-D9BF7549954F}" type="presParOf" srcId="{F9D0B54D-4DD8-4B2C-8F0B-0759E534199A}" destId="{5A2434A5-C38C-4638-9EC4-CCB1D9745A31}" srcOrd="1" destOrd="0" presId="urn:microsoft.com/office/officeart/2005/8/layout/vList3"/>
    <dgm:cxn modelId="{8540CF20-E391-47F6-95D5-3A8F786CBDA7}" type="presParOf" srcId="{E7455A2D-5E73-4B24-BFD2-89B559AEE5BE}" destId="{7C8F76C3-9978-4ED8-8F7A-83C7E114A6D0}" srcOrd="3" destOrd="0" presId="urn:microsoft.com/office/officeart/2005/8/layout/vList3"/>
    <dgm:cxn modelId="{8DF32DF5-F0CA-46EB-A4B4-9FDEDB221039}" type="presParOf" srcId="{E7455A2D-5E73-4B24-BFD2-89B559AEE5BE}" destId="{412E9497-3524-4CB4-8FA7-7D6A7F63A421}" srcOrd="4" destOrd="0" presId="urn:microsoft.com/office/officeart/2005/8/layout/vList3"/>
    <dgm:cxn modelId="{D163B22B-6732-4D52-8CB4-19EC3D80F956}" type="presParOf" srcId="{412E9497-3524-4CB4-8FA7-7D6A7F63A421}" destId="{F2EDD276-18B4-4601-80CC-4F9061A83B92}" srcOrd="0" destOrd="0" presId="urn:microsoft.com/office/officeart/2005/8/layout/vList3"/>
    <dgm:cxn modelId="{C8CC4D6A-8C34-45D3-8A91-A08053EDEE05}" type="presParOf" srcId="{412E9497-3524-4CB4-8FA7-7D6A7F63A421}" destId="{80AA3E0F-7C53-4F9F-A2E0-4DAE95B49CA8}" srcOrd="1" destOrd="0" presId="urn:microsoft.com/office/officeart/2005/8/layout/vList3"/>
    <dgm:cxn modelId="{5AA2429A-24AD-40A1-9858-809C7B16A459}" type="presParOf" srcId="{E7455A2D-5E73-4B24-BFD2-89B559AEE5BE}" destId="{7B563711-BA72-4FC1-A3AD-DEF754B11B3D}" srcOrd="5" destOrd="0" presId="urn:microsoft.com/office/officeart/2005/8/layout/vList3"/>
    <dgm:cxn modelId="{7DEEB83F-82B1-4819-A3B1-1C74CC445203}" type="presParOf" srcId="{E7455A2D-5E73-4B24-BFD2-89B559AEE5BE}" destId="{AE92C73A-EA0A-4160-A33B-927C94BF1055}" srcOrd="6" destOrd="0" presId="urn:microsoft.com/office/officeart/2005/8/layout/vList3"/>
    <dgm:cxn modelId="{2D6E6564-B72F-4BCF-B4E6-464EDB33236E}" type="presParOf" srcId="{AE92C73A-EA0A-4160-A33B-927C94BF1055}" destId="{1B086596-B3B4-4654-85A3-AF298CACB807}" srcOrd="0" destOrd="0" presId="urn:microsoft.com/office/officeart/2005/8/layout/vList3"/>
    <dgm:cxn modelId="{243F2C8E-1F66-4B03-ACB2-8457F8103F95}" type="presParOf" srcId="{AE92C73A-EA0A-4160-A33B-927C94BF1055}" destId="{5AD7F20F-8D30-4A8B-A330-62C7DB5B6399}" srcOrd="1" destOrd="0" presId="urn:microsoft.com/office/officeart/2005/8/layout/vList3"/>
    <dgm:cxn modelId="{8923FC4A-8D54-4A5A-9FBE-6F4272E0D5B5}" type="presParOf" srcId="{E7455A2D-5E73-4B24-BFD2-89B559AEE5BE}" destId="{0B77EAC0-375E-4187-A450-BA33F1F20B49}" srcOrd="7" destOrd="0" presId="urn:microsoft.com/office/officeart/2005/8/layout/vList3"/>
    <dgm:cxn modelId="{71F040D3-DBB9-4F87-A7D4-71C156DC04FE}" type="presParOf" srcId="{E7455A2D-5E73-4B24-BFD2-89B559AEE5BE}" destId="{ADC8FEED-8A62-4102-AC5D-348813F22E36}" srcOrd="8" destOrd="0" presId="urn:microsoft.com/office/officeart/2005/8/layout/vList3"/>
    <dgm:cxn modelId="{E90045E0-33DC-4BA3-BD83-C97FD82680A0}" type="presParOf" srcId="{ADC8FEED-8A62-4102-AC5D-348813F22E36}" destId="{ACA85EA1-706D-4EA2-9EF4-C15211733C19}" srcOrd="0" destOrd="0" presId="urn:microsoft.com/office/officeart/2005/8/layout/vList3"/>
    <dgm:cxn modelId="{CED23B32-46FF-44DB-96EF-FE81132A15E2}" type="presParOf" srcId="{ADC8FEED-8A62-4102-AC5D-348813F22E36}" destId="{870EB59A-1B84-48F2-842C-81926E9578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7B79-ACC7-48E8-8A08-486DB503D42F}">
      <dsp:nvSpPr>
        <dsp:cNvPr id="0" name=""/>
        <dsp:cNvSpPr/>
      </dsp:nvSpPr>
      <dsp:spPr>
        <a:xfrm>
          <a:off x="4114074" y="374"/>
          <a:ext cx="2287451" cy="2287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Winter</a:t>
          </a:r>
          <a:endParaRPr lang="en-IN" sz="3100" kern="1200" dirty="0"/>
        </a:p>
      </dsp:txBody>
      <dsp:txXfrm>
        <a:off x="4449063" y="335363"/>
        <a:ext cx="1617473" cy="1617473"/>
      </dsp:txXfrm>
    </dsp:sp>
    <dsp:sp modelId="{1A75DD44-9AB7-48BA-BCC3-EAC894EFA982}">
      <dsp:nvSpPr>
        <dsp:cNvPr id="0" name=""/>
        <dsp:cNvSpPr/>
      </dsp:nvSpPr>
      <dsp:spPr>
        <a:xfrm rot="3600000">
          <a:off x="5803854" y="2230373"/>
          <a:ext cx="607935" cy="772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5849449" y="2305803"/>
        <a:ext cx="425555" cy="463208"/>
      </dsp:txXfrm>
    </dsp:sp>
    <dsp:sp modelId="{426660BF-0CED-426F-BB88-41D67CBBCD7D}">
      <dsp:nvSpPr>
        <dsp:cNvPr id="0" name=""/>
        <dsp:cNvSpPr/>
      </dsp:nvSpPr>
      <dsp:spPr>
        <a:xfrm>
          <a:off x="5831323" y="2974737"/>
          <a:ext cx="2287451" cy="2287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Summer</a:t>
          </a:r>
          <a:endParaRPr lang="en-IN" sz="3100" kern="1200" dirty="0"/>
        </a:p>
      </dsp:txBody>
      <dsp:txXfrm>
        <a:off x="6166312" y="3309726"/>
        <a:ext cx="1617473" cy="1617473"/>
      </dsp:txXfrm>
    </dsp:sp>
    <dsp:sp modelId="{6F5B12C9-6F5F-4514-A11B-AA329547DC72}">
      <dsp:nvSpPr>
        <dsp:cNvPr id="0" name=""/>
        <dsp:cNvSpPr/>
      </dsp:nvSpPr>
      <dsp:spPr>
        <a:xfrm rot="10800000">
          <a:off x="4971038" y="3732455"/>
          <a:ext cx="607935" cy="772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 rot="10800000">
        <a:off x="5153418" y="3886858"/>
        <a:ext cx="425555" cy="463208"/>
      </dsp:txXfrm>
    </dsp:sp>
    <dsp:sp modelId="{EEE50E17-FC86-4478-96AB-26D2C915C913}">
      <dsp:nvSpPr>
        <dsp:cNvPr id="0" name=""/>
        <dsp:cNvSpPr/>
      </dsp:nvSpPr>
      <dsp:spPr>
        <a:xfrm>
          <a:off x="2396825" y="2974737"/>
          <a:ext cx="2287451" cy="2287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Monsoon</a:t>
          </a:r>
          <a:endParaRPr lang="en-IN" sz="3100" kern="1200" dirty="0"/>
        </a:p>
      </dsp:txBody>
      <dsp:txXfrm>
        <a:off x="2731814" y="3309726"/>
        <a:ext cx="1617473" cy="1617473"/>
      </dsp:txXfrm>
    </dsp:sp>
    <dsp:sp modelId="{A7F15801-4C71-4E73-875A-8597ED462C4E}">
      <dsp:nvSpPr>
        <dsp:cNvPr id="0" name=""/>
        <dsp:cNvSpPr/>
      </dsp:nvSpPr>
      <dsp:spPr>
        <a:xfrm rot="18000000">
          <a:off x="4086604" y="2260174"/>
          <a:ext cx="607935" cy="772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4132199" y="2493550"/>
        <a:ext cx="425555" cy="463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4749-1E52-4FD4-8F5A-B03E01A1DF84}">
      <dsp:nvSpPr>
        <dsp:cNvPr id="0" name=""/>
        <dsp:cNvSpPr/>
      </dsp:nvSpPr>
      <dsp:spPr>
        <a:xfrm>
          <a:off x="-5950368" y="-910560"/>
          <a:ext cx="7083684" cy="7083684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580C3-CCA3-443D-9B2B-4681BA7E4C92}">
      <dsp:nvSpPr>
        <dsp:cNvPr id="0" name=""/>
        <dsp:cNvSpPr/>
      </dsp:nvSpPr>
      <dsp:spPr>
        <a:xfrm>
          <a:off x="593176" y="404585"/>
          <a:ext cx="9848307" cy="8095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Sudden Onset</a:t>
          </a:r>
          <a:endParaRPr lang="en-IN" sz="4200" kern="1200" dirty="0"/>
        </a:p>
      </dsp:txBody>
      <dsp:txXfrm>
        <a:off x="593176" y="404585"/>
        <a:ext cx="9848307" cy="809592"/>
      </dsp:txXfrm>
    </dsp:sp>
    <dsp:sp modelId="{65EED0D9-F4BF-4931-B55C-1F7EE9223306}">
      <dsp:nvSpPr>
        <dsp:cNvPr id="0" name=""/>
        <dsp:cNvSpPr/>
      </dsp:nvSpPr>
      <dsp:spPr>
        <a:xfrm>
          <a:off x="87180" y="303386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91627-25FB-4D56-BC33-F9A38E7BBD07}">
      <dsp:nvSpPr>
        <dsp:cNvPr id="0" name=""/>
        <dsp:cNvSpPr/>
      </dsp:nvSpPr>
      <dsp:spPr>
        <a:xfrm>
          <a:off x="1057334" y="1619185"/>
          <a:ext cx="9384148" cy="809592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Gradual Advance</a:t>
          </a:r>
          <a:endParaRPr lang="en-IN" sz="4200" kern="1200" dirty="0"/>
        </a:p>
      </dsp:txBody>
      <dsp:txXfrm>
        <a:off x="1057334" y="1619185"/>
        <a:ext cx="9384148" cy="809592"/>
      </dsp:txXfrm>
    </dsp:sp>
    <dsp:sp modelId="{7248CEC8-41B1-4EDB-9DD6-41EF55492526}">
      <dsp:nvSpPr>
        <dsp:cNvPr id="0" name=""/>
        <dsp:cNvSpPr/>
      </dsp:nvSpPr>
      <dsp:spPr>
        <a:xfrm>
          <a:off x="551339" y="1517986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96636-A7AF-43EA-B648-F306B875D43A}">
      <dsp:nvSpPr>
        <dsp:cNvPr id="0" name=""/>
        <dsp:cNvSpPr/>
      </dsp:nvSpPr>
      <dsp:spPr>
        <a:xfrm>
          <a:off x="1057334" y="2833784"/>
          <a:ext cx="9384148" cy="809592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Gradual retreat</a:t>
          </a:r>
          <a:endParaRPr lang="en-IN" sz="4200" kern="1200" dirty="0"/>
        </a:p>
      </dsp:txBody>
      <dsp:txXfrm>
        <a:off x="1057334" y="2833784"/>
        <a:ext cx="9384148" cy="809592"/>
      </dsp:txXfrm>
    </dsp:sp>
    <dsp:sp modelId="{12E5EF11-CD23-4527-A9EC-A97027EE3336}">
      <dsp:nvSpPr>
        <dsp:cNvPr id="0" name=""/>
        <dsp:cNvSpPr/>
      </dsp:nvSpPr>
      <dsp:spPr>
        <a:xfrm>
          <a:off x="551339" y="2732585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CD7EE-671D-4F8E-A57C-3A90838BCF8E}">
      <dsp:nvSpPr>
        <dsp:cNvPr id="0" name=""/>
        <dsp:cNvSpPr/>
      </dsp:nvSpPr>
      <dsp:spPr>
        <a:xfrm>
          <a:off x="593176" y="4048384"/>
          <a:ext cx="9848307" cy="80959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Variation – regional and temporal </a:t>
          </a:r>
          <a:endParaRPr lang="en-IN" sz="4200" kern="1200" dirty="0"/>
        </a:p>
      </dsp:txBody>
      <dsp:txXfrm>
        <a:off x="593176" y="4048384"/>
        <a:ext cx="9848307" cy="809592"/>
      </dsp:txXfrm>
    </dsp:sp>
    <dsp:sp modelId="{DEEEB684-38D8-4805-97E2-E4F0B6764AEB}">
      <dsp:nvSpPr>
        <dsp:cNvPr id="0" name=""/>
        <dsp:cNvSpPr/>
      </dsp:nvSpPr>
      <dsp:spPr>
        <a:xfrm>
          <a:off x="87180" y="3947185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68AF3-2B02-422A-9DD8-FB39B114A204}">
      <dsp:nvSpPr>
        <dsp:cNvPr id="0" name=""/>
        <dsp:cNvSpPr/>
      </dsp:nvSpPr>
      <dsp:spPr>
        <a:xfrm>
          <a:off x="4081230" y="-138326"/>
          <a:ext cx="2387999" cy="14940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Tropical Easterly Jet</a:t>
          </a:r>
          <a:endParaRPr lang="en-IN" sz="2800" kern="1200" dirty="0"/>
        </a:p>
      </dsp:txBody>
      <dsp:txXfrm>
        <a:off x="4154164" y="-65392"/>
        <a:ext cx="2242131" cy="1348194"/>
      </dsp:txXfrm>
    </dsp:sp>
    <dsp:sp modelId="{0FA5165E-181C-4880-83D3-689719DDAE57}">
      <dsp:nvSpPr>
        <dsp:cNvPr id="0" name=""/>
        <dsp:cNvSpPr/>
      </dsp:nvSpPr>
      <dsp:spPr>
        <a:xfrm>
          <a:off x="2809282" y="608704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3669057" y="313408"/>
              </a:moveTo>
              <a:arcTo wR="2465948" hR="2465948" stAng="17952116" swAng="143515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0EBB-1374-4DBD-8B09-4AA1C18F69D5}">
      <dsp:nvSpPr>
        <dsp:cNvPr id="0" name=""/>
        <dsp:cNvSpPr/>
      </dsp:nvSpPr>
      <dsp:spPr>
        <a:xfrm>
          <a:off x="6412286" y="1603129"/>
          <a:ext cx="2416401" cy="1419007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51000"/>
                <a:satMod val="130000"/>
              </a:schemeClr>
            </a:gs>
            <a:gs pos="80000">
              <a:schemeClr val="accent5">
                <a:hueOff val="-1838336"/>
                <a:satOff val="-2557"/>
                <a:lumOff val="-981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r>
            <a:rPr lang="en-US" sz="2800" kern="1200" baseline="30000" dirty="0" smtClean="0"/>
            <a:t>nd</a:t>
          </a:r>
          <a:r>
            <a:rPr lang="en-US" sz="2800" kern="1200" dirty="0" smtClean="0"/>
            <a:t> equatorial trough</a:t>
          </a:r>
          <a:endParaRPr lang="en-IN" sz="2800" kern="1200" dirty="0"/>
        </a:p>
      </dsp:txBody>
      <dsp:txXfrm>
        <a:off x="6481556" y="1672399"/>
        <a:ext cx="2277861" cy="1280467"/>
      </dsp:txXfrm>
    </dsp:sp>
    <dsp:sp modelId="{B9DAF6B4-97FC-43E8-92DD-5285636D31CA}">
      <dsp:nvSpPr>
        <dsp:cNvPr id="0" name=""/>
        <dsp:cNvSpPr/>
      </dsp:nvSpPr>
      <dsp:spPr>
        <a:xfrm>
          <a:off x="2809238" y="505766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4931167" y="2525925"/>
              </a:moveTo>
              <a:arcTo wR="2465948" hR="2465948" stAng="83622" swAng="1314199"/>
            </a:path>
          </a:pathLst>
        </a:custGeom>
        <a:noFill/>
        <a:ln w="9525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EF8F-AB3A-4F95-9E24-032EA3E39BFB}">
      <dsp:nvSpPr>
        <dsp:cNvPr id="0" name=""/>
        <dsp:cNvSpPr/>
      </dsp:nvSpPr>
      <dsp:spPr>
        <a:xfrm>
          <a:off x="5764720" y="3955761"/>
          <a:ext cx="2427913" cy="1694357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5">
                <a:hueOff val="-3676672"/>
                <a:satOff val="-5114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STWJ</a:t>
          </a:r>
          <a:endParaRPr lang="en-IN" sz="2800" kern="1200" dirty="0"/>
        </a:p>
      </dsp:txBody>
      <dsp:txXfrm>
        <a:off x="5847432" y="4038473"/>
        <a:ext cx="2262489" cy="1528933"/>
      </dsp:txXfrm>
    </dsp:sp>
    <dsp:sp modelId="{59054DFA-841B-4587-A863-CB45BFCD7170}">
      <dsp:nvSpPr>
        <dsp:cNvPr id="0" name=""/>
        <dsp:cNvSpPr/>
      </dsp:nvSpPr>
      <dsp:spPr>
        <a:xfrm>
          <a:off x="2807445" y="568984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2949148" y="4884092"/>
              </a:moveTo>
              <a:arcTo wR="2465948" hR="2465948" stAng="4721990" swAng="1138127"/>
            </a:path>
          </a:pathLst>
        </a:custGeom>
        <a:noFill/>
        <a:ln w="9525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72FFC-AF05-4F4F-9475-96580F483E69}">
      <dsp:nvSpPr>
        <dsp:cNvPr id="0" name=""/>
        <dsp:cNvSpPr/>
      </dsp:nvSpPr>
      <dsp:spPr>
        <a:xfrm>
          <a:off x="2131263" y="3973930"/>
          <a:ext cx="2804851" cy="158179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51000"/>
                <a:satMod val="130000"/>
              </a:schemeClr>
            </a:gs>
            <a:gs pos="80000">
              <a:schemeClr val="accent5">
                <a:hueOff val="-5515009"/>
                <a:satOff val="-7671"/>
                <a:lumOff val="-2942"/>
                <a:alphaOff val="0"/>
                <a:shade val="93000"/>
                <a:satMod val="13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El-Nino- IOD</a:t>
          </a:r>
          <a:endParaRPr lang="en-IN" sz="2800" kern="1200" dirty="0"/>
        </a:p>
      </dsp:txBody>
      <dsp:txXfrm>
        <a:off x="2208480" y="4051147"/>
        <a:ext cx="2650417" cy="1427365"/>
      </dsp:txXfrm>
    </dsp:sp>
    <dsp:sp modelId="{0D12316D-9C5B-4E7E-AFFF-57544C9146DD}">
      <dsp:nvSpPr>
        <dsp:cNvPr id="0" name=""/>
        <dsp:cNvSpPr/>
      </dsp:nvSpPr>
      <dsp:spPr>
        <a:xfrm>
          <a:off x="2805728" y="500041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211745" y="3465683"/>
              </a:moveTo>
              <a:arcTo wR="2465948" hR="2465948" stAng="9364968" swAng="1234335"/>
            </a:path>
          </a:pathLst>
        </a:custGeom>
        <a:noFill/>
        <a:ln w="9525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D0868-C3D1-41C3-815F-CC8C175023BF}">
      <dsp:nvSpPr>
        <dsp:cNvPr id="0" name=""/>
        <dsp:cNvSpPr/>
      </dsp:nvSpPr>
      <dsp:spPr>
        <a:xfrm>
          <a:off x="1686912" y="1524364"/>
          <a:ext cx="2486123" cy="157653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Somali Jet</a:t>
          </a:r>
          <a:endParaRPr lang="en-IN" sz="2800" kern="1200" dirty="0"/>
        </a:p>
      </dsp:txBody>
      <dsp:txXfrm>
        <a:off x="1763872" y="1601324"/>
        <a:ext cx="2332203" cy="1422618"/>
      </dsp:txXfrm>
    </dsp:sp>
    <dsp:sp modelId="{4478DBC5-FB6F-4B8C-8A7E-3D4521DE40A8}">
      <dsp:nvSpPr>
        <dsp:cNvPr id="0" name=""/>
        <dsp:cNvSpPr/>
      </dsp:nvSpPr>
      <dsp:spPr>
        <a:xfrm>
          <a:off x="2809282" y="608704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554219" y="908323"/>
              </a:moveTo>
              <a:arcTo wR="2465948" hR="2465948" stAng="13150333" swAng="1298912"/>
            </a:path>
          </a:pathLst>
        </a:custGeom>
        <a:noFill/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F8161-8ED5-4A1B-BCD2-BB39F61031AF}">
      <dsp:nvSpPr>
        <dsp:cNvPr id="0" name=""/>
        <dsp:cNvSpPr/>
      </dsp:nvSpPr>
      <dsp:spPr>
        <a:xfrm rot="10800000">
          <a:off x="1973578" y="2349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Geological history of India</a:t>
          </a:r>
          <a:endParaRPr lang="en-IN" sz="3900" kern="1200" dirty="0"/>
        </a:p>
      </dsp:txBody>
      <dsp:txXfrm rot="10800000">
        <a:off x="2185793" y="2349"/>
        <a:ext cx="6780659" cy="848860"/>
      </dsp:txXfrm>
    </dsp:sp>
    <dsp:sp modelId="{BED4F462-F0AA-47BE-B07F-1263DDC7FA72}">
      <dsp:nvSpPr>
        <dsp:cNvPr id="0" name=""/>
        <dsp:cNvSpPr/>
      </dsp:nvSpPr>
      <dsp:spPr>
        <a:xfrm>
          <a:off x="1549147" y="2349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434A5-C38C-4638-9EC4-CCB1D9745A31}">
      <dsp:nvSpPr>
        <dsp:cNvPr id="0" name=""/>
        <dsp:cNvSpPr/>
      </dsp:nvSpPr>
      <dsp:spPr>
        <a:xfrm rot="10800000">
          <a:off x="1973578" y="1104600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Physiography of India</a:t>
          </a:r>
          <a:endParaRPr lang="en-IN" sz="3900" kern="1200" dirty="0"/>
        </a:p>
      </dsp:txBody>
      <dsp:txXfrm rot="10800000">
        <a:off x="2185793" y="1104600"/>
        <a:ext cx="6780659" cy="848860"/>
      </dsp:txXfrm>
    </dsp:sp>
    <dsp:sp modelId="{D8915F4A-1807-4171-93A2-FF3AB5F4CB9D}">
      <dsp:nvSpPr>
        <dsp:cNvPr id="0" name=""/>
        <dsp:cNvSpPr/>
      </dsp:nvSpPr>
      <dsp:spPr>
        <a:xfrm>
          <a:off x="1549147" y="1104600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A3E0F-7C53-4F9F-A2E0-4DAE95B49CA8}">
      <dsp:nvSpPr>
        <dsp:cNvPr id="0" name=""/>
        <dsp:cNvSpPr/>
      </dsp:nvSpPr>
      <dsp:spPr>
        <a:xfrm rot="10800000">
          <a:off x="1973578" y="2206851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Indian weather: seasons</a:t>
          </a:r>
          <a:endParaRPr lang="en-IN" sz="3900" kern="1200" dirty="0"/>
        </a:p>
      </dsp:txBody>
      <dsp:txXfrm rot="10800000">
        <a:off x="2185793" y="2206851"/>
        <a:ext cx="6780659" cy="848860"/>
      </dsp:txXfrm>
    </dsp:sp>
    <dsp:sp modelId="{F2EDD276-18B4-4601-80CC-4F9061A83B92}">
      <dsp:nvSpPr>
        <dsp:cNvPr id="0" name=""/>
        <dsp:cNvSpPr/>
      </dsp:nvSpPr>
      <dsp:spPr>
        <a:xfrm>
          <a:off x="1549147" y="2206851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F20F-8D30-4A8B-A330-62C7DB5B6399}">
      <dsp:nvSpPr>
        <dsp:cNvPr id="0" name=""/>
        <dsp:cNvSpPr/>
      </dsp:nvSpPr>
      <dsp:spPr>
        <a:xfrm rot="10800000">
          <a:off x="1973578" y="3309102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Climatic regions of India</a:t>
          </a:r>
          <a:endParaRPr lang="en-IN" sz="3900" kern="1200" dirty="0"/>
        </a:p>
      </dsp:txBody>
      <dsp:txXfrm rot="10800000">
        <a:off x="2185793" y="3309102"/>
        <a:ext cx="6780659" cy="848860"/>
      </dsp:txXfrm>
    </dsp:sp>
    <dsp:sp modelId="{1B086596-B3B4-4654-85A3-AF298CACB807}">
      <dsp:nvSpPr>
        <dsp:cNvPr id="0" name=""/>
        <dsp:cNvSpPr/>
      </dsp:nvSpPr>
      <dsp:spPr>
        <a:xfrm>
          <a:off x="1549147" y="3309102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EB59A-1B84-48F2-842C-81926E957885}">
      <dsp:nvSpPr>
        <dsp:cNvPr id="0" name=""/>
        <dsp:cNvSpPr/>
      </dsp:nvSpPr>
      <dsp:spPr>
        <a:xfrm rot="10800000">
          <a:off x="1973578" y="4411353"/>
          <a:ext cx="6992874" cy="8488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Soils of India</a:t>
          </a:r>
          <a:endParaRPr lang="en-IN" sz="3900" kern="1200" dirty="0"/>
        </a:p>
      </dsp:txBody>
      <dsp:txXfrm rot="10800000">
        <a:off x="2185793" y="4411353"/>
        <a:ext cx="6780659" cy="848860"/>
      </dsp:txXfrm>
    </dsp:sp>
    <dsp:sp modelId="{ACA85EA1-706D-4EA2-9EF4-C15211733C19}">
      <dsp:nvSpPr>
        <dsp:cNvPr id="0" name=""/>
        <dsp:cNvSpPr/>
      </dsp:nvSpPr>
      <dsp:spPr>
        <a:xfrm>
          <a:off x="1549147" y="4411353"/>
          <a:ext cx="848860" cy="8488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23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7" y="1172434"/>
            <a:ext cx="5689063" cy="50632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685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Somali jet stream – low level, appear only in summer </a:t>
            </a:r>
          </a:p>
          <a:p>
            <a:r>
              <a:rPr lang="en-US" dirty="0" smtClean="0"/>
              <a:t>Intensify Somali ocean current</a:t>
            </a:r>
          </a:p>
          <a:p>
            <a:r>
              <a:rPr lang="en-US" dirty="0" smtClean="0"/>
              <a:t>Somali jet stream pushes monsoon winds towards India</a:t>
            </a:r>
          </a:p>
          <a:p>
            <a:r>
              <a:rPr lang="en-US" dirty="0" smtClean="0"/>
              <a:t>Stronger the Somali current, better d monsoon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Somali current and Somali Jet stream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19209937">
            <a:off x="1733526" y="3952887"/>
            <a:ext cx="1314016" cy="467626"/>
          </a:xfrm>
          <a:prstGeom prst="rightArrow">
            <a:avLst/>
          </a:prstGeom>
          <a:solidFill>
            <a:srgbClr val="00B0F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3609874">
            <a:off x="169803" y="4224246"/>
            <a:ext cx="1206433" cy="3007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Bent Arrow 7"/>
          <p:cNvSpPr/>
          <p:nvPr/>
        </p:nvSpPr>
        <p:spPr>
          <a:xfrm rot="19235225">
            <a:off x="1309852" y="3654678"/>
            <a:ext cx="1079501" cy="593297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3097131">
            <a:off x="1339518" y="5143888"/>
            <a:ext cx="1314016" cy="4676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2225818">
            <a:off x="210451" y="5181387"/>
            <a:ext cx="206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Somali Jet stream/</a:t>
            </a:r>
            <a:r>
              <a:rPr lang="en-US" sz="2000" b="1" dirty="0" err="1" smtClean="0"/>
              <a:t>Findlater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 rot="19184265">
            <a:off x="1746267" y="4076241"/>
            <a:ext cx="206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Somali ocean current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6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43" y="914400"/>
            <a:ext cx="9189313" cy="52625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Permanent Jet stream in the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 smtClean="0"/>
              <a:t>Winter – entirely south of Himalayas – over north India</a:t>
            </a:r>
          </a:p>
          <a:p>
            <a:r>
              <a:rPr lang="en-US" dirty="0" smtClean="0"/>
              <a:t>STWJ maintain the High pressure over north India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sp>
        <p:nvSpPr>
          <p:cNvPr id="9" name="Minus 8"/>
          <p:cNvSpPr/>
          <p:nvPr/>
        </p:nvSpPr>
        <p:spPr>
          <a:xfrm rot="1418157">
            <a:off x="2213141" y="284911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urved Connector 12"/>
          <p:cNvCxnSpPr/>
          <p:nvPr/>
        </p:nvCxnSpPr>
        <p:spPr>
          <a:xfrm>
            <a:off x="647700" y="2755900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2336800" y="2986139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3333750" y="3211013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30700" y="2854655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  <p:sp>
        <p:nvSpPr>
          <p:cNvPr id="24" name="Freeform 23"/>
          <p:cNvSpPr/>
          <p:nvPr/>
        </p:nvSpPr>
        <p:spPr>
          <a:xfrm>
            <a:off x="279400" y="5328310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374650" y="5168900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778375" y="516890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29" name="Sun 28"/>
          <p:cNvSpPr/>
          <p:nvPr/>
        </p:nvSpPr>
        <p:spPr>
          <a:xfrm>
            <a:off x="5918200" y="578997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2230398" y="310924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 rot="1082257">
            <a:off x="2572465" y="2627427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pic>
        <p:nvPicPr>
          <p:cNvPr id="17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408009" y="1068772"/>
            <a:ext cx="5969000" cy="4407266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8" name="Minus 17"/>
          <p:cNvSpPr/>
          <p:nvPr/>
        </p:nvSpPr>
        <p:spPr>
          <a:xfrm rot="1418157">
            <a:off x="2715256" y="127524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urved Connector 18"/>
          <p:cNvCxnSpPr/>
          <p:nvPr/>
        </p:nvCxnSpPr>
        <p:spPr>
          <a:xfrm>
            <a:off x="1149815" y="1182030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838915" y="1412269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3835865" y="1637143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23909" y="4190670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280490" y="359503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30" name="Sun 29"/>
          <p:cNvSpPr/>
          <p:nvPr/>
        </p:nvSpPr>
        <p:spPr>
          <a:xfrm>
            <a:off x="5869009" y="4953613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2732513" y="153537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 rot="1082257">
            <a:off x="3074580" y="1053557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14150" y="1255012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260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 smtClean="0"/>
              <a:t>Early summer – northward movement – bifurcation – southern branch still over northern India</a:t>
            </a:r>
          </a:p>
          <a:p>
            <a:r>
              <a:rPr lang="en-US" dirty="0" smtClean="0"/>
              <a:t>HP conditions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149266" y="27759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sp>
        <p:nvSpPr>
          <p:cNvPr id="11" name="Sun 10"/>
          <p:cNvSpPr/>
          <p:nvPr/>
        </p:nvSpPr>
        <p:spPr>
          <a:xfrm>
            <a:off x="5972175" y="2361392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291492" y="1274396"/>
            <a:ext cx="6061683" cy="4135804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8" name="Minus 17"/>
          <p:cNvSpPr/>
          <p:nvPr/>
        </p:nvSpPr>
        <p:spPr>
          <a:xfrm rot="1418157">
            <a:off x="2687560" y="1518975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urved Connector 18"/>
          <p:cNvCxnSpPr/>
          <p:nvPr/>
        </p:nvCxnSpPr>
        <p:spPr>
          <a:xfrm>
            <a:off x="838200" y="1308586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803883" y="1634590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4223883" y="1765154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6349" y="143187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cxnSp>
        <p:nvCxnSpPr>
          <p:cNvPr id="25" name="Curved Connector 24"/>
          <p:cNvCxnSpPr/>
          <p:nvPr/>
        </p:nvCxnSpPr>
        <p:spPr>
          <a:xfrm>
            <a:off x="3003908" y="1361014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un 25"/>
          <p:cNvSpPr/>
          <p:nvPr/>
        </p:nvSpPr>
        <p:spPr>
          <a:xfrm>
            <a:off x="5516512" y="1331809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2511782" y="1361014"/>
            <a:ext cx="492125" cy="101600"/>
          </a:xfrm>
          <a:custGeom>
            <a:avLst/>
            <a:gdLst>
              <a:gd name="connsiteX0" fmla="*/ 0 w 431800"/>
              <a:gd name="connsiteY0" fmla="*/ 101600 h 101600"/>
              <a:gd name="connsiteX1" fmla="*/ 63500 w 431800"/>
              <a:gd name="connsiteY1" fmla="*/ 63500 h 101600"/>
              <a:gd name="connsiteX2" fmla="*/ 177800 w 431800"/>
              <a:gd name="connsiteY2" fmla="*/ 50800 h 101600"/>
              <a:gd name="connsiteX3" fmla="*/ 266700 w 431800"/>
              <a:gd name="connsiteY3" fmla="*/ 38100 h 101600"/>
              <a:gd name="connsiteX4" fmla="*/ 419100 w 431800"/>
              <a:gd name="connsiteY4" fmla="*/ 12700 h 101600"/>
              <a:gd name="connsiteX5" fmla="*/ 431800 w 431800"/>
              <a:gd name="connsiteY5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" h="101600">
                <a:moveTo>
                  <a:pt x="0" y="101600"/>
                </a:moveTo>
                <a:cubicBezTo>
                  <a:pt x="21167" y="88900"/>
                  <a:pt x="39765" y="70281"/>
                  <a:pt x="63500" y="63500"/>
                </a:cubicBezTo>
                <a:cubicBezTo>
                  <a:pt x="100360" y="52969"/>
                  <a:pt x="139762" y="55555"/>
                  <a:pt x="177800" y="50800"/>
                </a:cubicBezTo>
                <a:cubicBezTo>
                  <a:pt x="207503" y="47087"/>
                  <a:pt x="237028" y="42056"/>
                  <a:pt x="266700" y="38100"/>
                </a:cubicBezTo>
                <a:cubicBezTo>
                  <a:pt x="297042" y="34054"/>
                  <a:pt x="380488" y="28145"/>
                  <a:pt x="419100" y="12700"/>
                </a:cubicBezTo>
                <a:cubicBezTo>
                  <a:pt x="424659" y="10477"/>
                  <a:pt x="427567" y="4233"/>
                  <a:pt x="431800" y="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2535596" y="1547707"/>
            <a:ext cx="292100" cy="89764"/>
          </a:xfrm>
          <a:custGeom>
            <a:avLst/>
            <a:gdLst>
              <a:gd name="connsiteX0" fmla="*/ 0 w 292100"/>
              <a:gd name="connsiteY0" fmla="*/ 0 h 89764"/>
              <a:gd name="connsiteX1" fmla="*/ 63500 w 292100"/>
              <a:gd name="connsiteY1" fmla="*/ 38100 h 89764"/>
              <a:gd name="connsiteX2" fmla="*/ 101600 w 292100"/>
              <a:gd name="connsiteY2" fmla="*/ 63500 h 89764"/>
              <a:gd name="connsiteX3" fmla="*/ 139700 w 292100"/>
              <a:gd name="connsiteY3" fmla="*/ 76200 h 89764"/>
              <a:gd name="connsiteX4" fmla="*/ 292100 w 292100"/>
              <a:gd name="connsiteY4" fmla="*/ 88900 h 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" h="89764">
                <a:moveTo>
                  <a:pt x="0" y="0"/>
                </a:moveTo>
                <a:cubicBezTo>
                  <a:pt x="21167" y="12700"/>
                  <a:pt x="42568" y="25017"/>
                  <a:pt x="63500" y="38100"/>
                </a:cubicBezTo>
                <a:cubicBezTo>
                  <a:pt x="76443" y="46190"/>
                  <a:pt x="87948" y="56674"/>
                  <a:pt x="101600" y="63500"/>
                </a:cubicBezTo>
                <a:cubicBezTo>
                  <a:pt x="113574" y="69487"/>
                  <a:pt x="126713" y="72953"/>
                  <a:pt x="139700" y="76200"/>
                </a:cubicBezTo>
                <a:cubicBezTo>
                  <a:pt x="213746" y="94712"/>
                  <a:pt x="207027" y="88900"/>
                  <a:pt x="292100" y="8890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049656" y="89670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sp>
        <p:nvSpPr>
          <p:cNvPr id="40" name="Oval 39"/>
          <p:cNvSpPr/>
          <p:nvPr/>
        </p:nvSpPr>
        <p:spPr>
          <a:xfrm>
            <a:off x="2654557" y="177351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resist monsoon winds towards India though land is warm </a:t>
            </a:r>
            <a:r>
              <a:rPr lang="en-US" dirty="0" smtClean="0"/>
              <a:t>enough</a:t>
            </a:r>
          </a:p>
          <a:p>
            <a:r>
              <a:rPr lang="en-US" dirty="0" smtClean="0"/>
              <a:t>Even after development of ITCZ over Tibet, and merging of 2</a:t>
            </a:r>
            <a:r>
              <a:rPr lang="en-US" baseline="30000" dirty="0" smtClean="0"/>
              <a:t>nd</a:t>
            </a:r>
            <a:r>
              <a:rPr lang="en-US" dirty="0" smtClean="0"/>
              <a:t> equatorial trough, monsoon winds can’t attract toward India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2336800" y="2978676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3756800" y="3109240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2536825" y="2705100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044699" y="2705100"/>
            <a:ext cx="492125" cy="101600"/>
          </a:xfrm>
          <a:custGeom>
            <a:avLst/>
            <a:gdLst>
              <a:gd name="connsiteX0" fmla="*/ 0 w 431800"/>
              <a:gd name="connsiteY0" fmla="*/ 101600 h 101600"/>
              <a:gd name="connsiteX1" fmla="*/ 63500 w 431800"/>
              <a:gd name="connsiteY1" fmla="*/ 63500 h 101600"/>
              <a:gd name="connsiteX2" fmla="*/ 177800 w 431800"/>
              <a:gd name="connsiteY2" fmla="*/ 50800 h 101600"/>
              <a:gd name="connsiteX3" fmla="*/ 266700 w 431800"/>
              <a:gd name="connsiteY3" fmla="*/ 38100 h 101600"/>
              <a:gd name="connsiteX4" fmla="*/ 419100 w 431800"/>
              <a:gd name="connsiteY4" fmla="*/ 12700 h 101600"/>
              <a:gd name="connsiteX5" fmla="*/ 431800 w 431800"/>
              <a:gd name="connsiteY5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" h="101600">
                <a:moveTo>
                  <a:pt x="0" y="101600"/>
                </a:moveTo>
                <a:cubicBezTo>
                  <a:pt x="21167" y="88900"/>
                  <a:pt x="39765" y="70281"/>
                  <a:pt x="63500" y="63500"/>
                </a:cubicBezTo>
                <a:cubicBezTo>
                  <a:pt x="100360" y="52969"/>
                  <a:pt x="139762" y="55555"/>
                  <a:pt x="177800" y="50800"/>
                </a:cubicBezTo>
                <a:cubicBezTo>
                  <a:pt x="207503" y="47087"/>
                  <a:pt x="237028" y="42056"/>
                  <a:pt x="266700" y="38100"/>
                </a:cubicBezTo>
                <a:cubicBezTo>
                  <a:pt x="297042" y="34054"/>
                  <a:pt x="380488" y="28145"/>
                  <a:pt x="419100" y="12700"/>
                </a:cubicBezTo>
                <a:cubicBezTo>
                  <a:pt x="424659" y="10477"/>
                  <a:pt x="427567" y="4233"/>
                  <a:pt x="431800" y="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2068513" y="2891793"/>
            <a:ext cx="292100" cy="89764"/>
          </a:xfrm>
          <a:custGeom>
            <a:avLst/>
            <a:gdLst>
              <a:gd name="connsiteX0" fmla="*/ 0 w 292100"/>
              <a:gd name="connsiteY0" fmla="*/ 0 h 89764"/>
              <a:gd name="connsiteX1" fmla="*/ 63500 w 292100"/>
              <a:gd name="connsiteY1" fmla="*/ 38100 h 89764"/>
              <a:gd name="connsiteX2" fmla="*/ 101600 w 292100"/>
              <a:gd name="connsiteY2" fmla="*/ 63500 h 89764"/>
              <a:gd name="connsiteX3" fmla="*/ 139700 w 292100"/>
              <a:gd name="connsiteY3" fmla="*/ 76200 h 89764"/>
              <a:gd name="connsiteX4" fmla="*/ 292100 w 292100"/>
              <a:gd name="connsiteY4" fmla="*/ 88900 h 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" h="89764">
                <a:moveTo>
                  <a:pt x="0" y="0"/>
                </a:moveTo>
                <a:cubicBezTo>
                  <a:pt x="21167" y="12700"/>
                  <a:pt x="42568" y="25017"/>
                  <a:pt x="63500" y="38100"/>
                </a:cubicBezTo>
                <a:cubicBezTo>
                  <a:pt x="76443" y="46190"/>
                  <a:pt x="87948" y="56674"/>
                  <a:pt x="101600" y="63500"/>
                </a:cubicBezTo>
                <a:cubicBezTo>
                  <a:pt x="113574" y="69487"/>
                  <a:pt x="126713" y="72953"/>
                  <a:pt x="139700" y="76200"/>
                </a:cubicBezTo>
                <a:cubicBezTo>
                  <a:pt x="213746" y="94712"/>
                  <a:pt x="207027" y="88900"/>
                  <a:pt x="292100" y="8890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460750" y="2460772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79825" y="2142097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pic>
        <p:nvPicPr>
          <p:cNvPr id="22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218508" y="1236654"/>
            <a:ext cx="6116358" cy="4643446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23" name="Minus 22"/>
          <p:cNvSpPr/>
          <p:nvPr/>
        </p:nvSpPr>
        <p:spPr>
          <a:xfrm rot="1418157">
            <a:off x="2526903" y="1593892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urved Connector 23"/>
          <p:cNvCxnSpPr/>
          <p:nvPr/>
        </p:nvCxnSpPr>
        <p:spPr>
          <a:xfrm>
            <a:off x="677543" y="1383503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2643226" y="1709507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98497" y="185096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cxnSp>
        <p:nvCxnSpPr>
          <p:cNvPr id="27" name="Curved Connector 26"/>
          <p:cNvCxnSpPr/>
          <p:nvPr/>
        </p:nvCxnSpPr>
        <p:spPr>
          <a:xfrm>
            <a:off x="2843251" y="1435931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6824" y="1840071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29" name="Freeform 28"/>
          <p:cNvSpPr/>
          <p:nvPr/>
        </p:nvSpPr>
        <p:spPr>
          <a:xfrm>
            <a:off x="744576" y="1281481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3767176" y="1191603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un 30"/>
          <p:cNvSpPr/>
          <p:nvPr/>
        </p:nvSpPr>
        <p:spPr>
          <a:xfrm>
            <a:off x="5855474" y="127931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Curved Connector 31"/>
          <p:cNvCxnSpPr/>
          <p:nvPr/>
        </p:nvCxnSpPr>
        <p:spPr>
          <a:xfrm>
            <a:off x="3910120" y="1751435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52138" y="1189626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55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/>
              <a:t>Summer: STWJ entirely northward</a:t>
            </a:r>
          </a:p>
          <a:p>
            <a:r>
              <a:rPr lang="en-US" dirty="0"/>
              <a:t>Allow Onset of monsoon (sudden burst)</a:t>
            </a:r>
          </a:p>
          <a:p>
            <a:r>
              <a:rPr lang="en-US" dirty="0"/>
              <a:t>If southern branch re-establish- monsoon break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pic>
        <p:nvPicPr>
          <p:cNvPr id="23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221502" y="1020397"/>
            <a:ext cx="6026898" cy="4186603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24" name="Curved Connector 23"/>
          <p:cNvCxnSpPr/>
          <p:nvPr/>
        </p:nvCxnSpPr>
        <p:spPr>
          <a:xfrm>
            <a:off x="538373" y="1149971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3924056" y="1606539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9327" y="161743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cxnSp>
        <p:nvCxnSpPr>
          <p:cNvPr id="27" name="Curved Connector 26"/>
          <p:cNvCxnSpPr/>
          <p:nvPr/>
        </p:nvCxnSpPr>
        <p:spPr>
          <a:xfrm>
            <a:off x="2704081" y="1202399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Sun 27"/>
          <p:cNvSpPr/>
          <p:nvPr/>
        </p:nvSpPr>
        <p:spPr>
          <a:xfrm>
            <a:off x="5809230" y="945649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2211955" y="1202399"/>
            <a:ext cx="492125" cy="101600"/>
          </a:xfrm>
          <a:custGeom>
            <a:avLst/>
            <a:gdLst>
              <a:gd name="connsiteX0" fmla="*/ 0 w 431800"/>
              <a:gd name="connsiteY0" fmla="*/ 101600 h 101600"/>
              <a:gd name="connsiteX1" fmla="*/ 63500 w 431800"/>
              <a:gd name="connsiteY1" fmla="*/ 63500 h 101600"/>
              <a:gd name="connsiteX2" fmla="*/ 177800 w 431800"/>
              <a:gd name="connsiteY2" fmla="*/ 50800 h 101600"/>
              <a:gd name="connsiteX3" fmla="*/ 266700 w 431800"/>
              <a:gd name="connsiteY3" fmla="*/ 38100 h 101600"/>
              <a:gd name="connsiteX4" fmla="*/ 419100 w 431800"/>
              <a:gd name="connsiteY4" fmla="*/ 12700 h 101600"/>
              <a:gd name="connsiteX5" fmla="*/ 431800 w 431800"/>
              <a:gd name="connsiteY5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" h="101600">
                <a:moveTo>
                  <a:pt x="0" y="101600"/>
                </a:moveTo>
                <a:cubicBezTo>
                  <a:pt x="21167" y="88900"/>
                  <a:pt x="39765" y="70281"/>
                  <a:pt x="63500" y="63500"/>
                </a:cubicBezTo>
                <a:cubicBezTo>
                  <a:pt x="100360" y="52969"/>
                  <a:pt x="139762" y="55555"/>
                  <a:pt x="177800" y="50800"/>
                </a:cubicBezTo>
                <a:cubicBezTo>
                  <a:pt x="207503" y="47087"/>
                  <a:pt x="237028" y="42056"/>
                  <a:pt x="266700" y="38100"/>
                </a:cubicBezTo>
                <a:cubicBezTo>
                  <a:pt x="297042" y="34054"/>
                  <a:pt x="380488" y="28145"/>
                  <a:pt x="419100" y="12700"/>
                </a:cubicBezTo>
                <a:cubicBezTo>
                  <a:pt x="424659" y="10477"/>
                  <a:pt x="427567" y="4233"/>
                  <a:pt x="431800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605406" y="1047949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3628006" y="958071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952365" y="944575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 rot="1274585">
            <a:off x="2444571" y="1471574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sp>
        <p:nvSpPr>
          <p:cNvPr id="34" name="Minus 33"/>
          <p:cNvSpPr/>
          <p:nvPr/>
        </p:nvSpPr>
        <p:spPr>
          <a:xfrm rot="1418157">
            <a:off x="2538343" y="1365155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1634"/>
            <a:ext cx="6264730" cy="49616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27900" y="943834"/>
            <a:ext cx="4470400" cy="5710966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of Western Pacific Pool with Mascarene High</a:t>
            </a:r>
          </a:p>
          <a:p>
            <a:r>
              <a:rPr lang="en-US" dirty="0" smtClean="0"/>
              <a:t>Strong WPP- strong Mascarene High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Indian Ocean Dipole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9400" y="2590800"/>
            <a:ext cx="3429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65765" y="1534439"/>
            <a:ext cx="3429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34870" y="2080267"/>
            <a:ext cx="430895" cy="49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81830" y="1055928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65450" y="1601756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5465" y="2188489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5760" y="3035300"/>
            <a:ext cx="97654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66181" y="2709189"/>
            <a:ext cx="19957" cy="467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96000" y="2427744"/>
            <a:ext cx="1003300" cy="798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62300" y="3261494"/>
            <a:ext cx="808265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61280" y="3250477"/>
            <a:ext cx="808265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9482" y="3177153"/>
            <a:ext cx="808265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28044" y="2590800"/>
            <a:ext cx="61656" cy="44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63180" y="2522895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988265" y="2573334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62766" y="2500313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80978" y="2568929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83867" y="2656911"/>
            <a:ext cx="245064" cy="433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6172" y="3746770"/>
            <a:ext cx="22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Mascarene High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6318" y="3388856"/>
            <a:ext cx="229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Western pacific Pool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7011" y="3057925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HP</a:t>
            </a:r>
            <a:endParaRPr lang="en-IN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481634" y="2590800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LP</a:t>
            </a:r>
            <a:endParaRPr lang="en-IN" sz="2400" b="1" dirty="0"/>
          </a:p>
        </p:txBody>
      </p:sp>
      <p:sp>
        <p:nvSpPr>
          <p:cNvPr id="2" name="Oval 1"/>
          <p:cNvSpPr/>
          <p:nvPr/>
        </p:nvSpPr>
        <p:spPr>
          <a:xfrm>
            <a:off x="4008665" y="1121634"/>
            <a:ext cx="499835" cy="26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184236" y="1009217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LP</a:t>
            </a:r>
            <a:endParaRPr lang="en-IN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61280" y="1008325"/>
            <a:ext cx="0" cy="46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H="1" flipV="1">
            <a:off x="2951812" y="2123195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2774796" y="2442970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27900" y="943834"/>
            <a:ext cx="4470400" cy="5710966"/>
          </a:xfrm>
        </p:spPr>
        <p:txBody>
          <a:bodyPr>
            <a:normAutofit/>
          </a:bodyPr>
          <a:lstStyle/>
          <a:p>
            <a:r>
              <a:rPr lang="en-US" dirty="0" smtClean="0"/>
              <a:t>El-Nino year: </a:t>
            </a:r>
          </a:p>
          <a:p>
            <a:r>
              <a:rPr lang="en-US" dirty="0"/>
              <a:t>W</a:t>
            </a:r>
            <a:r>
              <a:rPr lang="en-US" dirty="0" smtClean="0"/>
              <a:t>eak WPP – weak Mascarene High</a:t>
            </a:r>
          </a:p>
          <a:p>
            <a:r>
              <a:rPr lang="en-US" dirty="0" smtClean="0"/>
              <a:t>Low push to SW monsoon winds to move towards India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Indian Ocean Dipole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1186817"/>
            <a:ext cx="6948662" cy="3293204"/>
          </a:xfrm>
        </p:spPr>
      </p:pic>
      <p:cxnSp>
        <p:nvCxnSpPr>
          <p:cNvPr id="36" name="Straight Arrow Connector 35"/>
          <p:cNvCxnSpPr/>
          <p:nvPr/>
        </p:nvCxnSpPr>
        <p:spPr>
          <a:xfrm>
            <a:off x="4340438" y="283243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309460" y="2747598"/>
            <a:ext cx="806237" cy="2951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40540" y="2642919"/>
            <a:ext cx="97654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163777" y="2830462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24147" y="281612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883400" y="2362200"/>
            <a:ext cx="35310" cy="46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96000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0292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4255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848100" y="2324100"/>
            <a:ext cx="501936" cy="42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681008" y="2264751"/>
            <a:ext cx="222177" cy="4828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520184" y="2829476"/>
            <a:ext cx="770870" cy="3922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3213" y="3023919"/>
            <a:ext cx="174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Mascarene High</a:t>
            </a:r>
            <a:endParaRPr lang="en-IN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43953" y="2905923"/>
            <a:ext cx="174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Western Pacific pool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495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17830" y="1020034"/>
            <a:ext cx="5701970" cy="431396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If </a:t>
            </a:r>
            <a:r>
              <a:rPr lang="en-US" dirty="0"/>
              <a:t>ITCZ does not develop properly over Tibet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 in Monsoon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317830" y="1964901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026230" y="1749045"/>
            <a:ext cx="7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b="1" dirty="0"/>
          </a:p>
        </p:txBody>
      </p:sp>
      <p:sp>
        <p:nvSpPr>
          <p:cNvPr id="8" name="Sun 7"/>
          <p:cNvSpPr/>
          <p:nvPr/>
        </p:nvSpPr>
        <p:spPr>
          <a:xfrm>
            <a:off x="5409870" y="112395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8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If 2</a:t>
            </a:r>
            <a:r>
              <a:rPr lang="en-US" baseline="30000" dirty="0" smtClean="0"/>
              <a:t>nd</a:t>
            </a:r>
            <a:r>
              <a:rPr lang="en-US" dirty="0" smtClean="0"/>
              <a:t> equatorial trough does not merge with ITCZ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Fluctuation in Monsoon</a:t>
            </a:r>
            <a:endParaRPr lang="en-IN" dirty="0"/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17830" y="1020034"/>
            <a:ext cx="5701970" cy="4313965"/>
          </a:xfrm>
        </p:spPr>
      </p:pic>
      <p:sp>
        <p:nvSpPr>
          <p:cNvPr id="15" name="Freeform 14"/>
          <p:cNvSpPr/>
          <p:nvPr/>
        </p:nvSpPr>
        <p:spPr>
          <a:xfrm>
            <a:off x="685800" y="1257686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191000" y="893123"/>
            <a:ext cx="7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b="1" dirty="0"/>
          </a:p>
        </p:txBody>
      </p:sp>
      <p:sp>
        <p:nvSpPr>
          <p:cNvPr id="17" name="Oval 16"/>
          <p:cNvSpPr/>
          <p:nvPr/>
        </p:nvSpPr>
        <p:spPr>
          <a:xfrm>
            <a:off x="1447800" y="1061619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549400" y="1422796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2350" y="3733280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20" name="Oval 19"/>
          <p:cNvSpPr/>
          <p:nvPr/>
        </p:nvSpPr>
        <p:spPr>
          <a:xfrm>
            <a:off x="3517900" y="3721138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un 20"/>
          <p:cNvSpPr/>
          <p:nvPr/>
        </p:nvSpPr>
        <p:spPr>
          <a:xfrm>
            <a:off x="5409870" y="112395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Seasons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31050" y="989579"/>
            <a:ext cx="416560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Southern branch of STWJ re-establish over north India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 in Monsoon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17465" y="273160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17830" y="1020034"/>
            <a:ext cx="6400470" cy="4842432"/>
          </a:xfrm>
        </p:spPr>
      </p:pic>
      <p:sp>
        <p:nvSpPr>
          <p:cNvPr id="17" name="Minus 16"/>
          <p:cNvSpPr/>
          <p:nvPr/>
        </p:nvSpPr>
        <p:spPr>
          <a:xfrm rot="1305856">
            <a:off x="2884248" y="1306717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urved Connector 17"/>
          <p:cNvCxnSpPr/>
          <p:nvPr/>
        </p:nvCxnSpPr>
        <p:spPr>
          <a:xfrm>
            <a:off x="1150129" y="1112103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3080706" y="1494677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4471953" y="1559769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420882" y="1142334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839229" y="1398856"/>
            <a:ext cx="292100" cy="89764"/>
          </a:xfrm>
          <a:custGeom>
            <a:avLst/>
            <a:gdLst>
              <a:gd name="connsiteX0" fmla="*/ 0 w 292100"/>
              <a:gd name="connsiteY0" fmla="*/ 0 h 89764"/>
              <a:gd name="connsiteX1" fmla="*/ 63500 w 292100"/>
              <a:gd name="connsiteY1" fmla="*/ 38100 h 89764"/>
              <a:gd name="connsiteX2" fmla="*/ 101600 w 292100"/>
              <a:gd name="connsiteY2" fmla="*/ 63500 h 89764"/>
              <a:gd name="connsiteX3" fmla="*/ 139700 w 292100"/>
              <a:gd name="connsiteY3" fmla="*/ 76200 h 89764"/>
              <a:gd name="connsiteX4" fmla="*/ 292100 w 292100"/>
              <a:gd name="connsiteY4" fmla="*/ 88900 h 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" h="89764">
                <a:moveTo>
                  <a:pt x="0" y="0"/>
                </a:moveTo>
                <a:cubicBezTo>
                  <a:pt x="21167" y="12700"/>
                  <a:pt x="42568" y="25017"/>
                  <a:pt x="63500" y="38100"/>
                </a:cubicBezTo>
                <a:cubicBezTo>
                  <a:pt x="76443" y="46190"/>
                  <a:pt x="87948" y="56674"/>
                  <a:pt x="101600" y="63500"/>
                </a:cubicBezTo>
                <a:cubicBezTo>
                  <a:pt x="113574" y="69487"/>
                  <a:pt x="126713" y="72953"/>
                  <a:pt x="139700" y="76200"/>
                </a:cubicBezTo>
                <a:cubicBezTo>
                  <a:pt x="213746" y="94712"/>
                  <a:pt x="207027" y="88900"/>
                  <a:pt x="292100" y="8890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902181" y="1596555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23765" y="1190437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41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4) Inadequate heating of Tibetan plateau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</a:t>
            </a:r>
            <a:r>
              <a:rPr lang="en-US" dirty="0" smtClean="0"/>
              <a:t> in Monsoon</a:t>
            </a:r>
            <a:endParaRPr lang="en-IN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28159" y="1020034"/>
            <a:ext cx="5729741" cy="4437338"/>
          </a:xfrm>
        </p:spPr>
      </p:pic>
      <p:sp>
        <p:nvSpPr>
          <p:cNvPr id="5" name="Oval 4"/>
          <p:cNvSpPr/>
          <p:nvPr/>
        </p:nvSpPr>
        <p:spPr>
          <a:xfrm rot="562173">
            <a:off x="2819400" y="1100111"/>
            <a:ext cx="10160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47420" y="1047991"/>
            <a:ext cx="440638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5) Weak Mascarene High pressure cell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</a:t>
            </a:r>
            <a:r>
              <a:rPr lang="en-US" dirty="0" smtClean="0"/>
              <a:t> in Monsoon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5" y="955091"/>
            <a:ext cx="6264730" cy="5139412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932761" y="2529331"/>
            <a:ext cx="3429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13726" y="1601631"/>
            <a:ext cx="270774" cy="37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95859" y="2008797"/>
            <a:ext cx="349865" cy="454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02573" y="927966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26439" y="1484965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96454" y="2071698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00117" y="2923705"/>
            <a:ext cx="976540" cy="381000"/>
          </a:xfrm>
          <a:prstGeom prst="ellipse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27170" y="2592398"/>
            <a:ext cx="19957" cy="467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23594" y="3302947"/>
            <a:ext cx="22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Mascarene High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5107" y="2890731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HP</a:t>
            </a:r>
            <a:endParaRPr lang="en-IN" sz="2400" b="1" dirty="0"/>
          </a:p>
        </p:txBody>
      </p:sp>
      <p:sp>
        <p:nvSpPr>
          <p:cNvPr id="28" name="Oval 27"/>
          <p:cNvSpPr/>
          <p:nvPr/>
        </p:nvSpPr>
        <p:spPr>
          <a:xfrm>
            <a:off x="3399526" y="1017147"/>
            <a:ext cx="499835" cy="26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442897" y="909770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LP</a:t>
            </a:r>
            <a:endParaRPr lang="en-IN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08007" y="785868"/>
            <a:ext cx="0" cy="46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2012801" y="2006404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1835785" y="2326179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83867" y="1224249"/>
            <a:ext cx="315659" cy="32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08806" y="1070834"/>
            <a:ext cx="360680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Intensification of Indian ocean dipole/ El-Nino event</a:t>
            </a:r>
          </a:p>
          <a:p>
            <a:pPr marL="0" indent="0">
              <a:buNone/>
            </a:pPr>
            <a:r>
              <a:rPr lang="en-US" dirty="0" smtClean="0"/>
              <a:t>- If IOD intense= IOD negative – weak monsoon in India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</a:t>
            </a:r>
            <a:r>
              <a:rPr lang="en-US" dirty="0" smtClean="0"/>
              <a:t> in Monsoon</a:t>
            </a:r>
            <a:endParaRPr lang="en-IN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1186817"/>
            <a:ext cx="6948662" cy="3293204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340438" y="283243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9460" y="2747598"/>
            <a:ext cx="806237" cy="2951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0540" y="2642919"/>
            <a:ext cx="97654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63777" y="2830462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24147" y="281612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883400" y="2362200"/>
            <a:ext cx="35310" cy="46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96000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0292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255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48100" y="2324100"/>
            <a:ext cx="501936" cy="42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81008" y="2264751"/>
            <a:ext cx="222177" cy="4828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20184" y="2829476"/>
            <a:ext cx="770870" cy="3922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6" y="1143000"/>
            <a:ext cx="5294594" cy="5181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Burst of monsoon first on Malabar coast</a:t>
            </a:r>
          </a:p>
          <a:p>
            <a:r>
              <a:rPr lang="en-US" dirty="0" smtClean="0"/>
              <a:t>2 branches:</a:t>
            </a:r>
          </a:p>
          <a:p>
            <a:pPr marL="742950" indent="-742950">
              <a:buAutoNum type="arabicParenR"/>
            </a:pPr>
            <a:r>
              <a:rPr lang="en-US" dirty="0" smtClean="0"/>
              <a:t>Arabian branch</a:t>
            </a:r>
          </a:p>
          <a:p>
            <a:pPr marL="742950" indent="-742950">
              <a:buAutoNum type="arabicParenR"/>
            </a:pPr>
            <a:r>
              <a:rPr lang="en-US" dirty="0" smtClean="0"/>
              <a:t>Bay of Bengal branch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65600"/>
            <a:ext cx="128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Arabian branch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9400" y="4406900"/>
            <a:ext cx="128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Bay of Bengal branch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Western </a:t>
            </a:r>
            <a:r>
              <a:rPr lang="en-US" dirty="0"/>
              <a:t>G</a:t>
            </a:r>
            <a:r>
              <a:rPr lang="en-US" dirty="0" smtClean="0"/>
              <a:t>hats blocks</a:t>
            </a:r>
          </a:p>
          <a:p>
            <a:r>
              <a:rPr lang="en-US" dirty="0" smtClean="0"/>
              <a:t>Rainfall in windward side</a:t>
            </a:r>
          </a:p>
          <a:p>
            <a:r>
              <a:rPr lang="en-US" dirty="0" smtClean="0"/>
              <a:t>South KN plateau, </a:t>
            </a:r>
            <a:r>
              <a:rPr lang="en-US" dirty="0" err="1" smtClean="0"/>
              <a:t>Rayalseema</a:t>
            </a:r>
            <a:r>
              <a:rPr lang="en-US" dirty="0" smtClean="0"/>
              <a:t> of AP remain dry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Arabian branch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69" y="1185863"/>
            <a:ext cx="4369661" cy="5156200"/>
          </a:xfrm>
        </p:spPr>
      </p:pic>
      <p:sp>
        <p:nvSpPr>
          <p:cNvPr id="8" name="Minus 7"/>
          <p:cNvSpPr/>
          <p:nvPr/>
        </p:nvSpPr>
        <p:spPr>
          <a:xfrm rot="4427012">
            <a:off x="661294" y="4547028"/>
            <a:ext cx="2976944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079069" y="4216400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1220331" y="4609492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1380769" y="5005951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1489276" y="5436071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4321812">
            <a:off x="1436110" y="4552398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Western </a:t>
            </a:r>
            <a:r>
              <a:rPr lang="en-US" b="1" dirty="0"/>
              <a:t>G</a:t>
            </a:r>
            <a:r>
              <a:rPr lang="en-US" b="1" dirty="0" smtClean="0"/>
              <a:t>hats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59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effective barrier in Gujarat or Rajasthan</a:t>
            </a:r>
          </a:p>
          <a:p>
            <a:r>
              <a:rPr lang="en-US" dirty="0" err="1" smtClean="0"/>
              <a:t>Aravalli</a:t>
            </a:r>
            <a:r>
              <a:rPr lang="en-US" dirty="0" smtClean="0"/>
              <a:t> parallel to the winds</a:t>
            </a:r>
          </a:p>
          <a:p>
            <a:r>
              <a:rPr lang="en-US" dirty="0" smtClean="0"/>
              <a:t>Low rainfall in GJ-RJ</a:t>
            </a:r>
          </a:p>
          <a:p>
            <a:r>
              <a:rPr lang="en-US" dirty="0" smtClean="0"/>
              <a:t>Rainfall along Kathiawar upland, south </a:t>
            </a:r>
            <a:r>
              <a:rPr lang="en-US" dirty="0" err="1" smtClean="0"/>
              <a:t>Aravalli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Monsoon : Arabian branch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5" name="Minus 4"/>
          <p:cNvSpPr/>
          <p:nvPr/>
        </p:nvSpPr>
        <p:spPr>
          <a:xfrm rot="18867936">
            <a:off x="1449661" y="25849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1314375" y="365117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1962506" y="294852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1298643" y="287647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1834645" y="2225908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1244516" y="426376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774896">
            <a:off x="1819986" y="1896549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Aravalli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82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Gaps between Western Ghats, river valleys – winds enter interior of India</a:t>
            </a:r>
          </a:p>
          <a:p>
            <a:r>
              <a:rPr lang="en-US" dirty="0" smtClean="0"/>
              <a:t>Wind reach up to Himachal Pradesh-Punjab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Monsoon : Arabian branch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9" y="1020034"/>
            <a:ext cx="4369661" cy="5156200"/>
          </a:xfrm>
        </p:spPr>
      </p:pic>
      <p:sp>
        <p:nvSpPr>
          <p:cNvPr id="5" name="Minus 4"/>
          <p:cNvSpPr/>
          <p:nvPr/>
        </p:nvSpPr>
        <p:spPr>
          <a:xfrm rot="18867936">
            <a:off x="1449661" y="25849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4427012">
            <a:off x="864759" y="4404728"/>
            <a:ext cx="2976944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1314375" y="365117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2210761" y="2581304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1877116" y="207264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019300" y="3365500"/>
            <a:ext cx="1181100" cy="165100"/>
          </a:xfrm>
          <a:custGeom>
            <a:avLst/>
            <a:gdLst>
              <a:gd name="connsiteX0" fmla="*/ 0 w 1181100"/>
              <a:gd name="connsiteY0" fmla="*/ 165100 h 165100"/>
              <a:gd name="connsiteX1" fmla="*/ 63500 w 1181100"/>
              <a:gd name="connsiteY1" fmla="*/ 152400 h 165100"/>
              <a:gd name="connsiteX2" fmla="*/ 177800 w 1181100"/>
              <a:gd name="connsiteY2" fmla="*/ 127000 h 165100"/>
              <a:gd name="connsiteX3" fmla="*/ 431800 w 1181100"/>
              <a:gd name="connsiteY3" fmla="*/ 114300 h 165100"/>
              <a:gd name="connsiteX4" fmla="*/ 508000 w 1181100"/>
              <a:gd name="connsiteY4" fmla="*/ 88900 h 165100"/>
              <a:gd name="connsiteX5" fmla="*/ 571500 w 1181100"/>
              <a:gd name="connsiteY5" fmla="*/ 76200 h 165100"/>
              <a:gd name="connsiteX6" fmla="*/ 685800 w 1181100"/>
              <a:gd name="connsiteY6" fmla="*/ 50800 h 165100"/>
              <a:gd name="connsiteX7" fmla="*/ 850900 w 1181100"/>
              <a:gd name="connsiteY7" fmla="*/ 25400 h 165100"/>
              <a:gd name="connsiteX8" fmla="*/ 1003300 w 1181100"/>
              <a:gd name="connsiteY8" fmla="*/ 0 h 165100"/>
              <a:gd name="connsiteX9" fmla="*/ 1155700 w 1181100"/>
              <a:gd name="connsiteY9" fmla="*/ 38100 h 165100"/>
              <a:gd name="connsiteX10" fmla="*/ 1181100 w 1181100"/>
              <a:gd name="connsiteY10" fmla="*/ 1143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1100" h="165100">
                <a:moveTo>
                  <a:pt x="0" y="165100"/>
                </a:moveTo>
                <a:cubicBezTo>
                  <a:pt x="21167" y="160867"/>
                  <a:pt x="42559" y="157635"/>
                  <a:pt x="63500" y="152400"/>
                </a:cubicBezTo>
                <a:cubicBezTo>
                  <a:pt x="132035" y="135266"/>
                  <a:pt x="76842" y="134766"/>
                  <a:pt x="177800" y="127000"/>
                </a:cubicBezTo>
                <a:cubicBezTo>
                  <a:pt x="262323" y="120498"/>
                  <a:pt x="347133" y="118533"/>
                  <a:pt x="431800" y="114300"/>
                </a:cubicBezTo>
                <a:cubicBezTo>
                  <a:pt x="457200" y="105833"/>
                  <a:pt x="482169" y="95945"/>
                  <a:pt x="508000" y="88900"/>
                </a:cubicBezTo>
                <a:cubicBezTo>
                  <a:pt x="528825" y="83220"/>
                  <a:pt x="550428" y="80883"/>
                  <a:pt x="571500" y="76200"/>
                </a:cubicBezTo>
                <a:cubicBezTo>
                  <a:pt x="663230" y="55816"/>
                  <a:pt x="580465" y="69952"/>
                  <a:pt x="685800" y="50800"/>
                </a:cubicBezTo>
                <a:cubicBezTo>
                  <a:pt x="786420" y="32505"/>
                  <a:pt x="742445" y="42524"/>
                  <a:pt x="850900" y="25400"/>
                </a:cubicBezTo>
                <a:lnTo>
                  <a:pt x="1003300" y="0"/>
                </a:lnTo>
                <a:cubicBezTo>
                  <a:pt x="1022569" y="2141"/>
                  <a:pt x="1129582" y="-3689"/>
                  <a:pt x="1155700" y="38100"/>
                </a:cubicBezTo>
                <a:cubicBezTo>
                  <a:pt x="1169890" y="60804"/>
                  <a:pt x="1181100" y="114300"/>
                  <a:pt x="1181100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73891" y="4017600"/>
            <a:ext cx="27934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03796" y="3801310"/>
            <a:ext cx="27934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70180" y="5197019"/>
            <a:ext cx="27934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inus 14"/>
          <p:cNvSpPr/>
          <p:nvPr/>
        </p:nvSpPr>
        <p:spPr>
          <a:xfrm rot="20900734">
            <a:off x="1830283" y="2986827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15"/>
          <p:cNvSpPr/>
          <p:nvPr/>
        </p:nvSpPr>
        <p:spPr>
          <a:xfrm rot="21122429">
            <a:off x="1975912" y="32938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1489231" y="4222827"/>
            <a:ext cx="774700" cy="381150"/>
          </a:xfrm>
          <a:prstGeom prst="curvedConnector3">
            <a:avLst>
              <a:gd name="adj1" fmla="val 5327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1796974" y="5495199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4321812">
            <a:off x="1717789" y="4475012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Western </a:t>
            </a:r>
            <a:r>
              <a:rPr lang="en-US" b="1" dirty="0"/>
              <a:t>G</a:t>
            </a:r>
            <a:r>
              <a:rPr lang="en-US" b="1" dirty="0" smtClean="0"/>
              <a:t>hats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 rot="18958250">
            <a:off x="1459089" y="2290604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Aravalli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 rot="20947305">
            <a:off x="2348378" y="2719790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Vindhyan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 rot="20947305">
            <a:off x="2549226" y="3392937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Satpura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99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037866"/>
          </a:xfrm>
        </p:spPr>
        <p:txBody>
          <a:bodyPr>
            <a:normAutofit/>
          </a:bodyPr>
          <a:lstStyle/>
          <a:p>
            <a:r>
              <a:rPr lang="en-US" dirty="0" smtClean="0"/>
              <a:t>Eastern Ghats – low, discontinued –cannot block</a:t>
            </a:r>
          </a:p>
          <a:p>
            <a:r>
              <a:rPr lang="en-US" dirty="0" smtClean="0"/>
              <a:t>Large gaps, large river deltas – more winds can enter inland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Bay of Bengal branch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85" y="1020034"/>
            <a:ext cx="4369661" cy="5156200"/>
          </a:xfrm>
        </p:spPr>
      </p:pic>
      <p:sp>
        <p:nvSpPr>
          <p:cNvPr id="6" name="Minus 5"/>
          <p:cNvSpPr/>
          <p:nvPr/>
        </p:nvSpPr>
        <p:spPr>
          <a:xfrm rot="19390711">
            <a:off x="3151338" y="4128874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 rot="19390711">
            <a:off x="3873879" y="3616934"/>
            <a:ext cx="406961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9390711">
            <a:off x="3509110" y="3820439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360393">
            <a:off x="2976528" y="4416327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3951233" y="4010826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3632617" y="4291351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3353297" y="4555705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V="1">
            <a:off x="4159207" y="3662851"/>
            <a:ext cx="884963" cy="318616"/>
          </a:xfrm>
          <a:prstGeom prst="curvedConnector3">
            <a:avLst>
              <a:gd name="adj1" fmla="val 5287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453635">
            <a:off x="2629323" y="3737101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Eastern Ghats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26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037866"/>
          </a:xfrm>
        </p:spPr>
        <p:txBody>
          <a:bodyPr>
            <a:normAutofit/>
          </a:bodyPr>
          <a:lstStyle/>
          <a:p>
            <a:r>
              <a:rPr lang="en-US" dirty="0" smtClean="0"/>
              <a:t>Rainfall along </a:t>
            </a:r>
            <a:r>
              <a:rPr lang="en-US" dirty="0" err="1" smtClean="0"/>
              <a:t>chhotanagpur</a:t>
            </a:r>
            <a:r>
              <a:rPr lang="en-US" dirty="0" smtClean="0"/>
              <a:t> plateau, </a:t>
            </a:r>
            <a:r>
              <a:rPr lang="en-US" dirty="0" err="1" smtClean="0"/>
              <a:t>Vindhyan</a:t>
            </a:r>
            <a:r>
              <a:rPr lang="en-US" dirty="0" smtClean="0"/>
              <a:t> and </a:t>
            </a:r>
            <a:r>
              <a:rPr lang="en-US" dirty="0" err="1" smtClean="0"/>
              <a:t>Satpura</a:t>
            </a:r>
            <a:r>
              <a:rPr lang="en-US" dirty="0" smtClean="0"/>
              <a:t> range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Bay of Bengal branch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5" y="1150241"/>
            <a:ext cx="4369661" cy="5156200"/>
          </a:xfrm>
        </p:spPr>
      </p:pic>
      <p:sp>
        <p:nvSpPr>
          <p:cNvPr id="6" name="Minus 5"/>
          <p:cNvSpPr/>
          <p:nvPr/>
        </p:nvSpPr>
        <p:spPr>
          <a:xfrm rot="20900734">
            <a:off x="1830283" y="2986827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 rot="21122429">
            <a:off x="1975912" y="32938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ounded Rectangle 1"/>
          <p:cNvSpPr/>
          <p:nvPr/>
        </p:nvSpPr>
        <p:spPr>
          <a:xfrm>
            <a:off x="3721100" y="3022600"/>
            <a:ext cx="457200" cy="330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178225" y="3260993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3951233" y="4010826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Minus 15"/>
          <p:cNvSpPr/>
          <p:nvPr/>
        </p:nvSpPr>
        <p:spPr>
          <a:xfrm rot="19390711">
            <a:off x="3151338" y="4128874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inus 16"/>
          <p:cNvSpPr/>
          <p:nvPr/>
        </p:nvSpPr>
        <p:spPr>
          <a:xfrm rot="19390711">
            <a:off x="3873879" y="3616934"/>
            <a:ext cx="406961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inus 17"/>
          <p:cNvSpPr/>
          <p:nvPr/>
        </p:nvSpPr>
        <p:spPr>
          <a:xfrm rot="19390711">
            <a:off x="3509110" y="3820439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inus 18"/>
          <p:cNvSpPr/>
          <p:nvPr/>
        </p:nvSpPr>
        <p:spPr>
          <a:xfrm rot="20360393">
            <a:off x="2976528" y="4416327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3607713" y="4268519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3138045" y="3578257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2605460" y="3567789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2691439" y="3119739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>
            <a:off x="4119370" y="3438793"/>
            <a:ext cx="572844" cy="4996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453635">
            <a:off x="2591341" y="3890078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Eastern Ghats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62864" y="2671699"/>
            <a:ext cx="22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Chhota</a:t>
            </a:r>
            <a:r>
              <a:rPr lang="en-US" b="1" dirty="0" smtClean="0"/>
              <a:t> </a:t>
            </a:r>
            <a:r>
              <a:rPr lang="en-US" b="1" dirty="0" err="1" smtClean="0"/>
              <a:t>nagpur</a:t>
            </a:r>
            <a:r>
              <a:rPr lang="en-US" b="1" dirty="0" smtClean="0"/>
              <a:t> </a:t>
            </a:r>
            <a:r>
              <a:rPr lang="en-US" b="1" dirty="0" err="1" smtClean="0"/>
              <a:t>plt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 rot="20795327">
            <a:off x="1573814" y="2826802"/>
            <a:ext cx="22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Vindhyan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 rot="20795327">
            <a:off x="1701516" y="3486199"/>
            <a:ext cx="22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Satpura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86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5" y="1184404"/>
            <a:ext cx="6821785" cy="388289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42200" y="1020034"/>
            <a:ext cx="3911600" cy="5156929"/>
          </a:xfrm>
        </p:spPr>
        <p:txBody>
          <a:bodyPr/>
          <a:lstStyle/>
          <a:p>
            <a:r>
              <a:rPr lang="en-US" dirty="0" smtClean="0"/>
              <a:t>Unique weather phenomenon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Mausam</a:t>
            </a:r>
            <a:r>
              <a:rPr lang="en-US" dirty="0" smtClean="0"/>
              <a:t>”= Seasonal reversal of winds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5029200" y="1635614"/>
            <a:ext cx="1955800" cy="332886"/>
          </a:xfrm>
          <a:custGeom>
            <a:avLst/>
            <a:gdLst>
              <a:gd name="connsiteX0" fmla="*/ 0 w 1955800"/>
              <a:gd name="connsiteY0" fmla="*/ 332886 h 332886"/>
              <a:gd name="connsiteX1" fmla="*/ 241300 w 1955800"/>
              <a:gd name="connsiteY1" fmla="*/ 307486 h 332886"/>
              <a:gd name="connsiteX2" fmla="*/ 317500 w 1955800"/>
              <a:gd name="connsiteY2" fmla="*/ 282086 h 332886"/>
              <a:gd name="connsiteX3" fmla="*/ 355600 w 1955800"/>
              <a:gd name="connsiteY3" fmla="*/ 269386 h 332886"/>
              <a:gd name="connsiteX4" fmla="*/ 381000 w 1955800"/>
              <a:gd name="connsiteY4" fmla="*/ 231286 h 332886"/>
              <a:gd name="connsiteX5" fmla="*/ 457200 w 1955800"/>
              <a:gd name="connsiteY5" fmla="*/ 205886 h 332886"/>
              <a:gd name="connsiteX6" fmla="*/ 495300 w 1955800"/>
              <a:gd name="connsiteY6" fmla="*/ 193186 h 332886"/>
              <a:gd name="connsiteX7" fmla="*/ 533400 w 1955800"/>
              <a:gd name="connsiteY7" fmla="*/ 180486 h 332886"/>
              <a:gd name="connsiteX8" fmla="*/ 596900 w 1955800"/>
              <a:gd name="connsiteY8" fmla="*/ 142386 h 332886"/>
              <a:gd name="connsiteX9" fmla="*/ 685800 w 1955800"/>
              <a:gd name="connsiteY9" fmla="*/ 116986 h 332886"/>
              <a:gd name="connsiteX10" fmla="*/ 749300 w 1955800"/>
              <a:gd name="connsiteY10" fmla="*/ 78886 h 332886"/>
              <a:gd name="connsiteX11" fmla="*/ 800100 w 1955800"/>
              <a:gd name="connsiteY11" fmla="*/ 66186 h 332886"/>
              <a:gd name="connsiteX12" fmla="*/ 939800 w 1955800"/>
              <a:gd name="connsiteY12" fmla="*/ 40786 h 332886"/>
              <a:gd name="connsiteX13" fmla="*/ 1003300 w 1955800"/>
              <a:gd name="connsiteY13" fmla="*/ 15386 h 332886"/>
              <a:gd name="connsiteX14" fmla="*/ 1574800 w 1955800"/>
              <a:gd name="connsiteY14" fmla="*/ 28086 h 332886"/>
              <a:gd name="connsiteX15" fmla="*/ 1612900 w 1955800"/>
              <a:gd name="connsiteY15" fmla="*/ 40786 h 332886"/>
              <a:gd name="connsiteX16" fmla="*/ 1663700 w 1955800"/>
              <a:gd name="connsiteY16" fmla="*/ 53486 h 332886"/>
              <a:gd name="connsiteX17" fmla="*/ 1701800 w 1955800"/>
              <a:gd name="connsiteY17" fmla="*/ 78886 h 332886"/>
              <a:gd name="connsiteX18" fmla="*/ 1739900 w 1955800"/>
              <a:gd name="connsiteY18" fmla="*/ 91586 h 332886"/>
              <a:gd name="connsiteX19" fmla="*/ 1778000 w 1955800"/>
              <a:gd name="connsiteY19" fmla="*/ 116986 h 332886"/>
              <a:gd name="connsiteX20" fmla="*/ 1841500 w 1955800"/>
              <a:gd name="connsiteY20" fmla="*/ 142386 h 332886"/>
              <a:gd name="connsiteX21" fmla="*/ 1879600 w 1955800"/>
              <a:gd name="connsiteY21" fmla="*/ 167786 h 332886"/>
              <a:gd name="connsiteX22" fmla="*/ 1955800 w 1955800"/>
              <a:gd name="connsiteY22" fmla="*/ 193186 h 3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5800" h="332886">
                <a:moveTo>
                  <a:pt x="0" y="332886"/>
                </a:moveTo>
                <a:cubicBezTo>
                  <a:pt x="119987" y="324887"/>
                  <a:pt x="152875" y="334013"/>
                  <a:pt x="241300" y="307486"/>
                </a:cubicBezTo>
                <a:cubicBezTo>
                  <a:pt x="266945" y="299793"/>
                  <a:pt x="292100" y="290553"/>
                  <a:pt x="317500" y="282086"/>
                </a:cubicBezTo>
                <a:lnTo>
                  <a:pt x="355600" y="269386"/>
                </a:lnTo>
                <a:cubicBezTo>
                  <a:pt x="364067" y="256686"/>
                  <a:pt x="368057" y="239376"/>
                  <a:pt x="381000" y="231286"/>
                </a:cubicBezTo>
                <a:cubicBezTo>
                  <a:pt x="403704" y="217096"/>
                  <a:pt x="431800" y="214353"/>
                  <a:pt x="457200" y="205886"/>
                </a:cubicBezTo>
                <a:lnTo>
                  <a:pt x="495300" y="193186"/>
                </a:lnTo>
                <a:cubicBezTo>
                  <a:pt x="508000" y="188953"/>
                  <a:pt x="521921" y="187374"/>
                  <a:pt x="533400" y="180486"/>
                </a:cubicBezTo>
                <a:cubicBezTo>
                  <a:pt x="554567" y="167786"/>
                  <a:pt x="574343" y="152411"/>
                  <a:pt x="596900" y="142386"/>
                </a:cubicBezTo>
                <a:cubicBezTo>
                  <a:pt x="670144" y="109833"/>
                  <a:pt x="623888" y="147942"/>
                  <a:pt x="685800" y="116986"/>
                </a:cubicBezTo>
                <a:cubicBezTo>
                  <a:pt x="707878" y="105947"/>
                  <a:pt x="726743" y="88911"/>
                  <a:pt x="749300" y="78886"/>
                </a:cubicBezTo>
                <a:cubicBezTo>
                  <a:pt x="765250" y="71797"/>
                  <a:pt x="783317" y="70981"/>
                  <a:pt x="800100" y="66186"/>
                </a:cubicBezTo>
                <a:cubicBezTo>
                  <a:pt x="891461" y="40083"/>
                  <a:pt x="771676" y="61801"/>
                  <a:pt x="939800" y="40786"/>
                </a:cubicBezTo>
                <a:cubicBezTo>
                  <a:pt x="960967" y="32319"/>
                  <a:pt x="981183" y="20915"/>
                  <a:pt x="1003300" y="15386"/>
                </a:cubicBezTo>
                <a:cubicBezTo>
                  <a:pt x="1163738" y="-24723"/>
                  <a:pt x="1535511" y="26018"/>
                  <a:pt x="1574800" y="28086"/>
                </a:cubicBezTo>
                <a:cubicBezTo>
                  <a:pt x="1587500" y="32319"/>
                  <a:pt x="1600028" y="37108"/>
                  <a:pt x="1612900" y="40786"/>
                </a:cubicBezTo>
                <a:cubicBezTo>
                  <a:pt x="1629683" y="45581"/>
                  <a:pt x="1647657" y="46610"/>
                  <a:pt x="1663700" y="53486"/>
                </a:cubicBezTo>
                <a:cubicBezTo>
                  <a:pt x="1677729" y="59499"/>
                  <a:pt x="1688148" y="72060"/>
                  <a:pt x="1701800" y="78886"/>
                </a:cubicBezTo>
                <a:cubicBezTo>
                  <a:pt x="1713774" y="84873"/>
                  <a:pt x="1727926" y="85599"/>
                  <a:pt x="1739900" y="91586"/>
                </a:cubicBezTo>
                <a:cubicBezTo>
                  <a:pt x="1753552" y="98412"/>
                  <a:pt x="1764348" y="110160"/>
                  <a:pt x="1778000" y="116986"/>
                </a:cubicBezTo>
                <a:cubicBezTo>
                  <a:pt x="1798390" y="127181"/>
                  <a:pt x="1821110" y="132191"/>
                  <a:pt x="1841500" y="142386"/>
                </a:cubicBezTo>
                <a:cubicBezTo>
                  <a:pt x="1855152" y="149212"/>
                  <a:pt x="1865652" y="161587"/>
                  <a:pt x="1879600" y="167786"/>
                </a:cubicBezTo>
                <a:cubicBezTo>
                  <a:pt x="1904066" y="178660"/>
                  <a:pt x="1955800" y="193186"/>
                  <a:pt x="1955800" y="1931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5029200" y="1802057"/>
            <a:ext cx="1955800" cy="332886"/>
          </a:xfrm>
          <a:custGeom>
            <a:avLst/>
            <a:gdLst>
              <a:gd name="connsiteX0" fmla="*/ 0 w 1955800"/>
              <a:gd name="connsiteY0" fmla="*/ 332886 h 332886"/>
              <a:gd name="connsiteX1" fmla="*/ 241300 w 1955800"/>
              <a:gd name="connsiteY1" fmla="*/ 307486 h 332886"/>
              <a:gd name="connsiteX2" fmla="*/ 317500 w 1955800"/>
              <a:gd name="connsiteY2" fmla="*/ 282086 h 332886"/>
              <a:gd name="connsiteX3" fmla="*/ 355600 w 1955800"/>
              <a:gd name="connsiteY3" fmla="*/ 269386 h 332886"/>
              <a:gd name="connsiteX4" fmla="*/ 381000 w 1955800"/>
              <a:gd name="connsiteY4" fmla="*/ 231286 h 332886"/>
              <a:gd name="connsiteX5" fmla="*/ 457200 w 1955800"/>
              <a:gd name="connsiteY5" fmla="*/ 205886 h 332886"/>
              <a:gd name="connsiteX6" fmla="*/ 495300 w 1955800"/>
              <a:gd name="connsiteY6" fmla="*/ 193186 h 332886"/>
              <a:gd name="connsiteX7" fmla="*/ 533400 w 1955800"/>
              <a:gd name="connsiteY7" fmla="*/ 180486 h 332886"/>
              <a:gd name="connsiteX8" fmla="*/ 596900 w 1955800"/>
              <a:gd name="connsiteY8" fmla="*/ 142386 h 332886"/>
              <a:gd name="connsiteX9" fmla="*/ 685800 w 1955800"/>
              <a:gd name="connsiteY9" fmla="*/ 116986 h 332886"/>
              <a:gd name="connsiteX10" fmla="*/ 749300 w 1955800"/>
              <a:gd name="connsiteY10" fmla="*/ 78886 h 332886"/>
              <a:gd name="connsiteX11" fmla="*/ 800100 w 1955800"/>
              <a:gd name="connsiteY11" fmla="*/ 66186 h 332886"/>
              <a:gd name="connsiteX12" fmla="*/ 939800 w 1955800"/>
              <a:gd name="connsiteY12" fmla="*/ 40786 h 332886"/>
              <a:gd name="connsiteX13" fmla="*/ 1003300 w 1955800"/>
              <a:gd name="connsiteY13" fmla="*/ 15386 h 332886"/>
              <a:gd name="connsiteX14" fmla="*/ 1574800 w 1955800"/>
              <a:gd name="connsiteY14" fmla="*/ 28086 h 332886"/>
              <a:gd name="connsiteX15" fmla="*/ 1612900 w 1955800"/>
              <a:gd name="connsiteY15" fmla="*/ 40786 h 332886"/>
              <a:gd name="connsiteX16" fmla="*/ 1663700 w 1955800"/>
              <a:gd name="connsiteY16" fmla="*/ 53486 h 332886"/>
              <a:gd name="connsiteX17" fmla="*/ 1701800 w 1955800"/>
              <a:gd name="connsiteY17" fmla="*/ 78886 h 332886"/>
              <a:gd name="connsiteX18" fmla="*/ 1739900 w 1955800"/>
              <a:gd name="connsiteY18" fmla="*/ 91586 h 332886"/>
              <a:gd name="connsiteX19" fmla="*/ 1778000 w 1955800"/>
              <a:gd name="connsiteY19" fmla="*/ 116986 h 332886"/>
              <a:gd name="connsiteX20" fmla="*/ 1841500 w 1955800"/>
              <a:gd name="connsiteY20" fmla="*/ 142386 h 332886"/>
              <a:gd name="connsiteX21" fmla="*/ 1879600 w 1955800"/>
              <a:gd name="connsiteY21" fmla="*/ 167786 h 332886"/>
              <a:gd name="connsiteX22" fmla="*/ 1955800 w 1955800"/>
              <a:gd name="connsiteY22" fmla="*/ 193186 h 3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5800" h="332886">
                <a:moveTo>
                  <a:pt x="0" y="332886"/>
                </a:moveTo>
                <a:cubicBezTo>
                  <a:pt x="119987" y="324887"/>
                  <a:pt x="152875" y="334013"/>
                  <a:pt x="241300" y="307486"/>
                </a:cubicBezTo>
                <a:cubicBezTo>
                  <a:pt x="266945" y="299793"/>
                  <a:pt x="292100" y="290553"/>
                  <a:pt x="317500" y="282086"/>
                </a:cubicBezTo>
                <a:lnTo>
                  <a:pt x="355600" y="269386"/>
                </a:lnTo>
                <a:cubicBezTo>
                  <a:pt x="364067" y="256686"/>
                  <a:pt x="368057" y="239376"/>
                  <a:pt x="381000" y="231286"/>
                </a:cubicBezTo>
                <a:cubicBezTo>
                  <a:pt x="403704" y="217096"/>
                  <a:pt x="431800" y="214353"/>
                  <a:pt x="457200" y="205886"/>
                </a:cubicBezTo>
                <a:lnTo>
                  <a:pt x="495300" y="193186"/>
                </a:lnTo>
                <a:cubicBezTo>
                  <a:pt x="508000" y="188953"/>
                  <a:pt x="521921" y="187374"/>
                  <a:pt x="533400" y="180486"/>
                </a:cubicBezTo>
                <a:cubicBezTo>
                  <a:pt x="554567" y="167786"/>
                  <a:pt x="574343" y="152411"/>
                  <a:pt x="596900" y="142386"/>
                </a:cubicBezTo>
                <a:cubicBezTo>
                  <a:pt x="670144" y="109833"/>
                  <a:pt x="623888" y="147942"/>
                  <a:pt x="685800" y="116986"/>
                </a:cubicBezTo>
                <a:cubicBezTo>
                  <a:pt x="707878" y="105947"/>
                  <a:pt x="726743" y="88911"/>
                  <a:pt x="749300" y="78886"/>
                </a:cubicBezTo>
                <a:cubicBezTo>
                  <a:pt x="765250" y="71797"/>
                  <a:pt x="783317" y="70981"/>
                  <a:pt x="800100" y="66186"/>
                </a:cubicBezTo>
                <a:cubicBezTo>
                  <a:pt x="891461" y="40083"/>
                  <a:pt x="771676" y="61801"/>
                  <a:pt x="939800" y="40786"/>
                </a:cubicBezTo>
                <a:cubicBezTo>
                  <a:pt x="960967" y="32319"/>
                  <a:pt x="981183" y="20915"/>
                  <a:pt x="1003300" y="15386"/>
                </a:cubicBezTo>
                <a:cubicBezTo>
                  <a:pt x="1163738" y="-24723"/>
                  <a:pt x="1535511" y="26018"/>
                  <a:pt x="1574800" y="28086"/>
                </a:cubicBezTo>
                <a:cubicBezTo>
                  <a:pt x="1587500" y="32319"/>
                  <a:pt x="1600028" y="37108"/>
                  <a:pt x="1612900" y="40786"/>
                </a:cubicBezTo>
                <a:cubicBezTo>
                  <a:pt x="1629683" y="45581"/>
                  <a:pt x="1647657" y="46610"/>
                  <a:pt x="1663700" y="53486"/>
                </a:cubicBezTo>
                <a:cubicBezTo>
                  <a:pt x="1677729" y="59499"/>
                  <a:pt x="1688148" y="72060"/>
                  <a:pt x="1701800" y="78886"/>
                </a:cubicBezTo>
                <a:cubicBezTo>
                  <a:pt x="1713774" y="84873"/>
                  <a:pt x="1727926" y="85599"/>
                  <a:pt x="1739900" y="91586"/>
                </a:cubicBezTo>
                <a:cubicBezTo>
                  <a:pt x="1753552" y="98412"/>
                  <a:pt x="1764348" y="110160"/>
                  <a:pt x="1778000" y="116986"/>
                </a:cubicBezTo>
                <a:cubicBezTo>
                  <a:pt x="1798390" y="127181"/>
                  <a:pt x="1821110" y="132191"/>
                  <a:pt x="1841500" y="142386"/>
                </a:cubicBezTo>
                <a:cubicBezTo>
                  <a:pt x="1855152" y="149212"/>
                  <a:pt x="1865652" y="161587"/>
                  <a:pt x="1879600" y="167786"/>
                </a:cubicBezTo>
                <a:cubicBezTo>
                  <a:pt x="1904066" y="178660"/>
                  <a:pt x="1955800" y="193186"/>
                  <a:pt x="1955800" y="1931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969000" y="1504741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ITCZ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70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498706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Purvanchal</a:t>
            </a:r>
            <a:r>
              <a:rPr lang="en-US" dirty="0" smtClean="0"/>
              <a:t> – Meghalaya plateau </a:t>
            </a:r>
            <a:r>
              <a:rPr lang="en-US" dirty="0"/>
              <a:t>– </a:t>
            </a:r>
          </a:p>
          <a:p>
            <a:r>
              <a:rPr lang="en-US" dirty="0"/>
              <a:t>Funneling effect </a:t>
            </a:r>
          </a:p>
          <a:p>
            <a:r>
              <a:rPr lang="en-US" dirty="0" smtClean="0"/>
              <a:t>high rainfall</a:t>
            </a:r>
          </a:p>
          <a:p>
            <a:r>
              <a:rPr lang="en-US" dirty="0" smtClean="0"/>
              <a:t>Rainfall decrease from east to west</a:t>
            </a:r>
          </a:p>
          <a:p>
            <a:r>
              <a:rPr lang="en-US" dirty="0" smtClean="0"/>
              <a:t>Most of the rain from eastern branch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Bay of Bengal branch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96" y="1020034"/>
            <a:ext cx="4369661" cy="5156200"/>
          </a:xfrm>
        </p:spPr>
      </p:pic>
      <p:cxnSp>
        <p:nvCxnSpPr>
          <p:cNvPr id="6" name="Curved Connector 5"/>
          <p:cNvCxnSpPr/>
          <p:nvPr/>
        </p:nvCxnSpPr>
        <p:spPr>
          <a:xfrm rot="5400000" flipH="1" flipV="1">
            <a:off x="4395032" y="3209362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H="1" flipV="1">
            <a:off x="4547432" y="3361762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 flipH="1" flipV="1">
            <a:off x="4118218" y="4098926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4925475" y="2726762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4703941" y="2645125"/>
            <a:ext cx="610337" cy="992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3897741" y="3742932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3441479" y="4112389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3681839" y="4000432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V="1">
            <a:off x="3161137" y="4369889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20034"/>
            <a:ext cx="4429821" cy="55235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India –</a:t>
            </a:r>
            <a:r>
              <a:rPr lang="en-US" dirty="0" err="1" smtClean="0"/>
              <a:t>avg</a:t>
            </a:r>
            <a:r>
              <a:rPr lang="en-US" dirty="0" smtClean="0"/>
              <a:t> rainfall = 120-180 cm = wetter</a:t>
            </a:r>
          </a:p>
          <a:p>
            <a:r>
              <a:rPr lang="en-US" dirty="0" smtClean="0"/>
              <a:t>But rainfall variation is across regions and seasons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Rainfall pattern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2076949" y="2286000"/>
            <a:ext cx="1377451" cy="2654300"/>
          </a:xfrm>
          <a:custGeom>
            <a:avLst/>
            <a:gdLst>
              <a:gd name="connsiteX0" fmla="*/ 539251 w 1377451"/>
              <a:gd name="connsiteY0" fmla="*/ 0 h 2654300"/>
              <a:gd name="connsiteX1" fmla="*/ 564651 w 1377451"/>
              <a:gd name="connsiteY1" fmla="*/ 63500 h 2654300"/>
              <a:gd name="connsiteX2" fmla="*/ 653551 w 1377451"/>
              <a:gd name="connsiteY2" fmla="*/ 127000 h 2654300"/>
              <a:gd name="connsiteX3" fmla="*/ 678951 w 1377451"/>
              <a:gd name="connsiteY3" fmla="*/ 165100 h 2654300"/>
              <a:gd name="connsiteX4" fmla="*/ 717051 w 1377451"/>
              <a:gd name="connsiteY4" fmla="*/ 190500 h 2654300"/>
              <a:gd name="connsiteX5" fmla="*/ 742451 w 1377451"/>
              <a:gd name="connsiteY5" fmla="*/ 266700 h 2654300"/>
              <a:gd name="connsiteX6" fmla="*/ 755151 w 1377451"/>
              <a:gd name="connsiteY6" fmla="*/ 304800 h 2654300"/>
              <a:gd name="connsiteX7" fmla="*/ 793251 w 1377451"/>
              <a:gd name="connsiteY7" fmla="*/ 381000 h 2654300"/>
              <a:gd name="connsiteX8" fmla="*/ 831351 w 1377451"/>
              <a:gd name="connsiteY8" fmla="*/ 406400 h 2654300"/>
              <a:gd name="connsiteX9" fmla="*/ 856751 w 1377451"/>
              <a:gd name="connsiteY9" fmla="*/ 482600 h 2654300"/>
              <a:gd name="connsiteX10" fmla="*/ 882151 w 1377451"/>
              <a:gd name="connsiteY10" fmla="*/ 520700 h 2654300"/>
              <a:gd name="connsiteX11" fmla="*/ 894851 w 1377451"/>
              <a:gd name="connsiteY11" fmla="*/ 558800 h 2654300"/>
              <a:gd name="connsiteX12" fmla="*/ 920251 w 1377451"/>
              <a:gd name="connsiteY12" fmla="*/ 673100 h 2654300"/>
              <a:gd name="connsiteX13" fmla="*/ 932951 w 1377451"/>
              <a:gd name="connsiteY13" fmla="*/ 711200 h 2654300"/>
              <a:gd name="connsiteX14" fmla="*/ 920251 w 1377451"/>
              <a:gd name="connsiteY14" fmla="*/ 901700 h 2654300"/>
              <a:gd name="connsiteX15" fmla="*/ 894851 w 1377451"/>
              <a:gd name="connsiteY15" fmla="*/ 939800 h 2654300"/>
              <a:gd name="connsiteX16" fmla="*/ 844051 w 1377451"/>
              <a:gd name="connsiteY16" fmla="*/ 952500 h 2654300"/>
              <a:gd name="connsiteX17" fmla="*/ 666251 w 1377451"/>
              <a:gd name="connsiteY17" fmla="*/ 965200 h 2654300"/>
              <a:gd name="connsiteX18" fmla="*/ 590051 w 1377451"/>
              <a:gd name="connsiteY18" fmla="*/ 990600 h 2654300"/>
              <a:gd name="connsiteX19" fmla="*/ 551951 w 1377451"/>
              <a:gd name="connsiteY19" fmla="*/ 1003300 h 2654300"/>
              <a:gd name="connsiteX20" fmla="*/ 488451 w 1377451"/>
              <a:gd name="connsiteY20" fmla="*/ 1028700 h 2654300"/>
              <a:gd name="connsiteX21" fmla="*/ 412251 w 1377451"/>
              <a:gd name="connsiteY21" fmla="*/ 1054100 h 2654300"/>
              <a:gd name="connsiteX22" fmla="*/ 336051 w 1377451"/>
              <a:gd name="connsiteY22" fmla="*/ 1092200 h 2654300"/>
              <a:gd name="connsiteX23" fmla="*/ 234451 w 1377451"/>
              <a:gd name="connsiteY23" fmla="*/ 1155700 h 2654300"/>
              <a:gd name="connsiteX24" fmla="*/ 196351 w 1377451"/>
              <a:gd name="connsiteY24" fmla="*/ 1168400 h 2654300"/>
              <a:gd name="connsiteX25" fmla="*/ 158251 w 1377451"/>
              <a:gd name="connsiteY25" fmla="*/ 1206500 h 2654300"/>
              <a:gd name="connsiteX26" fmla="*/ 120151 w 1377451"/>
              <a:gd name="connsiteY26" fmla="*/ 1231900 h 2654300"/>
              <a:gd name="connsiteX27" fmla="*/ 56651 w 1377451"/>
              <a:gd name="connsiteY27" fmla="*/ 1333500 h 2654300"/>
              <a:gd name="connsiteX28" fmla="*/ 31251 w 1377451"/>
              <a:gd name="connsiteY28" fmla="*/ 1422400 h 2654300"/>
              <a:gd name="connsiteX29" fmla="*/ 5851 w 1377451"/>
              <a:gd name="connsiteY29" fmla="*/ 1511300 h 2654300"/>
              <a:gd name="connsiteX30" fmla="*/ 18551 w 1377451"/>
              <a:gd name="connsiteY30" fmla="*/ 1638300 h 2654300"/>
              <a:gd name="connsiteX31" fmla="*/ 234451 w 1377451"/>
              <a:gd name="connsiteY31" fmla="*/ 1663700 h 2654300"/>
              <a:gd name="connsiteX32" fmla="*/ 272551 w 1377451"/>
              <a:gd name="connsiteY32" fmla="*/ 1676400 h 2654300"/>
              <a:gd name="connsiteX33" fmla="*/ 374151 w 1377451"/>
              <a:gd name="connsiteY33" fmla="*/ 1689100 h 2654300"/>
              <a:gd name="connsiteX34" fmla="*/ 386851 w 1377451"/>
              <a:gd name="connsiteY34" fmla="*/ 1727200 h 2654300"/>
              <a:gd name="connsiteX35" fmla="*/ 399551 w 1377451"/>
              <a:gd name="connsiteY35" fmla="*/ 2019300 h 2654300"/>
              <a:gd name="connsiteX36" fmla="*/ 437651 w 1377451"/>
              <a:gd name="connsiteY36" fmla="*/ 2057400 h 2654300"/>
              <a:gd name="connsiteX37" fmla="*/ 488451 w 1377451"/>
              <a:gd name="connsiteY37" fmla="*/ 2146300 h 2654300"/>
              <a:gd name="connsiteX38" fmla="*/ 526551 w 1377451"/>
              <a:gd name="connsiteY38" fmla="*/ 2171700 h 2654300"/>
              <a:gd name="connsiteX39" fmla="*/ 590051 w 1377451"/>
              <a:gd name="connsiteY39" fmla="*/ 2286000 h 2654300"/>
              <a:gd name="connsiteX40" fmla="*/ 640851 w 1377451"/>
              <a:gd name="connsiteY40" fmla="*/ 2311400 h 2654300"/>
              <a:gd name="connsiteX41" fmla="*/ 691651 w 1377451"/>
              <a:gd name="connsiteY41" fmla="*/ 2374900 h 2654300"/>
              <a:gd name="connsiteX42" fmla="*/ 717051 w 1377451"/>
              <a:gd name="connsiteY42" fmla="*/ 2425700 h 2654300"/>
              <a:gd name="connsiteX43" fmla="*/ 805951 w 1377451"/>
              <a:gd name="connsiteY43" fmla="*/ 2476500 h 2654300"/>
              <a:gd name="connsiteX44" fmla="*/ 856751 w 1377451"/>
              <a:gd name="connsiteY44" fmla="*/ 2438400 h 2654300"/>
              <a:gd name="connsiteX45" fmla="*/ 983751 w 1377451"/>
              <a:gd name="connsiteY45" fmla="*/ 2425700 h 2654300"/>
              <a:gd name="connsiteX46" fmla="*/ 1047251 w 1377451"/>
              <a:gd name="connsiteY46" fmla="*/ 2476500 h 2654300"/>
              <a:gd name="connsiteX47" fmla="*/ 1085351 w 1377451"/>
              <a:gd name="connsiteY47" fmla="*/ 2514600 h 2654300"/>
              <a:gd name="connsiteX48" fmla="*/ 1123451 w 1377451"/>
              <a:gd name="connsiteY48" fmla="*/ 2527300 h 2654300"/>
              <a:gd name="connsiteX49" fmla="*/ 1212351 w 1377451"/>
              <a:gd name="connsiteY49" fmla="*/ 2565400 h 2654300"/>
              <a:gd name="connsiteX50" fmla="*/ 1250451 w 1377451"/>
              <a:gd name="connsiteY50" fmla="*/ 2603500 h 2654300"/>
              <a:gd name="connsiteX51" fmla="*/ 1377451 w 1377451"/>
              <a:gd name="connsiteY51" fmla="*/ 2641600 h 2654300"/>
              <a:gd name="connsiteX52" fmla="*/ 1377451 w 1377451"/>
              <a:gd name="connsiteY52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77451" h="2654300">
                <a:moveTo>
                  <a:pt x="539251" y="0"/>
                </a:moveTo>
                <a:cubicBezTo>
                  <a:pt x="547718" y="21167"/>
                  <a:pt x="550973" y="45262"/>
                  <a:pt x="564651" y="63500"/>
                </a:cubicBezTo>
                <a:cubicBezTo>
                  <a:pt x="572527" y="74002"/>
                  <a:pt x="637597" y="116364"/>
                  <a:pt x="653551" y="127000"/>
                </a:cubicBezTo>
                <a:cubicBezTo>
                  <a:pt x="662018" y="139700"/>
                  <a:pt x="668158" y="154307"/>
                  <a:pt x="678951" y="165100"/>
                </a:cubicBezTo>
                <a:cubicBezTo>
                  <a:pt x="689744" y="175893"/>
                  <a:pt x="708961" y="177557"/>
                  <a:pt x="717051" y="190500"/>
                </a:cubicBezTo>
                <a:cubicBezTo>
                  <a:pt x="731241" y="213204"/>
                  <a:pt x="733984" y="241300"/>
                  <a:pt x="742451" y="266700"/>
                </a:cubicBezTo>
                <a:lnTo>
                  <a:pt x="755151" y="304800"/>
                </a:lnTo>
                <a:cubicBezTo>
                  <a:pt x="765480" y="335788"/>
                  <a:pt x="768632" y="356381"/>
                  <a:pt x="793251" y="381000"/>
                </a:cubicBezTo>
                <a:cubicBezTo>
                  <a:pt x="804044" y="391793"/>
                  <a:pt x="818651" y="397933"/>
                  <a:pt x="831351" y="406400"/>
                </a:cubicBezTo>
                <a:cubicBezTo>
                  <a:pt x="839818" y="431800"/>
                  <a:pt x="841899" y="460323"/>
                  <a:pt x="856751" y="482600"/>
                </a:cubicBezTo>
                <a:cubicBezTo>
                  <a:pt x="865218" y="495300"/>
                  <a:pt x="875325" y="507048"/>
                  <a:pt x="882151" y="520700"/>
                </a:cubicBezTo>
                <a:cubicBezTo>
                  <a:pt x="888138" y="532674"/>
                  <a:pt x="891173" y="545928"/>
                  <a:pt x="894851" y="558800"/>
                </a:cubicBezTo>
                <a:cubicBezTo>
                  <a:pt x="920926" y="650061"/>
                  <a:pt x="894062" y="568345"/>
                  <a:pt x="920251" y="673100"/>
                </a:cubicBezTo>
                <a:cubicBezTo>
                  <a:pt x="923498" y="686087"/>
                  <a:pt x="928718" y="698500"/>
                  <a:pt x="932951" y="711200"/>
                </a:cubicBezTo>
                <a:cubicBezTo>
                  <a:pt x="928718" y="774700"/>
                  <a:pt x="930714" y="838925"/>
                  <a:pt x="920251" y="901700"/>
                </a:cubicBezTo>
                <a:cubicBezTo>
                  <a:pt x="917742" y="916756"/>
                  <a:pt x="907551" y="931333"/>
                  <a:pt x="894851" y="939800"/>
                </a:cubicBezTo>
                <a:cubicBezTo>
                  <a:pt x="880328" y="949482"/>
                  <a:pt x="861399" y="950572"/>
                  <a:pt x="844051" y="952500"/>
                </a:cubicBezTo>
                <a:cubicBezTo>
                  <a:pt x="784997" y="959062"/>
                  <a:pt x="725518" y="960967"/>
                  <a:pt x="666251" y="965200"/>
                </a:cubicBezTo>
                <a:lnTo>
                  <a:pt x="590051" y="990600"/>
                </a:lnTo>
                <a:cubicBezTo>
                  <a:pt x="577351" y="994833"/>
                  <a:pt x="564380" y="998328"/>
                  <a:pt x="551951" y="1003300"/>
                </a:cubicBezTo>
                <a:cubicBezTo>
                  <a:pt x="530784" y="1011767"/>
                  <a:pt x="509876" y="1020909"/>
                  <a:pt x="488451" y="1028700"/>
                </a:cubicBezTo>
                <a:cubicBezTo>
                  <a:pt x="463289" y="1037850"/>
                  <a:pt x="434528" y="1039248"/>
                  <a:pt x="412251" y="1054100"/>
                </a:cubicBezTo>
                <a:cubicBezTo>
                  <a:pt x="363012" y="1086926"/>
                  <a:pt x="388631" y="1074673"/>
                  <a:pt x="336051" y="1092200"/>
                </a:cubicBezTo>
                <a:cubicBezTo>
                  <a:pt x="295799" y="1152577"/>
                  <a:pt x="325131" y="1125473"/>
                  <a:pt x="234451" y="1155700"/>
                </a:cubicBezTo>
                <a:lnTo>
                  <a:pt x="196351" y="1168400"/>
                </a:lnTo>
                <a:cubicBezTo>
                  <a:pt x="183651" y="1181100"/>
                  <a:pt x="172049" y="1195002"/>
                  <a:pt x="158251" y="1206500"/>
                </a:cubicBezTo>
                <a:cubicBezTo>
                  <a:pt x="146525" y="1216271"/>
                  <a:pt x="128241" y="1218957"/>
                  <a:pt x="120151" y="1231900"/>
                </a:cubicBezTo>
                <a:cubicBezTo>
                  <a:pt x="44584" y="1352807"/>
                  <a:pt x="142876" y="1276017"/>
                  <a:pt x="56651" y="1333500"/>
                </a:cubicBezTo>
                <a:cubicBezTo>
                  <a:pt x="26201" y="1424851"/>
                  <a:pt x="63145" y="1310772"/>
                  <a:pt x="31251" y="1422400"/>
                </a:cubicBezTo>
                <a:cubicBezTo>
                  <a:pt x="-5188" y="1549937"/>
                  <a:pt x="45553" y="1352491"/>
                  <a:pt x="5851" y="1511300"/>
                </a:cubicBezTo>
                <a:cubicBezTo>
                  <a:pt x="10084" y="1553633"/>
                  <a:pt x="-16848" y="1614701"/>
                  <a:pt x="18551" y="1638300"/>
                </a:cubicBezTo>
                <a:cubicBezTo>
                  <a:pt x="78844" y="1678495"/>
                  <a:pt x="162790" y="1652951"/>
                  <a:pt x="234451" y="1663700"/>
                </a:cubicBezTo>
                <a:cubicBezTo>
                  <a:pt x="247690" y="1665686"/>
                  <a:pt x="259380" y="1674005"/>
                  <a:pt x="272551" y="1676400"/>
                </a:cubicBezTo>
                <a:cubicBezTo>
                  <a:pt x="306131" y="1682505"/>
                  <a:pt x="340284" y="1684867"/>
                  <a:pt x="374151" y="1689100"/>
                </a:cubicBezTo>
                <a:cubicBezTo>
                  <a:pt x="378384" y="1701800"/>
                  <a:pt x="385824" y="1713852"/>
                  <a:pt x="386851" y="1727200"/>
                </a:cubicBezTo>
                <a:cubicBezTo>
                  <a:pt x="394326" y="1824372"/>
                  <a:pt x="384732" y="1922975"/>
                  <a:pt x="399551" y="2019300"/>
                </a:cubicBezTo>
                <a:cubicBezTo>
                  <a:pt x="402282" y="2037052"/>
                  <a:pt x="427212" y="2042785"/>
                  <a:pt x="437651" y="2057400"/>
                </a:cubicBezTo>
                <a:cubicBezTo>
                  <a:pt x="462553" y="2092263"/>
                  <a:pt x="458454" y="2116303"/>
                  <a:pt x="488451" y="2146300"/>
                </a:cubicBezTo>
                <a:cubicBezTo>
                  <a:pt x="499244" y="2157093"/>
                  <a:pt x="513851" y="2163233"/>
                  <a:pt x="526551" y="2171700"/>
                </a:cubicBezTo>
                <a:cubicBezTo>
                  <a:pt x="547003" y="2233057"/>
                  <a:pt x="540148" y="2250355"/>
                  <a:pt x="590051" y="2286000"/>
                </a:cubicBezTo>
                <a:cubicBezTo>
                  <a:pt x="605457" y="2297004"/>
                  <a:pt x="623918" y="2302933"/>
                  <a:pt x="640851" y="2311400"/>
                </a:cubicBezTo>
                <a:cubicBezTo>
                  <a:pt x="671173" y="2402367"/>
                  <a:pt x="627823" y="2298307"/>
                  <a:pt x="691651" y="2374900"/>
                </a:cubicBezTo>
                <a:cubicBezTo>
                  <a:pt x="703771" y="2389444"/>
                  <a:pt x="704730" y="2411326"/>
                  <a:pt x="717051" y="2425700"/>
                </a:cubicBezTo>
                <a:cubicBezTo>
                  <a:pt x="747806" y="2461581"/>
                  <a:pt x="767222" y="2463590"/>
                  <a:pt x="805951" y="2476500"/>
                </a:cubicBezTo>
                <a:cubicBezTo>
                  <a:pt x="822884" y="2463800"/>
                  <a:pt x="843200" y="2454661"/>
                  <a:pt x="856751" y="2438400"/>
                </a:cubicBezTo>
                <a:cubicBezTo>
                  <a:pt x="913487" y="2370317"/>
                  <a:pt x="763980" y="2376862"/>
                  <a:pt x="983751" y="2425700"/>
                </a:cubicBezTo>
                <a:cubicBezTo>
                  <a:pt x="1040557" y="2510909"/>
                  <a:pt x="973639" y="2427425"/>
                  <a:pt x="1047251" y="2476500"/>
                </a:cubicBezTo>
                <a:cubicBezTo>
                  <a:pt x="1062195" y="2486463"/>
                  <a:pt x="1070407" y="2504637"/>
                  <a:pt x="1085351" y="2514600"/>
                </a:cubicBezTo>
                <a:cubicBezTo>
                  <a:pt x="1096490" y="2522026"/>
                  <a:pt x="1111477" y="2521313"/>
                  <a:pt x="1123451" y="2527300"/>
                </a:cubicBezTo>
                <a:cubicBezTo>
                  <a:pt x="1211156" y="2571153"/>
                  <a:pt x="1106625" y="2538969"/>
                  <a:pt x="1212351" y="2565400"/>
                </a:cubicBezTo>
                <a:cubicBezTo>
                  <a:pt x="1225051" y="2578100"/>
                  <a:pt x="1234857" y="2594589"/>
                  <a:pt x="1250451" y="2603500"/>
                </a:cubicBezTo>
                <a:cubicBezTo>
                  <a:pt x="1266754" y="2612816"/>
                  <a:pt x="1377451" y="2625832"/>
                  <a:pt x="1377451" y="2641600"/>
                </a:cubicBezTo>
                <a:lnTo>
                  <a:pt x="1377451" y="26543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71700" y="2061489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cm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74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Highest rainfall: western Ghats, North-east</a:t>
            </a:r>
          </a:p>
          <a:p>
            <a:r>
              <a:rPr lang="en-US" dirty="0" smtClean="0"/>
              <a:t>Then East India</a:t>
            </a:r>
          </a:p>
          <a:p>
            <a:r>
              <a:rPr lang="en-US" dirty="0" smtClean="0"/>
              <a:t>Then GJ-RJ and J&amp;K</a:t>
            </a:r>
          </a:p>
          <a:p>
            <a:r>
              <a:rPr lang="en-US" dirty="0" smtClean="0"/>
              <a:t>Then south KN- </a:t>
            </a:r>
            <a:r>
              <a:rPr lang="en-US" dirty="0" err="1"/>
              <a:t>R</a:t>
            </a:r>
            <a:r>
              <a:rPr lang="en-US" dirty="0" err="1" smtClean="0"/>
              <a:t>ayalseema</a:t>
            </a:r>
            <a:r>
              <a:rPr lang="en-US" dirty="0" smtClean="0"/>
              <a:t> region</a:t>
            </a:r>
          </a:p>
          <a:p>
            <a:r>
              <a:rPr lang="en-US" dirty="0" err="1" smtClean="0"/>
              <a:t>Thar</a:t>
            </a:r>
            <a:r>
              <a:rPr lang="en-US" dirty="0" smtClean="0"/>
              <a:t> and </a:t>
            </a:r>
            <a:r>
              <a:rPr lang="en-US" dirty="0" err="1" smtClean="0"/>
              <a:t>Kutchh</a:t>
            </a:r>
            <a:r>
              <a:rPr lang="en-US" dirty="0" smtClean="0"/>
              <a:t> deserts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Rainfall pattern</a:t>
            </a:r>
            <a:endParaRPr lang="en-IN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10" name="Freeform 9"/>
          <p:cNvSpPr/>
          <p:nvPr/>
        </p:nvSpPr>
        <p:spPr>
          <a:xfrm>
            <a:off x="2349500" y="1917700"/>
            <a:ext cx="825534" cy="2628900"/>
          </a:xfrm>
          <a:custGeom>
            <a:avLst/>
            <a:gdLst>
              <a:gd name="connsiteX0" fmla="*/ 0 w 825534"/>
              <a:gd name="connsiteY0" fmla="*/ 0 h 2628900"/>
              <a:gd name="connsiteX1" fmla="*/ 25400 w 825534"/>
              <a:gd name="connsiteY1" fmla="*/ 101600 h 2628900"/>
              <a:gd name="connsiteX2" fmla="*/ 38100 w 825534"/>
              <a:gd name="connsiteY2" fmla="*/ 152400 h 2628900"/>
              <a:gd name="connsiteX3" fmla="*/ 63500 w 825534"/>
              <a:gd name="connsiteY3" fmla="*/ 190500 h 2628900"/>
              <a:gd name="connsiteX4" fmla="*/ 88900 w 825534"/>
              <a:gd name="connsiteY4" fmla="*/ 279400 h 2628900"/>
              <a:gd name="connsiteX5" fmla="*/ 114300 w 825534"/>
              <a:gd name="connsiteY5" fmla="*/ 317500 h 2628900"/>
              <a:gd name="connsiteX6" fmla="*/ 127000 w 825534"/>
              <a:gd name="connsiteY6" fmla="*/ 355600 h 2628900"/>
              <a:gd name="connsiteX7" fmla="*/ 165100 w 825534"/>
              <a:gd name="connsiteY7" fmla="*/ 406400 h 2628900"/>
              <a:gd name="connsiteX8" fmla="*/ 190500 w 825534"/>
              <a:gd name="connsiteY8" fmla="*/ 444500 h 2628900"/>
              <a:gd name="connsiteX9" fmla="*/ 241300 w 825534"/>
              <a:gd name="connsiteY9" fmla="*/ 533400 h 2628900"/>
              <a:gd name="connsiteX10" fmla="*/ 254000 w 825534"/>
              <a:gd name="connsiteY10" fmla="*/ 584200 h 2628900"/>
              <a:gd name="connsiteX11" fmla="*/ 266700 w 825534"/>
              <a:gd name="connsiteY11" fmla="*/ 622300 h 2628900"/>
              <a:gd name="connsiteX12" fmla="*/ 292100 w 825534"/>
              <a:gd name="connsiteY12" fmla="*/ 673100 h 2628900"/>
              <a:gd name="connsiteX13" fmla="*/ 330200 w 825534"/>
              <a:gd name="connsiteY13" fmla="*/ 711200 h 2628900"/>
              <a:gd name="connsiteX14" fmla="*/ 355600 w 825534"/>
              <a:gd name="connsiteY14" fmla="*/ 749300 h 2628900"/>
              <a:gd name="connsiteX15" fmla="*/ 381000 w 825534"/>
              <a:gd name="connsiteY15" fmla="*/ 850900 h 2628900"/>
              <a:gd name="connsiteX16" fmla="*/ 393700 w 825534"/>
              <a:gd name="connsiteY16" fmla="*/ 889000 h 2628900"/>
              <a:gd name="connsiteX17" fmla="*/ 444500 w 825534"/>
              <a:gd name="connsiteY17" fmla="*/ 965200 h 2628900"/>
              <a:gd name="connsiteX18" fmla="*/ 457200 w 825534"/>
              <a:gd name="connsiteY18" fmla="*/ 1016000 h 2628900"/>
              <a:gd name="connsiteX19" fmla="*/ 469900 w 825534"/>
              <a:gd name="connsiteY19" fmla="*/ 1054100 h 2628900"/>
              <a:gd name="connsiteX20" fmla="*/ 482600 w 825534"/>
              <a:gd name="connsiteY20" fmla="*/ 1143000 h 2628900"/>
              <a:gd name="connsiteX21" fmla="*/ 533400 w 825534"/>
              <a:gd name="connsiteY21" fmla="*/ 1231900 h 2628900"/>
              <a:gd name="connsiteX22" fmla="*/ 558800 w 825534"/>
              <a:gd name="connsiteY22" fmla="*/ 1282700 h 2628900"/>
              <a:gd name="connsiteX23" fmla="*/ 571500 w 825534"/>
              <a:gd name="connsiteY23" fmla="*/ 1371600 h 2628900"/>
              <a:gd name="connsiteX24" fmla="*/ 596900 w 825534"/>
              <a:gd name="connsiteY24" fmla="*/ 1409700 h 2628900"/>
              <a:gd name="connsiteX25" fmla="*/ 622300 w 825534"/>
              <a:gd name="connsiteY25" fmla="*/ 1460500 h 2628900"/>
              <a:gd name="connsiteX26" fmla="*/ 609600 w 825534"/>
              <a:gd name="connsiteY26" fmla="*/ 1524000 h 2628900"/>
              <a:gd name="connsiteX27" fmla="*/ 533400 w 825534"/>
              <a:gd name="connsiteY27" fmla="*/ 1574800 h 2628900"/>
              <a:gd name="connsiteX28" fmla="*/ 393700 w 825534"/>
              <a:gd name="connsiteY28" fmla="*/ 1612900 h 2628900"/>
              <a:gd name="connsiteX29" fmla="*/ 292100 w 825534"/>
              <a:gd name="connsiteY29" fmla="*/ 1638300 h 2628900"/>
              <a:gd name="connsiteX30" fmla="*/ 215900 w 825534"/>
              <a:gd name="connsiteY30" fmla="*/ 1651000 h 2628900"/>
              <a:gd name="connsiteX31" fmla="*/ 203200 w 825534"/>
              <a:gd name="connsiteY31" fmla="*/ 1689100 h 2628900"/>
              <a:gd name="connsiteX32" fmla="*/ 165100 w 825534"/>
              <a:gd name="connsiteY32" fmla="*/ 1701800 h 2628900"/>
              <a:gd name="connsiteX33" fmla="*/ 88900 w 825534"/>
              <a:gd name="connsiteY33" fmla="*/ 1765300 h 2628900"/>
              <a:gd name="connsiteX34" fmla="*/ 88900 w 825534"/>
              <a:gd name="connsiteY34" fmla="*/ 1955800 h 2628900"/>
              <a:gd name="connsiteX35" fmla="*/ 165100 w 825534"/>
              <a:gd name="connsiteY35" fmla="*/ 2006600 h 2628900"/>
              <a:gd name="connsiteX36" fmla="*/ 203200 w 825534"/>
              <a:gd name="connsiteY36" fmla="*/ 2032000 h 2628900"/>
              <a:gd name="connsiteX37" fmla="*/ 279400 w 825534"/>
              <a:gd name="connsiteY37" fmla="*/ 2057400 h 2628900"/>
              <a:gd name="connsiteX38" fmla="*/ 546100 w 825534"/>
              <a:gd name="connsiteY38" fmla="*/ 2082800 h 2628900"/>
              <a:gd name="connsiteX39" fmla="*/ 609600 w 825534"/>
              <a:gd name="connsiteY39" fmla="*/ 2095500 h 2628900"/>
              <a:gd name="connsiteX40" fmla="*/ 584200 w 825534"/>
              <a:gd name="connsiteY40" fmla="*/ 2159000 h 2628900"/>
              <a:gd name="connsiteX41" fmla="*/ 571500 w 825534"/>
              <a:gd name="connsiteY41" fmla="*/ 2197100 h 2628900"/>
              <a:gd name="connsiteX42" fmla="*/ 546100 w 825534"/>
              <a:gd name="connsiteY42" fmla="*/ 2235200 h 2628900"/>
              <a:gd name="connsiteX43" fmla="*/ 533400 w 825534"/>
              <a:gd name="connsiteY43" fmla="*/ 2286000 h 2628900"/>
              <a:gd name="connsiteX44" fmla="*/ 508000 w 825534"/>
              <a:gd name="connsiteY44" fmla="*/ 2349500 h 2628900"/>
              <a:gd name="connsiteX45" fmla="*/ 495300 w 825534"/>
              <a:gd name="connsiteY45" fmla="*/ 2413000 h 2628900"/>
              <a:gd name="connsiteX46" fmla="*/ 584200 w 825534"/>
              <a:gd name="connsiteY46" fmla="*/ 2463800 h 2628900"/>
              <a:gd name="connsiteX47" fmla="*/ 762000 w 825534"/>
              <a:gd name="connsiteY47" fmla="*/ 2476500 h 2628900"/>
              <a:gd name="connsiteX48" fmla="*/ 812800 w 825534"/>
              <a:gd name="connsiteY48" fmla="*/ 2578100 h 2628900"/>
              <a:gd name="connsiteX49" fmla="*/ 825500 w 825534"/>
              <a:gd name="connsiteY4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5534" h="2628900">
                <a:moveTo>
                  <a:pt x="0" y="0"/>
                </a:moveTo>
                <a:cubicBezTo>
                  <a:pt x="25820" y="129102"/>
                  <a:pt x="-635" y="10478"/>
                  <a:pt x="25400" y="101600"/>
                </a:cubicBezTo>
                <a:cubicBezTo>
                  <a:pt x="30195" y="118383"/>
                  <a:pt x="31224" y="136357"/>
                  <a:pt x="38100" y="152400"/>
                </a:cubicBezTo>
                <a:cubicBezTo>
                  <a:pt x="44113" y="166429"/>
                  <a:pt x="55033" y="177800"/>
                  <a:pt x="63500" y="190500"/>
                </a:cubicBezTo>
                <a:cubicBezTo>
                  <a:pt x="67569" y="206776"/>
                  <a:pt x="79790" y="261180"/>
                  <a:pt x="88900" y="279400"/>
                </a:cubicBezTo>
                <a:cubicBezTo>
                  <a:pt x="95726" y="293052"/>
                  <a:pt x="107474" y="303848"/>
                  <a:pt x="114300" y="317500"/>
                </a:cubicBezTo>
                <a:cubicBezTo>
                  <a:pt x="120287" y="329474"/>
                  <a:pt x="120358" y="343977"/>
                  <a:pt x="127000" y="355600"/>
                </a:cubicBezTo>
                <a:cubicBezTo>
                  <a:pt x="137502" y="373978"/>
                  <a:pt x="152797" y="389176"/>
                  <a:pt x="165100" y="406400"/>
                </a:cubicBezTo>
                <a:cubicBezTo>
                  <a:pt x="173972" y="418820"/>
                  <a:pt x="182033" y="431800"/>
                  <a:pt x="190500" y="444500"/>
                </a:cubicBezTo>
                <a:cubicBezTo>
                  <a:pt x="223896" y="578086"/>
                  <a:pt x="174044" y="415702"/>
                  <a:pt x="241300" y="533400"/>
                </a:cubicBezTo>
                <a:cubicBezTo>
                  <a:pt x="249960" y="548555"/>
                  <a:pt x="249205" y="567417"/>
                  <a:pt x="254000" y="584200"/>
                </a:cubicBezTo>
                <a:cubicBezTo>
                  <a:pt x="257678" y="597072"/>
                  <a:pt x="261427" y="609995"/>
                  <a:pt x="266700" y="622300"/>
                </a:cubicBezTo>
                <a:cubicBezTo>
                  <a:pt x="274158" y="639701"/>
                  <a:pt x="281096" y="657694"/>
                  <a:pt x="292100" y="673100"/>
                </a:cubicBezTo>
                <a:cubicBezTo>
                  <a:pt x="302539" y="687715"/>
                  <a:pt x="318702" y="697402"/>
                  <a:pt x="330200" y="711200"/>
                </a:cubicBezTo>
                <a:cubicBezTo>
                  <a:pt x="339971" y="722926"/>
                  <a:pt x="347133" y="736600"/>
                  <a:pt x="355600" y="749300"/>
                </a:cubicBezTo>
                <a:cubicBezTo>
                  <a:pt x="364067" y="783167"/>
                  <a:pt x="369961" y="817782"/>
                  <a:pt x="381000" y="850900"/>
                </a:cubicBezTo>
                <a:cubicBezTo>
                  <a:pt x="385233" y="863600"/>
                  <a:pt x="387199" y="877298"/>
                  <a:pt x="393700" y="889000"/>
                </a:cubicBezTo>
                <a:cubicBezTo>
                  <a:pt x="408525" y="915685"/>
                  <a:pt x="444500" y="965200"/>
                  <a:pt x="444500" y="965200"/>
                </a:cubicBezTo>
                <a:cubicBezTo>
                  <a:pt x="448733" y="982133"/>
                  <a:pt x="452405" y="999217"/>
                  <a:pt x="457200" y="1016000"/>
                </a:cubicBezTo>
                <a:cubicBezTo>
                  <a:pt x="460878" y="1028872"/>
                  <a:pt x="467275" y="1040973"/>
                  <a:pt x="469900" y="1054100"/>
                </a:cubicBezTo>
                <a:cubicBezTo>
                  <a:pt x="475771" y="1083453"/>
                  <a:pt x="474724" y="1114121"/>
                  <a:pt x="482600" y="1143000"/>
                </a:cubicBezTo>
                <a:cubicBezTo>
                  <a:pt x="492612" y="1179710"/>
                  <a:pt x="515408" y="1200414"/>
                  <a:pt x="533400" y="1231900"/>
                </a:cubicBezTo>
                <a:cubicBezTo>
                  <a:pt x="542793" y="1248338"/>
                  <a:pt x="550333" y="1265767"/>
                  <a:pt x="558800" y="1282700"/>
                </a:cubicBezTo>
                <a:cubicBezTo>
                  <a:pt x="563033" y="1312333"/>
                  <a:pt x="562898" y="1342928"/>
                  <a:pt x="571500" y="1371600"/>
                </a:cubicBezTo>
                <a:cubicBezTo>
                  <a:pt x="575886" y="1386220"/>
                  <a:pt x="589327" y="1396448"/>
                  <a:pt x="596900" y="1409700"/>
                </a:cubicBezTo>
                <a:cubicBezTo>
                  <a:pt x="606293" y="1426138"/>
                  <a:pt x="613833" y="1443567"/>
                  <a:pt x="622300" y="1460500"/>
                </a:cubicBezTo>
                <a:cubicBezTo>
                  <a:pt x="618067" y="1481667"/>
                  <a:pt x="622852" y="1506961"/>
                  <a:pt x="609600" y="1524000"/>
                </a:cubicBezTo>
                <a:cubicBezTo>
                  <a:pt x="590858" y="1548097"/>
                  <a:pt x="562360" y="1565147"/>
                  <a:pt x="533400" y="1574800"/>
                </a:cubicBezTo>
                <a:cubicBezTo>
                  <a:pt x="403324" y="1618159"/>
                  <a:pt x="510380" y="1585974"/>
                  <a:pt x="393700" y="1612900"/>
                </a:cubicBezTo>
                <a:cubicBezTo>
                  <a:pt x="359685" y="1620750"/>
                  <a:pt x="326234" y="1630986"/>
                  <a:pt x="292100" y="1638300"/>
                </a:cubicBezTo>
                <a:cubicBezTo>
                  <a:pt x="266921" y="1643695"/>
                  <a:pt x="241300" y="1646767"/>
                  <a:pt x="215900" y="1651000"/>
                </a:cubicBezTo>
                <a:cubicBezTo>
                  <a:pt x="211667" y="1663700"/>
                  <a:pt x="212666" y="1679634"/>
                  <a:pt x="203200" y="1689100"/>
                </a:cubicBezTo>
                <a:cubicBezTo>
                  <a:pt x="193734" y="1698566"/>
                  <a:pt x="177074" y="1695813"/>
                  <a:pt x="165100" y="1701800"/>
                </a:cubicBezTo>
                <a:cubicBezTo>
                  <a:pt x="129737" y="1719481"/>
                  <a:pt x="116987" y="1737213"/>
                  <a:pt x="88900" y="1765300"/>
                </a:cubicBezTo>
                <a:cubicBezTo>
                  <a:pt x="72545" y="1830718"/>
                  <a:pt x="54030" y="1881078"/>
                  <a:pt x="88900" y="1955800"/>
                </a:cubicBezTo>
                <a:cubicBezTo>
                  <a:pt x="101809" y="1983463"/>
                  <a:pt x="139700" y="1989667"/>
                  <a:pt x="165100" y="2006600"/>
                </a:cubicBezTo>
                <a:cubicBezTo>
                  <a:pt x="177800" y="2015067"/>
                  <a:pt x="188720" y="2027173"/>
                  <a:pt x="203200" y="2032000"/>
                </a:cubicBezTo>
                <a:lnTo>
                  <a:pt x="279400" y="2057400"/>
                </a:lnTo>
                <a:cubicBezTo>
                  <a:pt x="351184" y="2165076"/>
                  <a:pt x="280556" y="2082800"/>
                  <a:pt x="546100" y="2082800"/>
                </a:cubicBezTo>
                <a:cubicBezTo>
                  <a:pt x="567686" y="2082800"/>
                  <a:pt x="588433" y="2091267"/>
                  <a:pt x="609600" y="2095500"/>
                </a:cubicBezTo>
                <a:cubicBezTo>
                  <a:pt x="601133" y="2116667"/>
                  <a:pt x="592205" y="2137654"/>
                  <a:pt x="584200" y="2159000"/>
                </a:cubicBezTo>
                <a:cubicBezTo>
                  <a:pt x="579500" y="2171535"/>
                  <a:pt x="577487" y="2185126"/>
                  <a:pt x="571500" y="2197100"/>
                </a:cubicBezTo>
                <a:cubicBezTo>
                  <a:pt x="564674" y="2210752"/>
                  <a:pt x="554567" y="2222500"/>
                  <a:pt x="546100" y="2235200"/>
                </a:cubicBezTo>
                <a:cubicBezTo>
                  <a:pt x="541867" y="2252133"/>
                  <a:pt x="538920" y="2269441"/>
                  <a:pt x="533400" y="2286000"/>
                </a:cubicBezTo>
                <a:cubicBezTo>
                  <a:pt x="526191" y="2307627"/>
                  <a:pt x="514551" y="2327664"/>
                  <a:pt x="508000" y="2349500"/>
                </a:cubicBezTo>
                <a:cubicBezTo>
                  <a:pt x="501797" y="2370175"/>
                  <a:pt x="499533" y="2391833"/>
                  <a:pt x="495300" y="2413000"/>
                </a:cubicBezTo>
                <a:cubicBezTo>
                  <a:pt x="514510" y="2425807"/>
                  <a:pt x="562716" y="2460219"/>
                  <a:pt x="584200" y="2463800"/>
                </a:cubicBezTo>
                <a:cubicBezTo>
                  <a:pt x="642809" y="2473568"/>
                  <a:pt x="702733" y="2472267"/>
                  <a:pt x="762000" y="2476500"/>
                </a:cubicBezTo>
                <a:cubicBezTo>
                  <a:pt x="831295" y="2499598"/>
                  <a:pt x="791953" y="2473863"/>
                  <a:pt x="812800" y="2578100"/>
                </a:cubicBezTo>
                <a:cubicBezTo>
                  <a:pt x="826839" y="2648293"/>
                  <a:pt x="825500" y="2593934"/>
                  <a:pt x="825500" y="26289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1968500" y="2235200"/>
            <a:ext cx="338039" cy="1244600"/>
          </a:xfrm>
          <a:custGeom>
            <a:avLst/>
            <a:gdLst>
              <a:gd name="connsiteX0" fmla="*/ 0 w 338039"/>
              <a:gd name="connsiteY0" fmla="*/ 1244600 h 1244600"/>
              <a:gd name="connsiteX1" fmla="*/ 88900 w 338039"/>
              <a:gd name="connsiteY1" fmla="*/ 1130300 h 1244600"/>
              <a:gd name="connsiteX2" fmla="*/ 127000 w 338039"/>
              <a:gd name="connsiteY2" fmla="*/ 1104900 h 1244600"/>
              <a:gd name="connsiteX3" fmla="*/ 165100 w 338039"/>
              <a:gd name="connsiteY3" fmla="*/ 1028700 h 1244600"/>
              <a:gd name="connsiteX4" fmla="*/ 177800 w 338039"/>
              <a:gd name="connsiteY4" fmla="*/ 990600 h 1244600"/>
              <a:gd name="connsiteX5" fmla="*/ 203200 w 338039"/>
              <a:gd name="connsiteY5" fmla="*/ 952500 h 1244600"/>
              <a:gd name="connsiteX6" fmla="*/ 241300 w 338039"/>
              <a:gd name="connsiteY6" fmla="*/ 863600 h 1244600"/>
              <a:gd name="connsiteX7" fmla="*/ 292100 w 338039"/>
              <a:gd name="connsiteY7" fmla="*/ 774700 h 1244600"/>
              <a:gd name="connsiteX8" fmla="*/ 317500 w 338039"/>
              <a:gd name="connsiteY8" fmla="*/ 635000 h 1244600"/>
              <a:gd name="connsiteX9" fmla="*/ 279400 w 338039"/>
              <a:gd name="connsiteY9" fmla="*/ 165100 h 1244600"/>
              <a:gd name="connsiteX10" fmla="*/ 266700 w 338039"/>
              <a:gd name="connsiteY10" fmla="*/ 114300 h 1244600"/>
              <a:gd name="connsiteX11" fmla="*/ 254000 w 338039"/>
              <a:gd name="connsiteY11" fmla="*/ 76200 h 1244600"/>
              <a:gd name="connsiteX12" fmla="*/ 241300 w 338039"/>
              <a:gd name="connsiteY12" fmla="*/ 25400 h 1244600"/>
              <a:gd name="connsiteX13" fmla="*/ 190500 w 338039"/>
              <a:gd name="connsiteY1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8039" h="1244600">
                <a:moveTo>
                  <a:pt x="0" y="1244600"/>
                </a:moveTo>
                <a:cubicBezTo>
                  <a:pt x="35401" y="1191498"/>
                  <a:pt x="44136" y="1167604"/>
                  <a:pt x="88900" y="1130300"/>
                </a:cubicBezTo>
                <a:cubicBezTo>
                  <a:pt x="100626" y="1120529"/>
                  <a:pt x="114300" y="1113367"/>
                  <a:pt x="127000" y="1104900"/>
                </a:cubicBezTo>
                <a:cubicBezTo>
                  <a:pt x="158922" y="1009135"/>
                  <a:pt x="115861" y="1127177"/>
                  <a:pt x="165100" y="1028700"/>
                </a:cubicBezTo>
                <a:cubicBezTo>
                  <a:pt x="171087" y="1016726"/>
                  <a:pt x="171813" y="1002574"/>
                  <a:pt x="177800" y="990600"/>
                </a:cubicBezTo>
                <a:cubicBezTo>
                  <a:pt x="184626" y="976948"/>
                  <a:pt x="195627" y="965752"/>
                  <a:pt x="203200" y="952500"/>
                </a:cubicBezTo>
                <a:cubicBezTo>
                  <a:pt x="251338" y="868259"/>
                  <a:pt x="210768" y="934840"/>
                  <a:pt x="241300" y="863600"/>
                </a:cubicBezTo>
                <a:cubicBezTo>
                  <a:pt x="260636" y="818484"/>
                  <a:pt x="266591" y="812964"/>
                  <a:pt x="292100" y="774700"/>
                </a:cubicBezTo>
                <a:cubicBezTo>
                  <a:pt x="303215" y="730238"/>
                  <a:pt x="317500" y="680505"/>
                  <a:pt x="317500" y="635000"/>
                </a:cubicBezTo>
                <a:cubicBezTo>
                  <a:pt x="317500" y="207666"/>
                  <a:pt x="383281" y="320921"/>
                  <a:pt x="279400" y="165100"/>
                </a:cubicBezTo>
                <a:cubicBezTo>
                  <a:pt x="275167" y="148167"/>
                  <a:pt x="271495" y="131083"/>
                  <a:pt x="266700" y="114300"/>
                </a:cubicBezTo>
                <a:cubicBezTo>
                  <a:pt x="263022" y="101428"/>
                  <a:pt x="257678" y="89072"/>
                  <a:pt x="254000" y="76200"/>
                </a:cubicBezTo>
                <a:cubicBezTo>
                  <a:pt x="249205" y="59417"/>
                  <a:pt x="252474" y="38809"/>
                  <a:pt x="241300" y="25400"/>
                </a:cubicBezTo>
                <a:cubicBezTo>
                  <a:pt x="229180" y="10856"/>
                  <a:pt x="190500" y="0"/>
                  <a:pt x="1905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1651000" y="2476500"/>
            <a:ext cx="368300" cy="863600"/>
          </a:xfrm>
          <a:custGeom>
            <a:avLst/>
            <a:gdLst>
              <a:gd name="connsiteX0" fmla="*/ 0 w 368300"/>
              <a:gd name="connsiteY0" fmla="*/ 863600 h 863600"/>
              <a:gd name="connsiteX1" fmla="*/ 127000 w 368300"/>
              <a:gd name="connsiteY1" fmla="*/ 838200 h 863600"/>
              <a:gd name="connsiteX2" fmla="*/ 152400 w 368300"/>
              <a:gd name="connsiteY2" fmla="*/ 800100 h 863600"/>
              <a:gd name="connsiteX3" fmla="*/ 190500 w 368300"/>
              <a:gd name="connsiteY3" fmla="*/ 774700 h 863600"/>
              <a:gd name="connsiteX4" fmla="*/ 254000 w 368300"/>
              <a:gd name="connsiteY4" fmla="*/ 685800 h 863600"/>
              <a:gd name="connsiteX5" fmla="*/ 279400 w 368300"/>
              <a:gd name="connsiteY5" fmla="*/ 635000 h 863600"/>
              <a:gd name="connsiteX6" fmla="*/ 330200 w 368300"/>
              <a:gd name="connsiteY6" fmla="*/ 546100 h 863600"/>
              <a:gd name="connsiteX7" fmla="*/ 342900 w 368300"/>
              <a:gd name="connsiteY7" fmla="*/ 508000 h 863600"/>
              <a:gd name="connsiteX8" fmla="*/ 368300 w 368300"/>
              <a:gd name="connsiteY8" fmla="*/ 368300 h 863600"/>
              <a:gd name="connsiteX9" fmla="*/ 355600 w 368300"/>
              <a:gd name="connsiteY9" fmla="*/ 101600 h 863600"/>
              <a:gd name="connsiteX10" fmla="*/ 317500 w 368300"/>
              <a:gd name="connsiteY10" fmla="*/ 12700 h 863600"/>
              <a:gd name="connsiteX11" fmla="*/ 279400 w 368300"/>
              <a:gd name="connsiteY11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300" h="863600">
                <a:moveTo>
                  <a:pt x="0" y="863600"/>
                </a:moveTo>
                <a:cubicBezTo>
                  <a:pt x="251" y="863558"/>
                  <a:pt x="114370" y="846620"/>
                  <a:pt x="127000" y="838200"/>
                </a:cubicBezTo>
                <a:cubicBezTo>
                  <a:pt x="139700" y="829733"/>
                  <a:pt x="141607" y="810893"/>
                  <a:pt x="152400" y="800100"/>
                </a:cubicBezTo>
                <a:cubicBezTo>
                  <a:pt x="163193" y="789307"/>
                  <a:pt x="179707" y="785493"/>
                  <a:pt x="190500" y="774700"/>
                </a:cubicBezTo>
                <a:cubicBezTo>
                  <a:pt x="199586" y="765614"/>
                  <a:pt x="244385" y="702626"/>
                  <a:pt x="254000" y="685800"/>
                </a:cubicBezTo>
                <a:cubicBezTo>
                  <a:pt x="263393" y="669362"/>
                  <a:pt x="270007" y="651438"/>
                  <a:pt x="279400" y="635000"/>
                </a:cubicBezTo>
                <a:cubicBezTo>
                  <a:pt x="315841" y="571227"/>
                  <a:pt x="297304" y="622857"/>
                  <a:pt x="330200" y="546100"/>
                </a:cubicBezTo>
                <a:cubicBezTo>
                  <a:pt x="335473" y="533795"/>
                  <a:pt x="339222" y="520872"/>
                  <a:pt x="342900" y="508000"/>
                </a:cubicBezTo>
                <a:cubicBezTo>
                  <a:pt x="360009" y="448120"/>
                  <a:pt x="358022" y="440248"/>
                  <a:pt x="368300" y="368300"/>
                </a:cubicBezTo>
                <a:cubicBezTo>
                  <a:pt x="364067" y="279400"/>
                  <a:pt x="362991" y="190293"/>
                  <a:pt x="355600" y="101600"/>
                </a:cubicBezTo>
                <a:cubicBezTo>
                  <a:pt x="354220" y="85040"/>
                  <a:pt x="324411" y="19611"/>
                  <a:pt x="317500" y="12700"/>
                </a:cubicBezTo>
                <a:cubicBezTo>
                  <a:pt x="308034" y="3234"/>
                  <a:pt x="279400" y="0"/>
                  <a:pt x="2794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1981200" y="3517900"/>
            <a:ext cx="674351" cy="2235200"/>
          </a:xfrm>
          <a:custGeom>
            <a:avLst/>
            <a:gdLst>
              <a:gd name="connsiteX0" fmla="*/ 0 w 674351"/>
              <a:gd name="connsiteY0" fmla="*/ 0 h 2235200"/>
              <a:gd name="connsiteX1" fmla="*/ 76200 w 674351"/>
              <a:gd name="connsiteY1" fmla="*/ 50800 h 2235200"/>
              <a:gd name="connsiteX2" fmla="*/ 101600 w 674351"/>
              <a:gd name="connsiteY2" fmla="*/ 88900 h 2235200"/>
              <a:gd name="connsiteX3" fmla="*/ 127000 w 674351"/>
              <a:gd name="connsiteY3" fmla="*/ 203200 h 2235200"/>
              <a:gd name="connsiteX4" fmla="*/ 165100 w 674351"/>
              <a:gd name="connsiteY4" fmla="*/ 317500 h 2235200"/>
              <a:gd name="connsiteX5" fmla="*/ 177800 w 674351"/>
              <a:gd name="connsiteY5" fmla="*/ 495300 h 2235200"/>
              <a:gd name="connsiteX6" fmla="*/ 190500 w 674351"/>
              <a:gd name="connsiteY6" fmla="*/ 533400 h 2235200"/>
              <a:gd name="connsiteX7" fmla="*/ 203200 w 674351"/>
              <a:gd name="connsiteY7" fmla="*/ 584200 h 2235200"/>
              <a:gd name="connsiteX8" fmla="*/ 228600 w 674351"/>
              <a:gd name="connsiteY8" fmla="*/ 660400 h 2235200"/>
              <a:gd name="connsiteX9" fmla="*/ 254000 w 674351"/>
              <a:gd name="connsiteY9" fmla="*/ 711200 h 2235200"/>
              <a:gd name="connsiteX10" fmla="*/ 279400 w 674351"/>
              <a:gd name="connsiteY10" fmla="*/ 787400 h 2235200"/>
              <a:gd name="connsiteX11" fmla="*/ 304800 w 674351"/>
              <a:gd name="connsiteY11" fmla="*/ 990600 h 2235200"/>
              <a:gd name="connsiteX12" fmla="*/ 317500 w 674351"/>
              <a:gd name="connsiteY12" fmla="*/ 1041400 h 2235200"/>
              <a:gd name="connsiteX13" fmla="*/ 342900 w 674351"/>
              <a:gd name="connsiteY13" fmla="*/ 1079500 h 2235200"/>
              <a:gd name="connsiteX14" fmla="*/ 355600 w 674351"/>
              <a:gd name="connsiteY14" fmla="*/ 1117600 h 2235200"/>
              <a:gd name="connsiteX15" fmla="*/ 381000 w 674351"/>
              <a:gd name="connsiteY15" fmla="*/ 1206500 h 2235200"/>
              <a:gd name="connsiteX16" fmla="*/ 406400 w 674351"/>
              <a:gd name="connsiteY16" fmla="*/ 1257300 h 2235200"/>
              <a:gd name="connsiteX17" fmla="*/ 419100 w 674351"/>
              <a:gd name="connsiteY17" fmla="*/ 1295400 h 2235200"/>
              <a:gd name="connsiteX18" fmla="*/ 444500 w 674351"/>
              <a:gd name="connsiteY18" fmla="*/ 1346200 h 2235200"/>
              <a:gd name="connsiteX19" fmla="*/ 469900 w 674351"/>
              <a:gd name="connsiteY19" fmla="*/ 1435100 h 2235200"/>
              <a:gd name="connsiteX20" fmla="*/ 482600 w 674351"/>
              <a:gd name="connsiteY20" fmla="*/ 1473200 h 2235200"/>
              <a:gd name="connsiteX21" fmla="*/ 508000 w 674351"/>
              <a:gd name="connsiteY21" fmla="*/ 1562100 h 2235200"/>
              <a:gd name="connsiteX22" fmla="*/ 546100 w 674351"/>
              <a:gd name="connsiteY22" fmla="*/ 1612900 h 2235200"/>
              <a:gd name="connsiteX23" fmla="*/ 571500 w 674351"/>
              <a:gd name="connsiteY23" fmla="*/ 1701800 h 2235200"/>
              <a:gd name="connsiteX24" fmla="*/ 584200 w 674351"/>
              <a:gd name="connsiteY24" fmla="*/ 1752600 h 2235200"/>
              <a:gd name="connsiteX25" fmla="*/ 609600 w 674351"/>
              <a:gd name="connsiteY25" fmla="*/ 1790700 h 2235200"/>
              <a:gd name="connsiteX26" fmla="*/ 622300 w 674351"/>
              <a:gd name="connsiteY26" fmla="*/ 1841500 h 2235200"/>
              <a:gd name="connsiteX27" fmla="*/ 635000 w 674351"/>
              <a:gd name="connsiteY27" fmla="*/ 1879600 h 2235200"/>
              <a:gd name="connsiteX28" fmla="*/ 647700 w 674351"/>
              <a:gd name="connsiteY28" fmla="*/ 1968500 h 2235200"/>
              <a:gd name="connsiteX29" fmla="*/ 660400 w 674351"/>
              <a:gd name="connsiteY29" fmla="*/ 2044700 h 2235200"/>
              <a:gd name="connsiteX30" fmla="*/ 673100 w 674351"/>
              <a:gd name="connsiteY30" fmla="*/ 2108200 h 2235200"/>
              <a:gd name="connsiteX31" fmla="*/ 673100 w 674351"/>
              <a:gd name="connsiteY31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4351" h="2235200">
                <a:moveTo>
                  <a:pt x="0" y="0"/>
                </a:moveTo>
                <a:cubicBezTo>
                  <a:pt x="25400" y="16933"/>
                  <a:pt x="53226" y="30698"/>
                  <a:pt x="76200" y="50800"/>
                </a:cubicBezTo>
                <a:cubicBezTo>
                  <a:pt x="87687" y="60851"/>
                  <a:pt x="94774" y="75248"/>
                  <a:pt x="101600" y="88900"/>
                </a:cubicBezTo>
                <a:cubicBezTo>
                  <a:pt x="117594" y="120889"/>
                  <a:pt x="121425" y="172540"/>
                  <a:pt x="127000" y="203200"/>
                </a:cubicBezTo>
                <a:cubicBezTo>
                  <a:pt x="141068" y="280575"/>
                  <a:pt x="132103" y="251506"/>
                  <a:pt x="165100" y="317500"/>
                </a:cubicBezTo>
                <a:cubicBezTo>
                  <a:pt x="169333" y="376767"/>
                  <a:pt x="170858" y="436289"/>
                  <a:pt x="177800" y="495300"/>
                </a:cubicBezTo>
                <a:cubicBezTo>
                  <a:pt x="179364" y="508595"/>
                  <a:pt x="186822" y="520528"/>
                  <a:pt x="190500" y="533400"/>
                </a:cubicBezTo>
                <a:cubicBezTo>
                  <a:pt x="195295" y="550183"/>
                  <a:pt x="198184" y="567482"/>
                  <a:pt x="203200" y="584200"/>
                </a:cubicBezTo>
                <a:cubicBezTo>
                  <a:pt x="210893" y="609845"/>
                  <a:pt x="216626" y="636453"/>
                  <a:pt x="228600" y="660400"/>
                </a:cubicBezTo>
                <a:cubicBezTo>
                  <a:pt x="237067" y="677333"/>
                  <a:pt x="246969" y="693622"/>
                  <a:pt x="254000" y="711200"/>
                </a:cubicBezTo>
                <a:cubicBezTo>
                  <a:pt x="263944" y="736059"/>
                  <a:pt x="279400" y="787400"/>
                  <a:pt x="279400" y="787400"/>
                </a:cubicBezTo>
                <a:cubicBezTo>
                  <a:pt x="290410" y="908511"/>
                  <a:pt x="284612" y="899755"/>
                  <a:pt x="304800" y="990600"/>
                </a:cubicBezTo>
                <a:cubicBezTo>
                  <a:pt x="308586" y="1007639"/>
                  <a:pt x="310624" y="1025357"/>
                  <a:pt x="317500" y="1041400"/>
                </a:cubicBezTo>
                <a:cubicBezTo>
                  <a:pt x="323513" y="1055429"/>
                  <a:pt x="336074" y="1065848"/>
                  <a:pt x="342900" y="1079500"/>
                </a:cubicBezTo>
                <a:cubicBezTo>
                  <a:pt x="348887" y="1091474"/>
                  <a:pt x="351922" y="1104728"/>
                  <a:pt x="355600" y="1117600"/>
                </a:cubicBezTo>
                <a:cubicBezTo>
                  <a:pt x="364807" y="1149823"/>
                  <a:pt x="367950" y="1176050"/>
                  <a:pt x="381000" y="1206500"/>
                </a:cubicBezTo>
                <a:cubicBezTo>
                  <a:pt x="388458" y="1223901"/>
                  <a:pt x="398942" y="1239899"/>
                  <a:pt x="406400" y="1257300"/>
                </a:cubicBezTo>
                <a:cubicBezTo>
                  <a:pt x="411673" y="1269605"/>
                  <a:pt x="413827" y="1283095"/>
                  <a:pt x="419100" y="1295400"/>
                </a:cubicBezTo>
                <a:cubicBezTo>
                  <a:pt x="426558" y="1312801"/>
                  <a:pt x="437042" y="1328799"/>
                  <a:pt x="444500" y="1346200"/>
                </a:cubicBezTo>
                <a:cubicBezTo>
                  <a:pt x="457550" y="1376650"/>
                  <a:pt x="460693" y="1402877"/>
                  <a:pt x="469900" y="1435100"/>
                </a:cubicBezTo>
                <a:cubicBezTo>
                  <a:pt x="473578" y="1447972"/>
                  <a:pt x="478922" y="1460328"/>
                  <a:pt x="482600" y="1473200"/>
                </a:cubicBezTo>
                <a:cubicBezTo>
                  <a:pt x="486135" y="1485572"/>
                  <a:pt x="499300" y="1546875"/>
                  <a:pt x="508000" y="1562100"/>
                </a:cubicBezTo>
                <a:cubicBezTo>
                  <a:pt x="518502" y="1580478"/>
                  <a:pt x="533400" y="1595967"/>
                  <a:pt x="546100" y="1612900"/>
                </a:cubicBezTo>
                <a:cubicBezTo>
                  <a:pt x="585802" y="1771709"/>
                  <a:pt x="535061" y="1574263"/>
                  <a:pt x="571500" y="1701800"/>
                </a:cubicBezTo>
                <a:cubicBezTo>
                  <a:pt x="576295" y="1718583"/>
                  <a:pt x="577324" y="1736557"/>
                  <a:pt x="584200" y="1752600"/>
                </a:cubicBezTo>
                <a:cubicBezTo>
                  <a:pt x="590213" y="1766629"/>
                  <a:pt x="601133" y="1778000"/>
                  <a:pt x="609600" y="1790700"/>
                </a:cubicBezTo>
                <a:cubicBezTo>
                  <a:pt x="613833" y="1807633"/>
                  <a:pt x="617505" y="1824717"/>
                  <a:pt x="622300" y="1841500"/>
                </a:cubicBezTo>
                <a:cubicBezTo>
                  <a:pt x="625978" y="1854372"/>
                  <a:pt x="632375" y="1866473"/>
                  <a:pt x="635000" y="1879600"/>
                </a:cubicBezTo>
                <a:cubicBezTo>
                  <a:pt x="640871" y="1908953"/>
                  <a:pt x="643148" y="1938914"/>
                  <a:pt x="647700" y="1968500"/>
                </a:cubicBezTo>
                <a:cubicBezTo>
                  <a:pt x="651616" y="1993951"/>
                  <a:pt x="655794" y="2019365"/>
                  <a:pt x="660400" y="2044700"/>
                </a:cubicBezTo>
                <a:cubicBezTo>
                  <a:pt x="664261" y="2065938"/>
                  <a:pt x="671664" y="2086662"/>
                  <a:pt x="673100" y="2108200"/>
                </a:cubicBezTo>
                <a:cubicBezTo>
                  <a:pt x="675916" y="2150440"/>
                  <a:pt x="673100" y="2192867"/>
                  <a:pt x="673100" y="22352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2489026" y="4520566"/>
            <a:ext cx="407571" cy="711834"/>
          </a:xfrm>
          <a:custGeom>
            <a:avLst/>
            <a:gdLst>
              <a:gd name="connsiteX0" fmla="*/ 174 w 407571"/>
              <a:gd name="connsiteY0" fmla="*/ 51434 h 711834"/>
              <a:gd name="connsiteX1" fmla="*/ 25574 w 407571"/>
              <a:gd name="connsiteY1" fmla="*/ 229234 h 711834"/>
              <a:gd name="connsiteX2" fmla="*/ 38274 w 407571"/>
              <a:gd name="connsiteY2" fmla="*/ 280034 h 711834"/>
              <a:gd name="connsiteX3" fmla="*/ 76374 w 407571"/>
              <a:gd name="connsiteY3" fmla="*/ 318134 h 711834"/>
              <a:gd name="connsiteX4" fmla="*/ 127174 w 407571"/>
              <a:gd name="connsiteY4" fmla="*/ 445134 h 711834"/>
              <a:gd name="connsiteX5" fmla="*/ 139874 w 407571"/>
              <a:gd name="connsiteY5" fmla="*/ 483234 h 711834"/>
              <a:gd name="connsiteX6" fmla="*/ 152574 w 407571"/>
              <a:gd name="connsiteY6" fmla="*/ 534034 h 711834"/>
              <a:gd name="connsiteX7" fmla="*/ 177974 w 407571"/>
              <a:gd name="connsiteY7" fmla="*/ 572134 h 711834"/>
              <a:gd name="connsiteX8" fmla="*/ 203374 w 407571"/>
              <a:gd name="connsiteY8" fmla="*/ 661034 h 711834"/>
              <a:gd name="connsiteX9" fmla="*/ 241474 w 407571"/>
              <a:gd name="connsiteY9" fmla="*/ 711834 h 711834"/>
              <a:gd name="connsiteX10" fmla="*/ 330374 w 407571"/>
              <a:gd name="connsiteY10" fmla="*/ 699134 h 711834"/>
              <a:gd name="connsiteX11" fmla="*/ 381174 w 407571"/>
              <a:gd name="connsiteY11" fmla="*/ 610234 h 711834"/>
              <a:gd name="connsiteX12" fmla="*/ 393874 w 407571"/>
              <a:gd name="connsiteY12" fmla="*/ 572134 h 711834"/>
              <a:gd name="connsiteX13" fmla="*/ 393874 w 407571"/>
              <a:gd name="connsiteY13" fmla="*/ 381634 h 711834"/>
              <a:gd name="connsiteX14" fmla="*/ 330374 w 407571"/>
              <a:gd name="connsiteY14" fmla="*/ 394334 h 711834"/>
              <a:gd name="connsiteX15" fmla="*/ 228774 w 407571"/>
              <a:gd name="connsiteY15" fmla="*/ 381634 h 711834"/>
              <a:gd name="connsiteX16" fmla="*/ 216074 w 407571"/>
              <a:gd name="connsiteY16" fmla="*/ 343534 h 711834"/>
              <a:gd name="connsiteX17" fmla="*/ 165274 w 407571"/>
              <a:gd name="connsiteY17" fmla="*/ 305434 h 711834"/>
              <a:gd name="connsiteX18" fmla="*/ 114474 w 407571"/>
              <a:gd name="connsiteY18" fmla="*/ 178434 h 711834"/>
              <a:gd name="connsiteX19" fmla="*/ 101774 w 407571"/>
              <a:gd name="connsiteY19" fmla="*/ 140334 h 711834"/>
              <a:gd name="connsiteX20" fmla="*/ 63674 w 407571"/>
              <a:gd name="connsiteY20" fmla="*/ 89534 h 711834"/>
              <a:gd name="connsiteX21" fmla="*/ 25574 w 407571"/>
              <a:gd name="connsiteY21" fmla="*/ 634 h 711834"/>
              <a:gd name="connsiteX22" fmla="*/ 174 w 407571"/>
              <a:gd name="connsiteY22" fmla="*/ 51434 h 71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7571" h="711834">
                <a:moveTo>
                  <a:pt x="174" y="51434"/>
                </a:moveTo>
                <a:cubicBezTo>
                  <a:pt x="174" y="89534"/>
                  <a:pt x="-3745" y="126618"/>
                  <a:pt x="25574" y="229234"/>
                </a:cubicBezTo>
                <a:cubicBezTo>
                  <a:pt x="30369" y="246017"/>
                  <a:pt x="29614" y="264879"/>
                  <a:pt x="38274" y="280034"/>
                </a:cubicBezTo>
                <a:cubicBezTo>
                  <a:pt x="47185" y="295628"/>
                  <a:pt x="63674" y="305434"/>
                  <a:pt x="76374" y="318134"/>
                </a:cubicBezTo>
                <a:cubicBezTo>
                  <a:pt x="134188" y="491576"/>
                  <a:pt x="71113" y="314326"/>
                  <a:pt x="127174" y="445134"/>
                </a:cubicBezTo>
                <a:cubicBezTo>
                  <a:pt x="132447" y="457439"/>
                  <a:pt x="136196" y="470362"/>
                  <a:pt x="139874" y="483234"/>
                </a:cubicBezTo>
                <a:cubicBezTo>
                  <a:pt x="144669" y="500017"/>
                  <a:pt x="145698" y="517991"/>
                  <a:pt x="152574" y="534034"/>
                </a:cubicBezTo>
                <a:cubicBezTo>
                  <a:pt x="158587" y="548063"/>
                  <a:pt x="169507" y="559434"/>
                  <a:pt x="177974" y="572134"/>
                </a:cubicBezTo>
                <a:cubicBezTo>
                  <a:pt x="180723" y="583131"/>
                  <a:pt x="195276" y="646863"/>
                  <a:pt x="203374" y="661034"/>
                </a:cubicBezTo>
                <a:cubicBezTo>
                  <a:pt x="213876" y="679412"/>
                  <a:pt x="228774" y="694901"/>
                  <a:pt x="241474" y="711834"/>
                </a:cubicBezTo>
                <a:cubicBezTo>
                  <a:pt x="271107" y="707601"/>
                  <a:pt x="301702" y="707736"/>
                  <a:pt x="330374" y="699134"/>
                </a:cubicBezTo>
                <a:cubicBezTo>
                  <a:pt x="383878" y="683083"/>
                  <a:pt x="369096" y="658547"/>
                  <a:pt x="381174" y="610234"/>
                </a:cubicBezTo>
                <a:cubicBezTo>
                  <a:pt x="384421" y="597247"/>
                  <a:pt x="389641" y="584834"/>
                  <a:pt x="393874" y="572134"/>
                </a:cubicBezTo>
                <a:cubicBezTo>
                  <a:pt x="396965" y="547410"/>
                  <a:pt x="423085" y="410845"/>
                  <a:pt x="393874" y="381634"/>
                </a:cubicBezTo>
                <a:cubicBezTo>
                  <a:pt x="378610" y="366370"/>
                  <a:pt x="351541" y="390101"/>
                  <a:pt x="330374" y="394334"/>
                </a:cubicBezTo>
                <a:cubicBezTo>
                  <a:pt x="296507" y="390101"/>
                  <a:pt x="259963" y="395496"/>
                  <a:pt x="228774" y="381634"/>
                </a:cubicBezTo>
                <a:cubicBezTo>
                  <a:pt x="216541" y="376197"/>
                  <a:pt x="224644" y="353818"/>
                  <a:pt x="216074" y="343534"/>
                </a:cubicBezTo>
                <a:cubicBezTo>
                  <a:pt x="202523" y="327273"/>
                  <a:pt x="182207" y="318134"/>
                  <a:pt x="165274" y="305434"/>
                </a:cubicBezTo>
                <a:cubicBezTo>
                  <a:pt x="107460" y="131992"/>
                  <a:pt x="170535" y="309242"/>
                  <a:pt x="114474" y="178434"/>
                </a:cubicBezTo>
                <a:cubicBezTo>
                  <a:pt x="109201" y="166129"/>
                  <a:pt x="108416" y="151957"/>
                  <a:pt x="101774" y="140334"/>
                </a:cubicBezTo>
                <a:cubicBezTo>
                  <a:pt x="91272" y="121956"/>
                  <a:pt x="76374" y="106467"/>
                  <a:pt x="63674" y="89534"/>
                </a:cubicBezTo>
                <a:cubicBezTo>
                  <a:pt x="58858" y="75087"/>
                  <a:pt x="37344" y="4557"/>
                  <a:pt x="25574" y="634"/>
                </a:cubicBezTo>
                <a:cubicBezTo>
                  <a:pt x="12874" y="-3599"/>
                  <a:pt x="174" y="13334"/>
                  <a:pt x="174" y="5143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4483100" y="2844800"/>
            <a:ext cx="736600" cy="101600"/>
          </a:xfrm>
          <a:custGeom>
            <a:avLst/>
            <a:gdLst>
              <a:gd name="connsiteX0" fmla="*/ 0 w 736600"/>
              <a:gd name="connsiteY0" fmla="*/ 0 h 101600"/>
              <a:gd name="connsiteX1" fmla="*/ 228600 w 736600"/>
              <a:gd name="connsiteY1" fmla="*/ 12700 h 101600"/>
              <a:gd name="connsiteX2" fmla="*/ 508000 w 736600"/>
              <a:gd name="connsiteY2" fmla="*/ 38100 h 101600"/>
              <a:gd name="connsiteX3" fmla="*/ 622300 w 736600"/>
              <a:gd name="connsiteY3" fmla="*/ 63500 h 101600"/>
              <a:gd name="connsiteX4" fmla="*/ 673100 w 736600"/>
              <a:gd name="connsiteY4" fmla="*/ 88900 h 101600"/>
              <a:gd name="connsiteX5" fmla="*/ 736600 w 736600"/>
              <a:gd name="connsiteY5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600" h="101600">
                <a:moveTo>
                  <a:pt x="0" y="0"/>
                </a:moveTo>
                <a:lnTo>
                  <a:pt x="228600" y="12700"/>
                </a:lnTo>
                <a:cubicBezTo>
                  <a:pt x="331468" y="19129"/>
                  <a:pt x="410038" y="23029"/>
                  <a:pt x="508000" y="38100"/>
                </a:cubicBezTo>
                <a:cubicBezTo>
                  <a:pt x="521644" y="40199"/>
                  <a:pt x="604712" y="56905"/>
                  <a:pt x="622300" y="63500"/>
                </a:cubicBezTo>
                <a:cubicBezTo>
                  <a:pt x="640027" y="70147"/>
                  <a:pt x="655139" y="82913"/>
                  <a:pt x="673100" y="88900"/>
                </a:cubicBezTo>
                <a:cubicBezTo>
                  <a:pt x="693578" y="95726"/>
                  <a:pt x="736600" y="101600"/>
                  <a:pt x="736600" y="1016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4787900" y="2577632"/>
            <a:ext cx="596900" cy="89368"/>
          </a:xfrm>
          <a:custGeom>
            <a:avLst/>
            <a:gdLst>
              <a:gd name="connsiteX0" fmla="*/ 0 w 596900"/>
              <a:gd name="connsiteY0" fmla="*/ 89368 h 89368"/>
              <a:gd name="connsiteX1" fmla="*/ 63500 w 596900"/>
              <a:gd name="connsiteY1" fmla="*/ 38568 h 89368"/>
              <a:gd name="connsiteX2" fmla="*/ 215900 w 596900"/>
              <a:gd name="connsiteY2" fmla="*/ 13168 h 89368"/>
              <a:gd name="connsiteX3" fmla="*/ 596900 w 596900"/>
              <a:gd name="connsiteY3" fmla="*/ 468 h 8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900" h="89368">
                <a:moveTo>
                  <a:pt x="0" y="89368"/>
                </a:moveTo>
                <a:cubicBezTo>
                  <a:pt x="21167" y="72435"/>
                  <a:pt x="39255" y="50690"/>
                  <a:pt x="63500" y="38568"/>
                </a:cubicBezTo>
                <a:cubicBezTo>
                  <a:pt x="78163" y="31236"/>
                  <a:pt x="214060" y="13335"/>
                  <a:pt x="215900" y="13168"/>
                </a:cubicBezTo>
                <a:cubicBezTo>
                  <a:pt x="402064" y="-3756"/>
                  <a:pt x="410305" y="468"/>
                  <a:pt x="596900" y="46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2870200" y="2019300"/>
            <a:ext cx="228600" cy="444500"/>
          </a:xfrm>
          <a:custGeom>
            <a:avLst/>
            <a:gdLst>
              <a:gd name="connsiteX0" fmla="*/ 0 w 228600"/>
              <a:gd name="connsiteY0" fmla="*/ 0 h 444500"/>
              <a:gd name="connsiteX1" fmla="*/ 12700 w 228600"/>
              <a:gd name="connsiteY1" fmla="*/ 114300 h 444500"/>
              <a:gd name="connsiteX2" fmla="*/ 38100 w 228600"/>
              <a:gd name="connsiteY2" fmla="*/ 203200 h 444500"/>
              <a:gd name="connsiteX3" fmla="*/ 76200 w 228600"/>
              <a:gd name="connsiteY3" fmla="*/ 292100 h 444500"/>
              <a:gd name="connsiteX4" fmla="*/ 114300 w 228600"/>
              <a:gd name="connsiteY4" fmla="*/ 317500 h 444500"/>
              <a:gd name="connsiteX5" fmla="*/ 127000 w 228600"/>
              <a:gd name="connsiteY5" fmla="*/ 355600 h 444500"/>
              <a:gd name="connsiteX6" fmla="*/ 203200 w 228600"/>
              <a:gd name="connsiteY6" fmla="*/ 406400 h 444500"/>
              <a:gd name="connsiteX7" fmla="*/ 228600 w 2286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" h="444500">
                <a:moveTo>
                  <a:pt x="0" y="0"/>
                </a:moveTo>
                <a:cubicBezTo>
                  <a:pt x="4233" y="38100"/>
                  <a:pt x="6871" y="76411"/>
                  <a:pt x="12700" y="114300"/>
                </a:cubicBezTo>
                <a:cubicBezTo>
                  <a:pt x="19317" y="157311"/>
                  <a:pt x="27036" y="164476"/>
                  <a:pt x="38100" y="203200"/>
                </a:cubicBezTo>
                <a:cubicBezTo>
                  <a:pt x="49759" y="244006"/>
                  <a:pt x="45266" y="261166"/>
                  <a:pt x="76200" y="292100"/>
                </a:cubicBezTo>
                <a:cubicBezTo>
                  <a:pt x="86993" y="302893"/>
                  <a:pt x="101600" y="309033"/>
                  <a:pt x="114300" y="317500"/>
                </a:cubicBezTo>
                <a:cubicBezTo>
                  <a:pt x="118533" y="330200"/>
                  <a:pt x="117534" y="346134"/>
                  <a:pt x="127000" y="355600"/>
                </a:cubicBezTo>
                <a:cubicBezTo>
                  <a:pt x="148586" y="377186"/>
                  <a:pt x="203200" y="406400"/>
                  <a:pt x="203200" y="406400"/>
                </a:cubicBezTo>
                <a:lnTo>
                  <a:pt x="228600" y="44450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97405" y="1797734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cm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8005" y="1572177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95049" y="1717549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39664" y="2046145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 cm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28423" y="5588735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 cm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96044" y="1973229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 cm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79771" y="3016934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 cm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98766" y="4125826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cm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35607" y="4838649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  <p:sp>
        <p:nvSpPr>
          <p:cNvPr id="29" name="Freeform 28"/>
          <p:cNvSpPr/>
          <p:nvPr/>
        </p:nvSpPr>
        <p:spPr>
          <a:xfrm>
            <a:off x="2235200" y="1409700"/>
            <a:ext cx="609600" cy="419100"/>
          </a:xfrm>
          <a:custGeom>
            <a:avLst/>
            <a:gdLst>
              <a:gd name="connsiteX0" fmla="*/ 609600 w 609600"/>
              <a:gd name="connsiteY0" fmla="*/ 419100 h 419100"/>
              <a:gd name="connsiteX1" fmla="*/ 584200 w 609600"/>
              <a:gd name="connsiteY1" fmla="*/ 355600 h 419100"/>
              <a:gd name="connsiteX2" fmla="*/ 508000 w 609600"/>
              <a:gd name="connsiteY2" fmla="*/ 317500 h 419100"/>
              <a:gd name="connsiteX3" fmla="*/ 469900 w 609600"/>
              <a:gd name="connsiteY3" fmla="*/ 279400 h 419100"/>
              <a:gd name="connsiteX4" fmla="*/ 393700 w 609600"/>
              <a:gd name="connsiteY4" fmla="*/ 228600 h 419100"/>
              <a:gd name="connsiteX5" fmla="*/ 355600 w 609600"/>
              <a:gd name="connsiteY5" fmla="*/ 190500 h 419100"/>
              <a:gd name="connsiteX6" fmla="*/ 304800 w 609600"/>
              <a:gd name="connsiteY6" fmla="*/ 177800 h 419100"/>
              <a:gd name="connsiteX7" fmla="*/ 266700 w 609600"/>
              <a:gd name="connsiteY7" fmla="*/ 152400 h 419100"/>
              <a:gd name="connsiteX8" fmla="*/ 215900 w 609600"/>
              <a:gd name="connsiteY8" fmla="*/ 127000 h 419100"/>
              <a:gd name="connsiteX9" fmla="*/ 152400 w 609600"/>
              <a:gd name="connsiteY9" fmla="*/ 63500 h 419100"/>
              <a:gd name="connsiteX10" fmla="*/ 76200 w 609600"/>
              <a:gd name="connsiteY10" fmla="*/ 38100 h 419100"/>
              <a:gd name="connsiteX11" fmla="*/ 25400 w 609600"/>
              <a:gd name="connsiteY11" fmla="*/ 25400 h 419100"/>
              <a:gd name="connsiteX12" fmla="*/ 0 w 609600"/>
              <a:gd name="connsiteY1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9600" h="419100">
                <a:moveTo>
                  <a:pt x="609600" y="419100"/>
                </a:moveTo>
                <a:cubicBezTo>
                  <a:pt x="601133" y="397933"/>
                  <a:pt x="597451" y="374151"/>
                  <a:pt x="584200" y="355600"/>
                </a:cubicBezTo>
                <a:cubicBezTo>
                  <a:pt x="568813" y="334058"/>
                  <a:pt x="530890" y="325130"/>
                  <a:pt x="508000" y="317500"/>
                </a:cubicBezTo>
                <a:cubicBezTo>
                  <a:pt x="495300" y="304800"/>
                  <a:pt x="484077" y="290427"/>
                  <a:pt x="469900" y="279400"/>
                </a:cubicBezTo>
                <a:cubicBezTo>
                  <a:pt x="445803" y="260658"/>
                  <a:pt x="415286" y="250186"/>
                  <a:pt x="393700" y="228600"/>
                </a:cubicBezTo>
                <a:cubicBezTo>
                  <a:pt x="381000" y="215900"/>
                  <a:pt x="371194" y="199411"/>
                  <a:pt x="355600" y="190500"/>
                </a:cubicBezTo>
                <a:cubicBezTo>
                  <a:pt x="340445" y="181840"/>
                  <a:pt x="321733" y="182033"/>
                  <a:pt x="304800" y="177800"/>
                </a:cubicBezTo>
                <a:cubicBezTo>
                  <a:pt x="292100" y="169333"/>
                  <a:pt x="279952" y="159973"/>
                  <a:pt x="266700" y="152400"/>
                </a:cubicBezTo>
                <a:cubicBezTo>
                  <a:pt x="250262" y="143007"/>
                  <a:pt x="230444" y="139120"/>
                  <a:pt x="215900" y="127000"/>
                </a:cubicBezTo>
                <a:cubicBezTo>
                  <a:pt x="153005" y="74587"/>
                  <a:pt x="232229" y="98979"/>
                  <a:pt x="152400" y="63500"/>
                </a:cubicBezTo>
                <a:cubicBezTo>
                  <a:pt x="127934" y="52626"/>
                  <a:pt x="102175" y="44594"/>
                  <a:pt x="76200" y="38100"/>
                </a:cubicBezTo>
                <a:cubicBezTo>
                  <a:pt x="59267" y="33867"/>
                  <a:pt x="41012" y="33206"/>
                  <a:pt x="25400" y="25400"/>
                </a:cubicBezTo>
                <a:cubicBezTo>
                  <a:pt x="14690" y="20045"/>
                  <a:pt x="8467" y="8467"/>
                  <a:pt x="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868094" y="1001336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21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Southward movement of ITCZ</a:t>
            </a:r>
          </a:p>
          <a:p>
            <a:r>
              <a:rPr lang="en-US" dirty="0" smtClean="0"/>
              <a:t>SW monsoon winds and NE winds co-exist</a:t>
            </a:r>
          </a:p>
          <a:p>
            <a:r>
              <a:rPr lang="en-US" dirty="0" smtClean="0"/>
              <a:t>Gradual withdrawal of SW monsoon winds – first eastern then western branch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Retreating Monsoon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20345598">
            <a:off x="1879600" y="2886402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2504" y="1012097"/>
            <a:ext cx="176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Northern Trade winds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01402" y="4191000"/>
            <a:ext cx="172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Southern Trade winds</a:t>
            </a:r>
            <a:endParaRPr lang="en-IN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29" y="1020763"/>
            <a:ext cx="4369661" cy="5156200"/>
          </a:xfrm>
        </p:spPr>
      </p:pic>
      <p:sp>
        <p:nvSpPr>
          <p:cNvPr id="10" name="Freeform 9"/>
          <p:cNvSpPr/>
          <p:nvPr/>
        </p:nvSpPr>
        <p:spPr>
          <a:xfrm>
            <a:off x="1245030" y="2979980"/>
            <a:ext cx="4368800" cy="1626518"/>
          </a:xfrm>
          <a:custGeom>
            <a:avLst/>
            <a:gdLst>
              <a:gd name="connsiteX0" fmla="*/ 0 w 4368800"/>
              <a:gd name="connsiteY0" fmla="*/ 1626518 h 1626518"/>
              <a:gd name="connsiteX1" fmla="*/ 177800 w 4368800"/>
              <a:gd name="connsiteY1" fmla="*/ 1613818 h 1626518"/>
              <a:gd name="connsiteX2" fmla="*/ 292100 w 4368800"/>
              <a:gd name="connsiteY2" fmla="*/ 1550318 h 1626518"/>
              <a:gd name="connsiteX3" fmla="*/ 368300 w 4368800"/>
              <a:gd name="connsiteY3" fmla="*/ 1512218 h 1626518"/>
              <a:gd name="connsiteX4" fmla="*/ 406400 w 4368800"/>
              <a:gd name="connsiteY4" fmla="*/ 1499518 h 1626518"/>
              <a:gd name="connsiteX5" fmla="*/ 457200 w 4368800"/>
              <a:gd name="connsiteY5" fmla="*/ 1461418 h 1626518"/>
              <a:gd name="connsiteX6" fmla="*/ 495300 w 4368800"/>
              <a:gd name="connsiteY6" fmla="*/ 1436018 h 1626518"/>
              <a:gd name="connsiteX7" fmla="*/ 596900 w 4368800"/>
              <a:gd name="connsiteY7" fmla="*/ 1359818 h 1626518"/>
              <a:gd name="connsiteX8" fmla="*/ 660400 w 4368800"/>
              <a:gd name="connsiteY8" fmla="*/ 1258218 h 1626518"/>
              <a:gd name="connsiteX9" fmla="*/ 685800 w 4368800"/>
              <a:gd name="connsiteY9" fmla="*/ 1220118 h 1626518"/>
              <a:gd name="connsiteX10" fmla="*/ 762000 w 4368800"/>
              <a:gd name="connsiteY10" fmla="*/ 1143918 h 1626518"/>
              <a:gd name="connsiteX11" fmla="*/ 825500 w 4368800"/>
              <a:gd name="connsiteY11" fmla="*/ 1080418 h 1626518"/>
              <a:gd name="connsiteX12" fmla="*/ 863600 w 4368800"/>
              <a:gd name="connsiteY12" fmla="*/ 1004218 h 1626518"/>
              <a:gd name="connsiteX13" fmla="*/ 914400 w 4368800"/>
              <a:gd name="connsiteY13" fmla="*/ 928018 h 1626518"/>
              <a:gd name="connsiteX14" fmla="*/ 952500 w 4368800"/>
              <a:gd name="connsiteY14" fmla="*/ 839118 h 1626518"/>
              <a:gd name="connsiteX15" fmla="*/ 990600 w 4368800"/>
              <a:gd name="connsiteY15" fmla="*/ 801018 h 1626518"/>
              <a:gd name="connsiteX16" fmla="*/ 1016000 w 4368800"/>
              <a:gd name="connsiteY16" fmla="*/ 750218 h 1626518"/>
              <a:gd name="connsiteX17" fmla="*/ 1079500 w 4368800"/>
              <a:gd name="connsiteY17" fmla="*/ 674018 h 1626518"/>
              <a:gd name="connsiteX18" fmla="*/ 1104900 w 4368800"/>
              <a:gd name="connsiteY18" fmla="*/ 610518 h 1626518"/>
              <a:gd name="connsiteX19" fmla="*/ 1143000 w 4368800"/>
              <a:gd name="connsiteY19" fmla="*/ 597818 h 1626518"/>
              <a:gd name="connsiteX20" fmla="*/ 1193800 w 4368800"/>
              <a:gd name="connsiteY20" fmla="*/ 521618 h 1626518"/>
              <a:gd name="connsiteX21" fmla="*/ 1308100 w 4368800"/>
              <a:gd name="connsiteY21" fmla="*/ 432718 h 1626518"/>
              <a:gd name="connsiteX22" fmla="*/ 1346200 w 4368800"/>
              <a:gd name="connsiteY22" fmla="*/ 394618 h 1626518"/>
              <a:gd name="connsiteX23" fmla="*/ 1435100 w 4368800"/>
              <a:gd name="connsiteY23" fmla="*/ 331118 h 1626518"/>
              <a:gd name="connsiteX24" fmla="*/ 1498600 w 4368800"/>
              <a:gd name="connsiteY24" fmla="*/ 242218 h 1626518"/>
              <a:gd name="connsiteX25" fmla="*/ 1600200 w 4368800"/>
              <a:gd name="connsiteY25" fmla="*/ 216818 h 1626518"/>
              <a:gd name="connsiteX26" fmla="*/ 1638300 w 4368800"/>
              <a:gd name="connsiteY26" fmla="*/ 191418 h 1626518"/>
              <a:gd name="connsiteX27" fmla="*/ 1676400 w 4368800"/>
              <a:gd name="connsiteY27" fmla="*/ 178718 h 1626518"/>
              <a:gd name="connsiteX28" fmla="*/ 1765300 w 4368800"/>
              <a:gd name="connsiteY28" fmla="*/ 140618 h 1626518"/>
              <a:gd name="connsiteX29" fmla="*/ 1803400 w 4368800"/>
              <a:gd name="connsiteY29" fmla="*/ 115218 h 1626518"/>
              <a:gd name="connsiteX30" fmla="*/ 1866900 w 4368800"/>
              <a:gd name="connsiteY30" fmla="*/ 89818 h 1626518"/>
              <a:gd name="connsiteX31" fmla="*/ 1917700 w 4368800"/>
              <a:gd name="connsiteY31" fmla="*/ 64418 h 1626518"/>
              <a:gd name="connsiteX32" fmla="*/ 2019300 w 4368800"/>
              <a:gd name="connsiteY32" fmla="*/ 39018 h 1626518"/>
              <a:gd name="connsiteX33" fmla="*/ 2184400 w 4368800"/>
              <a:gd name="connsiteY33" fmla="*/ 918 h 1626518"/>
              <a:gd name="connsiteX34" fmla="*/ 2870200 w 4368800"/>
              <a:gd name="connsiteY34" fmla="*/ 26318 h 1626518"/>
              <a:gd name="connsiteX35" fmla="*/ 2933700 w 4368800"/>
              <a:gd name="connsiteY35" fmla="*/ 39018 h 1626518"/>
              <a:gd name="connsiteX36" fmla="*/ 2984500 w 4368800"/>
              <a:gd name="connsiteY36" fmla="*/ 64418 h 1626518"/>
              <a:gd name="connsiteX37" fmla="*/ 3136900 w 4368800"/>
              <a:gd name="connsiteY37" fmla="*/ 77118 h 1626518"/>
              <a:gd name="connsiteX38" fmla="*/ 3187700 w 4368800"/>
              <a:gd name="connsiteY38" fmla="*/ 102518 h 1626518"/>
              <a:gd name="connsiteX39" fmla="*/ 3251200 w 4368800"/>
              <a:gd name="connsiteY39" fmla="*/ 115218 h 1626518"/>
              <a:gd name="connsiteX40" fmla="*/ 3467100 w 4368800"/>
              <a:gd name="connsiteY40" fmla="*/ 153318 h 1626518"/>
              <a:gd name="connsiteX41" fmla="*/ 3556000 w 4368800"/>
              <a:gd name="connsiteY41" fmla="*/ 178718 h 1626518"/>
              <a:gd name="connsiteX42" fmla="*/ 3657600 w 4368800"/>
              <a:gd name="connsiteY42" fmla="*/ 204118 h 1626518"/>
              <a:gd name="connsiteX43" fmla="*/ 3708400 w 4368800"/>
              <a:gd name="connsiteY43" fmla="*/ 229518 h 1626518"/>
              <a:gd name="connsiteX44" fmla="*/ 3746500 w 4368800"/>
              <a:gd name="connsiteY44" fmla="*/ 267618 h 1626518"/>
              <a:gd name="connsiteX45" fmla="*/ 3873500 w 4368800"/>
              <a:gd name="connsiteY45" fmla="*/ 293018 h 1626518"/>
              <a:gd name="connsiteX46" fmla="*/ 3987800 w 4368800"/>
              <a:gd name="connsiteY46" fmla="*/ 318418 h 1626518"/>
              <a:gd name="connsiteX47" fmla="*/ 4038600 w 4368800"/>
              <a:gd name="connsiteY47" fmla="*/ 331118 h 1626518"/>
              <a:gd name="connsiteX48" fmla="*/ 4089400 w 4368800"/>
              <a:gd name="connsiteY48" fmla="*/ 356518 h 1626518"/>
              <a:gd name="connsiteX49" fmla="*/ 4165600 w 4368800"/>
              <a:gd name="connsiteY49" fmla="*/ 381918 h 1626518"/>
              <a:gd name="connsiteX50" fmla="*/ 4203700 w 4368800"/>
              <a:gd name="connsiteY50" fmla="*/ 394618 h 1626518"/>
              <a:gd name="connsiteX51" fmla="*/ 4241800 w 4368800"/>
              <a:gd name="connsiteY51" fmla="*/ 407318 h 1626518"/>
              <a:gd name="connsiteX52" fmla="*/ 4330700 w 4368800"/>
              <a:gd name="connsiteY52" fmla="*/ 458118 h 1626518"/>
              <a:gd name="connsiteX53" fmla="*/ 4368800 w 4368800"/>
              <a:gd name="connsiteY53" fmla="*/ 470818 h 16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368800" h="1626518">
                <a:moveTo>
                  <a:pt x="0" y="1626518"/>
                </a:moveTo>
                <a:cubicBezTo>
                  <a:pt x="59267" y="1622285"/>
                  <a:pt x="118789" y="1620760"/>
                  <a:pt x="177800" y="1613818"/>
                </a:cubicBezTo>
                <a:cubicBezTo>
                  <a:pt x="236992" y="1606854"/>
                  <a:pt x="222705" y="1573450"/>
                  <a:pt x="292100" y="1550318"/>
                </a:cubicBezTo>
                <a:cubicBezTo>
                  <a:pt x="387865" y="1518396"/>
                  <a:pt x="269823" y="1561457"/>
                  <a:pt x="368300" y="1512218"/>
                </a:cubicBezTo>
                <a:cubicBezTo>
                  <a:pt x="380274" y="1506231"/>
                  <a:pt x="393700" y="1503751"/>
                  <a:pt x="406400" y="1499518"/>
                </a:cubicBezTo>
                <a:cubicBezTo>
                  <a:pt x="423333" y="1486818"/>
                  <a:pt x="439976" y="1473721"/>
                  <a:pt x="457200" y="1461418"/>
                </a:cubicBezTo>
                <a:cubicBezTo>
                  <a:pt x="469620" y="1452546"/>
                  <a:pt x="482956" y="1444996"/>
                  <a:pt x="495300" y="1436018"/>
                </a:cubicBezTo>
                <a:cubicBezTo>
                  <a:pt x="529536" y="1411119"/>
                  <a:pt x="596900" y="1359818"/>
                  <a:pt x="596900" y="1359818"/>
                </a:cubicBezTo>
                <a:cubicBezTo>
                  <a:pt x="636681" y="1280255"/>
                  <a:pt x="605445" y="1335155"/>
                  <a:pt x="660400" y="1258218"/>
                </a:cubicBezTo>
                <a:cubicBezTo>
                  <a:pt x="669272" y="1245798"/>
                  <a:pt x="675659" y="1231526"/>
                  <a:pt x="685800" y="1220118"/>
                </a:cubicBezTo>
                <a:cubicBezTo>
                  <a:pt x="709665" y="1193270"/>
                  <a:pt x="742075" y="1173806"/>
                  <a:pt x="762000" y="1143918"/>
                </a:cubicBezTo>
                <a:cubicBezTo>
                  <a:pt x="795867" y="1093118"/>
                  <a:pt x="774700" y="1114285"/>
                  <a:pt x="825500" y="1080418"/>
                </a:cubicBezTo>
                <a:cubicBezTo>
                  <a:pt x="857422" y="984653"/>
                  <a:pt x="814361" y="1102695"/>
                  <a:pt x="863600" y="1004218"/>
                </a:cubicBezTo>
                <a:cubicBezTo>
                  <a:pt x="900359" y="930700"/>
                  <a:pt x="842175" y="1000243"/>
                  <a:pt x="914400" y="928018"/>
                </a:cubicBezTo>
                <a:cubicBezTo>
                  <a:pt x="924764" y="896926"/>
                  <a:pt x="932883" y="866581"/>
                  <a:pt x="952500" y="839118"/>
                </a:cubicBezTo>
                <a:cubicBezTo>
                  <a:pt x="962939" y="824503"/>
                  <a:pt x="980161" y="815633"/>
                  <a:pt x="990600" y="801018"/>
                </a:cubicBezTo>
                <a:cubicBezTo>
                  <a:pt x="1001604" y="785612"/>
                  <a:pt x="1006607" y="766656"/>
                  <a:pt x="1016000" y="750218"/>
                </a:cubicBezTo>
                <a:cubicBezTo>
                  <a:pt x="1039575" y="708962"/>
                  <a:pt x="1044477" y="709041"/>
                  <a:pt x="1079500" y="674018"/>
                </a:cubicBezTo>
                <a:cubicBezTo>
                  <a:pt x="1087967" y="652851"/>
                  <a:pt x="1090306" y="628031"/>
                  <a:pt x="1104900" y="610518"/>
                </a:cubicBezTo>
                <a:cubicBezTo>
                  <a:pt x="1113470" y="600234"/>
                  <a:pt x="1133534" y="607284"/>
                  <a:pt x="1143000" y="597818"/>
                </a:cubicBezTo>
                <a:cubicBezTo>
                  <a:pt x="1164586" y="576232"/>
                  <a:pt x="1172214" y="543204"/>
                  <a:pt x="1193800" y="521618"/>
                </a:cubicBezTo>
                <a:cubicBezTo>
                  <a:pt x="1279466" y="435952"/>
                  <a:pt x="1235922" y="456777"/>
                  <a:pt x="1308100" y="432718"/>
                </a:cubicBezTo>
                <a:cubicBezTo>
                  <a:pt x="1320800" y="420018"/>
                  <a:pt x="1332402" y="406116"/>
                  <a:pt x="1346200" y="394618"/>
                </a:cubicBezTo>
                <a:cubicBezTo>
                  <a:pt x="1389467" y="358562"/>
                  <a:pt x="1389347" y="376871"/>
                  <a:pt x="1435100" y="331118"/>
                </a:cubicBezTo>
                <a:cubicBezTo>
                  <a:pt x="1481430" y="284788"/>
                  <a:pt x="1438600" y="292218"/>
                  <a:pt x="1498600" y="242218"/>
                </a:cubicBezTo>
                <a:cubicBezTo>
                  <a:pt x="1510932" y="231941"/>
                  <a:pt x="1598142" y="217230"/>
                  <a:pt x="1600200" y="216818"/>
                </a:cubicBezTo>
                <a:cubicBezTo>
                  <a:pt x="1612900" y="208351"/>
                  <a:pt x="1624648" y="198244"/>
                  <a:pt x="1638300" y="191418"/>
                </a:cubicBezTo>
                <a:cubicBezTo>
                  <a:pt x="1650274" y="185431"/>
                  <a:pt x="1663971" y="183690"/>
                  <a:pt x="1676400" y="178718"/>
                </a:cubicBezTo>
                <a:cubicBezTo>
                  <a:pt x="1706334" y="166744"/>
                  <a:pt x="1736464" y="155036"/>
                  <a:pt x="1765300" y="140618"/>
                </a:cubicBezTo>
                <a:cubicBezTo>
                  <a:pt x="1778952" y="133792"/>
                  <a:pt x="1789748" y="122044"/>
                  <a:pt x="1803400" y="115218"/>
                </a:cubicBezTo>
                <a:cubicBezTo>
                  <a:pt x="1823790" y="105023"/>
                  <a:pt x="1846068" y="99077"/>
                  <a:pt x="1866900" y="89818"/>
                </a:cubicBezTo>
                <a:cubicBezTo>
                  <a:pt x="1884200" y="82129"/>
                  <a:pt x="1900299" y="71876"/>
                  <a:pt x="1917700" y="64418"/>
                </a:cubicBezTo>
                <a:cubicBezTo>
                  <a:pt x="1951871" y="49773"/>
                  <a:pt x="1982029" y="46472"/>
                  <a:pt x="2019300" y="39018"/>
                </a:cubicBezTo>
                <a:cubicBezTo>
                  <a:pt x="2084154" y="-4218"/>
                  <a:pt x="2066308" y="-927"/>
                  <a:pt x="2184400" y="918"/>
                </a:cubicBezTo>
                <a:cubicBezTo>
                  <a:pt x="2413129" y="4492"/>
                  <a:pt x="2641600" y="17851"/>
                  <a:pt x="2870200" y="26318"/>
                </a:cubicBezTo>
                <a:cubicBezTo>
                  <a:pt x="2891367" y="30551"/>
                  <a:pt x="2913222" y="32192"/>
                  <a:pt x="2933700" y="39018"/>
                </a:cubicBezTo>
                <a:cubicBezTo>
                  <a:pt x="2951661" y="45005"/>
                  <a:pt x="2965892" y="60929"/>
                  <a:pt x="2984500" y="64418"/>
                </a:cubicBezTo>
                <a:cubicBezTo>
                  <a:pt x="3034603" y="73812"/>
                  <a:pt x="3086100" y="72885"/>
                  <a:pt x="3136900" y="77118"/>
                </a:cubicBezTo>
                <a:cubicBezTo>
                  <a:pt x="3153833" y="85585"/>
                  <a:pt x="3169739" y="96531"/>
                  <a:pt x="3187700" y="102518"/>
                </a:cubicBezTo>
                <a:cubicBezTo>
                  <a:pt x="3208178" y="109344"/>
                  <a:pt x="3230093" y="110695"/>
                  <a:pt x="3251200" y="115218"/>
                </a:cubicBezTo>
                <a:cubicBezTo>
                  <a:pt x="3411939" y="149662"/>
                  <a:pt x="3315298" y="134343"/>
                  <a:pt x="3467100" y="153318"/>
                </a:cubicBezTo>
                <a:cubicBezTo>
                  <a:pt x="3496733" y="161785"/>
                  <a:pt x="3526101" y="171243"/>
                  <a:pt x="3556000" y="178718"/>
                </a:cubicBezTo>
                <a:cubicBezTo>
                  <a:pt x="3603707" y="190645"/>
                  <a:pt x="3616957" y="186700"/>
                  <a:pt x="3657600" y="204118"/>
                </a:cubicBezTo>
                <a:cubicBezTo>
                  <a:pt x="3675001" y="211576"/>
                  <a:pt x="3692994" y="218514"/>
                  <a:pt x="3708400" y="229518"/>
                </a:cubicBezTo>
                <a:cubicBezTo>
                  <a:pt x="3723015" y="239957"/>
                  <a:pt x="3729737" y="261171"/>
                  <a:pt x="3746500" y="267618"/>
                </a:cubicBezTo>
                <a:cubicBezTo>
                  <a:pt x="3786794" y="283116"/>
                  <a:pt x="3831068" y="285062"/>
                  <a:pt x="3873500" y="293018"/>
                </a:cubicBezTo>
                <a:cubicBezTo>
                  <a:pt x="4040186" y="324272"/>
                  <a:pt x="3885095" y="289074"/>
                  <a:pt x="3987800" y="318418"/>
                </a:cubicBezTo>
                <a:cubicBezTo>
                  <a:pt x="4004583" y="323213"/>
                  <a:pt x="4022257" y="324989"/>
                  <a:pt x="4038600" y="331118"/>
                </a:cubicBezTo>
                <a:cubicBezTo>
                  <a:pt x="4056327" y="337765"/>
                  <a:pt x="4071822" y="349487"/>
                  <a:pt x="4089400" y="356518"/>
                </a:cubicBezTo>
                <a:cubicBezTo>
                  <a:pt x="4114259" y="366462"/>
                  <a:pt x="4140200" y="373451"/>
                  <a:pt x="4165600" y="381918"/>
                </a:cubicBezTo>
                <a:lnTo>
                  <a:pt x="4203700" y="394618"/>
                </a:lnTo>
                <a:lnTo>
                  <a:pt x="4241800" y="407318"/>
                </a:lnTo>
                <a:cubicBezTo>
                  <a:pt x="4281393" y="466708"/>
                  <a:pt x="4249094" y="437717"/>
                  <a:pt x="4330700" y="458118"/>
                </a:cubicBezTo>
                <a:cubicBezTo>
                  <a:pt x="4343687" y="461365"/>
                  <a:pt x="4368800" y="470818"/>
                  <a:pt x="4368800" y="470818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76278" y="1801937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18219" y="176353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7560" y="206833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09456" y="1801937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20900" y="247057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78195" y="3853164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99888" y="4426898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68897" y="4643313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60556" y="5356034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92504" y="4712261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87614" y="5311463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55009" y="3219137"/>
            <a:ext cx="336884" cy="95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96839" y="3687020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54943" y="3397893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958505" y="3185880"/>
            <a:ext cx="211449" cy="54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373054" y="3901325"/>
            <a:ext cx="211449" cy="54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678349" y="3590789"/>
            <a:ext cx="211449" cy="54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542222">
            <a:off x="2011557" y="2975261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18301" y="4154977"/>
            <a:ext cx="172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Southern Trade winds</a:t>
            </a:r>
            <a:endParaRPr lang="en-IN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44904" y="1164497"/>
            <a:ext cx="176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Northern Trade winds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941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42100" y="1020034"/>
            <a:ext cx="5181600" cy="5156929"/>
          </a:xfrm>
        </p:spPr>
        <p:txBody>
          <a:bodyPr/>
          <a:lstStyle/>
          <a:p>
            <a:r>
              <a:rPr lang="en-US" dirty="0" smtClean="0"/>
              <a:t>Increase in SST of Bay of Bengal and Arabian sea</a:t>
            </a:r>
          </a:p>
          <a:p>
            <a:r>
              <a:rPr lang="en-US" dirty="0" smtClean="0"/>
              <a:t>Possibility of Tropical cyclone</a:t>
            </a:r>
          </a:p>
          <a:p>
            <a:r>
              <a:rPr lang="en-US" dirty="0" smtClean="0"/>
              <a:t>Retreating SW monsoon branch drag them towards Eastern coast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Retreating Monsoon: tropical cyclone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8"/>
          <a:stretch/>
        </p:blipFill>
        <p:spPr>
          <a:xfrm>
            <a:off x="476792" y="1134780"/>
            <a:ext cx="5852971" cy="5253320"/>
          </a:xfrm>
        </p:spPr>
      </p:pic>
      <p:sp>
        <p:nvSpPr>
          <p:cNvPr id="20" name="Freeform 19"/>
          <p:cNvSpPr/>
          <p:nvPr/>
        </p:nvSpPr>
        <p:spPr>
          <a:xfrm>
            <a:off x="1358900" y="1729103"/>
            <a:ext cx="4838700" cy="1065589"/>
          </a:xfrm>
          <a:custGeom>
            <a:avLst/>
            <a:gdLst>
              <a:gd name="connsiteX0" fmla="*/ 0 w 4838700"/>
              <a:gd name="connsiteY0" fmla="*/ 48897 h 1065589"/>
              <a:gd name="connsiteX1" fmla="*/ 685800 w 4838700"/>
              <a:gd name="connsiteY1" fmla="*/ 36197 h 1065589"/>
              <a:gd name="connsiteX2" fmla="*/ 927100 w 4838700"/>
              <a:gd name="connsiteY2" fmla="*/ 61597 h 1065589"/>
              <a:gd name="connsiteX3" fmla="*/ 1054100 w 4838700"/>
              <a:gd name="connsiteY3" fmla="*/ 99697 h 1065589"/>
              <a:gd name="connsiteX4" fmla="*/ 1206500 w 4838700"/>
              <a:gd name="connsiteY4" fmla="*/ 137797 h 1065589"/>
              <a:gd name="connsiteX5" fmla="*/ 1244600 w 4838700"/>
              <a:gd name="connsiteY5" fmla="*/ 163197 h 1065589"/>
              <a:gd name="connsiteX6" fmla="*/ 1346200 w 4838700"/>
              <a:gd name="connsiteY6" fmla="*/ 188597 h 1065589"/>
              <a:gd name="connsiteX7" fmla="*/ 1384300 w 4838700"/>
              <a:gd name="connsiteY7" fmla="*/ 213997 h 1065589"/>
              <a:gd name="connsiteX8" fmla="*/ 1422400 w 4838700"/>
              <a:gd name="connsiteY8" fmla="*/ 226697 h 1065589"/>
              <a:gd name="connsiteX9" fmla="*/ 1485900 w 4838700"/>
              <a:gd name="connsiteY9" fmla="*/ 252097 h 1065589"/>
              <a:gd name="connsiteX10" fmla="*/ 1562100 w 4838700"/>
              <a:gd name="connsiteY10" fmla="*/ 277497 h 1065589"/>
              <a:gd name="connsiteX11" fmla="*/ 1625600 w 4838700"/>
              <a:gd name="connsiteY11" fmla="*/ 302897 h 1065589"/>
              <a:gd name="connsiteX12" fmla="*/ 1714500 w 4838700"/>
              <a:gd name="connsiteY12" fmla="*/ 328297 h 1065589"/>
              <a:gd name="connsiteX13" fmla="*/ 1816100 w 4838700"/>
              <a:gd name="connsiteY13" fmla="*/ 366397 h 1065589"/>
              <a:gd name="connsiteX14" fmla="*/ 1892300 w 4838700"/>
              <a:gd name="connsiteY14" fmla="*/ 379097 h 1065589"/>
              <a:gd name="connsiteX15" fmla="*/ 1917700 w 4838700"/>
              <a:gd name="connsiteY15" fmla="*/ 417197 h 1065589"/>
              <a:gd name="connsiteX16" fmla="*/ 1981200 w 4838700"/>
              <a:gd name="connsiteY16" fmla="*/ 442597 h 1065589"/>
              <a:gd name="connsiteX17" fmla="*/ 2032000 w 4838700"/>
              <a:gd name="connsiteY17" fmla="*/ 467997 h 1065589"/>
              <a:gd name="connsiteX18" fmla="*/ 2070100 w 4838700"/>
              <a:gd name="connsiteY18" fmla="*/ 480697 h 1065589"/>
              <a:gd name="connsiteX19" fmla="*/ 2108200 w 4838700"/>
              <a:gd name="connsiteY19" fmla="*/ 506097 h 1065589"/>
              <a:gd name="connsiteX20" fmla="*/ 2184400 w 4838700"/>
              <a:gd name="connsiteY20" fmla="*/ 531497 h 1065589"/>
              <a:gd name="connsiteX21" fmla="*/ 2222500 w 4838700"/>
              <a:gd name="connsiteY21" fmla="*/ 544197 h 1065589"/>
              <a:gd name="connsiteX22" fmla="*/ 2260600 w 4838700"/>
              <a:gd name="connsiteY22" fmla="*/ 569597 h 1065589"/>
              <a:gd name="connsiteX23" fmla="*/ 2374900 w 4838700"/>
              <a:gd name="connsiteY23" fmla="*/ 594997 h 1065589"/>
              <a:gd name="connsiteX24" fmla="*/ 2540000 w 4838700"/>
              <a:gd name="connsiteY24" fmla="*/ 645797 h 1065589"/>
              <a:gd name="connsiteX25" fmla="*/ 2667000 w 4838700"/>
              <a:gd name="connsiteY25" fmla="*/ 683897 h 1065589"/>
              <a:gd name="connsiteX26" fmla="*/ 2768600 w 4838700"/>
              <a:gd name="connsiteY26" fmla="*/ 696597 h 1065589"/>
              <a:gd name="connsiteX27" fmla="*/ 2921000 w 4838700"/>
              <a:gd name="connsiteY27" fmla="*/ 734697 h 1065589"/>
              <a:gd name="connsiteX28" fmla="*/ 2971800 w 4838700"/>
              <a:gd name="connsiteY28" fmla="*/ 747397 h 1065589"/>
              <a:gd name="connsiteX29" fmla="*/ 3098800 w 4838700"/>
              <a:gd name="connsiteY29" fmla="*/ 785497 h 1065589"/>
              <a:gd name="connsiteX30" fmla="*/ 3175000 w 4838700"/>
              <a:gd name="connsiteY30" fmla="*/ 798197 h 1065589"/>
              <a:gd name="connsiteX31" fmla="*/ 3238500 w 4838700"/>
              <a:gd name="connsiteY31" fmla="*/ 823597 h 1065589"/>
              <a:gd name="connsiteX32" fmla="*/ 3302000 w 4838700"/>
              <a:gd name="connsiteY32" fmla="*/ 836297 h 1065589"/>
              <a:gd name="connsiteX33" fmla="*/ 3352800 w 4838700"/>
              <a:gd name="connsiteY33" fmla="*/ 848997 h 1065589"/>
              <a:gd name="connsiteX34" fmla="*/ 3416300 w 4838700"/>
              <a:gd name="connsiteY34" fmla="*/ 861697 h 1065589"/>
              <a:gd name="connsiteX35" fmla="*/ 3454400 w 4838700"/>
              <a:gd name="connsiteY35" fmla="*/ 874397 h 1065589"/>
              <a:gd name="connsiteX36" fmla="*/ 3543300 w 4838700"/>
              <a:gd name="connsiteY36" fmla="*/ 899797 h 1065589"/>
              <a:gd name="connsiteX37" fmla="*/ 3657600 w 4838700"/>
              <a:gd name="connsiteY37" fmla="*/ 925197 h 1065589"/>
              <a:gd name="connsiteX38" fmla="*/ 3733800 w 4838700"/>
              <a:gd name="connsiteY38" fmla="*/ 950597 h 1065589"/>
              <a:gd name="connsiteX39" fmla="*/ 3835400 w 4838700"/>
              <a:gd name="connsiteY39" fmla="*/ 963297 h 1065589"/>
              <a:gd name="connsiteX40" fmla="*/ 3911600 w 4838700"/>
              <a:gd name="connsiteY40" fmla="*/ 975997 h 1065589"/>
              <a:gd name="connsiteX41" fmla="*/ 4140200 w 4838700"/>
              <a:gd name="connsiteY41" fmla="*/ 975997 h 1065589"/>
              <a:gd name="connsiteX42" fmla="*/ 4216400 w 4838700"/>
              <a:gd name="connsiteY42" fmla="*/ 1001397 h 1065589"/>
              <a:gd name="connsiteX43" fmla="*/ 4292600 w 4838700"/>
              <a:gd name="connsiteY43" fmla="*/ 1014097 h 1065589"/>
              <a:gd name="connsiteX44" fmla="*/ 4508500 w 4838700"/>
              <a:gd name="connsiteY44" fmla="*/ 1039497 h 1065589"/>
              <a:gd name="connsiteX45" fmla="*/ 4749800 w 4838700"/>
              <a:gd name="connsiteY45" fmla="*/ 1064897 h 1065589"/>
              <a:gd name="connsiteX46" fmla="*/ 4838700 w 4838700"/>
              <a:gd name="connsiteY46" fmla="*/ 1064897 h 106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38700" h="1065589">
                <a:moveTo>
                  <a:pt x="0" y="48897"/>
                </a:moveTo>
                <a:cubicBezTo>
                  <a:pt x="265903" y="-39737"/>
                  <a:pt x="73047" y="15068"/>
                  <a:pt x="685800" y="36197"/>
                </a:cubicBezTo>
                <a:cubicBezTo>
                  <a:pt x="709746" y="37023"/>
                  <a:pt x="897742" y="58335"/>
                  <a:pt x="927100" y="61597"/>
                </a:cubicBezTo>
                <a:cubicBezTo>
                  <a:pt x="1101314" y="131283"/>
                  <a:pt x="882391" y="48184"/>
                  <a:pt x="1054100" y="99697"/>
                </a:cubicBezTo>
                <a:cubicBezTo>
                  <a:pt x="1203489" y="144514"/>
                  <a:pt x="1018749" y="110975"/>
                  <a:pt x="1206500" y="137797"/>
                </a:cubicBezTo>
                <a:cubicBezTo>
                  <a:pt x="1219200" y="146264"/>
                  <a:pt x="1230308" y="157838"/>
                  <a:pt x="1244600" y="163197"/>
                </a:cubicBezTo>
                <a:cubicBezTo>
                  <a:pt x="1302566" y="184934"/>
                  <a:pt x="1299195" y="165095"/>
                  <a:pt x="1346200" y="188597"/>
                </a:cubicBezTo>
                <a:cubicBezTo>
                  <a:pt x="1359852" y="195423"/>
                  <a:pt x="1370648" y="207171"/>
                  <a:pt x="1384300" y="213997"/>
                </a:cubicBezTo>
                <a:cubicBezTo>
                  <a:pt x="1396274" y="219984"/>
                  <a:pt x="1409865" y="221997"/>
                  <a:pt x="1422400" y="226697"/>
                </a:cubicBezTo>
                <a:cubicBezTo>
                  <a:pt x="1443746" y="234702"/>
                  <a:pt x="1464475" y="244306"/>
                  <a:pt x="1485900" y="252097"/>
                </a:cubicBezTo>
                <a:cubicBezTo>
                  <a:pt x="1511062" y="261247"/>
                  <a:pt x="1537241" y="267553"/>
                  <a:pt x="1562100" y="277497"/>
                </a:cubicBezTo>
                <a:cubicBezTo>
                  <a:pt x="1583267" y="285964"/>
                  <a:pt x="1604254" y="294892"/>
                  <a:pt x="1625600" y="302897"/>
                </a:cubicBezTo>
                <a:cubicBezTo>
                  <a:pt x="1723445" y="339589"/>
                  <a:pt x="1594405" y="288265"/>
                  <a:pt x="1714500" y="328297"/>
                </a:cubicBezTo>
                <a:cubicBezTo>
                  <a:pt x="1734275" y="334889"/>
                  <a:pt x="1789348" y="360452"/>
                  <a:pt x="1816100" y="366397"/>
                </a:cubicBezTo>
                <a:cubicBezTo>
                  <a:pt x="1841237" y="371983"/>
                  <a:pt x="1866900" y="374864"/>
                  <a:pt x="1892300" y="379097"/>
                </a:cubicBezTo>
                <a:cubicBezTo>
                  <a:pt x="1900767" y="391797"/>
                  <a:pt x="1905280" y="408325"/>
                  <a:pt x="1917700" y="417197"/>
                </a:cubicBezTo>
                <a:cubicBezTo>
                  <a:pt x="1936251" y="430448"/>
                  <a:pt x="1960368" y="433338"/>
                  <a:pt x="1981200" y="442597"/>
                </a:cubicBezTo>
                <a:cubicBezTo>
                  <a:pt x="1998500" y="450286"/>
                  <a:pt x="2014599" y="460539"/>
                  <a:pt x="2032000" y="467997"/>
                </a:cubicBezTo>
                <a:cubicBezTo>
                  <a:pt x="2044305" y="473270"/>
                  <a:pt x="2058126" y="474710"/>
                  <a:pt x="2070100" y="480697"/>
                </a:cubicBezTo>
                <a:cubicBezTo>
                  <a:pt x="2083752" y="487523"/>
                  <a:pt x="2094252" y="499898"/>
                  <a:pt x="2108200" y="506097"/>
                </a:cubicBezTo>
                <a:cubicBezTo>
                  <a:pt x="2132666" y="516971"/>
                  <a:pt x="2159000" y="523030"/>
                  <a:pt x="2184400" y="531497"/>
                </a:cubicBezTo>
                <a:cubicBezTo>
                  <a:pt x="2197100" y="535730"/>
                  <a:pt x="2211361" y="536771"/>
                  <a:pt x="2222500" y="544197"/>
                </a:cubicBezTo>
                <a:cubicBezTo>
                  <a:pt x="2235200" y="552664"/>
                  <a:pt x="2246571" y="563584"/>
                  <a:pt x="2260600" y="569597"/>
                </a:cubicBezTo>
                <a:cubicBezTo>
                  <a:pt x="2276293" y="576323"/>
                  <a:pt x="2363599" y="592737"/>
                  <a:pt x="2374900" y="594997"/>
                </a:cubicBezTo>
                <a:cubicBezTo>
                  <a:pt x="2468998" y="657729"/>
                  <a:pt x="2341246" y="579546"/>
                  <a:pt x="2540000" y="645797"/>
                </a:cubicBezTo>
                <a:cubicBezTo>
                  <a:pt x="2573875" y="657089"/>
                  <a:pt x="2628613" y="677499"/>
                  <a:pt x="2667000" y="683897"/>
                </a:cubicBezTo>
                <a:cubicBezTo>
                  <a:pt x="2700666" y="689508"/>
                  <a:pt x="2735133" y="689904"/>
                  <a:pt x="2768600" y="696597"/>
                </a:cubicBezTo>
                <a:cubicBezTo>
                  <a:pt x="2819947" y="706866"/>
                  <a:pt x="2870200" y="721997"/>
                  <a:pt x="2921000" y="734697"/>
                </a:cubicBezTo>
                <a:cubicBezTo>
                  <a:pt x="2937933" y="738930"/>
                  <a:pt x="2955241" y="741877"/>
                  <a:pt x="2971800" y="747397"/>
                </a:cubicBezTo>
                <a:cubicBezTo>
                  <a:pt x="3020396" y="763596"/>
                  <a:pt x="3050816" y="775900"/>
                  <a:pt x="3098800" y="785497"/>
                </a:cubicBezTo>
                <a:cubicBezTo>
                  <a:pt x="3124050" y="790547"/>
                  <a:pt x="3149600" y="793964"/>
                  <a:pt x="3175000" y="798197"/>
                </a:cubicBezTo>
                <a:cubicBezTo>
                  <a:pt x="3196167" y="806664"/>
                  <a:pt x="3216664" y="817046"/>
                  <a:pt x="3238500" y="823597"/>
                </a:cubicBezTo>
                <a:cubicBezTo>
                  <a:pt x="3259175" y="829800"/>
                  <a:pt x="3280928" y="831614"/>
                  <a:pt x="3302000" y="836297"/>
                </a:cubicBezTo>
                <a:cubicBezTo>
                  <a:pt x="3319039" y="840083"/>
                  <a:pt x="3335761" y="845211"/>
                  <a:pt x="3352800" y="848997"/>
                </a:cubicBezTo>
                <a:cubicBezTo>
                  <a:pt x="3373872" y="853680"/>
                  <a:pt x="3395359" y="856462"/>
                  <a:pt x="3416300" y="861697"/>
                </a:cubicBezTo>
                <a:cubicBezTo>
                  <a:pt x="3429287" y="864944"/>
                  <a:pt x="3441578" y="870550"/>
                  <a:pt x="3454400" y="874397"/>
                </a:cubicBezTo>
                <a:cubicBezTo>
                  <a:pt x="3483919" y="883253"/>
                  <a:pt x="3513401" y="892322"/>
                  <a:pt x="3543300" y="899797"/>
                </a:cubicBezTo>
                <a:cubicBezTo>
                  <a:pt x="3615809" y="917924"/>
                  <a:pt x="3592414" y="905641"/>
                  <a:pt x="3657600" y="925197"/>
                </a:cubicBezTo>
                <a:cubicBezTo>
                  <a:pt x="3683245" y="932890"/>
                  <a:pt x="3707620" y="944987"/>
                  <a:pt x="3733800" y="950597"/>
                </a:cubicBezTo>
                <a:cubicBezTo>
                  <a:pt x="3767173" y="957748"/>
                  <a:pt x="3801613" y="958470"/>
                  <a:pt x="3835400" y="963297"/>
                </a:cubicBezTo>
                <a:cubicBezTo>
                  <a:pt x="3860892" y="966939"/>
                  <a:pt x="3886200" y="971764"/>
                  <a:pt x="3911600" y="975997"/>
                </a:cubicBezTo>
                <a:cubicBezTo>
                  <a:pt x="4012712" y="955775"/>
                  <a:pt x="3995800" y="953197"/>
                  <a:pt x="4140200" y="975997"/>
                </a:cubicBezTo>
                <a:cubicBezTo>
                  <a:pt x="4166646" y="980173"/>
                  <a:pt x="4190425" y="994903"/>
                  <a:pt x="4216400" y="1001397"/>
                </a:cubicBezTo>
                <a:cubicBezTo>
                  <a:pt x="4241382" y="1007642"/>
                  <a:pt x="4267108" y="1010455"/>
                  <a:pt x="4292600" y="1014097"/>
                </a:cubicBezTo>
                <a:cubicBezTo>
                  <a:pt x="4395240" y="1028760"/>
                  <a:pt x="4401835" y="1026164"/>
                  <a:pt x="4508500" y="1039497"/>
                </a:cubicBezTo>
                <a:cubicBezTo>
                  <a:pt x="4636854" y="1055541"/>
                  <a:pt x="4586318" y="1056293"/>
                  <a:pt x="4749800" y="1064897"/>
                </a:cubicBezTo>
                <a:cubicBezTo>
                  <a:pt x="4779392" y="1066454"/>
                  <a:pt x="4809067" y="1064897"/>
                  <a:pt x="4838700" y="1064897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urved Connector 21"/>
          <p:cNvCxnSpPr/>
          <p:nvPr/>
        </p:nvCxnSpPr>
        <p:spPr>
          <a:xfrm rot="5400000" flipH="1" flipV="1">
            <a:off x="2456535" y="4463034"/>
            <a:ext cx="1765300" cy="1358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3575050" y="4007153"/>
            <a:ext cx="1765300" cy="1358900"/>
          </a:xfrm>
          <a:prstGeom prst="curvedConnector3">
            <a:avLst>
              <a:gd name="adj1" fmla="val 5431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50157" y="3254222"/>
            <a:ext cx="1878908" cy="60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925115" y="4417988"/>
            <a:ext cx="1765300" cy="1358900"/>
          </a:xfrm>
          <a:prstGeom prst="curvedConnector3">
            <a:avLst>
              <a:gd name="adj1" fmla="val 5431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585037" y="4001689"/>
            <a:ext cx="1895784" cy="549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4298950" y="2695970"/>
            <a:ext cx="863600" cy="807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>
            <a:off x="4096544" y="2834374"/>
            <a:ext cx="863600" cy="807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0750" y="2146300"/>
            <a:ext cx="84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2576513" y="1134781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3806826" y="1412465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 flipV="1">
            <a:off x="4730750" y="1552006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3184525" y="1221476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29400" y="1020034"/>
            <a:ext cx="4724400" cy="5156929"/>
          </a:xfrm>
        </p:spPr>
        <p:txBody>
          <a:bodyPr/>
          <a:lstStyle/>
          <a:p>
            <a:r>
              <a:rPr lang="en-US" dirty="0" smtClean="0"/>
              <a:t>NE winds – coming from land – dry winds</a:t>
            </a:r>
          </a:p>
          <a:p>
            <a:r>
              <a:rPr lang="en-US" dirty="0" smtClean="0"/>
              <a:t>But passing through Bay of Bengal- become moist</a:t>
            </a:r>
          </a:p>
          <a:p>
            <a:r>
              <a:rPr lang="en-US" dirty="0" smtClean="0"/>
              <a:t>Coastline of TN</a:t>
            </a:r>
          </a:p>
          <a:p>
            <a:r>
              <a:rPr lang="en-US" dirty="0" smtClean="0"/>
              <a:t>Rainfall in TN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Winter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 rot="455197">
            <a:off x="2882900" y="4330700"/>
            <a:ext cx="330200" cy="12319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8"/>
          <p:cNvSpPr/>
          <p:nvPr/>
        </p:nvSpPr>
        <p:spPr>
          <a:xfrm>
            <a:off x="2803024" y="3963907"/>
            <a:ext cx="749300" cy="2502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454400" y="1799838"/>
            <a:ext cx="169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 winds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7" y="1064193"/>
            <a:ext cx="4369661" cy="5156200"/>
          </a:xfrm>
        </p:spPr>
      </p:pic>
      <p:cxnSp>
        <p:nvCxnSpPr>
          <p:cNvPr id="14" name="Straight Arrow Connector 13"/>
          <p:cNvCxnSpPr/>
          <p:nvPr/>
        </p:nvCxnSpPr>
        <p:spPr>
          <a:xfrm flipH="1">
            <a:off x="2692400" y="177800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84615" y="261284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97200" y="2082800"/>
            <a:ext cx="6731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51315" y="3032693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41699" y="2437647"/>
            <a:ext cx="6477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86000" y="1142247"/>
            <a:ext cx="517024" cy="4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48000" y="1142247"/>
            <a:ext cx="504324" cy="4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56265" y="1333241"/>
            <a:ext cx="133134" cy="5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91348" y="1623694"/>
            <a:ext cx="0" cy="63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15885" y="230804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99015" y="336595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034106" y="3337493"/>
            <a:ext cx="267523" cy="8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460749" y="443944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573642" y="3337493"/>
            <a:ext cx="235772" cy="70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300162" y="4176130"/>
            <a:ext cx="577653" cy="5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841731" y="484433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921411" y="393770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8549" y="4152198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653661" y="474424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025651" y="5057206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38466" y="353443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029165" y="5239396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62747" y="2026410"/>
            <a:ext cx="137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North East Trade winds</a:t>
            </a:r>
            <a:endParaRPr lang="en-IN" b="1" dirty="0"/>
          </a:p>
        </p:txBody>
      </p:sp>
      <p:sp>
        <p:nvSpPr>
          <p:cNvPr id="51" name="Cloud 50"/>
          <p:cNvSpPr/>
          <p:nvPr/>
        </p:nvSpPr>
        <p:spPr>
          <a:xfrm>
            <a:off x="2729188" y="4419945"/>
            <a:ext cx="756880" cy="4112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Lightning Bolt 51"/>
          <p:cNvSpPr/>
          <p:nvPr/>
        </p:nvSpPr>
        <p:spPr>
          <a:xfrm>
            <a:off x="2986942" y="4567849"/>
            <a:ext cx="354520" cy="348949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 rot="455197">
            <a:off x="2802708" y="4778977"/>
            <a:ext cx="327589" cy="1015847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63333" y="1050850"/>
            <a:ext cx="4707967" cy="5156929"/>
          </a:xfrm>
        </p:spPr>
        <p:txBody>
          <a:bodyPr/>
          <a:lstStyle/>
          <a:p>
            <a:r>
              <a:rPr lang="en-US" dirty="0" smtClean="0"/>
              <a:t>STWJ from Mediterranean sea</a:t>
            </a:r>
          </a:p>
          <a:p>
            <a:r>
              <a:rPr lang="en-US" dirty="0" smtClean="0"/>
              <a:t>Brings disturbances to north </a:t>
            </a:r>
            <a:r>
              <a:rPr lang="en-US" dirty="0"/>
              <a:t>I</a:t>
            </a:r>
            <a:r>
              <a:rPr lang="en-US" dirty="0" smtClean="0"/>
              <a:t>ndia</a:t>
            </a:r>
          </a:p>
          <a:p>
            <a:r>
              <a:rPr lang="en-US" dirty="0" smtClean="0"/>
              <a:t>Winter rainfall – western disturbances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inter</a:t>
            </a:r>
            <a:endParaRPr lang="en-IN" dirty="0"/>
          </a:p>
        </p:txBody>
      </p:sp>
      <p:pic>
        <p:nvPicPr>
          <p:cNvPr id="1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439011" y="1050850"/>
            <a:ext cx="6291990" cy="4872766"/>
          </a:xfrm>
        </p:spPr>
      </p:pic>
      <p:sp>
        <p:nvSpPr>
          <p:cNvPr id="19" name="Minus 18"/>
          <p:cNvSpPr/>
          <p:nvPr/>
        </p:nvSpPr>
        <p:spPr>
          <a:xfrm rot="1418157">
            <a:off x="2898882" y="146535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urved Connector 19"/>
          <p:cNvCxnSpPr/>
          <p:nvPr/>
        </p:nvCxnSpPr>
        <p:spPr>
          <a:xfrm>
            <a:off x="1301750" y="1344022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055657" y="1574261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4191000" y="1846010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4250" y="1454683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  <p:sp>
        <p:nvSpPr>
          <p:cNvPr id="24" name="Freeform 23"/>
          <p:cNvSpPr/>
          <p:nvPr/>
        </p:nvSpPr>
        <p:spPr>
          <a:xfrm>
            <a:off x="527049" y="4249216"/>
            <a:ext cx="6203951" cy="780814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231538" y="4269915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26" name="TextBox 25"/>
          <p:cNvSpPr txBox="1"/>
          <p:nvPr/>
        </p:nvSpPr>
        <p:spPr>
          <a:xfrm rot="1082257">
            <a:off x="3263749" y="1286796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sp>
        <p:nvSpPr>
          <p:cNvPr id="27" name="Sun 26"/>
          <p:cNvSpPr/>
          <p:nvPr/>
        </p:nvSpPr>
        <p:spPr>
          <a:xfrm>
            <a:off x="6267020" y="5273623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99250" y="1081305"/>
            <a:ext cx="5181600" cy="54337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Northward apparent movement of Sun</a:t>
            </a:r>
          </a:p>
          <a:p>
            <a:r>
              <a:rPr lang="en-US" dirty="0" smtClean="0"/>
              <a:t>Temperature increases</a:t>
            </a:r>
          </a:p>
          <a:p>
            <a:r>
              <a:rPr lang="en-US" dirty="0" smtClean="0"/>
              <a:t>LP but resisted by STWJ</a:t>
            </a:r>
          </a:p>
          <a:p>
            <a:r>
              <a:rPr lang="en-US" dirty="0" smtClean="0"/>
              <a:t>Local heating convectional rainfall</a:t>
            </a:r>
          </a:p>
          <a:p>
            <a:r>
              <a:rPr lang="en-US" dirty="0" smtClean="0"/>
              <a:t>Pre-monsoon thunder storm</a:t>
            </a:r>
          </a:p>
          <a:p>
            <a:r>
              <a:rPr lang="en-US" dirty="0" err="1" smtClean="0"/>
              <a:t>Kalbaishakhi</a:t>
            </a:r>
            <a:r>
              <a:rPr lang="en-US" dirty="0" smtClean="0"/>
              <a:t> (WB), Mango shower, Blossom shower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78375" y="516890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270493" y="1081304"/>
            <a:ext cx="6262070" cy="4849595"/>
          </a:xfrm>
        </p:spPr>
      </p:pic>
      <p:sp>
        <p:nvSpPr>
          <p:cNvPr id="28" name="Minus 27"/>
          <p:cNvSpPr/>
          <p:nvPr/>
        </p:nvSpPr>
        <p:spPr>
          <a:xfrm rot="1418157">
            <a:off x="2660817" y="152831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Curved Connector 28"/>
          <p:cNvCxnSpPr/>
          <p:nvPr/>
        </p:nvCxnSpPr>
        <p:spPr>
          <a:xfrm>
            <a:off x="898700" y="1181027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2935464" y="1296147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097289" y="1775474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8376" y="1533855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  <p:sp>
        <p:nvSpPr>
          <p:cNvPr id="33" name="Oval 32"/>
          <p:cNvSpPr/>
          <p:nvPr/>
        </p:nvSpPr>
        <p:spPr>
          <a:xfrm>
            <a:off x="2678074" y="178844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2849742" y="1694366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7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Physiography of India:</a:t>
            </a:r>
          </a:p>
          <a:p>
            <a:r>
              <a:rPr lang="en-US" dirty="0" smtClean="0"/>
              <a:t>Plateaus and coastal plains of India</a:t>
            </a:r>
          </a:p>
          <a:p>
            <a:r>
              <a:rPr lang="en-US" dirty="0" smtClean="0"/>
              <a:t>Indian rivers:  Himalayan and peninsular rivers</a:t>
            </a:r>
          </a:p>
          <a:p>
            <a:r>
              <a:rPr lang="en-US" dirty="0" smtClean="0"/>
              <a:t>Indian seasons:</a:t>
            </a:r>
          </a:p>
          <a:p>
            <a:r>
              <a:rPr lang="en-US" dirty="0" smtClean="0"/>
              <a:t>Monsoon </a:t>
            </a:r>
          </a:p>
          <a:p>
            <a:r>
              <a:rPr lang="en-US" dirty="0" smtClean="0"/>
              <a:t>Winter </a:t>
            </a:r>
          </a:p>
          <a:p>
            <a:r>
              <a:rPr lang="en-US" dirty="0" smtClean="0"/>
              <a:t>summer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41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 Monsoon: unique features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Indian Monsoon: </a:t>
            </a:r>
            <a:r>
              <a:rPr lang="en-US" dirty="0" smtClean="0"/>
              <a:t>mechanism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77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4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45866"/>
          </a:xfrm>
        </p:spPr>
        <p:txBody>
          <a:bodyPr>
            <a:normAutofit/>
          </a:bodyPr>
          <a:lstStyle/>
          <a:p>
            <a:r>
              <a:rPr lang="en-US" dirty="0" smtClean="0"/>
              <a:t>Northward movement of the sun in summer</a:t>
            </a:r>
          </a:p>
          <a:p>
            <a:r>
              <a:rPr lang="en-US" dirty="0" smtClean="0"/>
              <a:t>Heating of Tibetan </a:t>
            </a:r>
            <a:r>
              <a:rPr lang="en-US" dirty="0" err="1" smtClean="0"/>
              <a:t>plt</a:t>
            </a:r>
            <a:r>
              <a:rPr lang="en-US" dirty="0" smtClean="0"/>
              <a:t> –LP</a:t>
            </a:r>
          </a:p>
          <a:p>
            <a:r>
              <a:rPr lang="en-US" dirty="0" smtClean="0"/>
              <a:t>Rising of the air</a:t>
            </a:r>
          </a:p>
          <a:p>
            <a:r>
              <a:rPr lang="en-US" dirty="0" smtClean="0"/>
              <a:t>Create TEJ above Tibet – move towards Mascarene High</a:t>
            </a:r>
          </a:p>
          <a:p>
            <a:r>
              <a:rPr lang="en-US" dirty="0" smtClean="0"/>
              <a:t>Strengthen Mascarene High pressure cell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Tropical Easterly Jet (TEJ)</a:t>
            </a:r>
            <a:endParaRPr lang="en-IN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5" y="1109909"/>
            <a:ext cx="5624994" cy="5067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24435" y="1378288"/>
            <a:ext cx="5715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46976" y="3036144"/>
            <a:ext cx="432330" cy="298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86918" y="2012150"/>
            <a:ext cx="492388" cy="43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79116" y="2248410"/>
            <a:ext cx="405075" cy="330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68206" y="2632666"/>
            <a:ext cx="457200" cy="31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52985" y="1771988"/>
            <a:ext cx="412485" cy="411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65470" y="1109910"/>
            <a:ext cx="18521" cy="39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31119" y="1195197"/>
            <a:ext cx="610394" cy="33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32765" y="1597282"/>
            <a:ext cx="511176" cy="4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5735" y="3366448"/>
            <a:ext cx="837406" cy="453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206" y="2519009"/>
            <a:ext cx="492388" cy="43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57100" y="3036144"/>
            <a:ext cx="0" cy="485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Left Arrow 17"/>
          <p:cNvSpPr/>
          <p:nvPr/>
        </p:nvSpPr>
        <p:spPr>
          <a:xfrm rot="18971958">
            <a:off x="1624517" y="1796970"/>
            <a:ext cx="1124877" cy="329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534829" y="1189906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Tibet </a:t>
            </a:r>
            <a:r>
              <a:rPr lang="en-US" b="1" dirty="0" err="1" smtClean="0"/>
              <a:t>plt</a:t>
            </a:r>
            <a:r>
              <a:rPr lang="en-US" b="1" dirty="0" smtClean="0"/>
              <a:t>. LP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96365" y="3957170"/>
            <a:ext cx="14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Mascerene</a:t>
            </a:r>
            <a:r>
              <a:rPr lang="en-US" b="1" dirty="0" smtClean="0"/>
              <a:t> High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7235" y="1292153"/>
            <a:ext cx="119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Tropical Easterly Jet</a:t>
            </a:r>
            <a:endParaRPr lang="en-IN" b="1" dirty="0"/>
          </a:p>
        </p:txBody>
      </p:sp>
      <p:sp>
        <p:nvSpPr>
          <p:cNvPr id="22" name="Sun 21"/>
          <p:cNvSpPr/>
          <p:nvPr/>
        </p:nvSpPr>
        <p:spPr>
          <a:xfrm>
            <a:off x="5521860" y="1020034"/>
            <a:ext cx="621506" cy="487372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0"/>
          <a:stretch/>
        </p:blipFill>
        <p:spPr>
          <a:xfrm>
            <a:off x="207545" y="1031080"/>
            <a:ext cx="10973596" cy="50522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Pressure system on earth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5900" y="913692"/>
            <a:ext cx="5181600" cy="5698266"/>
          </a:xfrm>
        </p:spPr>
        <p:txBody>
          <a:bodyPr>
            <a:normAutofit/>
          </a:bodyPr>
          <a:lstStyle/>
          <a:p>
            <a:r>
              <a:rPr lang="en-US" dirty="0" smtClean="0"/>
              <a:t>Summer: northward movement of sun, northward movement of ITCZ</a:t>
            </a:r>
          </a:p>
          <a:p>
            <a:r>
              <a:rPr lang="en-US" dirty="0" smtClean="0"/>
              <a:t>Sometimes, LP cells of ITCZ do not merge with ITCZ on movement of ITCZ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equatorial trough</a:t>
            </a:r>
            <a:endParaRPr lang="en-IN" dirty="0"/>
          </a:p>
        </p:txBody>
      </p:sp>
      <p:sp>
        <p:nvSpPr>
          <p:cNvPr id="14" name="Sun 13"/>
          <p:cNvSpPr/>
          <p:nvPr/>
        </p:nvSpPr>
        <p:spPr>
          <a:xfrm>
            <a:off x="5676900" y="2044700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406400" y="1066800"/>
            <a:ext cx="5969000" cy="4407266"/>
          </a:xfrm>
        </p:spPr>
      </p:pic>
      <p:sp>
        <p:nvSpPr>
          <p:cNvPr id="34" name="Freeform 33"/>
          <p:cNvSpPr/>
          <p:nvPr/>
        </p:nvSpPr>
        <p:spPr>
          <a:xfrm>
            <a:off x="622300" y="1279267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133850" y="120838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ITCZ</a:t>
            </a:r>
            <a:endParaRPr lang="en-IN" b="1" dirty="0"/>
          </a:p>
        </p:txBody>
      </p:sp>
      <p:sp>
        <p:nvSpPr>
          <p:cNvPr id="36" name="Oval 35"/>
          <p:cNvSpPr/>
          <p:nvPr/>
        </p:nvSpPr>
        <p:spPr>
          <a:xfrm>
            <a:off x="2927350" y="4279901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409700" y="3675461"/>
            <a:ext cx="12700" cy="51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866900" y="3703995"/>
            <a:ext cx="12700" cy="51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36650" y="4280457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46" name="Oval 45"/>
          <p:cNvSpPr/>
          <p:nvPr/>
        </p:nvSpPr>
        <p:spPr>
          <a:xfrm>
            <a:off x="1104900" y="4255336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111500" y="4287365"/>
            <a:ext cx="1022350" cy="3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49" name="Sun 48"/>
          <p:cNvSpPr/>
          <p:nvPr/>
        </p:nvSpPr>
        <p:spPr>
          <a:xfrm>
            <a:off x="5702300" y="1312162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5900" y="913692"/>
            <a:ext cx="5181600" cy="5698266"/>
          </a:xfrm>
        </p:spPr>
        <p:txBody>
          <a:bodyPr>
            <a:normAutofit/>
          </a:bodyPr>
          <a:lstStyle/>
          <a:p>
            <a:r>
              <a:rPr lang="en-US" dirty="0" smtClean="0"/>
              <a:t>When 2</a:t>
            </a:r>
            <a:r>
              <a:rPr lang="en-US" baseline="30000" dirty="0" smtClean="0"/>
              <a:t>nd</a:t>
            </a:r>
            <a:r>
              <a:rPr lang="en-US" dirty="0" smtClean="0"/>
              <a:t> equatorial trough (LP cell of ITCZ) merges with main ITCZ – strengthen the LP of ITCZ</a:t>
            </a:r>
          </a:p>
          <a:p>
            <a:r>
              <a:rPr lang="en-US" dirty="0" smtClean="0"/>
              <a:t>Attract more monsoon winds towards India</a:t>
            </a:r>
          </a:p>
          <a:p>
            <a:r>
              <a:rPr lang="en-US" dirty="0" smtClean="0"/>
              <a:t>If not, then weak LP system over Tibet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equatorial trough</a:t>
            </a:r>
            <a:endParaRPr lang="en-IN" dirty="0"/>
          </a:p>
        </p:txBody>
      </p:sp>
      <p:sp>
        <p:nvSpPr>
          <p:cNvPr id="16" name="Sun 15"/>
          <p:cNvSpPr/>
          <p:nvPr/>
        </p:nvSpPr>
        <p:spPr>
          <a:xfrm>
            <a:off x="5676900" y="2044700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406400" y="1066800"/>
            <a:ext cx="5969000" cy="4407266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8" name="Freeform 17"/>
          <p:cNvSpPr/>
          <p:nvPr/>
        </p:nvSpPr>
        <p:spPr>
          <a:xfrm>
            <a:off x="622300" y="1279267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133850" y="120838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ITCZ</a:t>
            </a:r>
            <a:endParaRPr lang="en-IN" b="1" dirty="0"/>
          </a:p>
        </p:txBody>
      </p:sp>
      <p:sp>
        <p:nvSpPr>
          <p:cNvPr id="22" name="Oval 21"/>
          <p:cNvSpPr/>
          <p:nvPr/>
        </p:nvSpPr>
        <p:spPr>
          <a:xfrm>
            <a:off x="2927350" y="4279901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638300" y="1432033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1511300" y="1145123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111500" y="4287365"/>
            <a:ext cx="1022350" cy="3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30" name="Sun 29"/>
          <p:cNvSpPr/>
          <p:nvPr/>
        </p:nvSpPr>
        <p:spPr>
          <a:xfrm>
            <a:off x="5702300" y="1312162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2</TotalTime>
  <Words>936</Words>
  <Application>Microsoft Office PowerPoint</Application>
  <PresentationFormat>Widescreen</PresentationFormat>
  <Paragraphs>238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Seasons of India</vt:lpstr>
      <vt:lpstr>Monsoon</vt:lpstr>
      <vt:lpstr>India Monsoon: unique features</vt:lpstr>
      <vt:lpstr>Indian Monsoon: mechanism</vt:lpstr>
      <vt:lpstr>Tropical Easterly Jet (TEJ)</vt:lpstr>
      <vt:lpstr>Pressure system on earth</vt:lpstr>
      <vt:lpstr>Second equatorial trough</vt:lpstr>
      <vt:lpstr>Second equatorial trough</vt:lpstr>
      <vt:lpstr>Somali current and Somali Jet stream</vt:lpstr>
      <vt:lpstr>Permanent Jet stream in the world</vt:lpstr>
      <vt:lpstr>Sub-Tropical Westerly Jet</vt:lpstr>
      <vt:lpstr>Sub-Tropical Westerly Jet</vt:lpstr>
      <vt:lpstr>Sub-Tropical Westerly Jet</vt:lpstr>
      <vt:lpstr>Sub-Tropical Westerly Jet</vt:lpstr>
      <vt:lpstr>Indian Ocean Dipole</vt:lpstr>
      <vt:lpstr>Indian Ocean Dipole</vt:lpstr>
      <vt:lpstr>Fluctuation in Monsoon</vt:lpstr>
      <vt:lpstr>Fluctuation in Monsoon</vt:lpstr>
      <vt:lpstr>Fluctuation in Monsoon</vt:lpstr>
      <vt:lpstr>Fluctuation in Monsoon</vt:lpstr>
      <vt:lpstr>Fluctuation in Monsoon</vt:lpstr>
      <vt:lpstr>Fluctuation in Monsoon</vt:lpstr>
      <vt:lpstr>Monsoon</vt:lpstr>
      <vt:lpstr>Monsoon: Arabian branch</vt:lpstr>
      <vt:lpstr>Monsoon : Arabian branch</vt:lpstr>
      <vt:lpstr>Monsoon : Arabian branch</vt:lpstr>
      <vt:lpstr>Monsoon: Bay of Bengal branch</vt:lpstr>
      <vt:lpstr>Monsoon: Bay of Bengal branch</vt:lpstr>
      <vt:lpstr>Monsoon: Bay of Bengal branch</vt:lpstr>
      <vt:lpstr>Rainfall pattern</vt:lpstr>
      <vt:lpstr>Rainfall pattern</vt:lpstr>
      <vt:lpstr>Retreating Monsoon</vt:lpstr>
      <vt:lpstr>Retreating Monsoon: tropical cyclone</vt:lpstr>
      <vt:lpstr>Winter</vt:lpstr>
      <vt:lpstr>Winter</vt:lpstr>
      <vt:lpstr>Summer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1</cp:revision>
  <dcterms:created xsi:type="dcterms:W3CDTF">2015-03-15T07:02:34Z</dcterms:created>
  <dcterms:modified xsi:type="dcterms:W3CDTF">2015-03-15T07:05:16Z</dcterms:modified>
</cp:coreProperties>
</file>