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9020C-6ED5-4315-81EB-CB44D75C11A1}" type="doc">
      <dgm:prSet loTypeId="urn:microsoft.com/office/officeart/2005/8/layout/list1" loCatId="list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6727C94A-D7A2-4CB9-9C79-75EAC01491E0}">
      <dgm:prSet phldrT="[Text]"/>
      <dgm:spPr/>
      <dgm:t>
        <a:bodyPr/>
        <a:lstStyle/>
        <a:p>
          <a:r>
            <a:rPr lang="en-US" dirty="0" smtClean="0"/>
            <a:t>Surface Water resource</a:t>
          </a:r>
          <a:endParaRPr lang="en-IN" dirty="0"/>
        </a:p>
      </dgm:t>
    </dgm:pt>
    <dgm:pt modelId="{7518BDE7-7A61-4E25-8C90-20AF99C8364D}" type="parTrans" cxnId="{29A3CE34-665B-4AB8-867D-BC2434C498DC}">
      <dgm:prSet/>
      <dgm:spPr/>
      <dgm:t>
        <a:bodyPr/>
        <a:lstStyle/>
        <a:p>
          <a:endParaRPr lang="en-IN"/>
        </a:p>
      </dgm:t>
    </dgm:pt>
    <dgm:pt modelId="{4643375B-9403-485C-AC3E-D40124A465D9}" type="sibTrans" cxnId="{29A3CE34-665B-4AB8-867D-BC2434C498DC}">
      <dgm:prSet/>
      <dgm:spPr/>
      <dgm:t>
        <a:bodyPr/>
        <a:lstStyle/>
        <a:p>
          <a:endParaRPr lang="en-IN"/>
        </a:p>
      </dgm:t>
    </dgm:pt>
    <dgm:pt modelId="{FFA8EE9D-69F6-472F-AA53-255AEAD50686}">
      <dgm:prSet phldrT="[Text]"/>
      <dgm:spPr/>
      <dgm:t>
        <a:bodyPr/>
        <a:lstStyle/>
        <a:p>
          <a:r>
            <a:rPr lang="en-US" dirty="0" smtClean="0"/>
            <a:t>Ground water resource </a:t>
          </a:r>
          <a:endParaRPr lang="en-IN" dirty="0"/>
        </a:p>
      </dgm:t>
    </dgm:pt>
    <dgm:pt modelId="{8DC7A2D6-F7CB-4EC6-AFDB-A989F259DC76}" type="parTrans" cxnId="{FA2DB688-F9E3-46EE-A3FB-03EF411D8F87}">
      <dgm:prSet/>
      <dgm:spPr/>
      <dgm:t>
        <a:bodyPr/>
        <a:lstStyle/>
        <a:p>
          <a:endParaRPr lang="en-IN"/>
        </a:p>
      </dgm:t>
    </dgm:pt>
    <dgm:pt modelId="{F3C6F525-E8E7-4841-BD15-55CB9052414A}" type="sibTrans" cxnId="{FA2DB688-F9E3-46EE-A3FB-03EF411D8F87}">
      <dgm:prSet/>
      <dgm:spPr/>
      <dgm:t>
        <a:bodyPr/>
        <a:lstStyle/>
        <a:p>
          <a:endParaRPr lang="en-IN"/>
        </a:p>
      </dgm:t>
    </dgm:pt>
    <dgm:pt modelId="{113B713A-5051-4784-BBFE-36CE332F5469}" type="pres">
      <dgm:prSet presAssocID="{3619020C-6ED5-4315-81EB-CB44D75C11A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1CFA9E6-3395-42D4-A792-00913C8FACC9}" type="pres">
      <dgm:prSet presAssocID="{6727C94A-D7A2-4CB9-9C79-75EAC01491E0}" presName="parentLin" presStyleCnt="0"/>
      <dgm:spPr/>
    </dgm:pt>
    <dgm:pt modelId="{BFFA8E18-E23C-45A2-9823-D38B71E50AA6}" type="pres">
      <dgm:prSet presAssocID="{6727C94A-D7A2-4CB9-9C79-75EAC01491E0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AE858A66-C214-46AD-A869-06DED2A8729A}" type="pres">
      <dgm:prSet presAssocID="{6727C94A-D7A2-4CB9-9C79-75EAC01491E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7AD6A8-EEEA-4273-99E8-BE75B8DCD01F}" type="pres">
      <dgm:prSet presAssocID="{6727C94A-D7A2-4CB9-9C79-75EAC01491E0}" presName="negativeSpace" presStyleCnt="0"/>
      <dgm:spPr/>
    </dgm:pt>
    <dgm:pt modelId="{029C1363-A435-4A4E-B884-ADD7118BBD95}" type="pres">
      <dgm:prSet presAssocID="{6727C94A-D7A2-4CB9-9C79-75EAC01491E0}" presName="childText" presStyleLbl="conFgAcc1" presStyleIdx="0" presStyleCnt="2">
        <dgm:presLayoutVars>
          <dgm:bulletEnabled val="1"/>
        </dgm:presLayoutVars>
      </dgm:prSet>
      <dgm:spPr/>
    </dgm:pt>
    <dgm:pt modelId="{9D002119-C583-4446-AB19-1D89AA1AD7C2}" type="pres">
      <dgm:prSet presAssocID="{4643375B-9403-485C-AC3E-D40124A465D9}" presName="spaceBetweenRectangles" presStyleCnt="0"/>
      <dgm:spPr/>
    </dgm:pt>
    <dgm:pt modelId="{844B2A57-22D8-486D-92A2-F8B953E9A397}" type="pres">
      <dgm:prSet presAssocID="{FFA8EE9D-69F6-472F-AA53-255AEAD50686}" presName="parentLin" presStyleCnt="0"/>
      <dgm:spPr/>
    </dgm:pt>
    <dgm:pt modelId="{206005F2-1687-4215-AC89-2866DD2F8722}" type="pres">
      <dgm:prSet presAssocID="{FFA8EE9D-69F6-472F-AA53-255AEAD50686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7C398F65-6C12-4F18-981B-6B64DC6B2F2C}" type="pres">
      <dgm:prSet presAssocID="{FFA8EE9D-69F6-472F-AA53-255AEAD5068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FF97C7-45F0-463C-96B2-8AB675E830E2}" type="pres">
      <dgm:prSet presAssocID="{FFA8EE9D-69F6-472F-AA53-255AEAD50686}" presName="negativeSpace" presStyleCnt="0"/>
      <dgm:spPr/>
    </dgm:pt>
    <dgm:pt modelId="{46487F44-9068-4FAC-9996-DB659A3E98EE}" type="pres">
      <dgm:prSet presAssocID="{FFA8EE9D-69F6-472F-AA53-255AEAD5068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80388EA-0883-4A26-B5B2-1E97FBF52F1B}" type="presOf" srcId="{FFA8EE9D-69F6-472F-AA53-255AEAD50686}" destId="{206005F2-1687-4215-AC89-2866DD2F8722}" srcOrd="0" destOrd="0" presId="urn:microsoft.com/office/officeart/2005/8/layout/list1"/>
    <dgm:cxn modelId="{29A3CE34-665B-4AB8-867D-BC2434C498DC}" srcId="{3619020C-6ED5-4315-81EB-CB44D75C11A1}" destId="{6727C94A-D7A2-4CB9-9C79-75EAC01491E0}" srcOrd="0" destOrd="0" parTransId="{7518BDE7-7A61-4E25-8C90-20AF99C8364D}" sibTransId="{4643375B-9403-485C-AC3E-D40124A465D9}"/>
    <dgm:cxn modelId="{A24E07A3-5608-4FC9-AA1B-F81A5A77E1D0}" type="presOf" srcId="{6727C94A-D7A2-4CB9-9C79-75EAC01491E0}" destId="{BFFA8E18-E23C-45A2-9823-D38B71E50AA6}" srcOrd="0" destOrd="0" presId="urn:microsoft.com/office/officeart/2005/8/layout/list1"/>
    <dgm:cxn modelId="{5D27AA92-7AE8-4AA9-821F-07EC3F55AF75}" type="presOf" srcId="{FFA8EE9D-69F6-472F-AA53-255AEAD50686}" destId="{7C398F65-6C12-4F18-981B-6B64DC6B2F2C}" srcOrd="1" destOrd="0" presId="urn:microsoft.com/office/officeart/2005/8/layout/list1"/>
    <dgm:cxn modelId="{FA2DB688-F9E3-46EE-A3FB-03EF411D8F87}" srcId="{3619020C-6ED5-4315-81EB-CB44D75C11A1}" destId="{FFA8EE9D-69F6-472F-AA53-255AEAD50686}" srcOrd="1" destOrd="0" parTransId="{8DC7A2D6-F7CB-4EC6-AFDB-A989F259DC76}" sibTransId="{F3C6F525-E8E7-4841-BD15-55CB9052414A}"/>
    <dgm:cxn modelId="{87B9441D-1C62-4AF5-8CEB-AE43161DEE5D}" type="presOf" srcId="{6727C94A-D7A2-4CB9-9C79-75EAC01491E0}" destId="{AE858A66-C214-46AD-A869-06DED2A8729A}" srcOrd="1" destOrd="0" presId="urn:microsoft.com/office/officeart/2005/8/layout/list1"/>
    <dgm:cxn modelId="{B77D1274-4F26-431E-8EC4-55F6E712C9C9}" type="presOf" srcId="{3619020C-6ED5-4315-81EB-CB44D75C11A1}" destId="{113B713A-5051-4784-BBFE-36CE332F5469}" srcOrd="0" destOrd="0" presId="urn:microsoft.com/office/officeart/2005/8/layout/list1"/>
    <dgm:cxn modelId="{A0B79E1A-F819-41C7-B0BD-8153C1FF5D85}" type="presParOf" srcId="{113B713A-5051-4784-BBFE-36CE332F5469}" destId="{01CFA9E6-3395-42D4-A792-00913C8FACC9}" srcOrd="0" destOrd="0" presId="urn:microsoft.com/office/officeart/2005/8/layout/list1"/>
    <dgm:cxn modelId="{F7E438B7-03CC-4F16-933E-297FEB19F1BB}" type="presParOf" srcId="{01CFA9E6-3395-42D4-A792-00913C8FACC9}" destId="{BFFA8E18-E23C-45A2-9823-D38B71E50AA6}" srcOrd="0" destOrd="0" presId="urn:microsoft.com/office/officeart/2005/8/layout/list1"/>
    <dgm:cxn modelId="{83B6AE09-C614-4F13-A2A5-FF4ED62B1B23}" type="presParOf" srcId="{01CFA9E6-3395-42D4-A792-00913C8FACC9}" destId="{AE858A66-C214-46AD-A869-06DED2A8729A}" srcOrd="1" destOrd="0" presId="urn:microsoft.com/office/officeart/2005/8/layout/list1"/>
    <dgm:cxn modelId="{A6EFF0AA-745D-4992-A915-C24D14FFF7E2}" type="presParOf" srcId="{113B713A-5051-4784-BBFE-36CE332F5469}" destId="{737AD6A8-EEEA-4273-99E8-BE75B8DCD01F}" srcOrd="1" destOrd="0" presId="urn:microsoft.com/office/officeart/2005/8/layout/list1"/>
    <dgm:cxn modelId="{816B9873-1A38-42CE-90F3-CA47551C784E}" type="presParOf" srcId="{113B713A-5051-4784-BBFE-36CE332F5469}" destId="{029C1363-A435-4A4E-B884-ADD7118BBD95}" srcOrd="2" destOrd="0" presId="urn:microsoft.com/office/officeart/2005/8/layout/list1"/>
    <dgm:cxn modelId="{20F9F3CB-ECC9-490C-857C-D23F51A34D1E}" type="presParOf" srcId="{113B713A-5051-4784-BBFE-36CE332F5469}" destId="{9D002119-C583-4446-AB19-1D89AA1AD7C2}" srcOrd="3" destOrd="0" presId="urn:microsoft.com/office/officeart/2005/8/layout/list1"/>
    <dgm:cxn modelId="{B7244CA1-934C-4597-ABF7-E6BA0FE04A05}" type="presParOf" srcId="{113B713A-5051-4784-BBFE-36CE332F5469}" destId="{844B2A57-22D8-486D-92A2-F8B953E9A397}" srcOrd="4" destOrd="0" presId="urn:microsoft.com/office/officeart/2005/8/layout/list1"/>
    <dgm:cxn modelId="{DB462DE9-B306-4635-8C28-F327E8AFC58C}" type="presParOf" srcId="{844B2A57-22D8-486D-92A2-F8B953E9A397}" destId="{206005F2-1687-4215-AC89-2866DD2F8722}" srcOrd="0" destOrd="0" presId="urn:microsoft.com/office/officeart/2005/8/layout/list1"/>
    <dgm:cxn modelId="{38BDD6C5-02DD-4BAB-BC5F-A16CB6C5EB68}" type="presParOf" srcId="{844B2A57-22D8-486D-92A2-F8B953E9A397}" destId="{7C398F65-6C12-4F18-981B-6B64DC6B2F2C}" srcOrd="1" destOrd="0" presId="urn:microsoft.com/office/officeart/2005/8/layout/list1"/>
    <dgm:cxn modelId="{E37D103A-D9D0-463B-A4E2-1421FD345448}" type="presParOf" srcId="{113B713A-5051-4784-BBFE-36CE332F5469}" destId="{D5FF97C7-45F0-463C-96B2-8AB675E830E2}" srcOrd="5" destOrd="0" presId="urn:microsoft.com/office/officeart/2005/8/layout/list1"/>
    <dgm:cxn modelId="{A2C917E4-2745-4E88-BCC6-0D6C73A5E946}" type="presParOf" srcId="{113B713A-5051-4784-BBFE-36CE332F5469}" destId="{46487F44-9068-4FAC-9996-DB659A3E98E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9020C-6ED5-4315-81EB-CB44D75C11A1}" type="doc">
      <dgm:prSet loTypeId="urn:microsoft.com/office/officeart/2005/8/layout/list1" loCatId="list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6727C94A-D7A2-4CB9-9C79-75EAC01491E0}">
      <dgm:prSet phldrT="[Text]"/>
      <dgm:spPr/>
      <dgm:t>
        <a:bodyPr/>
        <a:lstStyle/>
        <a:p>
          <a:r>
            <a:rPr lang="en-US" strike="sngStrike" dirty="0" smtClean="0"/>
            <a:t>Surface Water resource</a:t>
          </a:r>
          <a:endParaRPr lang="en-IN" strike="sngStrike" dirty="0"/>
        </a:p>
      </dgm:t>
    </dgm:pt>
    <dgm:pt modelId="{7518BDE7-7A61-4E25-8C90-20AF99C8364D}" type="parTrans" cxnId="{29A3CE34-665B-4AB8-867D-BC2434C498DC}">
      <dgm:prSet/>
      <dgm:spPr/>
      <dgm:t>
        <a:bodyPr/>
        <a:lstStyle/>
        <a:p>
          <a:endParaRPr lang="en-IN"/>
        </a:p>
      </dgm:t>
    </dgm:pt>
    <dgm:pt modelId="{4643375B-9403-485C-AC3E-D40124A465D9}" type="sibTrans" cxnId="{29A3CE34-665B-4AB8-867D-BC2434C498DC}">
      <dgm:prSet/>
      <dgm:spPr/>
      <dgm:t>
        <a:bodyPr/>
        <a:lstStyle/>
        <a:p>
          <a:endParaRPr lang="en-IN"/>
        </a:p>
      </dgm:t>
    </dgm:pt>
    <dgm:pt modelId="{FFA8EE9D-69F6-472F-AA53-255AEAD50686}">
      <dgm:prSet phldrT="[Text]"/>
      <dgm:spPr/>
      <dgm:t>
        <a:bodyPr/>
        <a:lstStyle/>
        <a:p>
          <a:r>
            <a:rPr lang="en-US" dirty="0" smtClean="0"/>
            <a:t>Ground water resource </a:t>
          </a:r>
          <a:endParaRPr lang="en-IN" dirty="0"/>
        </a:p>
      </dgm:t>
    </dgm:pt>
    <dgm:pt modelId="{8DC7A2D6-F7CB-4EC6-AFDB-A989F259DC76}" type="parTrans" cxnId="{FA2DB688-F9E3-46EE-A3FB-03EF411D8F87}">
      <dgm:prSet/>
      <dgm:spPr/>
      <dgm:t>
        <a:bodyPr/>
        <a:lstStyle/>
        <a:p>
          <a:endParaRPr lang="en-IN"/>
        </a:p>
      </dgm:t>
    </dgm:pt>
    <dgm:pt modelId="{F3C6F525-E8E7-4841-BD15-55CB9052414A}" type="sibTrans" cxnId="{FA2DB688-F9E3-46EE-A3FB-03EF411D8F87}">
      <dgm:prSet/>
      <dgm:spPr/>
      <dgm:t>
        <a:bodyPr/>
        <a:lstStyle/>
        <a:p>
          <a:endParaRPr lang="en-IN"/>
        </a:p>
      </dgm:t>
    </dgm:pt>
    <dgm:pt modelId="{113B713A-5051-4784-BBFE-36CE332F5469}" type="pres">
      <dgm:prSet presAssocID="{3619020C-6ED5-4315-81EB-CB44D75C11A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1CFA9E6-3395-42D4-A792-00913C8FACC9}" type="pres">
      <dgm:prSet presAssocID="{6727C94A-D7A2-4CB9-9C79-75EAC01491E0}" presName="parentLin" presStyleCnt="0"/>
      <dgm:spPr/>
    </dgm:pt>
    <dgm:pt modelId="{BFFA8E18-E23C-45A2-9823-D38B71E50AA6}" type="pres">
      <dgm:prSet presAssocID="{6727C94A-D7A2-4CB9-9C79-75EAC01491E0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AE858A66-C214-46AD-A869-06DED2A8729A}" type="pres">
      <dgm:prSet presAssocID="{6727C94A-D7A2-4CB9-9C79-75EAC01491E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7AD6A8-EEEA-4273-99E8-BE75B8DCD01F}" type="pres">
      <dgm:prSet presAssocID="{6727C94A-D7A2-4CB9-9C79-75EAC01491E0}" presName="negativeSpace" presStyleCnt="0"/>
      <dgm:spPr/>
    </dgm:pt>
    <dgm:pt modelId="{029C1363-A435-4A4E-B884-ADD7118BBD95}" type="pres">
      <dgm:prSet presAssocID="{6727C94A-D7A2-4CB9-9C79-75EAC01491E0}" presName="childText" presStyleLbl="conFgAcc1" presStyleIdx="0" presStyleCnt="2">
        <dgm:presLayoutVars>
          <dgm:bulletEnabled val="1"/>
        </dgm:presLayoutVars>
      </dgm:prSet>
      <dgm:spPr/>
    </dgm:pt>
    <dgm:pt modelId="{9D002119-C583-4446-AB19-1D89AA1AD7C2}" type="pres">
      <dgm:prSet presAssocID="{4643375B-9403-485C-AC3E-D40124A465D9}" presName="spaceBetweenRectangles" presStyleCnt="0"/>
      <dgm:spPr/>
    </dgm:pt>
    <dgm:pt modelId="{844B2A57-22D8-486D-92A2-F8B953E9A397}" type="pres">
      <dgm:prSet presAssocID="{FFA8EE9D-69F6-472F-AA53-255AEAD50686}" presName="parentLin" presStyleCnt="0"/>
      <dgm:spPr/>
    </dgm:pt>
    <dgm:pt modelId="{206005F2-1687-4215-AC89-2866DD2F8722}" type="pres">
      <dgm:prSet presAssocID="{FFA8EE9D-69F6-472F-AA53-255AEAD50686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7C398F65-6C12-4F18-981B-6B64DC6B2F2C}" type="pres">
      <dgm:prSet presAssocID="{FFA8EE9D-69F6-472F-AA53-255AEAD5068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FF97C7-45F0-463C-96B2-8AB675E830E2}" type="pres">
      <dgm:prSet presAssocID="{FFA8EE9D-69F6-472F-AA53-255AEAD50686}" presName="negativeSpace" presStyleCnt="0"/>
      <dgm:spPr/>
    </dgm:pt>
    <dgm:pt modelId="{46487F44-9068-4FAC-9996-DB659A3E98EE}" type="pres">
      <dgm:prSet presAssocID="{FFA8EE9D-69F6-472F-AA53-255AEAD5068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5B845DA-694D-4E77-97D6-B53E746678EE}" type="presOf" srcId="{FFA8EE9D-69F6-472F-AA53-255AEAD50686}" destId="{206005F2-1687-4215-AC89-2866DD2F8722}" srcOrd="0" destOrd="0" presId="urn:microsoft.com/office/officeart/2005/8/layout/list1"/>
    <dgm:cxn modelId="{29A3CE34-665B-4AB8-867D-BC2434C498DC}" srcId="{3619020C-6ED5-4315-81EB-CB44D75C11A1}" destId="{6727C94A-D7A2-4CB9-9C79-75EAC01491E0}" srcOrd="0" destOrd="0" parTransId="{7518BDE7-7A61-4E25-8C90-20AF99C8364D}" sibTransId="{4643375B-9403-485C-AC3E-D40124A465D9}"/>
    <dgm:cxn modelId="{7B98C549-EB06-455B-B2CD-8543EC53857A}" type="presOf" srcId="{6727C94A-D7A2-4CB9-9C79-75EAC01491E0}" destId="{AE858A66-C214-46AD-A869-06DED2A8729A}" srcOrd="1" destOrd="0" presId="urn:microsoft.com/office/officeart/2005/8/layout/list1"/>
    <dgm:cxn modelId="{FA2DB688-F9E3-46EE-A3FB-03EF411D8F87}" srcId="{3619020C-6ED5-4315-81EB-CB44D75C11A1}" destId="{FFA8EE9D-69F6-472F-AA53-255AEAD50686}" srcOrd="1" destOrd="0" parTransId="{8DC7A2D6-F7CB-4EC6-AFDB-A989F259DC76}" sibTransId="{F3C6F525-E8E7-4841-BD15-55CB9052414A}"/>
    <dgm:cxn modelId="{29EA6108-AE58-477A-9124-072CCD0C5457}" type="presOf" srcId="{3619020C-6ED5-4315-81EB-CB44D75C11A1}" destId="{113B713A-5051-4784-BBFE-36CE332F5469}" srcOrd="0" destOrd="0" presId="urn:microsoft.com/office/officeart/2005/8/layout/list1"/>
    <dgm:cxn modelId="{F4A1B0EB-6729-449B-BA7E-FBC6F95FFA96}" type="presOf" srcId="{6727C94A-D7A2-4CB9-9C79-75EAC01491E0}" destId="{BFFA8E18-E23C-45A2-9823-D38B71E50AA6}" srcOrd="0" destOrd="0" presId="urn:microsoft.com/office/officeart/2005/8/layout/list1"/>
    <dgm:cxn modelId="{F8F7A93D-80A5-422A-8E29-9699B6B1B22A}" type="presOf" srcId="{FFA8EE9D-69F6-472F-AA53-255AEAD50686}" destId="{7C398F65-6C12-4F18-981B-6B64DC6B2F2C}" srcOrd="1" destOrd="0" presId="urn:microsoft.com/office/officeart/2005/8/layout/list1"/>
    <dgm:cxn modelId="{3EF37554-7001-49DF-BDAF-431462ED0701}" type="presParOf" srcId="{113B713A-5051-4784-BBFE-36CE332F5469}" destId="{01CFA9E6-3395-42D4-A792-00913C8FACC9}" srcOrd="0" destOrd="0" presId="urn:microsoft.com/office/officeart/2005/8/layout/list1"/>
    <dgm:cxn modelId="{6C3693DE-B242-4427-8209-8505E9B1F0A7}" type="presParOf" srcId="{01CFA9E6-3395-42D4-A792-00913C8FACC9}" destId="{BFFA8E18-E23C-45A2-9823-D38B71E50AA6}" srcOrd="0" destOrd="0" presId="urn:microsoft.com/office/officeart/2005/8/layout/list1"/>
    <dgm:cxn modelId="{FAD1ACB6-0314-440B-8498-B3E4D15A891D}" type="presParOf" srcId="{01CFA9E6-3395-42D4-A792-00913C8FACC9}" destId="{AE858A66-C214-46AD-A869-06DED2A8729A}" srcOrd="1" destOrd="0" presId="urn:microsoft.com/office/officeart/2005/8/layout/list1"/>
    <dgm:cxn modelId="{1F01A116-D874-474C-BF49-6F9FBD53CC3C}" type="presParOf" srcId="{113B713A-5051-4784-BBFE-36CE332F5469}" destId="{737AD6A8-EEEA-4273-99E8-BE75B8DCD01F}" srcOrd="1" destOrd="0" presId="urn:microsoft.com/office/officeart/2005/8/layout/list1"/>
    <dgm:cxn modelId="{4D2F2F57-C811-4888-81BC-8A6495981D77}" type="presParOf" srcId="{113B713A-5051-4784-BBFE-36CE332F5469}" destId="{029C1363-A435-4A4E-B884-ADD7118BBD95}" srcOrd="2" destOrd="0" presId="urn:microsoft.com/office/officeart/2005/8/layout/list1"/>
    <dgm:cxn modelId="{E15B2CF2-B987-4221-8EDE-B23D417B633A}" type="presParOf" srcId="{113B713A-5051-4784-BBFE-36CE332F5469}" destId="{9D002119-C583-4446-AB19-1D89AA1AD7C2}" srcOrd="3" destOrd="0" presId="urn:microsoft.com/office/officeart/2005/8/layout/list1"/>
    <dgm:cxn modelId="{585B8FB0-DEB8-454A-A2E8-E1126EA6D335}" type="presParOf" srcId="{113B713A-5051-4784-BBFE-36CE332F5469}" destId="{844B2A57-22D8-486D-92A2-F8B953E9A397}" srcOrd="4" destOrd="0" presId="urn:microsoft.com/office/officeart/2005/8/layout/list1"/>
    <dgm:cxn modelId="{F66C0316-C544-42FA-B78D-BBC26D86D0FF}" type="presParOf" srcId="{844B2A57-22D8-486D-92A2-F8B953E9A397}" destId="{206005F2-1687-4215-AC89-2866DD2F8722}" srcOrd="0" destOrd="0" presId="urn:microsoft.com/office/officeart/2005/8/layout/list1"/>
    <dgm:cxn modelId="{C9B08C62-EC24-4F34-8EDA-F5C6C5519FF2}" type="presParOf" srcId="{844B2A57-22D8-486D-92A2-F8B953E9A397}" destId="{7C398F65-6C12-4F18-981B-6B64DC6B2F2C}" srcOrd="1" destOrd="0" presId="urn:microsoft.com/office/officeart/2005/8/layout/list1"/>
    <dgm:cxn modelId="{EA624D6B-9565-417F-BE81-C7411331FAEB}" type="presParOf" srcId="{113B713A-5051-4784-BBFE-36CE332F5469}" destId="{D5FF97C7-45F0-463C-96B2-8AB675E830E2}" srcOrd="5" destOrd="0" presId="urn:microsoft.com/office/officeart/2005/8/layout/list1"/>
    <dgm:cxn modelId="{3FAC34D7-91B8-4211-9D5D-79C62BC7C400}" type="presParOf" srcId="{113B713A-5051-4784-BBFE-36CE332F5469}" destId="{46487F44-9068-4FAC-9996-DB659A3E98E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7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Sand or permeable rocks like sandstone = good aquifers</a:t>
            </a:r>
          </a:p>
          <a:p>
            <a:r>
              <a:rPr lang="en-US" dirty="0" smtClean="0"/>
              <a:t> when all the pores are filled = saturated zone</a:t>
            </a:r>
          </a:p>
          <a:p>
            <a:r>
              <a:rPr lang="en-US" dirty="0" smtClean="0"/>
              <a:t>Upper layer of saturated zone = water-table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Ground </a:t>
            </a:r>
            <a:r>
              <a:rPr lang="en-US" dirty="0" smtClean="0"/>
              <a:t>water </a:t>
            </a:r>
            <a:r>
              <a:rPr lang="en-US" dirty="0"/>
              <a:t>resource</a:t>
            </a:r>
            <a:endParaRPr lang="en-IN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8" y="1504950"/>
            <a:ext cx="5628177" cy="3194050"/>
          </a:xfrm>
          <a:prstGeom prst="rect">
            <a:avLst/>
          </a:prstGeom>
          <a:solidFill>
            <a:schemeClr val="tx1"/>
          </a:solidFill>
          <a:ln w="762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034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Ground water reserves: 30-40 </a:t>
            </a:r>
            <a:r>
              <a:rPr lang="en-US" dirty="0"/>
              <a:t>ml </a:t>
            </a:r>
            <a:r>
              <a:rPr lang="en-US" dirty="0" smtClean="0"/>
              <a:t>ha in India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Not found everywhere</a:t>
            </a:r>
          </a:p>
          <a:p>
            <a:pPr marL="0" indent="0">
              <a:buNone/>
            </a:pPr>
            <a:r>
              <a:rPr lang="en-US" dirty="0"/>
              <a:t>4 most prominent regions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Ground water resource in India</a:t>
            </a:r>
            <a:endParaRPr lang="en-IN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8" y="1504950"/>
            <a:ext cx="5628177" cy="3194050"/>
          </a:xfrm>
          <a:prstGeom prst="rect">
            <a:avLst/>
          </a:prstGeom>
          <a:solidFill>
            <a:schemeClr val="tx1"/>
          </a:solidFill>
          <a:ln w="762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9271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t="27494" r="6116" b="6443"/>
          <a:stretch/>
        </p:blipFill>
        <p:spPr>
          <a:xfrm>
            <a:off x="1155700" y="1020034"/>
            <a:ext cx="4775200" cy="5342317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en-US" dirty="0" smtClean="0"/>
              <a:t>Alluvial sedimentary  - Northern plains </a:t>
            </a:r>
          </a:p>
          <a:p>
            <a:pPr marL="0" indent="0">
              <a:buNone/>
            </a:pPr>
            <a:r>
              <a:rPr lang="en-US" dirty="0" smtClean="0"/>
              <a:t>- Peninsular river basins</a:t>
            </a:r>
          </a:p>
          <a:p>
            <a:pPr>
              <a:buFontTx/>
              <a:buChar char="-"/>
            </a:pPr>
            <a:r>
              <a:rPr lang="en-US" dirty="0" smtClean="0"/>
              <a:t>Deltas of rivers</a:t>
            </a:r>
          </a:p>
          <a:p>
            <a:pPr>
              <a:buFontTx/>
              <a:buChar char="-"/>
            </a:pPr>
            <a:r>
              <a:rPr lang="en-US" dirty="0" smtClean="0"/>
              <a:t>High water table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Ground water resource: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7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8045"/>
            <a:ext cx="5181600" cy="446163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 err="1" smtClean="0"/>
              <a:t>Bhabhar</a:t>
            </a:r>
            <a:r>
              <a:rPr lang="en-US" dirty="0" smtClean="0"/>
              <a:t> (foothills of Himalayas)</a:t>
            </a:r>
          </a:p>
          <a:p>
            <a:pPr>
              <a:buFontTx/>
              <a:buChar char="-"/>
            </a:pPr>
            <a:r>
              <a:rPr lang="en-US" dirty="0" smtClean="0"/>
              <a:t>Not important</a:t>
            </a:r>
          </a:p>
          <a:p>
            <a:pPr>
              <a:buFontTx/>
              <a:buChar char="-"/>
            </a:pPr>
            <a:r>
              <a:rPr lang="en-US" dirty="0" smtClean="0"/>
              <a:t>Coarse topography – no soil</a:t>
            </a:r>
          </a:p>
          <a:p>
            <a:pPr>
              <a:buFontTx/>
              <a:buChar char="-"/>
            </a:pPr>
            <a:r>
              <a:rPr lang="en-US" dirty="0" smtClean="0"/>
              <a:t>Not important for agriculture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Ground water </a:t>
            </a:r>
            <a:r>
              <a:rPr lang="en-US" dirty="0"/>
              <a:t>resource :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9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3) East and west coastal plains</a:t>
            </a:r>
          </a:p>
          <a:p>
            <a:pPr>
              <a:buFontTx/>
              <a:buChar char="-"/>
            </a:pPr>
            <a:r>
              <a:rPr lang="en-US" dirty="0" smtClean="0"/>
              <a:t>Eastern coastal plain broader and receive large amount of rivers</a:t>
            </a:r>
          </a:p>
          <a:p>
            <a:pPr>
              <a:buFontTx/>
              <a:buChar char="-"/>
            </a:pPr>
            <a:r>
              <a:rPr lang="en-US" dirty="0" smtClean="0"/>
              <a:t>Issue of over-use</a:t>
            </a:r>
          </a:p>
          <a:p>
            <a:pPr>
              <a:buFontTx/>
              <a:buChar char="-"/>
            </a:pPr>
            <a:r>
              <a:rPr lang="en-US" dirty="0" smtClean="0"/>
              <a:t>Vulnerable to salinity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Ground water </a:t>
            </a:r>
            <a:r>
              <a:rPr lang="en-US" dirty="0"/>
              <a:t>resource : Location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t="27494" r="6116" b="6443"/>
          <a:stretch/>
        </p:blipFill>
        <p:spPr>
          <a:xfrm>
            <a:off x="965200" y="1020034"/>
            <a:ext cx="4925938" cy="5511094"/>
          </a:xfrm>
        </p:spPr>
      </p:pic>
    </p:spTree>
    <p:extLst>
      <p:ext uri="{BB962C8B-B14F-4D97-AF65-F5344CB8AC3E}">
        <p14:creationId xmlns:p14="http://schemas.microsoft.com/office/powerpoint/2010/main" val="39574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4) Peninsular gneissic and granitic rocks- Impermeable rocks – water stored in cracks</a:t>
            </a:r>
          </a:p>
          <a:p>
            <a:pPr marL="0" indent="0">
              <a:buNone/>
            </a:pPr>
            <a:r>
              <a:rPr lang="en-US" dirty="0" smtClean="0"/>
              <a:t>-once water is extracted difficult to recharge – easily exhausted</a:t>
            </a:r>
          </a:p>
          <a:p>
            <a:pPr marL="0" indent="0">
              <a:buNone/>
            </a:pPr>
            <a:r>
              <a:rPr lang="en-US" dirty="0" err="1" smtClean="0"/>
              <a:t>Telangana</a:t>
            </a:r>
            <a:r>
              <a:rPr lang="en-US" dirty="0" smtClean="0"/>
              <a:t>, Dharwad, </a:t>
            </a:r>
            <a:r>
              <a:rPr lang="en-US" dirty="0" err="1" smtClean="0"/>
              <a:t>Bastar</a:t>
            </a:r>
            <a:r>
              <a:rPr lang="en-US" dirty="0" smtClean="0"/>
              <a:t>, </a:t>
            </a:r>
            <a:r>
              <a:rPr lang="en-US" dirty="0" err="1"/>
              <a:t>R</a:t>
            </a:r>
            <a:r>
              <a:rPr lang="en-US" dirty="0" err="1" smtClean="0"/>
              <a:t>ayalseema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Ground water </a:t>
            </a:r>
            <a:r>
              <a:rPr lang="en-US" dirty="0"/>
              <a:t>resource : Location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t="27494" r="6116" b="6443"/>
          <a:stretch/>
        </p:blipFill>
        <p:spPr>
          <a:xfrm>
            <a:off x="1092200" y="1020034"/>
            <a:ext cx="4773538" cy="5340590"/>
          </a:xfrm>
        </p:spPr>
      </p:pic>
    </p:spTree>
    <p:extLst>
      <p:ext uri="{BB962C8B-B14F-4D97-AF65-F5344CB8AC3E}">
        <p14:creationId xmlns:p14="http://schemas.microsoft.com/office/powerpoint/2010/main" val="31322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Ground water Reserve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Total ground water reserve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Ganga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~17 ml ha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Godavari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~5 ml ha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Brahmaputra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~2.8</a:t>
                      </a:r>
                      <a:r>
                        <a:rPr lang="en-US" sz="4400" baseline="0" dirty="0" smtClean="0"/>
                        <a:t> ml ha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Krishna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~2.6 ml ha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Indus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~2.5 ml ha</a:t>
                      </a:r>
                      <a:endParaRPr lang="en-IN" sz="4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Ground water reserve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3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Ground water Reserve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Level of GW development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Indus (+PN-HN)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~80%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err="1" smtClean="0"/>
                        <a:t>Cauveri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~45%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/>
                        <a:t>Kutchh-Saurashtra</a:t>
                      </a:r>
                      <a:endParaRPr lang="en-IN" sz="4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~40%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Ganga basin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~31%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err="1" smtClean="0"/>
                        <a:t>Penner</a:t>
                      </a:r>
                      <a:r>
                        <a:rPr lang="en-US" sz="4400" dirty="0" smtClean="0"/>
                        <a:t> basin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~30%</a:t>
                      </a:r>
                      <a:endParaRPr lang="en-IN" sz="4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of use of GW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5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9" y="1412108"/>
            <a:ext cx="5408901" cy="4061592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672866"/>
          </a:xfrm>
        </p:spPr>
        <p:txBody>
          <a:bodyPr>
            <a:normAutofit/>
          </a:bodyPr>
          <a:lstStyle/>
          <a:p>
            <a:r>
              <a:rPr lang="en-US" dirty="0"/>
              <a:t>50% already used</a:t>
            </a:r>
          </a:p>
          <a:p>
            <a:r>
              <a:rPr lang="en-US" dirty="0"/>
              <a:t>rural household = &gt;90% </a:t>
            </a:r>
            <a:endParaRPr lang="en-US" dirty="0" smtClean="0"/>
          </a:p>
          <a:p>
            <a:r>
              <a:rPr lang="en-US" dirty="0" smtClean="0"/>
              <a:t>urban household = ~</a:t>
            </a:r>
            <a:r>
              <a:rPr lang="en-US" dirty="0"/>
              <a:t>60% </a:t>
            </a:r>
            <a:endParaRPr lang="en-US" dirty="0" smtClean="0"/>
          </a:p>
          <a:p>
            <a:r>
              <a:rPr lang="en-US" dirty="0" smtClean="0"/>
              <a:t>Un-planned urban expansion – unreliable municipal water supply – urban sprawl</a:t>
            </a:r>
          </a:p>
          <a:p>
            <a:r>
              <a:rPr lang="en-US" dirty="0" smtClean="0"/>
              <a:t>GW cheap source, need no infra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Ground water 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Tube well revolution</a:t>
            </a:r>
          </a:p>
          <a:p>
            <a:r>
              <a:rPr lang="en-US" dirty="0" smtClean="0"/>
              <a:t>Now 60% of India’s irrigation through dug-wells and tube-wells</a:t>
            </a:r>
          </a:p>
          <a:p>
            <a:r>
              <a:rPr lang="en-US" dirty="0" smtClean="0"/>
              <a:t>Highest in PN-HN, RJ, UP, GJ and TN</a:t>
            </a:r>
          </a:p>
          <a:p>
            <a:r>
              <a:rPr lang="en-US" dirty="0" smtClean="0"/>
              <a:t>Water-table going down</a:t>
            </a:r>
          </a:p>
          <a:p>
            <a:r>
              <a:rPr lang="en-US" dirty="0" smtClean="0"/>
              <a:t>Aquifers are drying up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Ground water usage</a:t>
            </a:r>
            <a:endParaRPr lang="en-IN" dirty="0"/>
          </a:p>
        </p:txBody>
      </p:sp>
      <p:pic>
        <p:nvPicPr>
          <p:cNvPr id="5" name="Content Placeholder 1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1" t="19366" r="5495" b="4279"/>
          <a:stretch/>
        </p:blipFill>
        <p:spPr>
          <a:xfrm>
            <a:off x="1282700" y="1020034"/>
            <a:ext cx="4529663" cy="5528370"/>
          </a:xfrm>
        </p:spPr>
      </p:pic>
    </p:spTree>
    <p:extLst>
      <p:ext uri="{BB962C8B-B14F-4D97-AF65-F5344CB8AC3E}">
        <p14:creationId xmlns:p14="http://schemas.microsoft.com/office/powerpoint/2010/main" val="36438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3100" y="11049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 Resource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8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9495" r="3750" b="5044"/>
          <a:stretch/>
        </p:blipFill>
        <p:spPr>
          <a:xfrm>
            <a:off x="664249" y="1020034"/>
            <a:ext cx="5228551" cy="5156929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Rate of usage &gt; rate of </a:t>
            </a:r>
            <a:r>
              <a:rPr lang="en-US" dirty="0" err="1" smtClean="0"/>
              <a:t>replishment</a:t>
            </a:r>
            <a:r>
              <a:rPr lang="en-US" dirty="0" smtClean="0"/>
              <a:t> </a:t>
            </a:r>
          </a:p>
          <a:p>
            <a:pPr marL="742950" indent="-742950">
              <a:buAutoNum type="arabicParenR"/>
            </a:pPr>
            <a:r>
              <a:rPr lang="en-US" dirty="0" smtClean="0"/>
              <a:t>cities: alarming rate of fall of GW table</a:t>
            </a:r>
          </a:p>
          <a:p>
            <a:pPr marL="742950" indent="-742950">
              <a:buAutoNum type="arabicParenR"/>
            </a:pPr>
            <a:r>
              <a:rPr lang="en-US" dirty="0" smtClean="0"/>
              <a:t>Destruction of aquifers</a:t>
            </a:r>
          </a:p>
          <a:p>
            <a:pPr marL="742950" indent="-742950">
              <a:buAutoNum type="arabicParenR"/>
            </a:pPr>
            <a:r>
              <a:rPr lang="en-US" dirty="0" smtClean="0"/>
              <a:t>Over-dependent on GW-  salinity</a:t>
            </a:r>
          </a:p>
          <a:p>
            <a:pPr marL="742950" indent="-742950">
              <a:buAutoNum type="arabicParenR"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 availability of GW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9" y="1688536"/>
            <a:ext cx="6046965" cy="2858064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53200" y="1083534"/>
            <a:ext cx="5181600" cy="5469666"/>
          </a:xfrm>
        </p:spPr>
        <p:txBody>
          <a:bodyPr>
            <a:normAutofit/>
          </a:bodyPr>
          <a:lstStyle/>
          <a:p>
            <a:pPr marL="742950" indent="-742950">
              <a:buAutoNum type="arabicParenR"/>
            </a:pPr>
            <a:r>
              <a:rPr lang="en-US" dirty="0" smtClean="0"/>
              <a:t>Fluoride- northern plains, </a:t>
            </a:r>
            <a:r>
              <a:rPr lang="en-US" dirty="0" err="1"/>
              <a:t>T</a:t>
            </a:r>
            <a:r>
              <a:rPr lang="en-US" dirty="0" err="1" smtClean="0"/>
              <a:t>elangana</a:t>
            </a:r>
            <a:r>
              <a:rPr lang="en-US" dirty="0" smtClean="0"/>
              <a:t>, </a:t>
            </a:r>
            <a:r>
              <a:rPr lang="en-US" dirty="0" err="1" smtClean="0"/>
              <a:t>Golkonda</a:t>
            </a:r>
            <a:endParaRPr lang="en-US" dirty="0" smtClean="0"/>
          </a:p>
          <a:p>
            <a:pPr marL="742950" indent="-742950">
              <a:buAutoNum type="arabicParenR"/>
            </a:pPr>
            <a:r>
              <a:rPr lang="en-US" dirty="0" smtClean="0"/>
              <a:t>Arsenic – leather industries- UP, Bihar, WB (</a:t>
            </a:r>
            <a:r>
              <a:rPr lang="en-US" dirty="0" err="1" smtClean="0"/>
              <a:t>Malda</a:t>
            </a:r>
            <a:r>
              <a:rPr lang="en-US" dirty="0" smtClean="0"/>
              <a:t>, </a:t>
            </a:r>
            <a:r>
              <a:rPr lang="en-US" dirty="0" err="1" smtClean="0"/>
              <a:t>murshidabad</a:t>
            </a:r>
            <a:r>
              <a:rPr lang="en-US" dirty="0" smtClean="0"/>
              <a:t>, </a:t>
            </a:r>
            <a:r>
              <a:rPr lang="en-US" dirty="0" err="1" smtClean="0"/>
              <a:t>Burdwan</a:t>
            </a:r>
            <a:r>
              <a:rPr lang="en-US" dirty="0" smtClean="0"/>
              <a:t>, </a:t>
            </a:r>
            <a:r>
              <a:rPr lang="en-US" dirty="0" err="1" smtClean="0"/>
              <a:t>Asansol</a:t>
            </a:r>
            <a:r>
              <a:rPr lang="en-US" dirty="0" smtClean="0"/>
              <a:t>)</a:t>
            </a:r>
          </a:p>
          <a:p>
            <a:pPr marL="742950" indent="-742950">
              <a:buAutoNum type="arabicParenR"/>
            </a:pPr>
            <a:r>
              <a:rPr lang="en-US" dirty="0" smtClean="0"/>
              <a:t>Nitrate – fertilizers- across country</a:t>
            </a:r>
          </a:p>
          <a:p>
            <a:pPr marL="742950" indent="-742950">
              <a:buAutoNum type="arabicParenR"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Ground water pollution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0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Artificial Recharge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06" y="1882711"/>
            <a:ext cx="5029994" cy="3998845"/>
          </a:xfrm>
        </p:spPr>
      </p:pic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Rainwater Harvesting+ recharge</a:t>
            </a:r>
            <a:endParaRPr lang="en-IN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7"/>
          <a:stretch/>
        </p:blipFill>
        <p:spPr>
          <a:xfrm>
            <a:off x="392832" y="1882712"/>
            <a:ext cx="5604743" cy="3895788"/>
          </a:xfrm>
        </p:spPr>
      </p:pic>
    </p:spTree>
    <p:extLst>
      <p:ext uri="{BB962C8B-B14F-4D97-AF65-F5344CB8AC3E}">
        <p14:creationId xmlns:p14="http://schemas.microsoft.com/office/powerpoint/2010/main" val="33455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water availability 2000 cum/person/year</a:t>
            </a:r>
          </a:p>
          <a:p>
            <a:r>
              <a:rPr lang="en-US" dirty="0" smtClean="0"/>
              <a:t>By 2050, water demand would be 3500 cum/person/year</a:t>
            </a:r>
          </a:p>
          <a:p>
            <a:r>
              <a:rPr lang="en-US" dirty="0" smtClean="0"/>
              <a:t>But actual availability will be 1200/cum/person/year</a:t>
            </a:r>
          </a:p>
          <a:p>
            <a:r>
              <a:rPr lang="en-US" dirty="0" smtClean="0"/>
              <a:t>Potential water crisis in the future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related to water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Climatic regions of India</a:t>
            </a:r>
          </a:p>
          <a:p>
            <a:r>
              <a:rPr lang="en-US" dirty="0" smtClean="0"/>
              <a:t>Vegetation pattern in India</a:t>
            </a:r>
          </a:p>
          <a:p>
            <a:r>
              <a:rPr lang="en-US" dirty="0" smtClean="0"/>
              <a:t>Water resource:</a:t>
            </a:r>
          </a:p>
          <a:p>
            <a:pPr marL="742950" indent="-742950">
              <a:buAutoNum type="arabicParenR"/>
            </a:pPr>
            <a:r>
              <a:rPr lang="en-US" dirty="0" smtClean="0"/>
              <a:t>Surface water resource</a:t>
            </a:r>
          </a:p>
          <a:p>
            <a:pPr marL="742950" indent="-742950">
              <a:buAutoNum type="arabicParenR"/>
            </a:pPr>
            <a:r>
              <a:rPr lang="en-US" dirty="0" smtClean="0"/>
              <a:t>Ground water resource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0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3" y="2409825"/>
            <a:ext cx="3089805" cy="308980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Water Resource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Water Res</a:t>
            </a:r>
            <a:endParaRPr lang="en-IN" dirty="0"/>
          </a:p>
        </p:txBody>
      </p:sp>
      <p:sp>
        <p:nvSpPr>
          <p:cNvPr id="6" name="Title 3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US" dirty="0" smtClean="0"/>
              <a:t>70</a:t>
            </a:r>
            <a:r>
              <a:rPr lang="en-US" dirty="0"/>
              <a:t>% of India’s useable water </a:t>
            </a:r>
            <a:r>
              <a:rPr lang="en-US" dirty="0" smtClean="0"/>
              <a:t>is surface water resource</a:t>
            </a:r>
            <a:endParaRPr lang="en-US" dirty="0"/>
          </a:p>
          <a:p>
            <a:r>
              <a:rPr lang="en-US" dirty="0"/>
              <a:t>Rivers, lakes and ponds</a:t>
            </a:r>
          </a:p>
          <a:p>
            <a:r>
              <a:rPr lang="en-US" dirty="0"/>
              <a:t>Rivers are most important </a:t>
            </a:r>
            <a:r>
              <a:rPr lang="en-US" dirty="0" smtClean="0"/>
              <a:t>for water resource </a:t>
            </a:r>
            <a:endParaRPr lang="en-US" dirty="0"/>
          </a:p>
          <a:p>
            <a:r>
              <a:rPr lang="en-US" dirty="0" smtClean="0"/>
              <a:t>India’s important rivers: Himalayan </a:t>
            </a:r>
            <a:r>
              <a:rPr lang="en-US" dirty="0"/>
              <a:t>rivers and peninsular river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5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Himalayan rivers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Perennial</a:t>
            </a:r>
          </a:p>
          <a:p>
            <a:r>
              <a:rPr lang="en-US" dirty="0" smtClean="0"/>
              <a:t>antecedent</a:t>
            </a:r>
          </a:p>
          <a:p>
            <a:r>
              <a:rPr lang="en-US" dirty="0" smtClean="0"/>
              <a:t>Larger , wide flood plain, huge sediments, low slope gradient, meandering </a:t>
            </a:r>
          </a:p>
          <a:p>
            <a:r>
              <a:rPr lang="en-US" dirty="0" smtClean="0"/>
              <a:t>flood-prone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Seasonal</a:t>
            </a:r>
          </a:p>
          <a:p>
            <a:r>
              <a:rPr lang="en-US" dirty="0" smtClean="0"/>
              <a:t>superimposed</a:t>
            </a:r>
          </a:p>
          <a:p>
            <a:r>
              <a:rPr lang="en-US" dirty="0" smtClean="0"/>
              <a:t>Smaller, not broad catchment – hard-rocks below – no shifting of course</a:t>
            </a:r>
          </a:p>
          <a:p>
            <a:r>
              <a:rPr lang="en-US" dirty="0" smtClean="0"/>
              <a:t>  less flood-prone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Peninsular rivers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8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Himalayan rivers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Water fall at only youthful stage  (mountainous areas)</a:t>
            </a:r>
          </a:p>
          <a:p>
            <a:r>
              <a:rPr lang="en-US" dirty="0" smtClean="0"/>
              <a:t>Navigable (Allahabad to </a:t>
            </a:r>
            <a:r>
              <a:rPr lang="en-US" dirty="0"/>
              <a:t>H</a:t>
            </a:r>
            <a:r>
              <a:rPr lang="en-US" dirty="0" smtClean="0"/>
              <a:t>ugli and </a:t>
            </a:r>
            <a:r>
              <a:rPr lang="en-US" dirty="0" err="1" smtClean="0"/>
              <a:t>Sadia</a:t>
            </a:r>
            <a:r>
              <a:rPr lang="en-US" dirty="0" smtClean="0"/>
              <a:t> to </a:t>
            </a:r>
            <a:r>
              <a:rPr lang="en-US" dirty="0" err="1" smtClean="0"/>
              <a:t>Dhubri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Easily diverted for irrigation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 rocks – water fall at any course of river</a:t>
            </a:r>
          </a:p>
          <a:p>
            <a:r>
              <a:rPr lang="en-US" dirty="0" smtClean="0"/>
              <a:t>Not navigable</a:t>
            </a:r>
          </a:p>
          <a:p>
            <a:r>
              <a:rPr lang="en-US" dirty="0" smtClean="0"/>
              <a:t>Need pumping for irrigation – river basing located on higher plateau</a:t>
            </a:r>
          </a:p>
          <a:p>
            <a:pPr marL="0" indent="0">
              <a:buNone/>
            </a:pPr>
            <a:r>
              <a:rPr lang="en-US" dirty="0" smtClean="0"/>
              <a:t>Ex. (</a:t>
            </a:r>
            <a:r>
              <a:rPr lang="en-US" dirty="0" err="1" smtClean="0"/>
              <a:t>Telangana</a:t>
            </a:r>
            <a:r>
              <a:rPr lang="en-US" dirty="0" smtClean="0"/>
              <a:t> plateau)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Peninsular rivers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4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Himalayan river basin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Peninsular river basin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0794"/>
            <a:ext cx="4943204" cy="2323306"/>
          </a:xfrm>
        </p:spPr>
      </p:pic>
      <p:pic>
        <p:nvPicPr>
          <p:cNvPr id="9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56" y="2167731"/>
            <a:ext cx="5143500" cy="3810000"/>
          </a:xfrm>
        </p:spPr>
      </p:pic>
    </p:spTree>
    <p:extLst>
      <p:ext uri="{BB962C8B-B14F-4D97-AF65-F5344CB8AC3E}">
        <p14:creationId xmlns:p14="http://schemas.microsoft.com/office/powerpoint/2010/main" val="12316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Telangana</a:t>
            </a:r>
            <a:r>
              <a:rPr lang="en-US" dirty="0" smtClean="0"/>
              <a:t> plateau</a:t>
            </a:r>
            <a:endParaRPr lang="en-IN" dirty="0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34"/>
          <a:stretch/>
        </p:blipFill>
        <p:spPr>
          <a:xfrm>
            <a:off x="305424" y="1088231"/>
            <a:ext cx="5675652" cy="5468937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6" name="Straight Connector 5"/>
          <p:cNvCxnSpPr/>
          <p:nvPr/>
        </p:nvCxnSpPr>
        <p:spPr>
          <a:xfrm flipV="1">
            <a:off x="1244600" y="1968500"/>
            <a:ext cx="1905000" cy="3327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905000" y="1968500"/>
            <a:ext cx="2476500" cy="1739900"/>
          </a:xfrm>
          <a:custGeom>
            <a:avLst/>
            <a:gdLst>
              <a:gd name="connsiteX0" fmla="*/ 0 w 2476500"/>
              <a:gd name="connsiteY0" fmla="*/ 0 h 1739900"/>
              <a:gd name="connsiteX1" fmla="*/ 762000 w 2476500"/>
              <a:gd name="connsiteY1" fmla="*/ 12700 h 1739900"/>
              <a:gd name="connsiteX2" fmla="*/ 825500 w 2476500"/>
              <a:gd name="connsiteY2" fmla="*/ 25400 h 1739900"/>
              <a:gd name="connsiteX3" fmla="*/ 914400 w 2476500"/>
              <a:gd name="connsiteY3" fmla="*/ 38100 h 1739900"/>
              <a:gd name="connsiteX4" fmla="*/ 1003300 w 2476500"/>
              <a:gd name="connsiteY4" fmla="*/ 88900 h 1739900"/>
              <a:gd name="connsiteX5" fmla="*/ 1054100 w 2476500"/>
              <a:gd name="connsiteY5" fmla="*/ 127000 h 1739900"/>
              <a:gd name="connsiteX6" fmla="*/ 1079500 w 2476500"/>
              <a:gd name="connsiteY6" fmla="*/ 165100 h 1739900"/>
              <a:gd name="connsiteX7" fmla="*/ 1155700 w 2476500"/>
              <a:gd name="connsiteY7" fmla="*/ 203200 h 1739900"/>
              <a:gd name="connsiteX8" fmla="*/ 1193800 w 2476500"/>
              <a:gd name="connsiteY8" fmla="*/ 241300 h 1739900"/>
              <a:gd name="connsiteX9" fmla="*/ 1270000 w 2476500"/>
              <a:gd name="connsiteY9" fmla="*/ 266700 h 1739900"/>
              <a:gd name="connsiteX10" fmla="*/ 1358900 w 2476500"/>
              <a:gd name="connsiteY10" fmla="*/ 355600 h 1739900"/>
              <a:gd name="connsiteX11" fmla="*/ 1435100 w 2476500"/>
              <a:gd name="connsiteY11" fmla="*/ 381000 h 1739900"/>
              <a:gd name="connsiteX12" fmla="*/ 1485900 w 2476500"/>
              <a:gd name="connsiteY12" fmla="*/ 406400 h 1739900"/>
              <a:gd name="connsiteX13" fmla="*/ 1562100 w 2476500"/>
              <a:gd name="connsiteY13" fmla="*/ 431800 h 1739900"/>
              <a:gd name="connsiteX14" fmla="*/ 1638300 w 2476500"/>
              <a:gd name="connsiteY14" fmla="*/ 482600 h 1739900"/>
              <a:gd name="connsiteX15" fmla="*/ 1676400 w 2476500"/>
              <a:gd name="connsiteY15" fmla="*/ 508000 h 1739900"/>
              <a:gd name="connsiteX16" fmla="*/ 1727200 w 2476500"/>
              <a:gd name="connsiteY16" fmla="*/ 520700 h 1739900"/>
              <a:gd name="connsiteX17" fmla="*/ 1816100 w 2476500"/>
              <a:gd name="connsiteY17" fmla="*/ 584200 h 1739900"/>
              <a:gd name="connsiteX18" fmla="*/ 1854200 w 2476500"/>
              <a:gd name="connsiteY18" fmla="*/ 609600 h 1739900"/>
              <a:gd name="connsiteX19" fmla="*/ 1905000 w 2476500"/>
              <a:gd name="connsiteY19" fmla="*/ 647700 h 1739900"/>
              <a:gd name="connsiteX20" fmla="*/ 1943100 w 2476500"/>
              <a:gd name="connsiteY20" fmla="*/ 660400 h 1739900"/>
              <a:gd name="connsiteX21" fmla="*/ 2006600 w 2476500"/>
              <a:gd name="connsiteY21" fmla="*/ 723900 h 1739900"/>
              <a:gd name="connsiteX22" fmla="*/ 2082800 w 2476500"/>
              <a:gd name="connsiteY22" fmla="*/ 787400 h 1739900"/>
              <a:gd name="connsiteX23" fmla="*/ 2095500 w 2476500"/>
              <a:gd name="connsiteY23" fmla="*/ 825500 h 1739900"/>
              <a:gd name="connsiteX24" fmla="*/ 2184400 w 2476500"/>
              <a:gd name="connsiteY24" fmla="*/ 939800 h 1739900"/>
              <a:gd name="connsiteX25" fmla="*/ 2197100 w 2476500"/>
              <a:gd name="connsiteY25" fmla="*/ 990600 h 1739900"/>
              <a:gd name="connsiteX26" fmla="*/ 2247900 w 2476500"/>
              <a:gd name="connsiteY26" fmla="*/ 1079500 h 1739900"/>
              <a:gd name="connsiteX27" fmla="*/ 2273300 w 2476500"/>
              <a:gd name="connsiteY27" fmla="*/ 1143000 h 1739900"/>
              <a:gd name="connsiteX28" fmla="*/ 2311400 w 2476500"/>
              <a:gd name="connsiteY28" fmla="*/ 1155700 h 1739900"/>
              <a:gd name="connsiteX29" fmla="*/ 2362200 w 2476500"/>
              <a:gd name="connsiteY29" fmla="*/ 1181100 h 1739900"/>
              <a:gd name="connsiteX30" fmla="*/ 2387600 w 2476500"/>
              <a:gd name="connsiteY30" fmla="*/ 1270000 h 1739900"/>
              <a:gd name="connsiteX31" fmla="*/ 2400300 w 2476500"/>
              <a:gd name="connsiteY31" fmla="*/ 1320800 h 1739900"/>
              <a:gd name="connsiteX32" fmla="*/ 2413000 w 2476500"/>
              <a:gd name="connsiteY32" fmla="*/ 1358900 h 1739900"/>
              <a:gd name="connsiteX33" fmla="*/ 2451100 w 2476500"/>
              <a:gd name="connsiteY33" fmla="*/ 1447800 h 1739900"/>
              <a:gd name="connsiteX34" fmla="*/ 2463800 w 2476500"/>
              <a:gd name="connsiteY34" fmla="*/ 1562100 h 1739900"/>
              <a:gd name="connsiteX35" fmla="*/ 2476500 w 2476500"/>
              <a:gd name="connsiteY35" fmla="*/ 1625600 h 1739900"/>
              <a:gd name="connsiteX36" fmla="*/ 2463800 w 2476500"/>
              <a:gd name="connsiteY36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76500" h="1739900">
                <a:moveTo>
                  <a:pt x="0" y="0"/>
                </a:moveTo>
                <a:lnTo>
                  <a:pt x="762000" y="12700"/>
                </a:lnTo>
                <a:cubicBezTo>
                  <a:pt x="783576" y="13364"/>
                  <a:pt x="804208" y="21851"/>
                  <a:pt x="825500" y="25400"/>
                </a:cubicBezTo>
                <a:cubicBezTo>
                  <a:pt x="855027" y="30321"/>
                  <a:pt x="884767" y="33867"/>
                  <a:pt x="914400" y="38100"/>
                </a:cubicBezTo>
                <a:cubicBezTo>
                  <a:pt x="964009" y="62904"/>
                  <a:pt x="961415" y="58982"/>
                  <a:pt x="1003300" y="88900"/>
                </a:cubicBezTo>
                <a:cubicBezTo>
                  <a:pt x="1020524" y="101203"/>
                  <a:pt x="1039133" y="112033"/>
                  <a:pt x="1054100" y="127000"/>
                </a:cubicBezTo>
                <a:cubicBezTo>
                  <a:pt x="1064893" y="137793"/>
                  <a:pt x="1068707" y="154307"/>
                  <a:pt x="1079500" y="165100"/>
                </a:cubicBezTo>
                <a:cubicBezTo>
                  <a:pt x="1104119" y="189719"/>
                  <a:pt x="1124712" y="192871"/>
                  <a:pt x="1155700" y="203200"/>
                </a:cubicBezTo>
                <a:cubicBezTo>
                  <a:pt x="1168400" y="215900"/>
                  <a:pt x="1178100" y="232578"/>
                  <a:pt x="1193800" y="241300"/>
                </a:cubicBezTo>
                <a:cubicBezTo>
                  <a:pt x="1217205" y="254303"/>
                  <a:pt x="1270000" y="266700"/>
                  <a:pt x="1270000" y="266700"/>
                </a:cubicBezTo>
                <a:cubicBezTo>
                  <a:pt x="1300620" y="304975"/>
                  <a:pt x="1314978" y="336079"/>
                  <a:pt x="1358900" y="355600"/>
                </a:cubicBezTo>
                <a:cubicBezTo>
                  <a:pt x="1383366" y="366474"/>
                  <a:pt x="1410241" y="371056"/>
                  <a:pt x="1435100" y="381000"/>
                </a:cubicBezTo>
                <a:cubicBezTo>
                  <a:pt x="1452678" y="388031"/>
                  <a:pt x="1468322" y="399369"/>
                  <a:pt x="1485900" y="406400"/>
                </a:cubicBezTo>
                <a:cubicBezTo>
                  <a:pt x="1510759" y="416344"/>
                  <a:pt x="1539823" y="416948"/>
                  <a:pt x="1562100" y="431800"/>
                </a:cubicBezTo>
                <a:lnTo>
                  <a:pt x="1638300" y="482600"/>
                </a:lnTo>
                <a:cubicBezTo>
                  <a:pt x="1651000" y="491067"/>
                  <a:pt x="1661592" y="504298"/>
                  <a:pt x="1676400" y="508000"/>
                </a:cubicBezTo>
                <a:lnTo>
                  <a:pt x="1727200" y="520700"/>
                </a:lnTo>
                <a:cubicBezTo>
                  <a:pt x="1789259" y="582759"/>
                  <a:pt x="1738092" y="539624"/>
                  <a:pt x="1816100" y="584200"/>
                </a:cubicBezTo>
                <a:cubicBezTo>
                  <a:pt x="1829352" y="591773"/>
                  <a:pt x="1841780" y="600728"/>
                  <a:pt x="1854200" y="609600"/>
                </a:cubicBezTo>
                <a:cubicBezTo>
                  <a:pt x="1871424" y="621903"/>
                  <a:pt x="1886622" y="637198"/>
                  <a:pt x="1905000" y="647700"/>
                </a:cubicBezTo>
                <a:cubicBezTo>
                  <a:pt x="1916623" y="654342"/>
                  <a:pt x="1930400" y="656167"/>
                  <a:pt x="1943100" y="660400"/>
                </a:cubicBezTo>
                <a:cubicBezTo>
                  <a:pt x="1989667" y="730250"/>
                  <a:pt x="1943100" y="670983"/>
                  <a:pt x="2006600" y="723900"/>
                </a:cubicBezTo>
                <a:cubicBezTo>
                  <a:pt x="2104386" y="805388"/>
                  <a:pt x="1988205" y="724337"/>
                  <a:pt x="2082800" y="787400"/>
                </a:cubicBezTo>
                <a:cubicBezTo>
                  <a:pt x="2087033" y="800100"/>
                  <a:pt x="2088999" y="813798"/>
                  <a:pt x="2095500" y="825500"/>
                </a:cubicBezTo>
                <a:cubicBezTo>
                  <a:pt x="2133477" y="893858"/>
                  <a:pt x="2138120" y="893520"/>
                  <a:pt x="2184400" y="939800"/>
                </a:cubicBezTo>
                <a:cubicBezTo>
                  <a:pt x="2188633" y="956733"/>
                  <a:pt x="2190971" y="974257"/>
                  <a:pt x="2197100" y="990600"/>
                </a:cubicBezTo>
                <a:cubicBezTo>
                  <a:pt x="2230498" y="1079661"/>
                  <a:pt x="2211054" y="1005807"/>
                  <a:pt x="2247900" y="1079500"/>
                </a:cubicBezTo>
                <a:cubicBezTo>
                  <a:pt x="2258095" y="1099890"/>
                  <a:pt x="2258706" y="1125487"/>
                  <a:pt x="2273300" y="1143000"/>
                </a:cubicBezTo>
                <a:cubicBezTo>
                  <a:pt x="2281870" y="1153284"/>
                  <a:pt x="2299095" y="1150427"/>
                  <a:pt x="2311400" y="1155700"/>
                </a:cubicBezTo>
                <a:cubicBezTo>
                  <a:pt x="2328801" y="1163158"/>
                  <a:pt x="2345267" y="1172633"/>
                  <a:pt x="2362200" y="1181100"/>
                </a:cubicBezTo>
                <a:cubicBezTo>
                  <a:pt x="2401902" y="1339909"/>
                  <a:pt x="2351161" y="1142463"/>
                  <a:pt x="2387600" y="1270000"/>
                </a:cubicBezTo>
                <a:cubicBezTo>
                  <a:pt x="2392395" y="1286783"/>
                  <a:pt x="2395505" y="1304017"/>
                  <a:pt x="2400300" y="1320800"/>
                </a:cubicBezTo>
                <a:cubicBezTo>
                  <a:pt x="2403978" y="1333672"/>
                  <a:pt x="2409322" y="1346028"/>
                  <a:pt x="2413000" y="1358900"/>
                </a:cubicBezTo>
                <a:cubicBezTo>
                  <a:pt x="2433502" y="1430658"/>
                  <a:pt x="2412432" y="1389798"/>
                  <a:pt x="2451100" y="1447800"/>
                </a:cubicBezTo>
                <a:cubicBezTo>
                  <a:pt x="2455333" y="1485900"/>
                  <a:pt x="2458379" y="1524151"/>
                  <a:pt x="2463800" y="1562100"/>
                </a:cubicBezTo>
                <a:cubicBezTo>
                  <a:pt x="2466853" y="1583469"/>
                  <a:pt x="2476500" y="1604014"/>
                  <a:pt x="2476500" y="1625600"/>
                </a:cubicBezTo>
                <a:cubicBezTo>
                  <a:pt x="2476500" y="1663934"/>
                  <a:pt x="2463800" y="1739900"/>
                  <a:pt x="2463800" y="173990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>
            <a:off x="1104900" y="3517900"/>
            <a:ext cx="2641600" cy="609600"/>
          </a:xfrm>
          <a:custGeom>
            <a:avLst/>
            <a:gdLst>
              <a:gd name="connsiteX0" fmla="*/ 0 w 2641600"/>
              <a:gd name="connsiteY0" fmla="*/ 165100 h 609600"/>
              <a:gd name="connsiteX1" fmla="*/ 152400 w 2641600"/>
              <a:gd name="connsiteY1" fmla="*/ 190500 h 609600"/>
              <a:gd name="connsiteX2" fmla="*/ 381000 w 2641600"/>
              <a:gd name="connsiteY2" fmla="*/ 215900 h 609600"/>
              <a:gd name="connsiteX3" fmla="*/ 444500 w 2641600"/>
              <a:gd name="connsiteY3" fmla="*/ 228600 h 609600"/>
              <a:gd name="connsiteX4" fmla="*/ 520700 w 2641600"/>
              <a:gd name="connsiteY4" fmla="*/ 241300 h 609600"/>
              <a:gd name="connsiteX5" fmla="*/ 685800 w 2641600"/>
              <a:gd name="connsiteY5" fmla="*/ 292100 h 609600"/>
              <a:gd name="connsiteX6" fmla="*/ 800100 w 2641600"/>
              <a:gd name="connsiteY6" fmla="*/ 317500 h 609600"/>
              <a:gd name="connsiteX7" fmla="*/ 1028700 w 2641600"/>
              <a:gd name="connsiteY7" fmla="*/ 304800 h 609600"/>
              <a:gd name="connsiteX8" fmla="*/ 1143000 w 2641600"/>
              <a:gd name="connsiteY8" fmla="*/ 292100 h 609600"/>
              <a:gd name="connsiteX9" fmla="*/ 1181100 w 2641600"/>
              <a:gd name="connsiteY9" fmla="*/ 266700 h 609600"/>
              <a:gd name="connsiteX10" fmla="*/ 1282700 w 2641600"/>
              <a:gd name="connsiteY10" fmla="*/ 241300 h 609600"/>
              <a:gd name="connsiteX11" fmla="*/ 1320800 w 2641600"/>
              <a:gd name="connsiteY11" fmla="*/ 215900 h 609600"/>
              <a:gd name="connsiteX12" fmla="*/ 1358900 w 2641600"/>
              <a:gd name="connsiteY12" fmla="*/ 203200 h 609600"/>
              <a:gd name="connsiteX13" fmla="*/ 1409700 w 2641600"/>
              <a:gd name="connsiteY13" fmla="*/ 165100 h 609600"/>
              <a:gd name="connsiteX14" fmla="*/ 1485900 w 2641600"/>
              <a:gd name="connsiteY14" fmla="*/ 139700 h 609600"/>
              <a:gd name="connsiteX15" fmla="*/ 1511300 w 2641600"/>
              <a:gd name="connsiteY15" fmla="*/ 101600 h 609600"/>
              <a:gd name="connsiteX16" fmla="*/ 1562100 w 2641600"/>
              <a:gd name="connsiteY16" fmla="*/ 88900 h 609600"/>
              <a:gd name="connsiteX17" fmla="*/ 1600200 w 2641600"/>
              <a:gd name="connsiteY17" fmla="*/ 76200 h 609600"/>
              <a:gd name="connsiteX18" fmla="*/ 1676400 w 2641600"/>
              <a:gd name="connsiteY18" fmla="*/ 25400 h 609600"/>
              <a:gd name="connsiteX19" fmla="*/ 1765300 w 2641600"/>
              <a:gd name="connsiteY19" fmla="*/ 0 h 609600"/>
              <a:gd name="connsiteX20" fmla="*/ 2108200 w 2641600"/>
              <a:gd name="connsiteY20" fmla="*/ 12700 h 609600"/>
              <a:gd name="connsiteX21" fmla="*/ 2171700 w 2641600"/>
              <a:gd name="connsiteY21" fmla="*/ 38100 h 609600"/>
              <a:gd name="connsiteX22" fmla="*/ 2247900 w 2641600"/>
              <a:gd name="connsiteY22" fmla="*/ 63500 h 609600"/>
              <a:gd name="connsiteX23" fmla="*/ 2286000 w 2641600"/>
              <a:gd name="connsiteY23" fmla="*/ 76200 h 609600"/>
              <a:gd name="connsiteX24" fmla="*/ 2336800 w 2641600"/>
              <a:gd name="connsiteY24" fmla="*/ 114300 h 609600"/>
              <a:gd name="connsiteX25" fmla="*/ 2374900 w 2641600"/>
              <a:gd name="connsiteY25" fmla="*/ 127000 h 609600"/>
              <a:gd name="connsiteX26" fmla="*/ 2425700 w 2641600"/>
              <a:gd name="connsiteY26" fmla="*/ 152400 h 609600"/>
              <a:gd name="connsiteX27" fmla="*/ 2463800 w 2641600"/>
              <a:gd name="connsiteY27" fmla="*/ 165100 h 609600"/>
              <a:gd name="connsiteX28" fmla="*/ 2540000 w 2641600"/>
              <a:gd name="connsiteY28" fmla="*/ 215900 h 609600"/>
              <a:gd name="connsiteX29" fmla="*/ 2590800 w 2641600"/>
              <a:gd name="connsiteY29" fmla="*/ 292100 h 609600"/>
              <a:gd name="connsiteX30" fmla="*/ 2616200 w 2641600"/>
              <a:gd name="connsiteY30" fmla="*/ 330200 h 609600"/>
              <a:gd name="connsiteX31" fmla="*/ 2641600 w 2641600"/>
              <a:gd name="connsiteY31" fmla="*/ 406400 h 609600"/>
              <a:gd name="connsiteX32" fmla="*/ 2628900 w 2641600"/>
              <a:gd name="connsiteY3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641600" h="609600">
                <a:moveTo>
                  <a:pt x="0" y="165100"/>
                </a:moveTo>
                <a:cubicBezTo>
                  <a:pt x="50800" y="173567"/>
                  <a:pt x="101372" y="183542"/>
                  <a:pt x="152400" y="190500"/>
                </a:cubicBezTo>
                <a:cubicBezTo>
                  <a:pt x="352362" y="217767"/>
                  <a:pt x="205897" y="188961"/>
                  <a:pt x="381000" y="215900"/>
                </a:cubicBezTo>
                <a:cubicBezTo>
                  <a:pt x="402335" y="219182"/>
                  <a:pt x="423262" y="224739"/>
                  <a:pt x="444500" y="228600"/>
                </a:cubicBezTo>
                <a:cubicBezTo>
                  <a:pt x="469835" y="233206"/>
                  <a:pt x="495300" y="237067"/>
                  <a:pt x="520700" y="241300"/>
                </a:cubicBezTo>
                <a:cubicBezTo>
                  <a:pt x="614798" y="304032"/>
                  <a:pt x="487046" y="225849"/>
                  <a:pt x="685800" y="292100"/>
                </a:cubicBezTo>
                <a:cubicBezTo>
                  <a:pt x="748329" y="312943"/>
                  <a:pt x="710695" y="302599"/>
                  <a:pt x="800100" y="317500"/>
                </a:cubicBezTo>
                <a:lnTo>
                  <a:pt x="1028700" y="304800"/>
                </a:lnTo>
                <a:cubicBezTo>
                  <a:pt x="1066930" y="301968"/>
                  <a:pt x="1105810" y="301397"/>
                  <a:pt x="1143000" y="292100"/>
                </a:cubicBezTo>
                <a:cubicBezTo>
                  <a:pt x="1157808" y="288398"/>
                  <a:pt x="1167448" y="273526"/>
                  <a:pt x="1181100" y="266700"/>
                </a:cubicBezTo>
                <a:cubicBezTo>
                  <a:pt x="1207135" y="253683"/>
                  <a:pt x="1258548" y="246130"/>
                  <a:pt x="1282700" y="241300"/>
                </a:cubicBezTo>
                <a:cubicBezTo>
                  <a:pt x="1295400" y="232833"/>
                  <a:pt x="1307148" y="222726"/>
                  <a:pt x="1320800" y="215900"/>
                </a:cubicBezTo>
                <a:cubicBezTo>
                  <a:pt x="1332774" y="209913"/>
                  <a:pt x="1347277" y="209842"/>
                  <a:pt x="1358900" y="203200"/>
                </a:cubicBezTo>
                <a:cubicBezTo>
                  <a:pt x="1377278" y="192698"/>
                  <a:pt x="1390768" y="174566"/>
                  <a:pt x="1409700" y="165100"/>
                </a:cubicBezTo>
                <a:cubicBezTo>
                  <a:pt x="1433647" y="153126"/>
                  <a:pt x="1485900" y="139700"/>
                  <a:pt x="1485900" y="139700"/>
                </a:cubicBezTo>
                <a:cubicBezTo>
                  <a:pt x="1494367" y="127000"/>
                  <a:pt x="1498600" y="110067"/>
                  <a:pt x="1511300" y="101600"/>
                </a:cubicBezTo>
                <a:cubicBezTo>
                  <a:pt x="1525823" y="91918"/>
                  <a:pt x="1545317" y="93695"/>
                  <a:pt x="1562100" y="88900"/>
                </a:cubicBezTo>
                <a:cubicBezTo>
                  <a:pt x="1574972" y="85222"/>
                  <a:pt x="1588498" y="82701"/>
                  <a:pt x="1600200" y="76200"/>
                </a:cubicBezTo>
                <a:cubicBezTo>
                  <a:pt x="1626885" y="61375"/>
                  <a:pt x="1646784" y="32804"/>
                  <a:pt x="1676400" y="25400"/>
                </a:cubicBezTo>
                <a:cubicBezTo>
                  <a:pt x="1740187" y="9453"/>
                  <a:pt x="1710641" y="18220"/>
                  <a:pt x="1765300" y="0"/>
                </a:cubicBezTo>
                <a:cubicBezTo>
                  <a:pt x="1879600" y="4233"/>
                  <a:pt x="1994321" y="2024"/>
                  <a:pt x="2108200" y="12700"/>
                </a:cubicBezTo>
                <a:cubicBezTo>
                  <a:pt x="2130898" y="14828"/>
                  <a:pt x="2150275" y="30309"/>
                  <a:pt x="2171700" y="38100"/>
                </a:cubicBezTo>
                <a:cubicBezTo>
                  <a:pt x="2196862" y="47250"/>
                  <a:pt x="2222500" y="55033"/>
                  <a:pt x="2247900" y="63500"/>
                </a:cubicBezTo>
                <a:lnTo>
                  <a:pt x="2286000" y="76200"/>
                </a:lnTo>
                <a:cubicBezTo>
                  <a:pt x="2302933" y="88900"/>
                  <a:pt x="2318422" y="103798"/>
                  <a:pt x="2336800" y="114300"/>
                </a:cubicBezTo>
                <a:cubicBezTo>
                  <a:pt x="2348423" y="120942"/>
                  <a:pt x="2362595" y="121727"/>
                  <a:pt x="2374900" y="127000"/>
                </a:cubicBezTo>
                <a:cubicBezTo>
                  <a:pt x="2392301" y="134458"/>
                  <a:pt x="2408299" y="144942"/>
                  <a:pt x="2425700" y="152400"/>
                </a:cubicBezTo>
                <a:cubicBezTo>
                  <a:pt x="2438005" y="157673"/>
                  <a:pt x="2452098" y="158599"/>
                  <a:pt x="2463800" y="165100"/>
                </a:cubicBezTo>
                <a:cubicBezTo>
                  <a:pt x="2490485" y="179925"/>
                  <a:pt x="2540000" y="215900"/>
                  <a:pt x="2540000" y="215900"/>
                </a:cubicBezTo>
                <a:lnTo>
                  <a:pt x="2590800" y="292100"/>
                </a:lnTo>
                <a:cubicBezTo>
                  <a:pt x="2599267" y="304800"/>
                  <a:pt x="2611373" y="315720"/>
                  <a:pt x="2616200" y="330200"/>
                </a:cubicBezTo>
                <a:lnTo>
                  <a:pt x="2641600" y="406400"/>
                </a:lnTo>
                <a:lnTo>
                  <a:pt x="2628900" y="609600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8"/>
          <p:cNvSpPr/>
          <p:nvPr/>
        </p:nvSpPr>
        <p:spPr>
          <a:xfrm>
            <a:off x="1117600" y="4584700"/>
            <a:ext cx="2057400" cy="661338"/>
          </a:xfrm>
          <a:custGeom>
            <a:avLst/>
            <a:gdLst>
              <a:gd name="connsiteX0" fmla="*/ 0 w 2057400"/>
              <a:gd name="connsiteY0" fmla="*/ 304800 h 661338"/>
              <a:gd name="connsiteX1" fmla="*/ 25400 w 2057400"/>
              <a:gd name="connsiteY1" fmla="*/ 177800 h 661338"/>
              <a:gd name="connsiteX2" fmla="*/ 50800 w 2057400"/>
              <a:gd name="connsiteY2" fmla="*/ 101600 h 661338"/>
              <a:gd name="connsiteX3" fmla="*/ 139700 w 2057400"/>
              <a:gd name="connsiteY3" fmla="*/ 38100 h 661338"/>
              <a:gd name="connsiteX4" fmla="*/ 228600 w 2057400"/>
              <a:gd name="connsiteY4" fmla="*/ 0 h 661338"/>
              <a:gd name="connsiteX5" fmla="*/ 558800 w 2057400"/>
              <a:gd name="connsiteY5" fmla="*/ 25400 h 661338"/>
              <a:gd name="connsiteX6" fmla="*/ 596900 w 2057400"/>
              <a:gd name="connsiteY6" fmla="*/ 50800 h 661338"/>
              <a:gd name="connsiteX7" fmla="*/ 635000 w 2057400"/>
              <a:gd name="connsiteY7" fmla="*/ 63500 h 661338"/>
              <a:gd name="connsiteX8" fmla="*/ 723900 w 2057400"/>
              <a:gd name="connsiteY8" fmla="*/ 152400 h 661338"/>
              <a:gd name="connsiteX9" fmla="*/ 762000 w 2057400"/>
              <a:gd name="connsiteY9" fmla="*/ 203200 h 661338"/>
              <a:gd name="connsiteX10" fmla="*/ 812800 w 2057400"/>
              <a:gd name="connsiteY10" fmla="*/ 241300 h 661338"/>
              <a:gd name="connsiteX11" fmla="*/ 889000 w 2057400"/>
              <a:gd name="connsiteY11" fmla="*/ 304800 h 661338"/>
              <a:gd name="connsiteX12" fmla="*/ 914400 w 2057400"/>
              <a:gd name="connsiteY12" fmla="*/ 355600 h 661338"/>
              <a:gd name="connsiteX13" fmla="*/ 952500 w 2057400"/>
              <a:gd name="connsiteY13" fmla="*/ 368300 h 661338"/>
              <a:gd name="connsiteX14" fmla="*/ 1054100 w 2057400"/>
              <a:gd name="connsiteY14" fmla="*/ 444500 h 661338"/>
              <a:gd name="connsiteX15" fmla="*/ 1092200 w 2057400"/>
              <a:gd name="connsiteY15" fmla="*/ 457200 h 661338"/>
              <a:gd name="connsiteX16" fmla="*/ 1143000 w 2057400"/>
              <a:gd name="connsiteY16" fmla="*/ 508000 h 661338"/>
              <a:gd name="connsiteX17" fmla="*/ 1206500 w 2057400"/>
              <a:gd name="connsiteY17" fmla="*/ 558800 h 661338"/>
              <a:gd name="connsiteX18" fmla="*/ 1244600 w 2057400"/>
              <a:gd name="connsiteY18" fmla="*/ 584200 h 661338"/>
              <a:gd name="connsiteX19" fmla="*/ 1689100 w 2057400"/>
              <a:gd name="connsiteY19" fmla="*/ 622300 h 661338"/>
              <a:gd name="connsiteX20" fmla="*/ 1803400 w 2057400"/>
              <a:gd name="connsiteY20" fmla="*/ 635000 h 661338"/>
              <a:gd name="connsiteX21" fmla="*/ 1968500 w 2057400"/>
              <a:gd name="connsiteY21" fmla="*/ 660400 h 661338"/>
              <a:gd name="connsiteX22" fmla="*/ 2057400 w 2057400"/>
              <a:gd name="connsiteY22" fmla="*/ 660400 h 66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57400" h="661338">
                <a:moveTo>
                  <a:pt x="0" y="304800"/>
                </a:moveTo>
                <a:cubicBezTo>
                  <a:pt x="8467" y="262467"/>
                  <a:pt x="14929" y="219683"/>
                  <a:pt x="25400" y="177800"/>
                </a:cubicBezTo>
                <a:cubicBezTo>
                  <a:pt x="31894" y="151825"/>
                  <a:pt x="29381" y="117664"/>
                  <a:pt x="50800" y="101600"/>
                </a:cubicBezTo>
                <a:cubicBezTo>
                  <a:pt x="72606" y="85245"/>
                  <a:pt x="113701" y="52956"/>
                  <a:pt x="139700" y="38100"/>
                </a:cubicBezTo>
                <a:cubicBezTo>
                  <a:pt x="183642" y="12991"/>
                  <a:pt x="185856" y="14248"/>
                  <a:pt x="228600" y="0"/>
                </a:cubicBezTo>
                <a:cubicBezTo>
                  <a:pt x="338667" y="8467"/>
                  <a:pt x="449444" y="10316"/>
                  <a:pt x="558800" y="25400"/>
                </a:cubicBezTo>
                <a:cubicBezTo>
                  <a:pt x="573920" y="27486"/>
                  <a:pt x="583248" y="43974"/>
                  <a:pt x="596900" y="50800"/>
                </a:cubicBezTo>
                <a:cubicBezTo>
                  <a:pt x="608874" y="56787"/>
                  <a:pt x="622300" y="59267"/>
                  <a:pt x="635000" y="63500"/>
                </a:cubicBezTo>
                <a:cubicBezTo>
                  <a:pt x="736600" y="198967"/>
                  <a:pt x="605367" y="33867"/>
                  <a:pt x="723900" y="152400"/>
                </a:cubicBezTo>
                <a:cubicBezTo>
                  <a:pt x="738867" y="167367"/>
                  <a:pt x="747033" y="188233"/>
                  <a:pt x="762000" y="203200"/>
                </a:cubicBezTo>
                <a:cubicBezTo>
                  <a:pt x="776967" y="218167"/>
                  <a:pt x="797833" y="226333"/>
                  <a:pt x="812800" y="241300"/>
                </a:cubicBezTo>
                <a:cubicBezTo>
                  <a:pt x="881998" y="310498"/>
                  <a:pt x="816231" y="280544"/>
                  <a:pt x="889000" y="304800"/>
                </a:cubicBezTo>
                <a:cubicBezTo>
                  <a:pt x="897467" y="321733"/>
                  <a:pt x="901013" y="342213"/>
                  <a:pt x="914400" y="355600"/>
                </a:cubicBezTo>
                <a:cubicBezTo>
                  <a:pt x="923866" y="365066"/>
                  <a:pt x="941148" y="361205"/>
                  <a:pt x="952500" y="368300"/>
                </a:cubicBezTo>
                <a:cubicBezTo>
                  <a:pt x="989884" y="391665"/>
                  <a:pt x="1014863" y="424882"/>
                  <a:pt x="1054100" y="444500"/>
                </a:cubicBezTo>
                <a:cubicBezTo>
                  <a:pt x="1066074" y="450487"/>
                  <a:pt x="1079500" y="452967"/>
                  <a:pt x="1092200" y="457200"/>
                </a:cubicBezTo>
                <a:cubicBezTo>
                  <a:pt x="1119909" y="540327"/>
                  <a:pt x="1081424" y="458739"/>
                  <a:pt x="1143000" y="508000"/>
                </a:cubicBezTo>
                <a:cubicBezTo>
                  <a:pt x="1285725" y="622180"/>
                  <a:pt x="1057532" y="484316"/>
                  <a:pt x="1206500" y="558800"/>
                </a:cubicBezTo>
                <a:cubicBezTo>
                  <a:pt x="1220152" y="565626"/>
                  <a:pt x="1229467" y="582209"/>
                  <a:pt x="1244600" y="584200"/>
                </a:cubicBezTo>
                <a:cubicBezTo>
                  <a:pt x="1392039" y="603600"/>
                  <a:pt x="1541300" y="605878"/>
                  <a:pt x="1689100" y="622300"/>
                </a:cubicBezTo>
                <a:cubicBezTo>
                  <a:pt x="1727200" y="626533"/>
                  <a:pt x="1765402" y="629934"/>
                  <a:pt x="1803400" y="635000"/>
                </a:cubicBezTo>
                <a:cubicBezTo>
                  <a:pt x="1852514" y="641549"/>
                  <a:pt x="1919919" y="656930"/>
                  <a:pt x="1968500" y="660400"/>
                </a:cubicBezTo>
                <a:cubicBezTo>
                  <a:pt x="1998058" y="662511"/>
                  <a:pt x="2027767" y="660400"/>
                  <a:pt x="2057400" y="66040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 rot="1298735">
            <a:off x="3237252" y="2130564"/>
            <a:ext cx="119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Godavari river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84400" y="36816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Krishna river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 rot="322929">
            <a:off x="1510626" y="5125328"/>
            <a:ext cx="179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Penneru</a:t>
            </a:r>
            <a:r>
              <a:rPr lang="en-US" sz="2000" b="1" dirty="0" smtClean="0"/>
              <a:t> river</a:t>
            </a:r>
            <a:endParaRPr lang="en-IN" sz="2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44700" y="1790700"/>
            <a:ext cx="971550" cy="6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4915369"/>
            <a:ext cx="625475" cy="31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 rot="4267404">
            <a:off x="646637" y="1616281"/>
            <a:ext cx="1384300" cy="495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489450" y="2451100"/>
            <a:ext cx="2330450" cy="682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181100" y="2468790"/>
            <a:ext cx="148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Telangana</a:t>
            </a:r>
            <a:r>
              <a:rPr lang="en-US" sz="2400" b="1" dirty="0" smtClean="0"/>
              <a:t> plateau</a:t>
            </a:r>
            <a:endParaRPr lang="en-IN" sz="2400" b="1" dirty="0"/>
          </a:p>
        </p:txBody>
      </p:sp>
      <p:pic>
        <p:nvPicPr>
          <p:cNvPr id="23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62" y="1468095"/>
            <a:ext cx="5167537" cy="3827805"/>
          </a:xfrm>
        </p:spPr>
      </p:pic>
    </p:spTree>
    <p:extLst>
      <p:ext uri="{BB962C8B-B14F-4D97-AF65-F5344CB8AC3E}">
        <p14:creationId xmlns:p14="http://schemas.microsoft.com/office/powerpoint/2010/main" val="6700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3100" y="11049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 Resource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1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5" y="1395412"/>
            <a:ext cx="5913280" cy="275748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Ground water resource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596666"/>
          </a:xfrm>
        </p:spPr>
        <p:txBody>
          <a:bodyPr>
            <a:normAutofit/>
          </a:bodyPr>
          <a:lstStyle/>
          <a:p>
            <a:r>
              <a:rPr lang="en-US" dirty="0" smtClean="0"/>
              <a:t>Water present in pore spaces of permeable rock– below the surface = GW</a:t>
            </a:r>
          </a:p>
          <a:p>
            <a:r>
              <a:rPr lang="en-US" dirty="0" smtClean="0"/>
              <a:t>Rainwater/ river water percolate the soil – through pores and cracks reach till aquifer</a:t>
            </a:r>
          </a:p>
          <a:p>
            <a:r>
              <a:rPr lang="en-US" dirty="0" smtClean="0"/>
              <a:t>Aquifer = storage pool of GW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9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3</TotalTime>
  <Words>622</Words>
  <Application>Microsoft Office PowerPoint</Application>
  <PresentationFormat>Widescreen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PowerPoint Presentation</vt:lpstr>
      <vt:lpstr>Water Resource</vt:lpstr>
      <vt:lpstr>Surface Water Resource</vt:lpstr>
      <vt:lpstr>Comparison</vt:lpstr>
      <vt:lpstr>Comparison</vt:lpstr>
      <vt:lpstr>comparison</vt:lpstr>
      <vt:lpstr>Telangana plateau</vt:lpstr>
      <vt:lpstr>Water Resource</vt:lpstr>
      <vt:lpstr>Ground water resource</vt:lpstr>
      <vt:lpstr>Ground water resource</vt:lpstr>
      <vt:lpstr>Ground water resource in India</vt:lpstr>
      <vt:lpstr>Ground water resource: Location</vt:lpstr>
      <vt:lpstr>Ground water resource : Location</vt:lpstr>
      <vt:lpstr>Ground water resource : Location</vt:lpstr>
      <vt:lpstr>Ground water resource : Location</vt:lpstr>
      <vt:lpstr>Ground water reserve in India</vt:lpstr>
      <vt:lpstr>Development of use of GW</vt:lpstr>
      <vt:lpstr>Ground water usage</vt:lpstr>
      <vt:lpstr>Ground water usage</vt:lpstr>
      <vt:lpstr>Present availability of GW</vt:lpstr>
      <vt:lpstr>Ground water pollution</vt:lpstr>
      <vt:lpstr>PowerPoint Presentation</vt:lpstr>
      <vt:lpstr>Issues related to water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rajtanil solanki</dc:creator>
  <cp:lastModifiedBy>rajtanil solanki</cp:lastModifiedBy>
  <cp:revision>2</cp:revision>
  <dcterms:created xsi:type="dcterms:W3CDTF">2015-03-17T05:15:30Z</dcterms:created>
  <dcterms:modified xsi:type="dcterms:W3CDTF">2015-03-20T16:26:31Z</dcterms:modified>
</cp:coreProperties>
</file>