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E10DF-F551-427D-B19F-2B4423B1B8ED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44A9941-4C9B-439F-8BF4-AD8E7F13C39A}">
      <dgm:prSet phldrT="[Text]"/>
      <dgm:spPr/>
      <dgm:t>
        <a:bodyPr/>
        <a:lstStyle/>
        <a:p>
          <a:r>
            <a:rPr lang="en-US" strike="sngStrike" dirty="0" smtClean="0"/>
            <a:t>Desertification &amp; Prevention</a:t>
          </a:r>
          <a:endParaRPr lang="en-IN" strike="sngStrike" dirty="0"/>
        </a:p>
      </dgm:t>
    </dgm:pt>
    <dgm:pt modelId="{26850E62-3A9E-4E2D-B7B5-88B651C6CE50}" type="parTrans" cxnId="{73F695A7-CACA-4F84-B847-5390530154A6}">
      <dgm:prSet/>
      <dgm:spPr/>
      <dgm:t>
        <a:bodyPr/>
        <a:lstStyle/>
        <a:p>
          <a:endParaRPr lang="en-IN"/>
        </a:p>
      </dgm:t>
    </dgm:pt>
    <dgm:pt modelId="{92150BAA-544E-4EDA-9866-E88CA05420DB}" type="sibTrans" cxnId="{73F695A7-CACA-4F84-B847-5390530154A6}">
      <dgm:prSet/>
      <dgm:spPr/>
      <dgm:t>
        <a:bodyPr/>
        <a:lstStyle/>
        <a:p>
          <a:endParaRPr lang="en-IN"/>
        </a:p>
      </dgm:t>
    </dgm:pt>
    <dgm:pt modelId="{43E73F44-B30F-4522-B402-430EA177AB0D}">
      <dgm:prSet phldrT="[Text]"/>
      <dgm:spPr/>
      <dgm:t>
        <a:bodyPr/>
        <a:lstStyle/>
        <a:p>
          <a:r>
            <a:rPr lang="en-US" dirty="0" smtClean="0"/>
            <a:t>Soils of India</a:t>
          </a:r>
          <a:endParaRPr lang="en-IN" dirty="0"/>
        </a:p>
      </dgm:t>
    </dgm:pt>
    <dgm:pt modelId="{09EEA22E-9846-4256-8BA5-7E41DFC0F199}" type="parTrans" cxnId="{AF50842F-7867-4F7D-BE51-555104F186F2}">
      <dgm:prSet/>
      <dgm:spPr/>
      <dgm:t>
        <a:bodyPr/>
        <a:lstStyle/>
        <a:p>
          <a:endParaRPr lang="en-IN"/>
        </a:p>
      </dgm:t>
    </dgm:pt>
    <dgm:pt modelId="{8DFAA68B-BBFC-43C5-ACC8-C4820728C348}" type="sibTrans" cxnId="{AF50842F-7867-4F7D-BE51-555104F186F2}">
      <dgm:prSet/>
      <dgm:spPr/>
      <dgm:t>
        <a:bodyPr/>
        <a:lstStyle/>
        <a:p>
          <a:endParaRPr lang="en-IN"/>
        </a:p>
      </dgm:t>
    </dgm:pt>
    <dgm:pt modelId="{1AD23110-8D6E-4B9F-BEEA-877FAE054CAF}">
      <dgm:prSet/>
      <dgm:spPr/>
      <dgm:t>
        <a:bodyPr/>
        <a:lstStyle/>
        <a:p>
          <a:r>
            <a:rPr lang="en-US" dirty="0" smtClean="0"/>
            <a:t>Land Use-Pattern in India</a:t>
          </a:r>
          <a:endParaRPr lang="en-IN" dirty="0"/>
        </a:p>
      </dgm:t>
    </dgm:pt>
    <dgm:pt modelId="{3438AF23-84DD-4C81-B7B5-CBBE30E9CE2A}" type="parTrans" cxnId="{045AA83A-2979-480F-9566-417F56390EBE}">
      <dgm:prSet/>
      <dgm:spPr/>
      <dgm:t>
        <a:bodyPr/>
        <a:lstStyle/>
        <a:p>
          <a:endParaRPr lang="en-IN"/>
        </a:p>
      </dgm:t>
    </dgm:pt>
    <dgm:pt modelId="{2521426C-E50C-4FB0-BD22-F7BFAEBE9636}" type="sibTrans" cxnId="{045AA83A-2979-480F-9566-417F56390EBE}">
      <dgm:prSet/>
      <dgm:spPr/>
      <dgm:t>
        <a:bodyPr/>
        <a:lstStyle/>
        <a:p>
          <a:endParaRPr lang="en-IN"/>
        </a:p>
      </dgm:t>
    </dgm:pt>
    <dgm:pt modelId="{C4AD1A9B-455A-454C-8A85-0B5B9138347D}" type="pres">
      <dgm:prSet presAssocID="{898E10DF-F551-427D-B19F-2B4423B1B8E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1B3964-F8A2-4C58-8D6F-A0BB7309EA76}" type="pres">
      <dgm:prSet presAssocID="{044A9941-4C9B-439F-8BF4-AD8E7F13C39A}" presName="composite" presStyleCnt="0"/>
      <dgm:spPr/>
    </dgm:pt>
    <dgm:pt modelId="{7BD4342A-96E4-4809-A33E-E37F5AECAF08}" type="pres">
      <dgm:prSet presAssocID="{044A9941-4C9B-439F-8BF4-AD8E7F13C39A}" presName="imgShp" presStyleLbl="fgImgPlace1" presStyleIdx="0" presStyleCnt="3"/>
      <dgm:spPr/>
    </dgm:pt>
    <dgm:pt modelId="{EED08533-55EF-4BAB-AFC7-A5021C2EA33E}" type="pres">
      <dgm:prSet presAssocID="{044A9941-4C9B-439F-8BF4-AD8E7F13C39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05867E-9C24-4B54-8D64-604083EE68F6}" type="pres">
      <dgm:prSet presAssocID="{92150BAA-544E-4EDA-9866-E88CA05420DB}" presName="spacing" presStyleCnt="0"/>
      <dgm:spPr/>
    </dgm:pt>
    <dgm:pt modelId="{8B039A91-556E-48A2-83EF-D83916F0CA59}" type="pres">
      <dgm:prSet presAssocID="{43E73F44-B30F-4522-B402-430EA177AB0D}" presName="composite" presStyleCnt="0"/>
      <dgm:spPr/>
    </dgm:pt>
    <dgm:pt modelId="{92FD6BE0-8470-4D0D-98C1-8980315A7D6D}" type="pres">
      <dgm:prSet presAssocID="{43E73F44-B30F-4522-B402-430EA177AB0D}" presName="imgShp" presStyleLbl="fgImgPlace1" presStyleIdx="1" presStyleCnt="3"/>
      <dgm:spPr/>
    </dgm:pt>
    <dgm:pt modelId="{1E14F850-FE24-49B0-B5FC-2A9A84204D8F}" type="pres">
      <dgm:prSet presAssocID="{43E73F44-B30F-4522-B402-430EA177AB0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A0DB76-9525-4F35-801C-8DA6A963C5E2}" type="pres">
      <dgm:prSet presAssocID="{8DFAA68B-BBFC-43C5-ACC8-C4820728C348}" presName="spacing" presStyleCnt="0"/>
      <dgm:spPr/>
    </dgm:pt>
    <dgm:pt modelId="{A99E5ECA-D5D5-46AF-B465-E86D74A068F4}" type="pres">
      <dgm:prSet presAssocID="{1AD23110-8D6E-4B9F-BEEA-877FAE054CAF}" presName="composite" presStyleCnt="0"/>
      <dgm:spPr/>
    </dgm:pt>
    <dgm:pt modelId="{AEEEFE4C-511C-4CFF-BA58-7F48FBA23397}" type="pres">
      <dgm:prSet presAssocID="{1AD23110-8D6E-4B9F-BEEA-877FAE054CAF}" presName="imgShp" presStyleLbl="fgImgPlace1" presStyleIdx="2" presStyleCnt="3"/>
      <dgm:spPr/>
    </dgm:pt>
    <dgm:pt modelId="{DC35BC50-6F86-4FF6-9454-79B1BF11F6F4}" type="pres">
      <dgm:prSet presAssocID="{1AD23110-8D6E-4B9F-BEEA-877FAE054CA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745A8F-053A-4299-BBF6-842DE1600696}" type="presOf" srcId="{43E73F44-B30F-4522-B402-430EA177AB0D}" destId="{1E14F850-FE24-49B0-B5FC-2A9A84204D8F}" srcOrd="0" destOrd="0" presId="urn:microsoft.com/office/officeart/2005/8/layout/vList3"/>
    <dgm:cxn modelId="{BE7632AF-90E3-4348-98A0-0234DAE96478}" type="presOf" srcId="{044A9941-4C9B-439F-8BF4-AD8E7F13C39A}" destId="{EED08533-55EF-4BAB-AFC7-A5021C2EA33E}" srcOrd="0" destOrd="0" presId="urn:microsoft.com/office/officeart/2005/8/layout/vList3"/>
    <dgm:cxn modelId="{045AA83A-2979-480F-9566-417F56390EBE}" srcId="{898E10DF-F551-427D-B19F-2B4423B1B8ED}" destId="{1AD23110-8D6E-4B9F-BEEA-877FAE054CAF}" srcOrd="2" destOrd="0" parTransId="{3438AF23-84DD-4C81-B7B5-CBBE30E9CE2A}" sibTransId="{2521426C-E50C-4FB0-BD22-F7BFAEBE9636}"/>
    <dgm:cxn modelId="{73F695A7-CACA-4F84-B847-5390530154A6}" srcId="{898E10DF-F551-427D-B19F-2B4423B1B8ED}" destId="{044A9941-4C9B-439F-8BF4-AD8E7F13C39A}" srcOrd="0" destOrd="0" parTransId="{26850E62-3A9E-4E2D-B7B5-88B651C6CE50}" sibTransId="{92150BAA-544E-4EDA-9866-E88CA05420DB}"/>
    <dgm:cxn modelId="{E0A83AB3-7B35-4ACB-B705-56AA2099CE84}" type="presOf" srcId="{898E10DF-F551-427D-B19F-2B4423B1B8ED}" destId="{C4AD1A9B-455A-454C-8A85-0B5B9138347D}" srcOrd="0" destOrd="0" presId="urn:microsoft.com/office/officeart/2005/8/layout/vList3"/>
    <dgm:cxn modelId="{AF50842F-7867-4F7D-BE51-555104F186F2}" srcId="{898E10DF-F551-427D-B19F-2B4423B1B8ED}" destId="{43E73F44-B30F-4522-B402-430EA177AB0D}" srcOrd="1" destOrd="0" parTransId="{09EEA22E-9846-4256-8BA5-7E41DFC0F199}" sibTransId="{8DFAA68B-BBFC-43C5-ACC8-C4820728C348}"/>
    <dgm:cxn modelId="{CA00B0A9-FC8F-440F-8AA7-5E7541892FC8}" type="presOf" srcId="{1AD23110-8D6E-4B9F-BEEA-877FAE054CAF}" destId="{DC35BC50-6F86-4FF6-9454-79B1BF11F6F4}" srcOrd="0" destOrd="0" presId="urn:microsoft.com/office/officeart/2005/8/layout/vList3"/>
    <dgm:cxn modelId="{418041EB-66D3-4A45-A33C-EBD4FE72E236}" type="presParOf" srcId="{C4AD1A9B-455A-454C-8A85-0B5B9138347D}" destId="{161B3964-F8A2-4C58-8D6F-A0BB7309EA76}" srcOrd="0" destOrd="0" presId="urn:microsoft.com/office/officeart/2005/8/layout/vList3"/>
    <dgm:cxn modelId="{F3CDC3CF-94C3-44D4-8BE7-B436C5BB9E4C}" type="presParOf" srcId="{161B3964-F8A2-4C58-8D6F-A0BB7309EA76}" destId="{7BD4342A-96E4-4809-A33E-E37F5AECAF08}" srcOrd="0" destOrd="0" presId="urn:microsoft.com/office/officeart/2005/8/layout/vList3"/>
    <dgm:cxn modelId="{8DA2D66D-E649-42AE-8EAE-43936798D64A}" type="presParOf" srcId="{161B3964-F8A2-4C58-8D6F-A0BB7309EA76}" destId="{EED08533-55EF-4BAB-AFC7-A5021C2EA33E}" srcOrd="1" destOrd="0" presId="urn:microsoft.com/office/officeart/2005/8/layout/vList3"/>
    <dgm:cxn modelId="{B5A0DBEB-CED4-44D4-914B-C52A398420D3}" type="presParOf" srcId="{C4AD1A9B-455A-454C-8A85-0B5B9138347D}" destId="{9205867E-9C24-4B54-8D64-604083EE68F6}" srcOrd="1" destOrd="0" presId="urn:microsoft.com/office/officeart/2005/8/layout/vList3"/>
    <dgm:cxn modelId="{78A2ABAC-7175-4BEE-8166-7DD472D74A87}" type="presParOf" srcId="{C4AD1A9B-455A-454C-8A85-0B5B9138347D}" destId="{8B039A91-556E-48A2-83EF-D83916F0CA59}" srcOrd="2" destOrd="0" presId="urn:microsoft.com/office/officeart/2005/8/layout/vList3"/>
    <dgm:cxn modelId="{26585418-B7B0-4AF0-B993-9CC67A6DF5DA}" type="presParOf" srcId="{8B039A91-556E-48A2-83EF-D83916F0CA59}" destId="{92FD6BE0-8470-4D0D-98C1-8980315A7D6D}" srcOrd="0" destOrd="0" presId="urn:microsoft.com/office/officeart/2005/8/layout/vList3"/>
    <dgm:cxn modelId="{F1ED8D6F-33DB-475D-9C61-3C5968B45F00}" type="presParOf" srcId="{8B039A91-556E-48A2-83EF-D83916F0CA59}" destId="{1E14F850-FE24-49B0-B5FC-2A9A84204D8F}" srcOrd="1" destOrd="0" presId="urn:microsoft.com/office/officeart/2005/8/layout/vList3"/>
    <dgm:cxn modelId="{EDC55F61-B03E-483F-9B98-DA7888C05FD7}" type="presParOf" srcId="{C4AD1A9B-455A-454C-8A85-0B5B9138347D}" destId="{20A0DB76-9525-4F35-801C-8DA6A963C5E2}" srcOrd="3" destOrd="0" presId="urn:microsoft.com/office/officeart/2005/8/layout/vList3"/>
    <dgm:cxn modelId="{25CBC96C-A902-41BD-A598-4D2EEC2AA6EE}" type="presParOf" srcId="{C4AD1A9B-455A-454C-8A85-0B5B9138347D}" destId="{A99E5ECA-D5D5-46AF-B465-E86D74A068F4}" srcOrd="4" destOrd="0" presId="urn:microsoft.com/office/officeart/2005/8/layout/vList3"/>
    <dgm:cxn modelId="{CCAE5CFA-D2AB-4C85-8FD7-169811B3528B}" type="presParOf" srcId="{A99E5ECA-D5D5-46AF-B465-E86D74A068F4}" destId="{AEEEFE4C-511C-4CFF-BA58-7F48FBA23397}" srcOrd="0" destOrd="0" presId="urn:microsoft.com/office/officeart/2005/8/layout/vList3"/>
    <dgm:cxn modelId="{1A3C68D2-B70F-46A4-B3FB-8D5B771F9FBC}" type="presParOf" srcId="{A99E5ECA-D5D5-46AF-B465-E86D74A068F4}" destId="{DC35BC50-6F86-4FF6-9454-79B1BF11F6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8E10DF-F551-427D-B19F-2B4423B1B8ED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44A9941-4C9B-439F-8BF4-AD8E7F13C39A}">
      <dgm:prSet phldrT="[Text]"/>
      <dgm:spPr/>
      <dgm:t>
        <a:bodyPr/>
        <a:lstStyle/>
        <a:p>
          <a:r>
            <a:rPr lang="en-US" strike="sngStrike" dirty="0" smtClean="0"/>
            <a:t>Desertification &amp; Prevention</a:t>
          </a:r>
          <a:endParaRPr lang="en-IN" strike="sngStrike" dirty="0"/>
        </a:p>
      </dgm:t>
    </dgm:pt>
    <dgm:pt modelId="{26850E62-3A9E-4E2D-B7B5-88B651C6CE50}" type="parTrans" cxnId="{73F695A7-CACA-4F84-B847-5390530154A6}">
      <dgm:prSet/>
      <dgm:spPr/>
      <dgm:t>
        <a:bodyPr/>
        <a:lstStyle/>
        <a:p>
          <a:endParaRPr lang="en-IN"/>
        </a:p>
      </dgm:t>
    </dgm:pt>
    <dgm:pt modelId="{92150BAA-544E-4EDA-9866-E88CA05420DB}" type="sibTrans" cxnId="{73F695A7-CACA-4F84-B847-5390530154A6}">
      <dgm:prSet/>
      <dgm:spPr/>
      <dgm:t>
        <a:bodyPr/>
        <a:lstStyle/>
        <a:p>
          <a:endParaRPr lang="en-IN"/>
        </a:p>
      </dgm:t>
    </dgm:pt>
    <dgm:pt modelId="{43E73F44-B30F-4522-B402-430EA177AB0D}">
      <dgm:prSet phldrT="[Text]"/>
      <dgm:spPr/>
      <dgm:t>
        <a:bodyPr/>
        <a:lstStyle/>
        <a:p>
          <a:r>
            <a:rPr lang="en-US" strike="sngStrike" dirty="0" smtClean="0"/>
            <a:t>Soils of India</a:t>
          </a:r>
          <a:endParaRPr lang="en-IN" strike="sngStrike" dirty="0"/>
        </a:p>
      </dgm:t>
    </dgm:pt>
    <dgm:pt modelId="{09EEA22E-9846-4256-8BA5-7E41DFC0F199}" type="parTrans" cxnId="{AF50842F-7867-4F7D-BE51-555104F186F2}">
      <dgm:prSet/>
      <dgm:spPr/>
      <dgm:t>
        <a:bodyPr/>
        <a:lstStyle/>
        <a:p>
          <a:endParaRPr lang="en-IN"/>
        </a:p>
      </dgm:t>
    </dgm:pt>
    <dgm:pt modelId="{8DFAA68B-BBFC-43C5-ACC8-C4820728C348}" type="sibTrans" cxnId="{AF50842F-7867-4F7D-BE51-555104F186F2}">
      <dgm:prSet/>
      <dgm:spPr/>
      <dgm:t>
        <a:bodyPr/>
        <a:lstStyle/>
        <a:p>
          <a:endParaRPr lang="en-IN"/>
        </a:p>
      </dgm:t>
    </dgm:pt>
    <dgm:pt modelId="{1AD23110-8D6E-4B9F-BEEA-877FAE054CAF}">
      <dgm:prSet/>
      <dgm:spPr/>
      <dgm:t>
        <a:bodyPr/>
        <a:lstStyle/>
        <a:p>
          <a:r>
            <a:rPr lang="en-US" dirty="0" smtClean="0"/>
            <a:t>Land Use-Pattern in India</a:t>
          </a:r>
          <a:endParaRPr lang="en-IN" dirty="0"/>
        </a:p>
      </dgm:t>
    </dgm:pt>
    <dgm:pt modelId="{3438AF23-84DD-4C81-B7B5-CBBE30E9CE2A}" type="parTrans" cxnId="{045AA83A-2979-480F-9566-417F56390EBE}">
      <dgm:prSet/>
      <dgm:spPr/>
      <dgm:t>
        <a:bodyPr/>
        <a:lstStyle/>
        <a:p>
          <a:endParaRPr lang="en-IN"/>
        </a:p>
      </dgm:t>
    </dgm:pt>
    <dgm:pt modelId="{2521426C-E50C-4FB0-BD22-F7BFAEBE9636}" type="sibTrans" cxnId="{045AA83A-2979-480F-9566-417F56390EBE}">
      <dgm:prSet/>
      <dgm:spPr/>
      <dgm:t>
        <a:bodyPr/>
        <a:lstStyle/>
        <a:p>
          <a:endParaRPr lang="en-IN"/>
        </a:p>
      </dgm:t>
    </dgm:pt>
    <dgm:pt modelId="{C4AD1A9B-455A-454C-8A85-0B5B9138347D}" type="pres">
      <dgm:prSet presAssocID="{898E10DF-F551-427D-B19F-2B4423B1B8E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1B3964-F8A2-4C58-8D6F-A0BB7309EA76}" type="pres">
      <dgm:prSet presAssocID="{044A9941-4C9B-439F-8BF4-AD8E7F13C39A}" presName="composite" presStyleCnt="0"/>
      <dgm:spPr/>
    </dgm:pt>
    <dgm:pt modelId="{7BD4342A-96E4-4809-A33E-E37F5AECAF08}" type="pres">
      <dgm:prSet presAssocID="{044A9941-4C9B-439F-8BF4-AD8E7F13C39A}" presName="imgShp" presStyleLbl="fgImgPlace1" presStyleIdx="0" presStyleCnt="3"/>
      <dgm:spPr/>
    </dgm:pt>
    <dgm:pt modelId="{EED08533-55EF-4BAB-AFC7-A5021C2EA33E}" type="pres">
      <dgm:prSet presAssocID="{044A9941-4C9B-439F-8BF4-AD8E7F13C39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05867E-9C24-4B54-8D64-604083EE68F6}" type="pres">
      <dgm:prSet presAssocID="{92150BAA-544E-4EDA-9866-E88CA05420DB}" presName="spacing" presStyleCnt="0"/>
      <dgm:spPr/>
    </dgm:pt>
    <dgm:pt modelId="{8B039A91-556E-48A2-83EF-D83916F0CA59}" type="pres">
      <dgm:prSet presAssocID="{43E73F44-B30F-4522-B402-430EA177AB0D}" presName="composite" presStyleCnt="0"/>
      <dgm:spPr/>
    </dgm:pt>
    <dgm:pt modelId="{92FD6BE0-8470-4D0D-98C1-8980315A7D6D}" type="pres">
      <dgm:prSet presAssocID="{43E73F44-B30F-4522-B402-430EA177AB0D}" presName="imgShp" presStyleLbl="fgImgPlace1" presStyleIdx="1" presStyleCnt="3"/>
      <dgm:spPr/>
    </dgm:pt>
    <dgm:pt modelId="{1E14F850-FE24-49B0-B5FC-2A9A84204D8F}" type="pres">
      <dgm:prSet presAssocID="{43E73F44-B30F-4522-B402-430EA177AB0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A0DB76-9525-4F35-801C-8DA6A963C5E2}" type="pres">
      <dgm:prSet presAssocID="{8DFAA68B-BBFC-43C5-ACC8-C4820728C348}" presName="spacing" presStyleCnt="0"/>
      <dgm:spPr/>
    </dgm:pt>
    <dgm:pt modelId="{A99E5ECA-D5D5-46AF-B465-E86D74A068F4}" type="pres">
      <dgm:prSet presAssocID="{1AD23110-8D6E-4B9F-BEEA-877FAE054CAF}" presName="composite" presStyleCnt="0"/>
      <dgm:spPr/>
    </dgm:pt>
    <dgm:pt modelId="{AEEEFE4C-511C-4CFF-BA58-7F48FBA23397}" type="pres">
      <dgm:prSet presAssocID="{1AD23110-8D6E-4B9F-BEEA-877FAE054CAF}" presName="imgShp" presStyleLbl="fgImgPlace1" presStyleIdx="2" presStyleCnt="3"/>
      <dgm:spPr/>
    </dgm:pt>
    <dgm:pt modelId="{DC35BC50-6F86-4FF6-9454-79B1BF11F6F4}" type="pres">
      <dgm:prSet presAssocID="{1AD23110-8D6E-4B9F-BEEA-877FAE054CA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21DFCAE-C6C1-4BDF-95DD-9A72508DCFD1}" type="presOf" srcId="{43E73F44-B30F-4522-B402-430EA177AB0D}" destId="{1E14F850-FE24-49B0-B5FC-2A9A84204D8F}" srcOrd="0" destOrd="0" presId="urn:microsoft.com/office/officeart/2005/8/layout/vList3"/>
    <dgm:cxn modelId="{52B3603A-72BA-496A-9914-74360BAC875B}" type="presOf" srcId="{1AD23110-8D6E-4B9F-BEEA-877FAE054CAF}" destId="{DC35BC50-6F86-4FF6-9454-79B1BF11F6F4}" srcOrd="0" destOrd="0" presId="urn:microsoft.com/office/officeart/2005/8/layout/vList3"/>
    <dgm:cxn modelId="{045AA83A-2979-480F-9566-417F56390EBE}" srcId="{898E10DF-F551-427D-B19F-2B4423B1B8ED}" destId="{1AD23110-8D6E-4B9F-BEEA-877FAE054CAF}" srcOrd="2" destOrd="0" parTransId="{3438AF23-84DD-4C81-B7B5-CBBE30E9CE2A}" sibTransId="{2521426C-E50C-4FB0-BD22-F7BFAEBE9636}"/>
    <dgm:cxn modelId="{73F695A7-CACA-4F84-B847-5390530154A6}" srcId="{898E10DF-F551-427D-B19F-2B4423B1B8ED}" destId="{044A9941-4C9B-439F-8BF4-AD8E7F13C39A}" srcOrd="0" destOrd="0" parTransId="{26850E62-3A9E-4E2D-B7B5-88B651C6CE50}" sibTransId="{92150BAA-544E-4EDA-9866-E88CA05420DB}"/>
    <dgm:cxn modelId="{AF50842F-7867-4F7D-BE51-555104F186F2}" srcId="{898E10DF-F551-427D-B19F-2B4423B1B8ED}" destId="{43E73F44-B30F-4522-B402-430EA177AB0D}" srcOrd="1" destOrd="0" parTransId="{09EEA22E-9846-4256-8BA5-7E41DFC0F199}" sibTransId="{8DFAA68B-BBFC-43C5-ACC8-C4820728C348}"/>
    <dgm:cxn modelId="{F69EFD2C-7F83-4B11-83EA-B2833F35EE7B}" type="presOf" srcId="{898E10DF-F551-427D-B19F-2B4423B1B8ED}" destId="{C4AD1A9B-455A-454C-8A85-0B5B9138347D}" srcOrd="0" destOrd="0" presId="urn:microsoft.com/office/officeart/2005/8/layout/vList3"/>
    <dgm:cxn modelId="{D182D33E-7C04-487A-BCC2-02951B173A8C}" type="presOf" srcId="{044A9941-4C9B-439F-8BF4-AD8E7F13C39A}" destId="{EED08533-55EF-4BAB-AFC7-A5021C2EA33E}" srcOrd="0" destOrd="0" presId="urn:microsoft.com/office/officeart/2005/8/layout/vList3"/>
    <dgm:cxn modelId="{E20D6B8C-7541-44A6-9880-6A037301F1C2}" type="presParOf" srcId="{C4AD1A9B-455A-454C-8A85-0B5B9138347D}" destId="{161B3964-F8A2-4C58-8D6F-A0BB7309EA76}" srcOrd="0" destOrd="0" presId="urn:microsoft.com/office/officeart/2005/8/layout/vList3"/>
    <dgm:cxn modelId="{76DA1000-52E8-4060-9C45-474C810F4362}" type="presParOf" srcId="{161B3964-F8A2-4C58-8D6F-A0BB7309EA76}" destId="{7BD4342A-96E4-4809-A33E-E37F5AECAF08}" srcOrd="0" destOrd="0" presId="urn:microsoft.com/office/officeart/2005/8/layout/vList3"/>
    <dgm:cxn modelId="{A49662B1-D576-46DE-B0B9-E8512D7E7B28}" type="presParOf" srcId="{161B3964-F8A2-4C58-8D6F-A0BB7309EA76}" destId="{EED08533-55EF-4BAB-AFC7-A5021C2EA33E}" srcOrd="1" destOrd="0" presId="urn:microsoft.com/office/officeart/2005/8/layout/vList3"/>
    <dgm:cxn modelId="{EC413FB9-F6E6-4D33-A00B-9BE0BD38798F}" type="presParOf" srcId="{C4AD1A9B-455A-454C-8A85-0B5B9138347D}" destId="{9205867E-9C24-4B54-8D64-604083EE68F6}" srcOrd="1" destOrd="0" presId="urn:microsoft.com/office/officeart/2005/8/layout/vList3"/>
    <dgm:cxn modelId="{D6F4F650-DD93-4885-A4DB-0156E8581C1D}" type="presParOf" srcId="{C4AD1A9B-455A-454C-8A85-0B5B9138347D}" destId="{8B039A91-556E-48A2-83EF-D83916F0CA59}" srcOrd="2" destOrd="0" presId="urn:microsoft.com/office/officeart/2005/8/layout/vList3"/>
    <dgm:cxn modelId="{2568F615-1CF0-4D20-9F8E-A8F01B72B5C7}" type="presParOf" srcId="{8B039A91-556E-48A2-83EF-D83916F0CA59}" destId="{92FD6BE0-8470-4D0D-98C1-8980315A7D6D}" srcOrd="0" destOrd="0" presId="urn:microsoft.com/office/officeart/2005/8/layout/vList3"/>
    <dgm:cxn modelId="{8B6DCF38-3E84-4E82-B014-1CE95E73D27F}" type="presParOf" srcId="{8B039A91-556E-48A2-83EF-D83916F0CA59}" destId="{1E14F850-FE24-49B0-B5FC-2A9A84204D8F}" srcOrd="1" destOrd="0" presId="urn:microsoft.com/office/officeart/2005/8/layout/vList3"/>
    <dgm:cxn modelId="{835EC37D-8CF4-4ADA-933A-7119A2AE8CC4}" type="presParOf" srcId="{C4AD1A9B-455A-454C-8A85-0B5B9138347D}" destId="{20A0DB76-9525-4F35-801C-8DA6A963C5E2}" srcOrd="3" destOrd="0" presId="urn:microsoft.com/office/officeart/2005/8/layout/vList3"/>
    <dgm:cxn modelId="{B7AF8EF1-E176-4D66-9B1C-E4B520C2CD4F}" type="presParOf" srcId="{C4AD1A9B-455A-454C-8A85-0B5B9138347D}" destId="{A99E5ECA-D5D5-46AF-B465-E86D74A068F4}" srcOrd="4" destOrd="0" presId="urn:microsoft.com/office/officeart/2005/8/layout/vList3"/>
    <dgm:cxn modelId="{2AFC6FF9-1443-4B2E-978F-E5F8C66C78B4}" type="presParOf" srcId="{A99E5ECA-D5D5-46AF-B465-E86D74A068F4}" destId="{AEEEFE4C-511C-4CFF-BA58-7F48FBA23397}" srcOrd="0" destOrd="0" presId="urn:microsoft.com/office/officeart/2005/8/layout/vList3"/>
    <dgm:cxn modelId="{1C356044-066D-4CC3-B421-8578434F0481}" type="presParOf" srcId="{A99E5ECA-D5D5-46AF-B465-E86D74A068F4}" destId="{DC35BC50-6F86-4FF6-9454-79B1BF11F6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08533-55EF-4BAB-AFC7-A5021C2EA33E}">
      <dsp:nvSpPr>
        <dsp:cNvPr id="0" name=""/>
        <dsp:cNvSpPr/>
      </dsp:nvSpPr>
      <dsp:spPr>
        <a:xfrm rot="10800000">
          <a:off x="2166029" y="357"/>
          <a:ext cx="7085774" cy="152506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strike="sngStrike" kern="1200" dirty="0" smtClean="0"/>
            <a:t>Desertification &amp; Prevention</a:t>
          </a:r>
          <a:endParaRPr lang="en-IN" sz="4200" strike="sngStrike" kern="1200" dirty="0"/>
        </a:p>
      </dsp:txBody>
      <dsp:txXfrm rot="10800000">
        <a:off x="2547295" y="357"/>
        <a:ext cx="6704508" cy="1525065"/>
      </dsp:txXfrm>
    </dsp:sp>
    <dsp:sp modelId="{7BD4342A-96E4-4809-A33E-E37F5AECAF08}">
      <dsp:nvSpPr>
        <dsp:cNvPr id="0" name=""/>
        <dsp:cNvSpPr/>
      </dsp:nvSpPr>
      <dsp:spPr>
        <a:xfrm>
          <a:off x="1403496" y="357"/>
          <a:ext cx="1525065" cy="152506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F850-FE24-49B0-B5FC-2A9A84204D8F}">
      <dsp:nvSpPr>
        <dsp:cNvPr id="0" name=""/>
        <dsp:cNvSpPr/>
      </dsp:nvSpPr>
      <dsp:spPr>
        <a:xfrm rot="10800000">
          <a:off x="2166029" y="1980667"/>
          <a:ext cx="7085774" cy="1525065"/>
        </a:xfrm>
        <a:prstGeom prst="homePlat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hade val="51000"/>
                <a:satMod val="130000"/>
              </a:schemeClr>
            </a:gs>
            <a:gs pos="80000">
              <a:schemeClr val="accent2">
                <a:hueOff val="-727682"/>
                <a:satOff val="-41964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Soils of India</a:t>
          </a:r>
          <a:endParaRPr lang="en-IN" sz="4200" kern="1200" dirty="0"/>
        </a:p>
      </dsp:txBody>
      <dsp:txXfrm rot="10800000">
        <a:off x="2547295" y="1980667"/>
        <a:ext cx="6704508" cy="1525065"/>
      </dsp:txXfrm>
    </dsp:sp>
    <dsp:sp modelId="{92FD6BE0-8470-4D0D-98C1-8980315A7D6D}">
      <dsp:nvSpPr>
        <dsp:cNvPr id="0" name=""/>
        <dsp:cNvSpPr/>
      </dsp:nvSpPr>
      <dsp:spPr>
        <a:xfrm>
          <a:off x="1403496" y="1980667"/>
          <a:ext cx="1525065" cy="1525065"/>
        </a:xfrm>
        <a:prstGeom prst="ellipse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BC50-6F86-4FF6-9454-79B1BF11F6F4}">
      <dsp:nvSpPr>
        <dsp:cNvPr id="0" name=""/>
        <dsp:cNvSpPr/>
      </dsp:nvSpPr>
      <dsp:spPr>
        <a:xfrm rot="10800000">
          <a:off x="2166029" y="3960976"/>
          <a:ext cx="7085774" cy="1525065"/>
        </a:xfrm>
        <a:prstGeom prst="homePlat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Land Use-Pattern in India</a:t>
          </a:r>
          <a:endParaRPr lang="en-IN" sz="4200" kern="1200" dirty="0"/>
        </a:p>
      </dsp:txBody>
      <dsp:txXfrm rot="10800000">
        <a:off x="2547295" y="3960976"/>
        <a:ext cx="6704508" cy="1525065"/>
      </dsp:txXfrm>
    </dsp:sp>
    <dsp:sp modelId="{AEEEFE4C-511C-4CFF-BA58-7F48FBA23397}">
      <dsp:nvSpPr>
        <dsp:cNvPr id="0" name=""/>
        <dsp:cNvSpPr/>
      </dsp:nvSpPr>
      <dsp:spPr>
        <a:xfrm>
          <a:off x="1403496" y="3960976"/>
          <a:ext cx="1525065" cy="1525065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08533-55EF-4BAB-AFC7-A5021C2EA33E}">
      <dsp:nvSpPr>
        <dsp:cNvPr id="0" name=""/>
        <dsp:cNvSpPr/>
      </dsp:nvSpPr>
      <dsp:spPr>
        <a:xfrm rot="10800000">
          <a:off x="2166029" y="357"/>
          <a:ext cx="7085774" cy="152506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strike="sngStrike" kern="1200" dirty="0" smtClean="0"/>
            <a:t>Desertification &amp; Prevention</a:t>
          </a:r>
          <a:endParaRPr lang="en-IN" sz="4200" strike="sngStrike" kern="1200" dirty="0"/>
        </a:p>
      </dsp:txBody>
      <dsp:txXfrm rot="10800000">
        <a:off x="2547295" y="357"/>
        <a:ext cx="6704508" cy="1525065"/>
      </dsp:txXfrm>
    </dsp:sp>
    <dsp:sp modelId="{7BD4342A-96E4-4809-A33E-E37F5AECAF08}">
      <dsp:nvSpPr>
        <dsp:cNvPr id="0" name=""/>
        <dsp:cNvSpPr/>
      </dsp:nvSpPr>
      <dsp:spPr>
        <a:xfrm>
          <a:off x="1403496" y="357"/>
          <a:ext cx="1525065" cy="152506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F850-FE24-49B0-B5FC-2A9A84204D8F}">
      <dsp:nvSpPr>
        <dsp:cNvPr id="0" name=""/>
        <dsp:cNvSpPr/>
      </dsp:nvSpPr>
      <dsp:spPr>
        <a:xfrm rot="10800000">
          <a:off x="2166029" y="1980667"/>
          <a:ext cx="7085774" cy="1525065"/>
        </a:xfrm>
        <a:prstGeom prst="homePlat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hade val="51000"/>
                <a:satMod val="130000"/>
              </a:schemeClr>
            </a:gs>
            <a:gs pos="80000">
              <a:schemeClr val="accent2">
                <a:hueOff val="-727682"/>
                <a:satOff val="-41964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strike="sngStrike" kern="1200" dirty="0" smtClean="0"/>
            <a:t>Soils of India</a:t>
          </a:r>
          <a:endParaRPr lang="en-IN" sz="4200" strike="sngStrike" kern="1200" dirty="0"/>
        </a:p>
      </dsp:txBody>
      <dsp:txXfrm rot="10800000">
        <a:off x="2547295" y="1980667"/>
        <a:ext cx="6704508" cy="1525065"/>
      </dsp:txXfrm>
    </dsp:sp>
    <dsp:sp modelId="{92FD6BE0-8470-4D0D-98C1-8980315A7D6D}">
      <dsp:nvSpPr>
        <dsp:cNvPr id="0" name=""/>
        <dsp:cNvSpPr/>
      </dsp:nvSpPr>
      <dsp:spPr>
        <a:xfrm>
          <a:off x="1403496" y="1980667"/>
          <a:ext cx="1525065" cy="1525065"/>
        </a:xfrm>
        <a:prstGeom prst="ellipse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BC50-6F86-4FF6-9454-79B1BF11F6F4}">
      <dsp:nvSpPr>
        <dsp:cNvPr id="0" name=""/>
        <dsp:cNvSpPr/>
      </dsp:nvSpPr>
      <dsp:spPr>
        <a:xfrm rot="10800000">
          <a:off x="2166029" y="3960976"/>
          <a:ext cx="7085774" cy="1525065"/>
        </a:xfrm>
        <a:prstGeom prst="homePlat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Land Use-Pattern in India</a:t>
          </a:r>
          <a:endParaRPr lang="en-IN" sz="4200" kern="1200" dirty="0"/>
        </a:p>
      </dsp:txBody>
      <dsp:txXfrm rot="10800000">
        <a:off x="2547295" y="3960976"/>
        <a:ext cx="6704508" cy="1525065"/>
      </dsp:txXfrm>
    </dsp:sp>
    <dsp:sp modelId="{AEEEFE4C-511C-4CFF-BA58-7F48FBA23397}">
      <dsp:nvSpPr>
        <dsp:cNvPr id="0" name=""/>
        <dsp:cNvSpPr/>
      </dsp:nvSpPr>
      <dsp:spPr>
        <a:xfrm>
          <a:off x="1403496" y="3960976"/>
          <a:ext cx="1525065" cy="1525065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98500" y="914400"/>
          <a:ext cx="106553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7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1" y="1287462"/>
            <a:ext cx="5530849" cy="414813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37300" y="1058498"/>
            <a:ext cx="5181600" cy="5156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Covers 15% of Indian soil</a:t>
            </a:r>
          </a:p>
          <a:p>
            <a:r>
              <a:rPr lang="en-US" dirty="0"/>
              <a:t>Weathering of lava rocks of Deccan plateau</a:t>
            </a:r>
          </a:p>
          <a:p>
            <a:r>
              <a:rPr lang="en-US" dirty="0"/>
              <a:t>Rich in Ferro-magnesium-silicate, lime and potash</a:t>
            </a:r>
          </a:p>
          <a:p>
            <a:r>
              <a:rPr lang="en-US" dirty="0"/>
              <a:t>Lack </a:t>
            </a:r>
            <a:r>
              <a:rPr lang="en-US" dirty="0" smtClean="0"/>
              <a:t>Nitrogen and Phosphorus</a:t>
            </a:r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5763"/>
            <a:ext cx="5181600" cy="388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Unique property:</a:t>
            </a:r>
          </a:p>
          <a:p>
            <a:r>
              <a:rPr lang="en-US" dirty="0" smtClean="0"/>
              <a:t>High clay content</a:t>
            </a:r>
          </a:p>
          <a:p>
            <a:r>
              <a:rPr lang="en-US" dirty="0" smtClean="0"/>
              <a:t>Cracks when dry and sticky when wet</a:t>
            </a:r>
          </a:p>
          <a:p>
            <a:r>
              <a:rPr lang="en-US" dirty="0" smtClean="0"/>
              <a:t>Cracks allow air to reach into depth</a:t>
            </a:r>
          </a:p>
          <a:p>
            <a:r>
              <a:rPr lang="en-US" dirty="0" smtClean="0"/>
              <a:t>High water </a:t>
            </a:r>
            <a:r>
              <a:rPr lang="en-US" dirty="0" err="1" smtClean="0"/>
              <a:t>retentivity</a:t>
            </a:r>
            <a:r>
              <a:rPr lang="en-US" dirty="0" smtClean="0"/>
              <a:t>: good for cotton cultivation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3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Areas:</a:t>
            </a:r>
          </a:p>
          <a:p>
            <a:r>
              <a:rPr lang="en-US" dirty="0" smtClean="0"/>
              <a:t>MH plateau, Kathiawar, </a:t>
            </a:r>
            <a:r>
              <a:rPr lang="en-US" dirty="0" err="1" smtClean="0"/>
              <a:t>Vindhyan</a:t>
            </a:r>
            <a:r>
              <a:rPr lang="en-US" dirty="0" smtClean="0"/>
              <a:t>, </a:t>
            </a:r>
            <a:r>
              <a:rPr lang="en-US" dirty="0" err="1" smtClean="0"/>
              <a:t>Kaimur</a:t>
            </a:r>
            <a:r>
              <a:rPr lang="en-US" dirty="0" smtClean="0"/>
              <a:t> hills</a:t>
            </a:r>
          </a:p>
          <a:p>
            <a:r>
              <a:rPr lang="en-US" dirty="0" smtClean="0"/>
              <a:t>Northern part KN uplands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Soil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4322"/>
          <a:stretch/>
        </p:blipFill>
        <p:spPr>
          <a:xfrm>
            <a:off x="1149997" y="1020763"/>
            <a:ext cx="4558005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98700" y="2345773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5100" y="2163398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236201" cy="5575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745"/>
                <a:gridCol w="4582389"/>
                <a:gridCol w="3412067"/>
              </a:tblGrid>
              <a:tr h="6420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Soil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Posses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lacks</a:t>
                      </a:r>
                      <a:endParaRPr lang="en-IN" sz="3200" dirty="0"/>
                    </a:p>
                  </a:txBody>
                  <a:tcPr/>
                </a:tc>
              </a:tr>
              <a:tr h="6420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Alluvial Soil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Nitrogen, </a:t>
                      </a:r>
                      <a:r>
                        <a:rPr lang="en-US" sz="3200" dirty="0" smtClean="0"/>
                        <a:t>Potash,</a:t>
                      </a:r>
                      <a:r>
                        <a:rPr lang="en-US" sz="3200" baseline="0" dirty="0" smtClean="0"/>
                        <a:t> humus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Poor in Phosphorus</a:t>
                      </a:r>
                      <a:endParaRPr lang="en-IN" sz="3200" dirty="0"/>
                    </a:p>
                  </a:txBody>
                  <a:tcPr/>
                </a:tc>
              </a:tr>
              <a:tr h="118263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Black soil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Potash and Humus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Poor in Nitrogen and</a:t>
                      </a:r>
                      <a:r>
                        <a:rPr lang="en-US" sz="3200" baseline="0" dirty="0" smtClean="0"/>
                        <a:t> Phosphorus</a:t>
                      </a:r>
                      <a:endParaRPr lang="en-IN" sz="3200" dirty="0"/>
                    </a:p>
                  </a:txBody>
                  <a:tcPr/>
                </a:tc>
              </a:tr>
              <a:tr h="6420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Red soil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Potash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N, P and humus</a:t>
                      </a:r>
                      <a:endParaRPr lang="en-IN" sz="3200" dirty="0"/>
                    </a:p>
                  </a:txBody>
                  <a:tcPr/>
                </a:tc>
              </a:tr>
              <a:tr h="6420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Laterite soil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Potash</a:t>
                      </a:r>
                      <a:r>
                        <a:rPr lang="en-US" sz="3200" baseline="0" dirty="0" smtClean="0"/>
                        <a:t> and Iron in excess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N,</a:t>
                      </a:r>
                      <a:r>
                        <a:rPr lang="en-US" sz="3200" baseline="0" dirty="0" smtClean="0"/>
                        <a:t> P and Calcium</a:t>
                      </a:r>
                      <a:endParaRPr lang="en-IN" sz="3200" dirty="0"/>
                    </a:p>
                  </a:txBody>
                  <a:tcPr/>
                </a:tc>
              </a:tr>
              <a:tr h="64200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Arid soil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High Calcium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N, humus</a:t>
                      </a:r>
                      <a:endParaRPr lang="en-IN" sz="3200" dirty="0"/>
                    </a:p>
                  </a:txBody>
                  <a:tcPr/>
                </a:tc>
              </a:tr>
              <a:tr h="118263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Saline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Sodium, Potassium in</a:t>
                      </a:r>
                      <a:r>
                        <a:rPr lang="en-US" sz="3200" baseline="0" dirty="0" smtClean="0"/>
                        <a:t> excess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Minerals in Indian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Covers 4.5% areas</a:t>
            </a:r>
          </a:p>
          <a:p>
            <a:r>
              <a:rPr lang="en-US" dirty="0" smtClean="0"/>
              <a:t>Alternate wet-dry weather</a:t>
            </a:r>
          </a:p>
          <a:p>
            <a:r>
              <a:rPr lang="en-US" dirty="0" smtClean="0"/>
              <a:t>Laterite = brick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Latosol</a:t>
            </a:r>
            <a:r>
              <a:rPr lang="en-US" dirty="0" smtClean="0"/>
              <a:t> (lateritic soil)</a:t>
            </a:r>
            <a:endParaRPr lang="en-IN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4322"/>
          <a:stretch/>
        </p:blipFill>
        <p:spPr>
          <a:xfrm>
            <a:off x="952129" y="1020762"/>
            <a:ext cx="4755874" cy="5380037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721100" y="2569798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14551" y="1693498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32988" y="2701196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63800" y="4309698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33166"/>
          </a:xfrm>
        </p:spPr>
        <p:txBody>
          <a:bodyPr>
            <a:normAutofit/>
          </a:bodyPr>
          <a:lstStyle/>
          <a:p>
            <a:r>
              <a:rPr lang="en-US" dirty="0"/>
              <a:t>Leaching  of silica – iron remain in the top layer</a:t>
            </a:r>
          </a:p>
          <a:p>
            <a:r>
              <a:rPr lang="en-US" dirty="0"/>
              <a:t>Thick iron pans ‘</a:t>
            </a:r>
            <a:r>
              <a:rPr lang="en-US" dirty="0" err="1"/>
              <a:t>Petlands</a:t>
            </a:r>
            <a:r>
              <a:rPr lang="en-US" dirty="0"/>
              <a:t>’</a:t>
            </a:r>
          </a:p>
          <a:p>
            <a:r>
              <a:rPr lang="en-US" dirty="0"/>
              <a:t>Acidic soil</a:t>
            </a:r>
          </a:p>
          <a:p>
            <a:r>
              <a:rPr lang="en-US" dirty="0" smtClean="0"/>
              <a:t>Quickly </a:t>
            </a:r>
            <a:r>
              <a:rPr lang="en-US" dirty="0"/>
              <a:t>eroded on </a:t>
            </a:r>
            <a:r>
              <a:rPr lang="en-US" dirty="0" smtClean="0"/>
              <a:t>deforestation, mining</a:t>
            </a:r>
            <a:r>
              <a:rPr lang="en-US" dirty="0"/>
              <a:t> </a:t>
            </a:r>
            <a:r>
              <a:rPr lang="en-US" dirty="0" smtClean="0"/>
              <a:t>and plantation 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Latosol</a:t>
            </a:r>
            <a:r>
              <a:rPr lang="en-US" dirty="0"/>
              <a:t> (lateritic soil)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116386"/>
            <a:ext cx="5376863" cy="5060577"/>
          </a:xfrm>
        </p:spPr>
      </p:pic>
    </p:spTree>
    <p:extLst>
      <p:ext uri="{BB962C8B-B14F-4D97-AF65-F5344CB8AC3E}">
        <p14:creationId xmlns:p14="http://schemas.microsoft.com/office/powerpoint/2010/main" val="11979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5030"/>
            <a:ext cx="5181600" cy="39590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suitable agriculture</a:t>
            </a:r>
          </a:p>
          <a:p>
            <a:r>
              <a:rPr lang="en-US" dirty="0" smtClean="0"/>
              <a:t>But suitable for sp. Crops like Tapioca and cashew nuts</a:t>
            </a:r>
          </a:p>
          <a:p>
            <a:r>
              <a:rPr lang="en-US" dirty="0" smtClean="0"/>
              <a:t>Rich in iron – support tea, coffee and rubber plantation with fertilizers 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Lateritic soil: agriculture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79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428890"/>
            <a:ext cx="5702300" cy="379773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Rich in Bauxite</a:t>
            </a:r>
          </a:p>
          <a:p>
            <a:r>
              <a:rPr lang="en-US" dirty="0" smtClean="0"/>
              <a:t>Eastern Ghats, </a:t>
            </a:r>
            <a:r>
              <a:rPr lang="en-US" dirty="0" err="1" smtClean="0"/>
              <a:t>Telangana</a:t>
            </a:r>
            <a:r>
              <a:rPr lang="en-US" dirty="0" smtClean="0"/>
              <a:t> and KN plateau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Latosol</a:t>
            </a:r>
            <a:r>
              <a:rPr lang="en-US" dirty="0"/>
              <a:t> (lateritic soil)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6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Q. Which of the following statement regarding laterite soil of India are correct?</a:t>
            </a:r>
          </a:p>
          <a:p>
            <a:pPr marL="742950" indent="-742950">
              <a:buAutoNum type="arabicPeriod"/>
            </a:pPr>
            <a:r>
              <a:rPr lang="en-US" dirty="0" smtClean="0"/>
              <a:t>They are red in </a:t>
            </a:r>
            <a:r>
              <a:rPr lang="en-US" dirty="0" err="1" smtClean="0"/>
              <a:t>colour</a:t>
            </a:r>
            <a:endParaRPr lang="en-US" dirty="0" smtClean="0"/>
          </a:p>
          <a:p>
            <a:pPr marL="742950" indent="-742950">
              <a:buAutoNum type="arabicPeriod"/>
            </a:pPr>
            <a:r>
              <a:rPr lang="en-US" dirty="0" smtClean="0"/>
              <a:t>They are rich in nitrogen and Potash</a:t>
            </a:r>
          </a:p>
          <a:p>
            <a:pPr marL="742950" indent="-742950">
              <a:buAutoNum type="arabicPeriod"/>
            </a:pPr>
            <a:r>
              <a:rPr lang="en-US" dirty="0" smtClean="0"/>
              <a:t>They are well developed in RJ and UP</a:t>
            </a:r>
          </a:p>
          <a:p>
            <a:pPr marL="742950" indent="-742950">
              <a:buAutoNum type="arabicPeriod"/>
            </a:pPr>
            <a:r>
              <a:rPr lang="en-US" dirty="0" smtClean="0"/>
              <a:t>Tapioca and Cashew nuts grow well on these soil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9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lphaLcParenR"/>
            </a:pPr>
            <a:r>
              <a:rPr lang="en-US" dirty="0" smtClean="0"/>
              <a:t>1,2 and 3</a:t>
            </a:r>
          </a:p>
          <a:p>
            <a:pPr marL="742950" indent="-742950">
              <a:buAutoNum type="alphaLcParenR"/>
            </a:pPr>
            <a:r>
              <a:rPr lang="en-US" dirty="0" smtClean="0"/>
              <a:t>2,3 and 4</a:t>
            </a:r>
          </a:p>
          <a:p>
            <a:pPr marL="742950" indent="-742950">
              <a:buAutoNum type="alphaLcParenR"/>
            </a:pPr>
            <a:r>
              <a:rPr lang="en-US" dirty="0" smtClean="0"/>
              <a:t>1 and 4</a:t>
            </a:r>
          </a:p>
          <a:p>
            <a:pPr marL="742950" indent="-742950">
              <a:buAutoNum type="alphaLcParenR"/>
            </a:pPr>
            <a:r>
              <a:rPr lang="en-US" dirty="0" smtClean="0"/>
              <a:t>2 and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Ans. C)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4322"/>
          <a:stretch/>
        </p:blipFill>
        <p:spPr>
          <a:xfrm>
            <a:off x="952500" y="1020033"/>
            <a:ext cx="4948457" cy="559788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smtClean="0"/>
              <a:t>Alluvial soil</a:t>
            </a:r>
          </a:p>
          <a:p>
            <a:pPr marL="742950" indent="-742950">
              <a:buAutoNum type="arabicParenR"/>
            </a:pPr>
            <a:r>
              <a:rPr lang="en-US" dirty="0" smtClean="0"/>
              <a:t>Red soil</a:t>
            </a:r>
          </a:p>
          <a:p>
            <a:pPr marL="742950" indent="-742950">
              <a:buAutoNum type="arabicParenR"/>
            </a:pPr>
            <a:r>
              <a:rPr lang="en-US" dirty="0" smtClean="0"/>
              <a:t>Black soil</a:t>
            </a:r>
          </a:p>
          <a:p>
            <a:pPr marL="742950" indent="-742950">
              <a:buAutoNum type="arabicParenR"/>
            </a:pPr>
            <a:r>
              <a:rPr lang="en-US" dirty="0" smtClean="0"/>
              <a:t>Lateritic soil</a:t>
            </a:r>
          </a:p>
          <a:p>
            <a:pPr marL="742950" indent="-742950">
              <a:buAutoNum type="arabicParenR"/>
            </a:pPr>
            <a:r>
              <a:rPr lang="en-US" dirty="0" smtClean="0"/>
              <a:t>Mountainous soil</a:t>
            </a:r>
          </a:p>
          <a:p>
            <a:pPr marL="742950" indent="-742950">
              <a:buAutoNum type="arabicParenR"/>
            </a:pPr>
            <a:r>
              <a:rPr lang="en-US" dirty="0" smtClean="0"/>
              <a:t>Desert soil</a:t>
            </a:r>
          </a:p>
          <a:p>
            <a:pPr marL="742950" indent="-742950">
              <a:buAutoNum type="arabicParenR"/>
            </a:pPr>
            <a:r>
              <a:rPr lang="en-US" dirty="0" smtClean="0"/>
              <a:t>Saline –alkaline soil</a:t>
            </a:r>
          </a:p>
          <a:p>
            <a:pPr marL="742950" indent="-742950">
              <a:buAutoNum type="arabicParenR"/>
            </a:pPr>
            <a:r>
              <a:rPr lang="en-US" dirty="0" smtClean="0"/>
              <a:t>Mangrove soil</a:t>
            </a:r>
          </a:p>
          <a:p>
            <a:pPr marL="742950" indent="-742950">
              <a:buAutoNum type="arabicParenR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Soils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0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382"/>
            <a:ext cx="5181600" cy="346696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Very thin layer of soil</a:t>
            </a:r>
          </a:p>
          <a:p>
            <a:r>
              <a:rPr lang="en-US" dirty="0" smtClean="0"/>
              <a:t>Under-developed soil horizon</a:t>
            </a:r>
          </a:p>
          <a:p>
            <a:r>
              <a:rPr lang="en-US" dirty="0" smtClean="0"/>
              <a:t>Soil at steep gradient cannot support agriculture</a:t>
            </a:r>
          </a:p>
          <a:p>
            <a:r>
              <a:rPr lang="en-US" dirty="0" smtClean="0"/>
              <a:t>Can support grassed of scrubs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Mountainous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63663"/>
            <a:ext cx="5664200" cy="424815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Podzolic</a:t>
            </a:r>
            <a:r>
              <a:rPr lang="en-US" dirty="0" smtClean="0"/>
              <a:t> soil</a:t>
            </a:r>
          </a:p>
          <a:p>
            <a:r>
              <a:rPr lang="en-US" dirty="0" smtClean="0"/>
              <a:t>Under cold humid climate</a:t>
            </a:r>
          </a:p>
          <a:p>
            <a:r>
              <a:rPr lang="en-US" dirty="0" smtClean="0"/>
              <a:t>Leaching of iron – silica remain at top soil</a:t>
            </a:r>
          </a:p>
          <a:p>
            <a:r>
              <a:rPr lang="en-US" dirty="0" smtClean="0"/>
              <a:t>Not good for agriculture but good for forestry - lumbering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Mountainous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7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Chelation = </a:t>
            </a:r>
          </a:p>
          <a:p>
            <a:r>
              <a:rPr lang="en-US" dirty="0" smtClean="0"/>
              <a:t>Leaves of coniferous trees covered with cheating agent – hard to degrade</a:t>
            </a:r>
          </a:p>
          <a:p>
            <a:r>
              <a:rPr lang="en-US" dirty="0" smtClean="0"/>
              <a:t>Cold climate – slow bacterial process</a:t>
            </a:r>
          </a:p>
          <a:p>
            <a:r>
              <a:rPr lang="en-US" dirty="0" smtClean="0"/>
              <a:t>Humus content is high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Mountainous </a:t>
            </a:r>
            <a:r>
              <a:rPr lang="en-US" dirty="0"/>
              <a:t>soil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98562"/>
            <a:ext cx="5575300" cy="4181475"/>
          </a:xfrm>
        </p:spPr>
      </p:pic>
    </p:spTree>
    <p:extLst>
      <p:ext uri="{BB962C8B-B14F-4D97-AF65-F5344CB8AC3E}">
        <p14:creationId xmlns:p14="http://schemas.microsoft.com/office/powerpoint/2010/main" val="16850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6" y="1458150"/>
            <a:ext cx="5579764" cy="3571049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Sandy, loose and friable soil</a:t>
            </a:r>
          </a:p>
          <a:p>
            <a:r>
              <a:rPr lang="en-US" dirty="0" smtClean="0"/>
              <a:t>Coarse texture, low water holding capacity</a:t>
            </a:r>
          </a:p>
          <a:p>
            <a:r>
              <a:rPr lang="en-US" dirty="0" smtClean="0"/>
              <a:t>Low nutrient, low fertility</a:t>
            </a:r>
          </a:p>
          <a:p>
            <a:r>
              <a:rPr lang="en-US" dirty="0" smtClean="0"/>
              <a:t>Cannot support agriculture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Desert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763"/>
            <a:ext cx="5562600" cy="417195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Indian desert soil is unique</a:t>
            </a:r>
          </a:p>
          <a:p>
            <a:r>
              <a:rPr lang="en-US" dirty="0" smtClean="0"/>
              <a:t>Its made up of alluvium, fine </a:t>
            </a:r>
            <a:r>
              <a:rPr lang="en-US" dirty="0" err="1" smtClean="0"/>
              <a:t>loessic</a:t>
            </a:r>
            <a:r>
              <a:rPr lang="en-US" dirty="0" smtClean="0"/>
              <a:t> deposits</a:t>
            </a:r>
          </a:p>
          <a:p>
            <a:r>
              <a:rPr lang="en-US" dirty="0" smtClean="0"/>
              <a:t>Good in micro-nutrients</a:t>
            </a:r>
          </a:p>
          <a:p>
            <a:r>
              <a:rPr lang="en-US" dirty="0" smtClean="0"/>
              <a:t>Support agriculture under irrigation</a:t>
            </a:r>
          </a:p>
          <a:p>
            <a:r>
              <a:rPr lang="en-US" dirty="0" smtClean="0"/>
              <a:t>Vulnerable to salinity and desertification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Desert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40408"/>
            <a:ext cx="5676900" cy="4256479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Along tidal region of coastal areas</a:t>
            </a:r>
          </a:p>
          <a:p>
            <a:r>
              <a:rPr lang="en-US" dirty="0" err="1" smtClean="0"/>
              <a:t>Gleying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Swampy-peaty soil</a:t>
            </a:r>
          </a:p>
          <a:p>
            <a:r>
              <a:rPr lang="en-US" dirty="0" smtClean="0"/>
              <a:t>Bluish-green </a:t>
            </a:r>
            <a:r>
              <a:rPr lang="en-US" dirty="0" err="1" smtClean="0"/>
              <a:t>colour</a:t>
            </a:r>
            <a:r>
              <a:rPr lang="en-US" dirty="0" smtClean="0"/>
              <a:t> due to </a:t>
            </a:r>
            <a:r>
              <a:rPr lang="en-US" dirty="0" err="1" smtClean="0"/>
              <a:t>sulphide</a:t>
            </a:r>
            <a:endParaRPr lang="en-US" dirty="0" smtClean="0"/>
          </a:p>
          <a:p>
            <a:r>
              <a:rPr lang="en-US" dirty="0" smtClean="0"/>
              <a:t>Not suitable for agriculture – but support mangroves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Mangrove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Soil problem areas</a:t>
            </a:r>
          </a:p>
          <a:p>
            <a:pPr>
              <a:buFontTx/>
              <a:buChar char="-"/>
            </a:pPr>
            <a:r>
              <a:rPr lang="en-US" dirty="0" smtClean="0"/>
              <a:t>Bad drainage in arid areas</a:t>
            </a:r>
          </a:p>
          <a:p>
            <a:pPr>
              <a:buFontTx/>
              <a:buChar char="-"/>
            </a:pPr>
            <a:r>
              <a:rPr lang="en-US" dirty="0" smtClean="0"/>
              <a:t>Over-irrigation</a:t>
            </a:r>
          </a:p>
          <a:p>
            <a:pPr>
              <a:buFontTx/>
              <a:buChar char="-"/>
            </a:pPr>
            <a:r>
              <a:rPr lang="en-US" dirty="0" smtClean="0"/>
              <a:t>Canal areas</a:t>
            </a:r>
          </a:p>
          <a:p>
            <a:pPr>
              <a:buFontTx/>
              <a:buChar char="-"/>
            </a:pPr>
            <a:r>
              <a:rPr lang="en-US" dirty="0" smtClean="0"/>
              <a:t>West RJ, PN-HN, </a:t>
            </a:r>
            <a:r>
              <a:rPr lang="en-US" dirty="0" err="1" smtClean="0"/>
              <a:t>terai</a:t>
            </a:r>
            <a:r>
              <a:rPr lang="en-US" dirty="0" smtClean="0"/>
              <a:t> belt, Deccan region</a:t>
            </a:r>
          </a:p>
          <a:p>
            <a:pPr>
              <a:buFontTx/>
              <a:buChar char="-"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Saline –Alkaline soil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4322"/>
          <a:stretch/>
        </p:blipFill>
        <p:spPr>
          <a:xfrm>
            <a:off x="1149997" y="1020763"/>
            <a:ext cx="4558005" cy="515620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Oval 5"/>
          <p:cNvSpPr/>
          <p:nvPr/>
        </p:nvSpPr>
        <p:spPr>
          <a:xfrm>
            <a:off x="1993900" y="2133600"/>
            <a:ext cx="914400" cy="749300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324100" y="3995737"/>
            <a:ext cx="914400" cy="749300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64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333500"/>
            <a:ext cx="5507872" cy="413376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 stages:</a:t>
            </a:r>
          </a:p>
          <a:p>
            <a:r>
              <a:rPr lang="en-US" u="sng" dirty="0" smtClean="0"/>
              <a:t>Calcification</a:t>
            </a:r>
            <a:r>
              <a:rPr lang="en-US" dirty="0" smtClean="0"/>
              <a:t>: moderate aridity condition</a:t>
            </a:r>
          </a:p>
          <a:p>
            <a:r>
              <a:rPr lang="en-US" dirty="0" smtClean="0"/>
              <a:t>Calcium salts in upper layer</a:t>
            </a:r>
          </a:p>
          <a:p>
            <a:r>
              <a:rPr lang="en-US" u="sng" dirty="0" smtClean="0"/>
              <a:t>Saline soil</a:t>
            </a:r>
            <a:r>
              <a:rPr lang="en-US" dirty="0" smtClean="0"/>
              <a:t>: extreme arid condition</a:t>
            </a:r>
          </a:p>
          <a:p>
            <a:r>
              <a:rPr lang="en-US" dirty="0" smtClean="0"/>
              <a:t>Sodium and Potassium salts in upper layer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Saline –Alkaline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98500" y="914400"/>
          <a:ext cx="106553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6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Total </a:t>
            </a:r>
            <a:r>
              <a:rPr lang="en-US" dirty="0"/>
              <a:t>geo area = 328 ml ha</a:t>
            </a:r>
          </a:p>
          <a:p>
            <a:r>
              <a:rPr lang="en-US" dirty="0"/>
              <a:t>Total reported area = 305 ml ha</a:t>
            </a:r>
          </a:p>
          <a:p>
            <a:r>
              <a:rPr lang="en-US" dirty="0"/>
              <a:t>India – 17% of world population on 2.4% of land</a:t>
            </a:r>
          </a:p>
          <a:p>
            <a:r>
              <a:rPr lang="en-US" dirty="0" smtClean="0"/>
              <a:t>9 </a:t>
            </a:r>
            <a:r>
              <a:rPr lang="en-US" dirty="0"/>
              <a:t>different ways of land use in India (</a:t>
            </a:r>
            <a:r>
              <a:rPr lang="en-US" dirty="0" smtClean="0"/>
              <a:t>Dept</a:t>
            </a:r>
            <a:r>
              <a:rPr lang="en-US" dirty="0"/>
              <a:t>. Land resource)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Land use pattern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6" y="1223099"/>
            <a:ext cx="5915744" cy="394580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020397"/>
            <a:ext cx="5181600" cy="5156929"/>
          </a:xfrm>
        </p:spPr>
        <p:txBody>
          <a:bodyPr/>
          <a:lstStyle/>
          <a:p>
            <a:r>
              <a:rPr lang="en-US" dirty="0" smtClean="0"/>
              <a:t>Covers 42% of Indian soil</a:t>
            </a:r>
          </a:p>
          <a:p>
            <a:r>
              <a:rPr lang="en-US" dirty="0"/>
              <a:t>Deposition of rivers</a:t>
            </a:r>
          </a:p>
          <a:p>
            <a:r>
              <a:rPr lang="en-US" dirty="0" smtClean="0"/>
              <a:t>Most fertile</a:t>
            </a:r>
          </a:p>
          <a:p>
            <a:r>
              <a:rPr lang="en-US" dirty="0" smtClean="0"/>
              <a:t>Rich in organic material, micro-nutrients, well-drained</a:t>
            </a:r>
          </a:p>
          <a:p>
            <a:r>
              <a:rPr lang="en-US" dirty="0" smtClean="0"/>
              <a:t> Lacks Phosphorus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Alluvial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7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51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72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Land type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Usage</a:t>
                      </a:r>
                      <a:r>
                        <a:rPr lang="en-US" sz="3200" baseline="0" dirty="0" smtClean="0"/>
                        <a:t> in % of total reported area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Forest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23%</a:t>
                      </a:r>
                      <a:r>
                        <a:rPr lang="en-US" sz="3200" baseline="0" dirty="0" smtClean="0"/>
                        <a:t> -25%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Net sown area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46%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Land not available</a:t>
                      </a:r>
                      <a:r>
                        <a:rPr lang="en-US" sz="3200" baseline="0" dirty="0" smtClean="0"/>
                        <a:t> for agriculture</a:t>
                      </a:r>
                    </a:p>
                    <a:p>
                      <a:r>
                        <a:rPr lang="en-US" sz="3200" baseline="0" dirty="0" smtClean="0"/>
                        <a:t>Developmental land</a:t>
                      </a:r>
                    </a:p>
                    <a:p>
                      <a:r>
                        <a:rPr lang="en-US" sz="3200" baseline="0" dirty="0" smtClean="0"/>
                        <a:t>Wasteland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15%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Fallow land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12.5%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Pasture land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3.5%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Trees and grooves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&lt;1%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Land use pattern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1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236199" cy="36125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51959"/>
                <a:gridCol w="2992120"/>
                <a:gridCol w="2992120"/>
              </a:tblGrid>
              <a:tr h="197566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Land type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Usage</a:t>
                      </a:r>
                      <a:r>
                        <a:rPr lang="en-US" sz="3600" baseline="0" dirty="0" smtClean="0"/>
                        <a:t> in % of total reported area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Desired area</a:t>
                      </a:r>
                      <a:endParaRPr lang="en-IN" sz="4800" dirty="0"/>
                    </a:p>
                  </a:txBody>
                  <a:tcPr/>
                </a:tc>
              </a:tr>
              <a:tr h="93584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Forest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23%</a:t>
                      </a:r>
                      <a:r>
                        <a:rPr lang="en-US" sz="4000" baseline="0" dirty="0" smtClean="0"/>
                        <a:t> -25%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 </a:t>
                      </a:r>
                      <a:endParaRPr lang="en-IN" sz="5400" dirty="0"/>
                    </a:p>
                  </a:txBody>
                  <a:tcPr/>
                </a:tc>
              </a:tr>
              <a:tr h="658556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Trees and grooves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&lt;1%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Land </a:t>
            </a:r>
            <a:r>
              <a:rPr lang="en-US" dirty="0"/>
              <a:t>use pattern in </a:t>
            </a:r>
            <a:r>
              <a:rPr lang="en-US" dirty="0" smtClean="0"/>
              <a:t>India</a:t>
            </a:r>
            <a:endParaRPr lang="en-IN" dirty="0"/>
          </a:p>
        </p:txBody>
      </p:sp>
      <p:sp>
        <p:nvSpPr>
          <p:cNvPr id="2" name="Up Arrow 1"/>
          <p:cNvSpPr/>
          <p:nvPr/>
        </p:nvSpPr>
        <p:spPr>
          <a:xfrm>
            <a:off x="8610600" y="3003550"/>
            <a:ext cx="4572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8623300" y="3822700"/>
            <a:ext cx="4572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Forest cover = 23-25%</a:t>
            </a:r>
          </a:p>
          <a:p>
            <a:r>
              <a:rPr lang="en-US" dirty="0" smtClean="0"/>
              <a:t>Dense canopy forest  = 8%</a:t>
            </a:r>
          </a:p>
          <a:p>
            <a:r>
              <a:rPr lang="en-US" dirty="0" smtClean="0"/>
              <a:t>NACC – target forest cover- 33%</a:t>
            </a:r>
          </a:p>
          <a:p>
            <a:r>
              <a:rPr lang="en-US" dirty="0" smtClean="0"/>
              <a:t>More forest = more rainfall = soil conservation = more ground water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Forest cover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1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236199" cy="5419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51959"/>
                <a:gridCol w="2992120"/>
                <a:gridCol w="2992120"/>
              </a:tblGrid>
              <a:tr h="197566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Land type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Usage</a:t>
                      </a:r>
                      <a:r>
                        <a:rPr lang="en-US" sz="3600" baseline="0" dirty="0" smtClean="0"/>
                        <a:t> in % of total reported area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Desired area</a:t>
                      </a:r>
                      <a:endParaRPr lang="en-IN" sz="4800" dirty="0"/>
                    </a:p>
                  </a:txBody>
                  <a:tcPr/>
                </a:tc>
              </a:tr>
              <a:tr h="2030631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Land not available</a:t>
                      </a:r>
                      <a:r>
                        <a:rPr lang="en-US" sz="4400" baseline="0" dirty="0" smtClean="0"/>
                        <a:t> for agriculture</a:t>
                      </a:r>
                    </a:p>
                    <a:p>
                      <a:r>
                        <a:rPr lang="en-US" sz="4400" baseline="0" dirty="0" smtClean="0"/>
                        <a:t>Developmental land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15%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6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Land </a:t>
            </a:r>
            <a:r>
              <a:rPr lang="en-US" dirty="0"/>
              <a:t>use pattern in </a:t>
            </a:r>
            <a:r>
              <a:rPr lang="en-US" dirty="0" smtClean="0"/>
              <a:t>India</a:t>
            </a:r>
            <a:endParaRPr lang="en-IN" dirty="0"/>
          </a:p>
        </p:txBody>
      </p:sp>
      <p:sp>
        <p:nvSpPr>
          <p:cNvPr id="2" name="Up Arrow 1"/>
          <p:cNvSpPr/>
          <p:nvPr/>
        </p:nvSpPr>
        <p:spPr>
          <a:xfrm>
            <a:off x="8610600" y="3003550"/>
            <a:ext cx="609600" cy="1238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Indian economy grows, urbanization accelerate</a:t>
            </a:r>
          </a:p>
          <a:p>
            <a:r>
              <a:rPr lang="en-US" dirty="0" smtClean="0"/>
              <a:t>Need more land to develop cities (100 Smart cities)</a:t>
            </a:r>
          </a:p>
          <a:p>
            <a:r>
              <a:rPr lang="en-US" dirty="0" smtClean="0"/>
              <a:t>More Land needed for infrastructure (road, railway, bridges) and industries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Developmental 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018"/>
                <a:gridCol w="3073791"/>
                <a:gridCol w="3073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Land type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Usage</a:t>
                      </a:r>
                      <a:r>
                        <a:rPr lang="en-US" sz="4400" baseline="0" dirty="0" smtClean="0"/>
                        <a:t> in % of total reported area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Desired</a:t>
                      </a:r>
                      <a:r>
                        <a:rPr lang="en-US" sz="4400" baseline="0" dirty="0" smtClean="0"/>
                        <a:t> area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Fallow land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12.5%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Land </a:t>
            </a:r>
            <a:r>
              <a:rPr lang="en-US" dirty="0"/>
              <a:t>use pattern in India</a:t>
            </a:r>
            <a:endParaRPr lang="en-IN" dirty="0"/>
          </a:p>
        </p:txBody>
      </p:sp>
      <p:sp>
        <p:nvSpPr>
          <p:cNvPr id="7" name="Up Arrow 6"/>
          <p:cNvSpPr/>
          <p:nvPr/>
        </p:nvSpPr>
        <p:spPr>
          <a:xfrm rot="10800000">
            <a:off x="8902700" y="3657600"/>
            <a:ext cx="508000" cy="850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 for fallow land: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Rainfed</a:t>
            </a:r>
            <a:r>
              <a:rPr lang="en-US" dirty="0" smtClean="0"/>
              <a:t> area: lack of irrigation facility</a:t>
            </a:r>
          </a:p>
          <a:p>
            <a:pPr marL="742950" indent="-742950">
              <a:buAutoNum type="arabicParenR"/>
            </a:pPr>
            <a:r>
              <a:rPr lang="en-US" dirty="0" smtClean="0"/>
              <a:t>Poverty – lack of investment </a:t>
            </a:r>
          </a:p>
          <a:p>
            <a:pPr marL="742950" indent="-742950">
              <a:buAutoNum type="arabicParenR"/>
            </a:pPr>
            <a:r>
              <a:rPr lang="en-US" dirty="0" smtClean="0"/>
              <a:t>Lack of knowledge to reclaim the land</a:t>
            </a:r>
          </a:p>
          <a:p>
            <a:pPr marL="742950" indent="-742950">
              <a:buAutoNum type="arabicParenR"/>
            </a:pPr>
            <a:r>
              <a:rPr lang="en-US" dirty="0" smtClean="0"/>
              <a:t>Land under judicial litigation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Fallow 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8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018"/>
                <a:gridCol w="3073791"/>
                <a:gridCol w="3073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Land type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Usage</a:t>
                      </a:r>
                      <a:r>
                        <a:rPr lang="en-US" sz="4400" baseline="0" dirty="0" smtClean="0"/>
                        <a:t> in % of total reported area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Desired</a:t>
                      </a:r>
                      <a:r>
                        <a:rPr lang="en-US" sz="4400" baseline="0" dirty="0" smtClean="0"/>
                        <a:t> area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Pasture land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3.5%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Land </a:t>
            </a:r>
            <a:r>
              <a:rPr lang="en-US" dirty="0"/>
              <a:t>use pattern in India</a:t>
            </a:r>
            <a:endParaRPr lang="en-IN" dirty="0"/>
          </a:p>
        </p:txBody>
      </p:sp>
      <p:sp>
        <p:nvSpPr>
          <p:cNvPr id="7" name="Up Arrow 6"/>
          <p:cNvSpPr/>
          <p:nvPr/>
        </p:nvSpPr>
        <p:spPr>
          <a:xfrm>
            <a:off x="8875129" y="3674310"/>
            <a:ext cx="559059" cy="7290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has largest cattle population in the world but not largest in dairy production</a:t>
            </a:r>
          </a:p>
          <a:p>
            <a:r>
              <a:rPr lang="en-US" dirty="0" smtClean="0"/>
              <a:t>As disposable income of people increase – increase in demand of dairy products</a:t>
            </a:r>
          </a:p>
          <a:p>
            <a:r>
              <a:rPr lang="en-US" dirty="0" smtClean="0"/>
              <a:t>Animal protein important to reduce Malnutrition, protein- deficiency</a:t>
            </a:r>
          </a:p>
          <a:p>
            <a:r>
              <a:rPr lang="en-US" dirty="0" smtClean="0"/>
              <a:t>India has high potential to grow as dairy giant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Pastureland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236199" cy="5624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51959"/>
                <a:gridCol w="2992120"/>
                <a:gridCol w="2992120"/>
              </a:tblGrid>
              <a:tr h="1975669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Land type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Usage</a:t>
                      </a:r>
                      <a:r>
                        <a:rPr lang="en-US" sz="3600" baseline="0" dirty="0" smtClean="0"/>
                        <a:t> in % of total reported area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Desired area</a:t>
                      </a:r>
                      <a:endParaRPr lang="en-IN" sz="4800" dirty="0"/>
                    </a:p>
                  </a:txBody>
                  <a:tcPr/>
                </a:tc>
              </a:tr>
              <a:tr h="935843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Forest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23%</a:t>
                      </a:r>
                      <a:r>
                        <a:rPr lang="en-US" sz="4000" baseline="0" dirty="0" smtClean="0"/>
                        <a:t> -25%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 </a:t>
                      </a:r>
                      <a:endParaRPr lang="en-IN" sz="5400" dirty="0"/>
                    </a:p>
                  </a:txBody>
                  <a:tcPr/>
                </a:tc>
              </a:tr>
              <a:tr h="658556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Trees and grooves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&lt;1%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</a:txBody>
                  <a:tcPr/>
                </a:tc>
              </a:tr>
              <a:tr h="658556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Developmental</a:t>
                      </a:r>
                      <a:r>
                        <a:rPr lang="en-US" sz="4000" baseline="0" dirty="0" smtClean="0"/>
                        <a:t> land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15%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</a:txBody>
                  <a:tcPr/>
                </a:tc>
              </a:tr>
              <a:tr h="658556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Pasture land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3.5%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Land </a:t>
            </a:r>
            <a:r>
              <a:rPr lang="en-US" dirty="0"/>
              <a:t>use pattern in </a:t>
            </a:r>
            <a:r>
              <a:rPr lang="en-US" dirty="0" smtClean="0"/>
              <a:t>India</a:t>
            </a:r>
            <a:endParaRPr lang="en-IN" dirty="0"/>
          </a:p>
        </p:txBody>
      </p:sp>
      <p:sp>
        <p:nvSpPr>
          <p:cNvPr id="2" name="Up Arrow 1"/>
          <p:cNvSpPr/>
          <p:nvPr/>
        </p:nvSpPr>
        <p:spPr>
          <a:xfrm>
            <a:off x="8610600" y="3003550"/>
            <a:ext cx="4572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8623300" y="3822700"/>
            <a:ext cx="4572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Up Arrow 6"/>
          <p:cNvSpPr/>
          <p:nvPr/>
        </p:nvSpPr>
        <p:spPr>
          <a:xfrm>
            <a:off x="8623300" y="4684527"/>
            <a:ext cx="4572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Up Arrow 7"/>
          <p:cNvSpPr/>
          <p:nvPr/>
        </p:nvSpPr>
        <p:spPr>
          <a:xfrm>
            <a:off x="8623300" y="5795777"/>
            <a:ext cx="457200" cy="584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Northern Plains, east coast, GJ except Kathiawar</a:t>
            </a:r>
          </a:p>
          <a:p>
            <a:r>
              <a:rPr lang="en-US" dirty="0" smtClean="0"/>
              <a:t>From East to west:</a:t>
            </a:r>
          </a:p>
          <a:p>
            <a:r>
              <a:rPr lang="en-US" dirty="0" smtClean="0"/>
              <a:t>Fertility + Rainfall decrease</a:t>
            </a:r>
          </a:p>
          <a:p>
            <a:r>
              <a:rPr lang="en-US" dirty="0" smtClean="0"/>
              <a:t>But Productivity </a:t>
            </a:r>
            <a:r>
              <a:rPr lang="en-US" dirty="0"/>
              <a:t>+ technological advancement </a:t>
            </a:r>
            <a:r>
              <a:rPr lang="en-US" dirty="0" smtClean="0"/>
              <a:t>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Alluvial soil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4322"/>
          <a:stretch/>
        </p:blipFill>
        <p:spPr>
          <a:xfrm>
            <a:off x="838201" y="1020762"/>
            <a:ext cx="4869802" cy="5508917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479800" y="1828800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018"/>
                <a:gridCol w="3073791"/>
                <a:gridCol w="3073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Land type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Usage</a:t>
                      </a:r>
                      <a:r>
                        <a:rPr lang="en-US" sz="4400" baseline="0" dirty="0" smtClean="0"/>
                        <a:t> in % of total reported area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Desired</a:t>
                      </a:r>
                      <a:r>
                        <a:rPr lang="en-US" sz="4400" baseline="0" dirty="0" smtClean="0"/>
                        <a:t> area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Net sown area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46%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Land </a:t>
            </a:r>
            <a:r>
              <a:rPr lang="en-US" dirty="0"/>
              <a:t>use pattern in India</a:t>
            </a:r>
            <a:endParaRPr lang="en-IN" dirty="0"/>
          </a:p>
        </p:txBody>
      </p:sp>
      <p:sp>
        <p:nvSpPr>
          <p:cNvPr id="7" name="Up Arrow 6"/>
          <p:cNvSpPr/>
          <p:nvPr/>
        </p:nvSpPr>
        <p:spPr>
          <a:xfrm rot="10800000">
            <a:off x="8826500" y="3695700"/>
            <a:ext cx="584200" cy="863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 sown area (46%) </a:t>
            </a:r>
            <a:r>
              <a:rPr lang="en-US" dirty="0"/>
              <a:t>~</a:t>
            </a:r>
            <a:r>
              <a:rPr lang="en-US" dirty="0" smtClean="0"/>
              <a:t> 141 ml ha</a:t>
            </a:r>
          </a:p>
          <a:p>
            <a:r>
              <a:rPr lang="en-US" dirty="0"/>
              <a:t> </a:t>
            </a:r>
            <a:r>
              <a:rPr lang="en-US" dirty="0" smtClean="0"/>
              <a:t>world’s 10% agriculture land</a:t>
            </a:r>
          </a:p>
          <a:p>
            <a:r>
              <a:rPr lang="en-US" dirty="0" smtClean="0"/>
              <a:t>we need agriculture land for food security for large population</a:t>
            </a:r>
          </a:p>
          <a:p>
            <a:r>
              <a:rPr lang="en-US" dirty="0" smtClean="0"/>
              <a:t>But to increase the production we do not need to increase the net sown area but need to increase productivity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 sown area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7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China – largest grain producer + exporter</a:t>
            </a:r>
          </a:p>
          <a:p>
            <a:r>
              <a:rPr lang="en-US" dirty="0" smtClean="0"/>
              <a:t>Its net sown area is 80 ml ha (India- 141 ml ha)</a:t>
            </a:r>
          </a:p>
          <a:p>
            <a:r>
              <a:rPr lang="en-US" dirty="0" smtClean="0"/>
              <a:t>India has more natural potential for agriculture than China – fertile soil, tropical climate</a:t>
            </a:r>
          </a:p>
          <a:p>
            <a:r>
              <a:rPr lang="en-US" dirty="0" smtClean="0"/>
              <a:t>So, marginal land must be released from agriculture – increase soil degradation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 sown area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7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such land for afforestation or </a:t>
            </a:r>
            <a:r>
              <a:rPr lang="en-US" dirty="0"/>
              <a:t>for development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But protect fertile land from diverting to non-agriculture activity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 sown area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5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land under multiple cropping</a:t>
            </a:r>
          </a:p>
          <a:p>
            <a:r>
              <a:rPr lang="en-US" dirty="0" smtClean="0"/>
              <a:t>India’s GSA ~ 199 ml ha</a:t>
            </a:r>
          </a:p>
          <a:p>
            <a:r>
              <a:rPr lang="en-US" dirty="0" smtClean="0"/>
              <a:t>Out of 141 ml ha of net sown area only 58 ml ha of land grown more than once</a:t>
            </a:r>
          </a:p>
          <a:p>
            <a:r>
              <a:rPr lang="en-US" dirty="0" smtClean="0"/>
              <a:t>Net Irrigated area = 63.6 ml ha</a:t>
            </a:r>
          </a:p>
          <a:p>
            <a:r>
              <a:rPr lang="en-US" dirty="0" smtClean="0"/>
              <a:t>India needs to increase GSA and not NSA to increase productivity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Gross Sown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= GSA/NSA (%)</a:t>
            </a:r>
          </a:p>
          <a:p>
            <a:r>
              <a:rPr lang="en-US" dirty="0" smtClean="0"/>
              <a:t>India’s CI = 140%</a:t>
            </a:r>
          </a:p>
          <a:p>
            <a:r>
              <a:rPr lang="en-US" dirty="0" smtClean="0"/>
              <a:t>India’s target CI = 160 %</a:t>
            </a:r>
          </a:p>
          <a:p>
            <a:r>
              <a:rPr lang="en-US" dirty="0" smtClean="0"/>
              <a:t>Highest CI in India – Punjab (~187%)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Cropping Intensity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1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East India: high potential for 2</a:t>
            </a:r>
            <a:r>
              <a:rPr lang="en-US" baseline="30000" dirty="0" smtClean="0"/>
              <a:t>nd</a:t>
            </a:r>
            <a:r>
              <a:rPr lang="en-US" dirty="0" smtClean="0"/>
              <a:t> Green revolution </a:t>
            </a:r>
          </a:p>
          <a:p>
            <a:r>
              <a:rPr lang="en-US" dirty="0" smtClean="0"/>
              <a:t>Provide Irrigation + modern agro-practice</a:t>
            </a:r>
          </a:p>
          <a:p>
            <a:r>
              <a:rPr lang="en-US" dirty="0" smtClean="0"/>
              <a:t>RJ plains: vulnerable to desertification, seepage from canal - salinity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Alluvial soil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4322"/>
          <a:stretch/>
        </p:blipFill>
        <p:spPr>
          <a:xfrm>
            <a:off x="952500" y="1020033"/>
            <a:ext cx="4948457" cy="5597881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241800" y="2383873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6" y="1446510"/>
            <a:ext cx="5572684" cy="3646189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Covers 25% of Indian soil area</a:t>
            </a:r>
          </a:p>
          <a:p>
            <a:r>
              <a:rPr lang="en-US" dirty="0" smtClean="0"/>
              <a:t>Most wide-spread</a:t>
            </a:r>
          </a:p>
          <a:p>
            <a:r>
              <a:rPr lang="en-US" dirty="0" smtClean="0"/>
              <a:t>Formed due to erosion of granite and Gneissic rocks having iron and Nickel</a:t>
            </a:r>
          </a:p>
          <a:p>
            <a:r>
              <a:rPr lang="en-US" dirty="0" smtClean="0"/>
              <a:t>Best-drained soil-least susceptible to water-logging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in lime, phosphate, iron, Potash, humus</a:t>
            </a:r>
          </a:p>
          <a:p>
            <a:r>
              <a:rPr lang="en-US" dirty="0" smtClean="0"/>
              <a:t>But lack in Nitrogen and Phosphorus</a:t>
            </a:r>
          </a:p>
          <a:p>
            <a:r>
              <a:rPr lang="en-US" dirty="0" smtClean="0"/>
              <a:t>It can support maximum crop-diversity</a:t>
            </a:r>
          </a:p>
          <a:p>
            <a:r>
              <a:rPr lang="en-US" dirty="0" smtClean="0"/>
              <a:t>Important for food security and nutrition balance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Soil</a:t>
            </a:r>
            <a:endParaRPr lang="en-IN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" b="4322"/>
          <a:stretch/>
        </p:blipFill>
        <p:spPr>
          <a:xfrm>
            <a:off x="952500" y="1020033"/>
            <a:ext cx="4948457" cy="5597881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644900" y="2383873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08600" y="1825073"/>
            <a:ext cx="112028" cy="1435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5" y="1596967"/>
            <a:ext cx="5740325" cy="300043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But most vulnerable to soil-erosion</a:t>
            </a:r>
          </a:p>
          <a:p>
            <a:r>
              <a:rPr lang="en-US" dirty="0" smtClean="0"/>
              <a:t>Arid regions – drought –prone= poverty</a:t>
            </a:r>
          </a:p>
          <a:p>
            <a:r>
              <a:rPr lang="en-US" dirty="0"/>
              <a:t>Land fallowing</a:t>
            </a:r>
          </a:p>
          <a:p>
            <a:r>
              <a:rPr lang="en-US" dirty="0" smtClean="0"/>
              <a:t>Brick-making –loss of top soil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1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When you travel certain parts of India, you will notice red soil. What is the main reason for this </a:t>
            </a:r>
            <a:r>
              <a:rPr lang="en-US" dirty="0" err="1" smtClean="0"/>
              <a:t>colour</a:t>
            </a:r>
            <a:r>
              <a:rPr lang="en-US" dirty="0" smtClean="0"/>
              <a:t>?</a:t>
            </a:r>
          </a:p>
          <a:p>
            <a:pPr marL="742950" indent="-742950">
              <a:buAutoNum type="alphaLcParenR"/>
            </a:pPr>
            <a:r>
              <a:rPr lang="en-US" dirty="0" smtClean="0"/>
              <a:t>Abundance of Magnesium</a:t>
            </a:r>
          </a:p>
          <a:p>
            <a:pPr marL="742950" indent="-742950">
              <a:buAutoNum type="alphaLcParenR"/>
            </a:pPr>
            <a:r>
              <a:rPr lang="en-US" dirty="0" smtClean="0"/>
              <a:t>Accumulated humus</a:t>
            </a:r>
          </a:p>
          <a:p>
            <a:pPr marL="742950" indent="-742950">
              <a:buAutoNum type="alphaLcParenR"/>
            </a:pPr>
            <a:r>
              <a:rPr lang="en-US" dirty="0" smtClean="0"/>
              <a:t>Presence of ferric oxide</a:t>
            </a:r>
          </a:p>
          <a:p>
            <a:pPr marL="742950" indent="-742950">
              <a:buAutoNum type="alphaLcParenR"/>
            </a:pPr>
            <a:r>
              <a:rPr lang="en-US" dirty="0" smtClean="0"/>
              <a:t>Abundance of phosphate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Ans. C)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1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1346</Words>
  <Application>Microsoft Office PowerPoint</Application>
  <PresentationFormat>Widescreen</PresentationFormat>
  <Paragraphs>293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Soil</vt:lpstr>
      <vt:lpstr>Soils of India</vt:lpstr>
      <vt:lpstr>Alluvial soil</vt:lpstr>
      <vt:lpstr>Alluvial soil</vt:lpstr>
      <vt:lpstr>Alluvial soil</vt:lpstr>
      <vt:lpstr>Red soil</vt:lpstr>
      <vt:lpstr>Red Soil</vt:lpstr>
      <vt:lpstr>Red Soil</vt:lpstr>
      <vt:lpstr>UPSC</vt:lpstr>
      <vt:lpstr>Black soil</vt:lpstr>
      <vt:lpstr>Black Soil</vt:lpstr>
      <vt:lpstr>Black Soil</vt:lpstr>
      <vt:lpstr>Minerals in Indian soil</vt:lpstr>
      <vt:lpstr>Latosol (lateritic soil)</vt:lpstr>
      <vt:lpstr>Latosol (lateritic soil)</vt:lpstr>
      <vt:lpstr>Lateritic soil: agriculture</vt:lpstr>
      <vt:lpstr>Latosol (lateritic soil)</vt:lpstr>
      <vt:lpstr>UPSC</vt:lpstr>
      <vt:lpstr>UPSC</vt:lpstr>
      <vt:lpstr>Mountainous soil</vt:lpstr>
      <vt:lpstr>Mountainous soil</vt:lpstr>
      <vt:lpstr>Mountainous soil</vt:lpstr>
      <vt:lpstr>Desert Soil</vt:lpstr>
      <vt:lpstr>Desert soil</vt:lpstr>
      <vt:lpstr>Mangrove soil</vt:lpstr>
      <vt:lpstr>Saline –Alkaline soil</vt:lpstr>
      <vt:lpstr>Saline –Alkaline soil</vt:lpstr>
      <vt:lpstr>Soil</vt:lpstr>
      <vt:lpstr>Land use pattern in India</vt:lpstr>
      <vt:lpstr>Land use pattern in India</vt:lpstr>
      <vt:lpstr>Desired Land use pattern in India</vt:lpstr>
      <vt:lpstr>Forest cover in India</vt:lpstr>
      <vt:lpstr>Desired Land use pattern in India</vt:lpstr>
      <vt:lpstr>Need for Developmental land</vt:lpstr>
      <vt:lpstr>Desired Land use pattern in India</vt:lpstr>
      <vt:lpstr>Fallow land</vt:lpstr>
      <vt:lpstr>Desired Land use pattern in India</vt:lpstr>
      <vt:lpstr>Pastureland</vt:lpstr>
      <vt:lpstr>Desired Land use pattern in India</vt:lpstr>
      <vt:lpstr>Desired Land use pattern in India</vt:lpstr>
      <vt:lpstr>Net sown area in India</vt:lpstr>
      <vt:lpstr>Net sown area in India</vt:lpstr>
      <vt:lpstr>Net sown area in India</vt:lpstr>
      <vt:lpstr>Gross Sown Area</vt:lpstr>
      <vt:lpstr>Cropping Intensity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</dc:title>
  <dc:creator>rajtanil solanki</dc:creator>
  <cp:lastModifiedBy>rajtanil solanki</cp:lastModifiedBy>
  <cp:revision>1</cp:revision>
  <dcterms:created xsi:type="dcterms:W3CDTF">2015-03-24T12:51:31Z</dcterms:created>
  <dcterms:modified xsi:type="dcterms:W3CDTF">2015-03-24T12:53:12Z</dcterms:modified>
</cp:coreProperties>
</file>