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7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89CC2-0F3B-4A19-B839-ED8EAEA33DF1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85A5B5A-D003-45AD-A3B2-EE4863D2EBAA}">
      <dgm:prSet phldrT="[Text]"/>
      <dgm:spPr/>
      <dgm:t>
        <a:bodyPr/>
        <a:lstStyle/>
        <a:p>
          <a:r>
            <a:rPr lang="en-US" dirty="0" smtClean="0"/>
            <a:t>Coal</a:t>
          </a:r>
          <a:endParaRPr lang="en-IN" dirty="0"/>
        </a:p>
      </dgm:t>
    </dgm:pt>
    <dgm:pt modelId="{3B0ABE07-2F06-4153-9801-DD06EE70184C}" type="parTrans" cxnId="{89F9B61B-3BDD-470B-BBE7-BFD3DA3AD5DF}">
      <dgm:prSet/>
      <dgm:spPr/>
      <dgm:t>
        <a:bodyPr/>
        <a:lstStyle/>
        <a:p>
          <a:endParaRPr lang="en-IN"/>
        </a:p>
      </dgm:t>
    </dgm:pt>
    <dgm:pt modelId="{C4BC8C3C-0211-4AED-AD88-5DF7029399CB}" type="sibTrans" cxnId="{89F9B61B-3BDD-470B-BBE7-BFD3DA3AD5DF}">
      <dgm:prSet/>
      <dgm:spPr/>
      <dgm:t>
        <a:bodyPr/>
        <a:lstStyle/>
        <a:p>
          <a:endParaRPr lang="en-IN"/>
        </a:p>
      </dgm:t>
    </dgm:pt>
    <dgm:pt modelId="{AE13307B-C15F-406B-83EB-D8FD05883F12}">
      <dgm:prSet phldrT="[Text]"/>
      <dgm:spPr/>
      <dgm:t>
        <a:bodyPr/>
        <a:lstStyle/>
        <a:p>
          <a:r>
            <a:rPr lang="en-US" dirty="0" smtClean="0"/>
            <a:t>Petroleum</a:t>
          </a:r>
          <a:endParaRPr lang="en-IN" dirty="0"/>
        </a:p>
      </dgm:t>
    </dgm:pt>
    <dgm:pt modelId="{E949567E-4D6C-4E1A-ABFD-7A1F0921063C}" type="parTrans" cxnId="{2516E48F-C178-401B-9A68-AB6670DC75C7}">
      <dgm:prSet/>
      <dgm:spPr/>
      <dgm:t>
        <a:bodyPr/>
        <a:lstStyle/>
        <a:p>
          <a:endParaRPr lang="en-IN"/>
        </a:p>
      </dgm:t>
    </dgm:pt>
    <dgm:pt modelId="{5EA72746-A4BD-4DB8-8807-B885939E24DF}" type="sibTrans" cxnId="{2516E48F-C178-401B-9A68-AB6670DC75C7}">
      <dgm:prSet/>
      <dgm:spPr/>
      <dgm:t>
        <a:bodyPr/>
        <a:lstStyle/>
        <a:p>
          <a:endParaRPr lang="en-IN"/>
        </a:p>
      </dgm:t>
    </dgm:pt>
    <dgm:pt modelId="{92382F2C-C10F-4A05-8EDA-29FCBB4B4535}">
      <dgm:prSet phldrT="[Text]"/>
      <dgm:spPr/>
      <dgm:t>
        <a:bodyPr/>
        <a:lstStyle/>
        <a:p>
          <a:r>
            <a:rPr lang="en-US" dirty="0" smtClean="0"/>
            <a:t>Thorium</a:t>
          </a:r>
          <a:endParaRPr lang="en-IN" dirty="0"/>
        </a:p>
      </dgm:t>
    </dgm:pt>
    <dgm:pt modelId="{F47F528B-2D7F-406D-8743-D6318DC0F77C}" type="parTrans" cxnId="{8E88B279-02DE-4653-A04A-7CBD518FD2D8}">
      <dgm:prSet/>
      <dgm:spPr/>
      <dgm:t>
        <a:bodyPr/>
        <a:lstStyle/>
        <a:p>
          <a:endParaRPr lang="en-IN"/>
        </a:p>
      </dgm:t>
    </dgm:pt>
    <dgm:pt modelId="{0E3EB693-D880-4E21-8A5E-88A81683A0ED}" type="sibTrans" cxnId="{8E88B279-02DE-4653-A04A-7CBD518FD2D8}">
      <dgm:prSet/>
      <dgm:spPr/>
      <dgm:t>
        <a:bodyPr/>
        <a:lstStyle/>
        <a:p>
          <a:endParaRPr lang="en-IN"/>
        </a:p>
      </dgm:t>
    </dgm:pt>
    <dgm:pt modelId="{D782ECAE-7D10-4ADC-B55B-A479B0673441}">
      <dgm:prSet/>
      <dgm:spPr/>
      <dgm:t>
        <a:bodyPr/>
        <a:lstStyle/>
        <a:p>
          <a:r>
            <a:rPr lang="en-US" smtClean="0"/>
            <a:t>Uranium</a:t>
          </a:r>
          <a:endParaRPr lang="en-IN"/>
        </a:p>
      </dgm:t>
    </dgm:pt>
    <dgm:pt modelId="{CC7F16CB-E561-4DFD-9AFB-A8BC3961A170}" type="parTrans" cxnId="{BF3C5D76-7125-493D-B3A2-BE82E7FF0DD1}">
      <dgm:prSet/>
      <dgm:spPr/>
      <dgm:t>
        <a:bodyPr/>
        <a:lstStyle/>
        <a:p>
          <a:endParaRPr lang="en-IN"/>
        </a:p>
      </dgm:t>
    </dgm:pt>
    <dgm:pt modelId="{268A28EF-D6FC-4BC7-99A2-26A651C2AD8A}" type="sibTrans" cxnId="{BF3C5D76-7125-493D-B3A2-BE82E7FF0DD1}">
      <dgm:prSet/>
      <dgm:spPr/>
      <dgm:t>
        <a:bodyPr/>
        <a:lstStyle/>
        <a:p>
          <a:endParaRPr lang="en-IN"/>
        </a:p>
      </dgm:t>
    </dgm:pt>
    <dgm:pt modelId="{0603A9A5-E536-4F82-8142-55F5E8E92B23}" type="pres">
      <dgm:prSet presAssocID="{6DB89CC2-0F3B-4A19-B839-ED8EAEA33D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353503-D502-4C39-96BA-01E6A3AF543F}" type="pres">
      <dgm:prSet presAssocID="{785A5B5A-D003-45AD-A3B2-EE4863D2EB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3C02AC-EAA0-4C29-AD92-A1B55E7427E6}" type="pres">
      <dgm:prSet presAssocID="{C4BC8C3C-0211-4AED-AD88-5DF7029399CB}" presName="sibTrans" presStyleCnt="0"/>
      <dgm:spPr/>
    </dgm:pt>
    <dgm:pt modelId="{75B36455-5F39-4560-8BC5-2192110FF5FB}" type="pres">
      <dgm:prSet presAssocID="{AE13307B-C15F-406B-83EB-D8FD05883F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D2136C-3DCC-4BDE-B8BA-6B724B29EA53}" type="pres">
      <dgm:prSet presAssocID="{5EA72746-A4BD-4DB8-8807-B885939E24DF}" presName="sibTrans" presStyleCnt="0"/>
      <dgm:spPr/>
    </dgm:pt>
    <dgm:pt modelId="{308ECF51-BCFF-4649-B003-E2BDB6B4DBC6}" type="pres">
      <dgm:prSet presAssocID="{D782ECAE-7D10-4ADC-B55B-A479B06734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32A8D8-50EE-43E1-B692-AF3B08A0E232}" type="pres">
      <dgm:prSet presAssocID="{268A28EF-D6FC-4BC7-99A2-26A651C2AD8A}" presName="sibTrans" presStyleCnt="0"/>
      <dgm:spPr/>
    </dgm:pt>
    <dgm:pt modelId="{3375D22B-A2DE-492B-9899-D962BB8F6372}" type="pres">
      <dgm:prSet presAssocID="{92382F2C-C10F-4A05-8EDA-29FCBB4B45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369D7B4-2005-4D14-9DF8-83A929AB79EE}" type="presOf" srcId="{AE13307B-C15F-406B-83EB-D8FD05883F12}" destId="{75B36455-5F39-4560-8BC5-2192110FF5FB}" srcOrd="0" destOrd="0" presId="urn:microsoft.com/office/officeart/2005/8/layout/default"/>
    <dgm:cxn modelId="{2516E48F-C178-401B-9A68-AB6670DC75C7}" srcId="{6DB89CC2-0F3B-4A19-B839-ED8EAEA33DF1}" destId="{AE13307B-C15F-406B-83EB-D8FD05883F12}" srcOrd="1" destOrd="0" parTransId="{E949567E-4D6C-4E1A-ABFD-7A1F0921063C}" sibTransId="{5EA72746-A4BD-4DB8-8807-B885939E24DF}"/>
    <dgm:cxn modelId="{BBAE01FC-EFBC-4425-9C9D-72B1DA076895}" type="presOf" srcId="{785A5B5A-D003-45AD-A3B2-EE4863D2EBAA}" destId="{8D353503-D502-4C39-96BA-01E6A3AF543F}" srcOrd="0" destOrd="0" presId="urn:microsoft.com/office/officeart/2005/8/layout/default"/>
    <dgm:cxn modelId="{94148DD9-4BD9-4750-AC51-AD363B509238}" type="presOf" srcId="{D782ECAE-7D10-4ADC-B55B-A479B0673441}" destId="{308ECF51-BCFF-4649-B003-E2BDB6B4DBC6}" srcOrd="0" destOrd="0" presId="urn:microsoft.com/office/officeart/2005/8/layout/default"/>
    <dgm:cxn modelId="{BF3C5D76-7125-493D-B3A2-BE82E7FF0DD1}" srcId="{6DB89CC2-0F3B-4A19-B839-ED8EAEA33DF1}" destId="{D782ECAE-7D10-4ADC-B55B-A479B0673441}" srcOrd="2" destOrd="0" parTransId="{CC7F16CB-E561-4DFD-9AFB-A8BC3961A170}" sibTransId="{268A28EF-D6FC-4BC7-99A2-26A651C2AD8A}"/>
    <dgm:cxn modelId="{8E88B279-02DE-4653-A04A-7CBD518FD2D8}" srcId="{6DB89CC2-0F3B-4A19-B839-ED8EAEA33DF1}" destId="{92382F2C-C10F-4A05-8EDA-29FCBB4B4535}" srcOrd="3" destOrd="0" parTransId="{F47F528B-2D7F-406D-8743-D6318DC0F77C}" sibTransId="{0E3EB693-D880-4E21-8A5E-88A81683A0ED}"/>
    <dgm:cxn modelId="{89F9B61B-3BDD-470B-BBE7-BFD3DA3AD5DF}" srcId="{6DB89CC2-0F3B-4A19-B839-ED8EAEA33DF1}" destId="{785A5B5A-D003-45AD-A3B2-EE4863D2EBAA}" srcOrd="0" destOrd="0" parTransId="{3B0ABE07-2F06-4153-9801-DD06EE70184C}" sibTransId="{C4BC8C3C-0211-4AED-AD88-5DF7029399CB}"/>
    <dgm:cxn modelId="{2D57928C-A2DF-4774-A2A5-5E025324A3FD}" type="presOf" srcId="{6DB89CC2-0F3B-4A19-B839-ED8EAEA33DF1}" destId="{0603A9A5-E536-4F82-8142-55F5E8E92B23}" srcOrd="0" destOrd="0" presId="urn:microsoft.com/office/officeart/2005/8/layout/default"/>
    <dgm:cxn modelId="{E698F88D-B36F-432B-BC81-611185EF6961}" type="presOf" srcId="{92382F2C-C10F-4A05-8EDA-29FCBB4B4535}" destId="{3375D22B-A2DE-492B-9899-D962BB8F6372}" srcOrd="0" destOrd="0" presId="urn:microsoft.com/office/officeart/2005/8/layout/default"/>
    <dgm:cxn modelId="{C51D4D44-CC97-46B8-8E17-7E5A966160FF}" type="presParOf" srcId="{0603A9A5-E536-4F82-8142-55F5E8E92B23}" destId="{8D353503-D502-4C39-96BA-01E6A3AF543F}" srcOrd="0" destOrd="0" presId="urn:microsoft.com/office/officeart/2005/8/layout/default"/>
    <dgm:cxn modelId="{725AF2A8-4DE5-4FD2-893A-30BA1F0A0D28}" type="presParOf" srcId="{0603A9A5-E536-4F82-8142-55F5E8E92B23}" destId="{3B3C02AC-EAA0-4C29-AD92-A1B55E7427E6}" srcOrd="1" destOrd="0" presId="urn:microsoft.com/office/officeart/2005/8/layout/default"/>
    <dgm:cxn modelId="{EE49536B-5EFD-4E5D-B8FD-DF407DF43F6A}" type="presParOf" srcId="{0603A9A5-E536-4F82-8142-55F5E8E92B23}" destId="{75B36455-5F39-4560-8BC5-2192110FF5FB}" srcOrd="2" destOrd="0" presId="urn:microsoft.com/office/officeart/2005/8/layout/default"/>
    <dgm:cxn modelId="{0EFB8FC2-BB4E-46A0-AA7B-E6CEE7EC8CEB}" type="presParOf" srcId="{0603A9A5-E536-4F82-8142-55F5E8E92B23}" destId="{43D2136C-3DCC-4BDE-B8BA-6B724B29EA53}" srcOrd="3" destOrd="0" presId="urn:microsoft.com/office/officeart/2005/8/layout/default"/>
    <dgm:cxn modelId="{7E1DF633-A3E7-4CD0-8BBC-C53F6BF5DBF6}" type="presParOf" srcId="{0603A9A5-E536-4F82-8142-55F5E8E92B23}" destId="{308ECF51-BCFF-4649-B003-E2BDB6B4DBC6}" srcOrd="4" destOrd="0" presId="urn:microsoft.com/office/officeart/2005/8/layout/default"/>
    <dgm:cxn modelId="{C8F181BA-B060-4828-AFD4-5EF0A9E41072}" type="presParOf" srcId="{0603A9A5-E536-4F82-8142-55F5E8E92B23}" destId="{EC32A8D8-50EE-43E1-B692-AF3B08A0E232}" srcOrd="5" destOrd="0" presId="urn:microsoft.com/office/officeart/2005/8/layout/default"/>
    <dgm:cxn modelId="{B93C2C34-0630-4B01-AEF0-2B2E5EF8780F}" type="presParOf" srcId="{0603A9A5-E536-4F82-8142-55F5E8E92B23}" destId="{3375D22B-A2DE-492B-9899-D962BB8F63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B89CC2-0F3B-4A19-B839-ED8EAEA33DF1}" type="doc">
      <dgm:prSet loTypeId="urn:microsoft.com/office/officeart/2005/8/layout/defaul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85A5B5A-D003-45AD-A3B2-EE4863D2EBAA}">
      <dgm:prSet phldrT="[Text]"/>
      <dgm:spPr/>
      <dgm:t>
        <a:bodyPr/>
        <a:lstStyle/>
        <a:p>
          <a:r>
            <a:rPr lang="en-US" strike="sngStrike" dirty="0" smtClean="0"/>
            <a:t>Coal</a:t>
          </a:r>
          <a:endParaRPr lang="en-IN" strike="sngStrike" dirty="0"/>
        </a:p>
      </dgm:t>
    </dgm:pt>
    <dgm:pt modelId="{3B0ABE07-2F06-4153-9801-DD06EE70184C}" type="parTrans" cxnId="{89F9B61B-3BDD-470B-BBE7-BFD3DA3AD5DF}">
      <dgm:prSet/>
      <dgm:spPr/>
      <dgm:t>
        <a:bodyPr/>
        <a:lstStyle/>
        <a:p>
          <a:endParaRPr lang="en-IN"/>
        </a:p>
      </dgm:t>
    </dgm:pt>
    <dgm:pt modelId="{C4BC8C3C-0211-4AED-AD88-5DF7029399CB}" type="sibTrans" cxnId="{89F9B61B-3BDD-470B-BBE7-BFD3DA3AD5DF}">
      <dgm:prSet/>
      <dgm:spPr/>
      <dgm:t>
        <a:bodyPr/>
        <a:lstStyle/>
        <a:p>
          <a:endParaRPr lang="en-IN"/>
        </a:p>
      </dgm:t>
    </dgm:pt>
    <dgm:pt modelId="{AE13307B-C15F-406B-83EB-D8FD05883F12}">
      <dgm:prSet phldrT="[Text]"/>
      <dgm:spPr/>
      <dgm:t>
        <a:bodyPr/>
        <a:lstStyle/>
        <a:p>
          <a:r>
            <a:rPr lang="en-US" dirty="0" smtClean="0"/>
            <a:t>Petroleum</a:t>
          </a:r>
          <a:endParaRPr lang="en-IN" dirty="0"/>
        </a:p>
      </dgm:t>
    </dgm:pt>
    <dgm:pt modelId="{E949567E-4D6C-4E1A-ABFD-7A1F0921063C}" type="parTrans" cxnId="{2516E48F-C178-401B-9A68-AB6670DC75C7}">
      <dgm:prSet/>
      <dgm:spPr/>
      <dgm:t>
        <a:bodyPr/>
        <a:lstStyle/>
        <a:p>
          <a:endParaRPr lang="en-IN"/>
        </a:p>
      </dgm:t>
    </dgm:pt>
    <dgm:pt modelId="{5EA72746-A4BD-4DB8-8807-B885939E24DF}" type="sibTrans" cxnId="{2516E48F-C178-401B-9A68-AB6670DC75C7}">
      <dgm:prSet/>
      <dgm:spPr/>
      <dgm:t>
        <a:bodyPr/>
        <a:lstStyle/>
        <a:p>
          <a:endParaRPr lang="en-IN"/>
        </a:p>
      </dgm:t>
    </dgm:pt>
    <dgm:pt modelId="{92382F2C-C10F-4A05-8EDA-29FCBB4B4535}">
      <dgm:prSet phldrT="[Text]"/>
      <dgm:spPr/>
      <dgm:t>
        <a:bodyPr/>
        <a:lstStyle/>
        <a:p>
          <a:r>
            <a:rPr lang="en-US" dirty="0" smtClean="0"/>
            <a:t>Thorium</a:t>
          </a:r>
          <a:endParaRPr lang="en-IN" dirty="0"/>
        </a:p>
      </dgm:t>
    </dgm:pt>
    <dgm:pt modelId="{F47F528B-2D7F-406D-8743-D6318DC0F77C}" type="parTrans" cxnId="{8E88B279-02DE-4653-A04A-7CBD518FD2D8}">
      <dgm:prSet/>
      <dgm:spPr/>
      <dgm:t>
        <a:bodyPr/>
        <a:lstStyle/>
        <a:p>
          <a:endParaRPr lang="en-IN"/>
        </a:p>
      </dgm:t>
    </dgm:pt>
    <dgm:pt modelId="{0E3EB693-D880-4E21-8A5E-88A81683A0ED}" type="sibTrans" cxnId="{8E88B279-02DE-4653-A04A-7CBD518FD2D8}">
      <dgm:prSet/>
      <dgm:spPr/>
      <dgm:t>
        <a:bodyPr/>
        <a:lstStyle/>
        <a:p>
          <a:endParaRPr lang="en-IN"/>
        </a:p>
      </dgm:t>
    </dgm:pt>
    <dgm:pt modelId="{D782ECAE-7D10-4ADC-B55B-A479B0673441}">
      <dgm:prSet/>
      <dgm:spPr/>
      <dgm:t>
        <a:bodyPr/>
        <a:lstStyle/>
        <a:p>
          <a:r>
            <a:rPr lang="en-US" smtClean="0"/>
            <a:t>Uranium</a:t>
          </a:r>
          <a:endParaRPr lang="en-IN"/>
        </a:p>
      </dgm:t>
    </dgm:pt>
    <dgm:pt modelId="{CC7F16CB-E561-4DFD-9AFB-A8BC3961A170}" type="parTrans" cxnId="{BF3C5D76-7125-493D-B3A2-BE82E7FF0DD1}">
      <dgm:prSet/>
      <dgm:spPr/>
      <dgm:t>
        <a:bodyPr/>
        <a:lstStyle/>
        <a:p>
          <a:endParaRPr lang="en-IN"/>
        </a:p>
      </dgm:t>
    </dgm:pt>
    <dgm:pt modelId="{268A28EF-D6FC-4BC7-99A2-26A651C2AD8A}" type="sibTrans" cxnId="{BF3C5D76-7125-493D-B3A2-BE82E7FF0DD1}">
      <dgm:prSet/>
      <dgm:spPr/>
      <dgm:t>
        <a:bodyPr/>
        <a:lstStyle/>
        <a:p>
          <a:endParaRPr lang="en-IN"/>
        </a:p>
      </dgm:t>
    </dgm:pt>
    <dgm:pt modelId="{0603A9A5-E536-4F82-8142-55F5E8E92B23}" type="pres">
      <dgm:prSet presAssocID="{6DB89CC2-0F3B-4A19-B839-ED8EAEA33DF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D353503-D502-4C39-96BA-01E6A3AF543F}" type="pres">
      <dgm:prSet presAssocID="{785A5B5A-D003-45AD-A3B2-EE4863D2EB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3C02AC-EAA0-4C29-AD92-A1B55E7427E6}" type="pres">
      <dgm:prSet presAssocID="{C4BC8C3C-0211-4AED-AD88-5DF7029399CB}" presName="sibTrans" presStyleCnt="0"/>
      <dgm:spPr/>
    </dgm:pt>
    <dgm:pt modelId="{75B36455-5F39-4560-8BC5-2192110FF5FB}" type="pres">
      <dgm:prSet presAssocID="{AE13307B-C15F-406B-83EB-D8FD05883F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D2136C-3DCC-4BDE-B8BA-6B724B29EA53}" type="pres">
      <dgm:prSet presAssocID="{5EA72746-A4BD-4DB8-8807-B885939E24DF}" presName="sibTrans" presStyleCnt="0"/>
      <dgm:spPr/>
    </dgm:pt>
    <dgm:pt modelId="{308ECF51-BCFF-4649-B003-E2BDB6B4DBC6}" type="pres">
      <dgm:prSet presAssocID="{D782ECAE-7D10-4ADC-B55B-A479B067344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32A8D8-50EE-43E1-B692-AF3B08A0E232}" type="pres">
      <dgm:prSet presAssocID="{268A28EF-D6FC-4BC7-99A2-26A651C2AD8A}" presName="sibTrans" presStyleCnt="0"/>
      <dgm:spPr/>
    </dgm:pt>
    <dgm:pt modelId="{3375D22B-A2DE-492B-9899-D962BB8F6372}" type="pres">
      <dgm:prSet presAssocID="{92382F2C-C10F-4A05-8EDA-29FCBB4B45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4B3305-33C9-4FD6-A5C6-3FC02972CCFE}" type="presOf" srcId="{92382F2C-C10F-4A05-8EDA-29FCBB4B4535}" destId="{3375D22B-A2DE-492B-9899-D962BB8F6372}" srcOrd="0" destOrd="0" presId="urn:microsoft.com/office/officeart/2005/8/layout/default"/>
    <dgm:cxn modelId="{BF3C5D76-7125-493D-B3A2-BE82E7FF0DD1}" srcId="{6DB89CC2-0F3B-4A19-B839-ED8EAEA33DF1}" destId="{D782ECAE-7D10-4ADC-B55B-A479B0673441}" srcOrd="2" destOrd="0" parTransId="{CC7F16CB-E561-4DFD-9AFB-A8BC3961A170}" sibTransId="{268A28EF-D6FC-4BC7-99A2-26A651C2AD8A}"/>
    <dgm:cxn modelId="{0FC3F1F1-49F7-408C-90AA-64F44D05E14E}" type="presOf" srcId="{6DB89CC2-0F3B-4A19-B839-ED8EAEA33DF1}" destId="{0603A9A5-E536-4F82-8142-55F5E8E92B23}" srcOrd="0" destOrd="0" presId="urn:microsoft.com/office/officeart/2005/8/layout/default"/>
    <dgm:cxn modelId="{8E88B279-02DE-4653-A04A-7CBD518FD2D8}" srcId="{6DB89CC2-0F3B-4A19-B839-ED8EAEA33DF1}" destId="{92382F2C-C10F-4A05-8EDA-29FCBB4B4535}" srcOrd="3" destOrd="0" parTransId="{F47F528B-2D7F-406D-8743-D6318DC0F77C}" sibTransId="{0E3EB693-D880-4E21-8A5E-88A81683A0ED}"/>
    <dgm:cxn modelId="{4925921F-A83E-414C-B62A-68693846F10D}" type="presOf" srcId="{785A5B5A-D003-45AD-A3B2-EE4863D2EBAA}" destId="{8D353503-D502-4C39-96BA-01E6A3AF543F}" srcOrd="0" destOrd="0" presId="urn:microsoft.com/office/officeart/2005/8/layout/default"/>
    <dgm:cxn modelId="{89F9B61B-3BDD-470B-BBE7-BFD3DA3AD5DF}" srcId="{6DB89CC2-0F3B-4A19-B839-ED8EAEA33DF1}" destId="{785A5B5A-D003-45AD-A3B2-EE4863D2EBAA}" srcOrd="0" destOrd="0" parTransId="{3B0ABE07-2F06-4153-9801-DD06EE70184C}" sibTransId="{C4BC8C3C-0211-4AED-AD88-5DF7029399CB}"/>
    <dgm:cxn modelId="{2516E48F-C178-401B-9A68-AB6670DC75C7}" srcId="{6DB89CC2-0F3B-4A19-B839-ED8EAEA33DF1}" destId="{AE13307B-C15F-406B-83EB-D8FD05883F12}" srcOrd="1" destOrd="0" parTransId="{E949567E-4D6C-4E1A-ABFD-7A1F0921063C}" sibTransId="{5EA72746-A4BD-4DB8-8807-B885939E24DF}"/>
    <dgm:cxn modelId="{38D5D715-B7B0-44C0-A586-8F2DB64E4E12}" type="presOf" srcId="{D782ECAE-7D10-4ADC-B55B-A479B0673441}" destId="{308ECF51-BCFF-4649-B003-E2BDB6B4DBC6}" srcOrd="0" destOrd="0" presId="urn:microsoft.com/office/officeart/2005/8/layout/default"/>
    <dgm:cxn modelId="{74815799-C7FB-4376-81D2-B6A79447F5DE}" type="presOf" srcId="{AE13307B-C15F-406B-83EB-D8FD05883F12}" destId="{75B36455-5F39-4560-8BC5-2192110FF5FB}" srcOrd="0" destOrd="0" presId="urn:microsoft.com/office/officeart/2005/8/layout/default"/>
    <dgm:cxn modelId="{ACE4836F-C1CE-4219-8A01-930C2E5E90D1}" type="presParOf" srcId="{0603A9A5-E536-4F82-8142-55F5E8E92B23}" destId="{8D353503-D502-4C39-96BA-01E6A3AF543F}" srcOrd="0" destOrd="0" presId="urn:microsoft.com/office/officeart/2005/8/layout/default"/>
    <dgm:cxn modelId="{069ACEF0-B6FA-4EAB-8F9F-EB71D3335917}" type="presParOf" srcId="{0603A9A5-E536-4F82-8142-55F5E8E92B23}" destId="{3B3C02AC-EAA0-4C29-AD92-A1B55E7427E6}" srcOrd="1" destOrd="0" presId="urn:microsoft.com/office/officeart/2005/8/layout/default"/>
    <dgm:cxn modelId="{EA166228-2600-4A30-8ED3-B108E37FC0C8}" type="presParOf" srcId="{0603A9A5-E536-4F82-8142-55F5E8E92B23}" destId="{75B36455-5F39-4560-8BC5-2192110FF5FB}" srcOrd="2" destOrd="0" presId="urn:microsoft.com/office/officeart/2005/8/layout/default"/>
    <dgm:cxn modelId="{810A212B-BB32-486B-9815-719C87FD1FEE}" type="presParOf" srcId="{0603A9A5-E536-4F82-8142-55F5E8E92B23}" destId="{43D2136C-3DCC-4BDE-B8BA-6B724B29EA53}" srcOrd="3" destOrd="0" presId="urn:microsoft.com/office/officeart/2005/8/layout/default"/>
    <dgm:cxn modelId="{0956A23E-9AAE-460C-BBCC-557922F54531}" type="presParOf" srcId="{0603A9A5-E536-4F82-8142-55F5E8E92B23}" destId="{308ECF51-BCFF-4649-B003-E2BDB6B4DBC6}" srcOrd="4" destOrd="0" presId="urn:microsoft.com/office/officeart/2005/8/layout/default"/>
    <dgm:cxn modelId="{B4C827F9-B1B8-4738-87F6-17F372D4C324}" type="presParOf" srcId="{0603A9A5-E536-4F82-8142-55F5E8E92B23}" destId="{EC32A8D8-50EE-43E1-B692-AF3B08A0E232}" srcOrd="5" destOrd="0" presId="urn:microsoft.com/office/officeart/2005/8/layout/default"/>
    <dgm:cxn modelId="{EB36644F-E351-41DA-B366-A4A2631C5EDF}" type="presParOf" srcId="{0603A9A5-E536-4F82-8142-55F5E8E92B23}" destId="{3375D22B-A2DE-492B-9899-D962BB8F63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2D12E-60B3-4C7F-9DA6-217DEAFED4CC}" type="doc">
      <dgm:prSet loTypeId="urn:microsoft.com/office/officeart/2005/8/layout/vList3" loCatId="list" qsTypeId="urn:microsoft.com/office/officeart/2005/8/quickstyle/simple1" qsCatId="simple" csTypeId="urn:microsoft.com/office/officeart/2005/8/colors/accent4_4" csCatId="accent4" phldr="1"/>
      <dgm:spPr/>
    </dgm:pt>
    <dgm:pt modelId="{4FF608F9-B49B-4013-B4C0-4A2BB5B27EFF}">
      <dgm:prSet phldrT="[Text]"/>
      <dgm:spPr/>
      <dgm:t>
        <a:bodyPr/>
        <a:lstStyle/>
        <a:p>
          <a:r>
            <a:rPr lang="en-US" dirty="0" smtClean="0"/>
            <a:t>TAPI</a:t>
          </a:r>
          <a:endParaRPr lang="en-IN" dirty="0"/>
        </a:p>
      </dgm:t>
    </dgm:pt>
    <dgm:pt modelId="{B83EFE45-A403-43DA-90D8-0B85554F572D}" type="parTrans" cxnId="{39ECFDCE-1B79-47A5-ADBF-8055D561EBEF}">
      <dgm:prSet/>
      <dgm:spPr/>
      <dgm:t>
        <a:bodyPr/>
        <a:lstStyle/>
        <a:p>
          <a:endParaRPr lang="en-IN"/>
        </a:p>
      </dgm:t>
    </dgm:pt>
    <dgm:pt modelId="{A4A2E28E-CBC1-4D4B-85F5-A6DD5A603BBF}" type="sibTrans" cxnId="{39ECFDCE-1B79-47A5-ADBF-8055D561EBEF}">
      <dgm:prSet/>
      <dgm:spPr/>
      <dgm:t>
        <a:bodyPr/>
        <a:lstStyle/>
        <a:p>
          <a:endParaRPr lang="en-IN"/>
        </a:p>
      </dgm:t>
    </dgm:pt>
    <dgm:pt modelId="{FF05F182-20EC-4B19-9484-10B3BCFA7783}">
      <dgm:prSet phldrT="[Text]"/>
      <dgm:spPr/>
      <dgm:t>
        <a:bodyPr/>
        <a:lstStyle/>
        <a:p>
          <a:r>
            <a:rPr lang="en-US" dirty="0" smtClean="0"/>
            <a:t>IPI</a:t>
          </a:r>
          <a:endParaRPr lang="en-IN" dirty="0"/>
        </a:p>
      </dgm:t>
    </dgm:pt>
    <dgm:pt modelId="{A153A8DB-D845-4531-8493-0B633B18CEEE}" type="parTrans" cxnId="{5EF741E3-4474-4B2F-A894-4DF9F0923CF7}">
      <dgm:prSet/>
      <dgm:spPr/>
      <dgm:t>
        <a:bodyPr/>
        <a:lstStyle/>
        <a:p>
          <a:endParaRPr lang="en-IN"/>
        </a:p>
      </dgm:t>
    </dgm:pt>
    <dgm:pt modelId="{C033DD7E-0DAF-40A8-9DF2-E9C85596CA52}" type="sibTrans" cxnId="{5EF741E3-4474-4B2F-A894-4DF9F0923CF7}">
      <dgm:prSet/>
      <dgm:spPr/>
      <dgm:t>
        <a:bodyPr/>
        <a:lstStyle/>
        <a:p>
          <a:endParaRPr lang="en-IN"/>
        </a:p>
      </dgm:t>
    </dgm:pt>
    <dgm:pt modelId="{36A1E2C9-6B31-422D-9467-64F0AF8E0D46}">
      <dgm:prSet phldrT="[Text]"/>
      <dgm:spPr/>
      <dgm:t>
        <a:bodyPr/>
        <a:lstStyle/>
        <a:p>
          <a:r>
            <a:rPr lang="en-US" dirty="0" smtClean="0"/>
            <a:t>Russia-India</a:t>
          </a:r>
          <a:endParaRPr lang="en-IN" dirty="0"/>
        </a:p>
      </dgm:t>
    </dgm:pt>
    <dgm:pt modelId="{90966979-655B-4208-9390-A0D895BD2873}" type="parTrans" cxnId="{3B600A07-32AF-43E8-A98F-F459FDADE770}">
      <dgm:prSet/>
      <dgm:spPr/>
      <dgm:t>
        <a:bodyPr/>
        <a:lstStyle/>
        <a:p>
          <a:endParaRPr lang="en-IN"/>
        </a:p>
      </dgm:t>
    </dgm:pt>
    <dgm:pt modelId="{D229FC9D-D0C6-44A9-B5A0-52FCA8871527}" type="sibTrans" cxnId="{3B600A07-32AF-43E8-A98F-F459FDADE770}">
      <dgm:prSet/>
      <dgm:spPr/>
      <dgm:t>
        <a:bodyPr/>
        <a:lstStyle/>
        <a:p>
          <a:endParaRPr lang="en-IN"/>
        </a:p>
      </dgm:t>
    </dgm:pt>
    <dgm:pt modelId="{A3DA852E-67CA-413C-BB15-29600BB6D44E}" type="pres">
      <dgm:prSet presAssocID="{D842D12E-60B3-4C7F-9DA6-217DEAFED4CC}" presName="linearFlow" presStyleCnt="0">
        <dgm:presLayoutVars>
          <dgm:dir/>
          <dgm:resizeHandles val="exact"/>
        </dgm:presLayoutVars>
      </dgm:prSet>
      <dgm:spPr/>
    </dgm:pt>
    <dgm:pt modelId="{3813571A-96C6-45C9-BBD9-81A90C75D1D5}" type="pres">
      <dgm:prSet presAssocID="{4FF608F9-B49B-4013-B4C0-4A2BB5B27EFF}" presName="composite" presStyleCnt="0"/>
      <dgm:spPr/>
    </dgm:pt>
    <dgm:pt modelId="{6E4CFE40-3572-49F6-8FF3-845E7533093F}" type="pres">
      <dgm:prSet presAssocID="{4FF608F9-B49B-4013-B4C0-4A2BB5B27EFF}" presName="imgShp" presStyleLbl="fgImgPlace1" presStyleIdx="0" presStyleCnt="3"/>
      <dgm:spPr/>
    </dgm:pt>
    <dgm:pt modelId="{EB9AFA64-6CA9-4687-A883-5755B55385D1}" type="pres">
      <dgm:prSet presAssocID="{4FF608F9-B49B-4013-B4C0-4A2BB5B27EF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D97076-8710-4A1A-98DA-F62D74AA9E31}" type="pres">
      <dgm:prSet presAssocID="{A4A2E28E-CBC1-4D4B-85F5-A6DD5A603BBF}" presName="spacing" presStyleCnt="0"/>
      <dgm:spPr/>
    </dgm:pt>
    <dgm:pt modelId="{5B884387-8D3B-4742-94E3-CEA1FF911FD7}" type="pres">
      <dgm:prSet presAssocID="{FF05F182-20EC-4B19-9484-10B3BCFA7783}" presName="composite" presStyleCnt="0"/>
      <dgm:spPr/>
    </dgm:pt>
    <dgm:pt modelId="{D61D327F-9EE4-4285-9570-00F90735025D}" type="pres">
      <dgm:prSet presAssocID="{FF05F182-20EC-4B19-9484-10B3BCFA7783}" presName="imgShp" presStyleLbl="fgImgPlace1" presStyleIdx="1" presStyleCnt="3"/>
      <dgm:spPr/>
    </dgm:pt>
    <dgm:pt modelId="{896781B2-36F3-4CC5-A297-B8A00A143E46}" type="pres">
      <dgm:prSet presAssocID="{FF05F182-20EC-4B19-9484-10B3BCFA778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86F393-695F-418D-9917-46B2A14170D8}" type="pres">
      <dgm:prSet presAssocID="{C033DD7E-0DAF-40A8-9DF2-E9C85596CA52}" presName="spacing" presStyleCnt="0"/>
      <dgm:spPr/>
    </dgm:pt>
    <dgm:pt modelId="{847B0C18-5814-4ED9-9B5B-0E4079FACB24}" type="pres">
      <dgm:prSet presAssocID="{36A1E2C9-6B31-422D-9467-64F0AF8E0D46}" presName="composite" presStyleCnt="0"/>
      <dgm:spPr/>
    </dgm:pt>
    <dgm:pt modelId="{1C9E7054-A021-4DC7-BCB5-76803BCE1FC1}" type="pres">
      <dgm:prSet presAssocID="{36A1E2C9-6B31-422D-9467-64F0AF8E0D46}" presName="imgShp" presStyleLbl="fgImgPlace1" presStyleIdx="2" presStyleCnt="3"/>
      <dgm:spPr/>
    </dgm:pt>
    <dgm:pt modelId="{603B765F-E0C1-4AAE-A91E-0A18C71727BE}" type="pres">
      <dgm:prSet presAssocID="{36A1E2C9-6B31-422D-9467-64F0AF8E0D4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63586EA-B390-41FE-A051-CBFCF8062175}" type="presOf" srcId="{36A1E2C9-6B31-422D-9467-64F0AF8E0D46}" destId="{603B765F-E0C1-4AAE-A91E-0A18C71727BE}" srcOrd="0" destOrd="0" presId="urn:microsoft.com/office/officeart/2005/8/layout/vList3"/>
    <dgm:cxn modelId="{39ECFDCE-1B79-47A5-ADBF-8055D561EBEF}" srcId="{D842D12E-60B3-4C7F-9DA6-217DEAFED4CC}" destId="{4FF608F9-B49B-4013-B4C0-4A2BB5B27EFF}" srcOrd="0" destOrd="0" parTransId="{B83EFE45-A403-43DA-90D8-0B85554F572D}" sibTransId="{A4A2E28E-CBC1-4D4B-85F5-A6DD5A603BBF}"/>
    <dgm:cxn modelId="{126E1164-3D5B-4768-8C87-BBE2A2A8060F}" type="presOf" srcId="{FF05F182-20EC-4B19-9484-10B3BCFA7783}" destId="{896781B2-36F3-4CC5-A297-B8A00A143E46}" srcOrd="0" destOrd="0" presId="urn:microsoft.com/office/officeart/2005/8/layout/vList3"/>
    <dgm:cxn modelId="{60238A95-4C07-4E5A-B84E-5AD085E9FC31}" type="presOf" srcId="{4FF608F9-B49B-4013-B4C0-4A2BB5B27EFF}" destId="{EB9AFA64-6CA9-4687-A883-5755B55385D1}" srcOrd="0" destOrd="0" presId="urn:microsoft.com/office/officeart/2005/8/layout/vList3"/>
    <dgm:cxn modelId="{643D9109-1AA5-43A4-A6C2-0228BD245964}" type="presOf" srcId="{D842D12E-60B3-4C7F-9DA6-217DEAFED4CC}" destId="{A3DA852E-67CA-413C-BB15-29600BB6D44E}" srcOrd="0" destOrd="0" presId="urn:microsoft.com/office/officeart/2005/8/layout/vList3"/>
    <dgm:cxn modelId="{3B600A07-32AF-43E8-A98F-F459FDADE770}" srcId="{D842D12E-60B3-4C7F-9DA6-217DEAFED4CC}" destId="{36A1E2C9-6B31-422D-9467-64F0AF8E0D46}" srcOrd="2" destOrd="0" parTransId="{90966979-655B-4208-9390-A0D895BD2873}" sibTransId="{D229FC9D-D0C6-44A9-B5A0-52FCA8871527}"/>
    <dgm:cxn modelId="{5EF741E3-4474-4B2F-A894-4DF9F0923CF7}" srcId="{D842D12E-60B3-4C7F-9DA6-217DEAFED4CC}" destId="{FF05F182-20EC-4B19-9484-10B3BCFA7783}" srcOrd="1" destOrd="0" parTransId="{A153A8DB-D845-4531-8493-0B633B18CEEE}" sibTransId="{C033DD7E-0DAF-40A8-9DF2-E9C85596CA52}"/>
    <dgm:cxn modelId="{DA783D73-E690-466B-A04E-52896D435C70}" type="presParOf" srcId="{A3DA852E-67CA-413C-BB15-29600BB6D44E}" destId="{3813571A-96C6-45C9-BBD9-81A90C75D1D5}" srcOrd="0" destOrd="0" presId="urn:microsoft.com/office/officeart/2005/8/layout/vList3"/>
    <dgm:cxn modelId="{069E80B2-26CC-4C88-9DBA-1BF3DE7ACFF9}" type="presParOf" srcId="{3813571A-96C6-45C9-BBD9-81A90C75D1D5}" destId="{6E4CFE40-3572-49F6-8FF3-845E7533093F}" srcOrd="0" destOrd="0" presId="urn:microsoft.com/office/officeart/2005/8/layout/vList3"/>
    <dgm:cxn modelId="{9FCAA274-8F3B-4B22-9CF6-A4D8BDD69C78}" type="presParOf" srcId="{3813571A-96C6-45C9-BBD9-81A90C75D1D5}" destId="{EB9AFA64-6CA9-4687-A883-5755B55385D1}" srcOrd="1" destOrd="0" presId="urn:microsoft.com/office/officeart/2005/8/layout/vList3"/>
    <dgm:cxn modelId="{ED86B299-11AD-4E2E-AC55-DEC6CEC06F9F}" type="presParOf" srcId="{A3DA852E-67CA-413C-BB15-29600BB6D44E}" destId="{FFD97076-8710-4A1A-98DA-F62D74AA9E31}" srcOrd="1" destOrd="0" presId="urn:microsoft.com/office/officeart/2005/8/layout/vList3"/>
    <dgm:cxn modelId="{D6C7A467-B66F-47F2-972A-3B59811165FB}" type="presParOf" srcId="{A3DA852E-67CA-413C-BB15-29600BB6D44E}" destId="{5B884387-8D3B-4742-94E3-CEA1FF911FD7}" srcOrd="2" destOrd="0" presId="urn:microsoft.com/office/officeart/2005/8/layout/vList3"/>
    <dgm:cxn modelId="{0D3C535E-0AC0-4D0A-A814-EDC49D5A13A9}" type="presParOf" srcId="{5B884387-8D3B-4742-94E3-CEA1FF911FD7}" destId="{D61D327F-9EE4-4285-9570-00F90735025D}" srcOrd="0" destOrd="0" presId="urn:microsoft.com/office/officeart/2005/8/layout/vList3"/>
    <dgm:cxn modelId="{97B34B80-6B83-4EB0-AD14-5D54032DD267}" type="presParOf" srcId="{5B884387-8D3B-4742-94E3-CEA1FF911FD7}" destId="{896781B2-36F3-4CC5-A297-B8A00A143E46}" srcOrd="1" destOrd="0" presId="urn:microsoft.com/office/officeart/2005/8/layout/vList3"/>
    <dgm:cxn modelId="{1D108354-824B-4830-ACFB-75B34D62AD70}" type="presParOf" srcId="{A3DA852E-67CA-413C-BB15-29600BB6D44E}" destId="{AF86F393-695F-418D-9917-46B2A14170D8}" srcOrd="3" destOrd="0" presId="urn:microsoft.com/office/officeart/2005/8/layout/vList3"/>
    <dgm:cxn modelId="{C1E407D7-AC62-4942-A917-F5AC49741FE1}" type="presParOf" srcId="{A3DA852E-67CA-413C-BB15-29600BB6D44E}" destId="{847B0C18-5814-4ED9-9B5B-0E4079FACB24}" srcOrd="4" destOrd="0" presId="urn:microsoft.com/office/officeart/2005/8/layout/vList3"/>
    <dgm:cxn modelId="{CCF34D16-8589-4D22-B408-D7C28BFDC61A}" type="presParOf" srcId="{847B0C18-5814-4ED9-9B5B-0E4079FACB24}" destId="{1C9E7054-A021-4DC7-BCB5-76803BCE1FC1}" srcOrd="0" destOrd="0" presId="urn:microsoft.com/office/officeart/2005/8/layout/vList3"/>
    <dgm:cxn modelId="{862CBCBF-8BAE-4B93-A378-0F7CC7493DDE}" type="presParOf" srcId="{847B0C18-5814-4ED9-9B5B-0E4079FACB24}" destId="{603B765F-E0C1-4AAE-A91E-0A18C71727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530C45-4859-4A0B-BB3E-0718B5117C3C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455E5B7-0358-455A-BA48-55EBCF0ED77A}">
      <dgm:prSet phldrT="[Text]"/>
      <dgm:spPr/>
      <dgm:t>
        <a:bodyPr/>
        <a:lstStyle/>
        <a:p>
          <a:r>
            <a:rPr lang="en-IN" dirty="0" smtClean="0"/>
            <a:t>Turkmenistan's </a:t>
          </a:r>
          <a:r>
            <a:rPr lang="en-IN" dirty="0" err="1" smtClean="0"/>
            <a:t>Galkynysh</a:t>
          </a:r>
          <a:r>
            <a:rPr lang="en-IN" dirty="0" smtClean="0"/>
            <a:t> field</a:t>
          </a:r>
          <a:endParaRPr lang="en-IN" dirty="0"/>
        </a:p>
      </dgm:t>
    </dgm:pt>
    <dgm:pt modelId="{21E76929-64A3-43FA-8245-3786BB51003C}" type="parTrans" cxnId="{8B321329-B404-47CD-9AFD-90F2D8CE787F}">
      <dgm:prSet/>
      <dgm:spPr/>
      <dgm:t>
        <a:bodyPr/>
        <a:lstStyle/>
        <a:p>
          <a:endParaRPr lang="en-IN"/>
        </a:p>
      </dgm:t>
    </dgm:pt>
    <dgm:pt modelId="{5C317021-0DD2-44DE-B65E-B15ADBB3631E}" type="sibTrans" cxnId="{8B321329-B404-47CD-9AFD-90F2D8CE787F}">
      <dgm:prSet/>
      <dgm:spPr/>
      <dgm:t>
        <a:bodyPr/>
        <a:lstStyle/>
        <a:p>
          <a:endParaRPr lang="en-IN"/>
        </a:p>
      </dgm:t>
    </dgm:pt>
    <dgm:pt modelId="{7A8808F9-C9B8-4E95-B02E-FC9506261B62}">
      <dgm:prSet phldrT="[Text]"/>
      <dgm:spPr/>
      <dgm:t>
        <a:bodyPr/>
        <a:lstStyle/>
        <a:p>
          <a:r>
            <a:rPr lang="en-US" dirty="0" smtClean="0"/>
            <a:t>Herat, </a:t>
          </a:r>
          <a:r>
            <a:rPr lang="en-US" dirty="0" err="1" smtClean="0"/>
            <a:t>Afg</a:t>
          </a:r>
          <a:endParaRPr lang="en-IN" dirty="0"/>
        </a:p>
      </dgm:t>
    </dgm:pt>
    <dgm:pt modelId="{6A3D3E0B-8B21-4E32-BD34-D692A79FF337}" type="parTrans" cxnId="{23910A2F-B4D9-41B3-A7A5-8ED4686E974C}">
      <dgm:prSet/>
      <dgm:spPr/>
      <dgm:t>
        <a:bodyPr/>
        <a:lstStyle/>
        <a:p>
          <a:endParaRPr lang="en-IN"/>
        </a:p>
      </dgm:t>
    </dgm:pt>
    <dgm:pt modelId="{FE31C59C-0FED-4300-AFD2-2117471DD1BF}" type="sibTrans" cxnId="{23910A2F-B4D9-41B3-A7A5-8ED4686E974C}">
      <dgm:prSet/>
      <dgm:spPr/>
      <dgm:t>
        <a:bodyPr/>
        <a:lstStyle/>
        <a:p>
          <a:endParaRPr lang="en-IN"/>
        </a:p>
      </dgm:t>
    </dgm:pt>
    <dgm:pt modelId="{C341590D-50F4-4881-83BB-CE50C8D9A005}">
      <dgm:prSet phldrT="[Text]"/>
      <dgm:spPr/>
      <dgm:t>
        <a:bodyPr/>
        <a:lstStyle/>
        <a:p>
          <a:r>
            <a:rPr lang="en-US" dirty="0" smtClean="0"/>
            <a:t>Kandahar, </a:t>
          </a:r>
          <a:r>
            <a:rPr lang="en-US" dirty="0" err="1" smtClean="0"/>
            <a:t>Afg</a:t>
          </a:r>
          <a:endParaRPr lang="en-IN" dirty="0"/>
        </a:p>
      </dgm:t>
    </dgm:pt>
    <dgm:pt modelId="{320E4FD4-4A75-4DC0-A6D5-7F317E41F701}" type="parTrans" cxnId="{B8F21497-E2FC-4986-A186-92C3748E1713}">
      <dgm:prSet/>
      <dgm:spPr/>
      <dgm:t>
        <a:bodyPr/>
        <a:lstStyle/>
        <a:p>
          <a:endParaRPr lang="en-IN"/>
        </a:p>
      </dgm:t>
    </dgm:pt>
    <dgm:pt modelId="{6FFE2450-AFE5-430C-9F75-6B8C739AE5F1}" type="sibTrans" cxnId="{B8F21497-E2FC-4986-A186-92C3748E1713}">
      <dgm:prSet/>
      <dgm:spPr/>
      <dgm:t>
        <a:bodyPr/>
        <a:lstStyle/>
        <a:p>
          <a:endParaRPr lang="en-IN"/>
        </a:p>
      </dgm:t>
    </dgm:pt>
    <dgm:pt modelId="{2CE43EF0-946F-4DAF-ADC1-084AFD4F5AF0}">
      <dgm:prSet phldrT="[Text]"/>
      <dgm:spPr/>
      <dgm:t>
        <a:bodyPr/>
        <a:lstStyle/>
        <a:p>
          <a:r>
            <a:rPr lang="en-US" dirty="0" smtClean="0"/>
            <a:t>Quetta, Pak</a:t>
          </a:r>
          <a:endParaRPr lang="en-IN" dirty="0"/>
        </a:p>
      </dgm:t>
    </dgm:pt>
    <dgm:pt modelId="{D5C2C281-0931-46D7-BB39-C697FE5DD58D}" type="parTrans" cxnId="{AA6C83E5-EDE7-40A3-8FF4-9F02E508002C}">
      <dgm:prSet/>
      <dgm:spPr/>
      <dgm:t>
        <a:bodyPr/>
        <a:lstStyle/>
        <a:p>
          <a:endParaRPr lang="en-IN"/>
        </a:p>
      </dgm:t>
    </dgm:pt>
    <dgm:pt modelId="{79BD0054-F24D-44CF-9F3C-9325622FB12E}" type="sibTrans" cxnId="{AA6C83E5-EDE7-40A3-8FF4-9F02E508002C}">
      <dgm:prSet/>
      <dgm:spPr/>
      <dgm:t>
        <a:bodyPr/>
        <a:lstStyle/>
        <a:p>
          <a:endParaRPr lang="en-IN"/>
        </a:p>
      </dgm:t>
    </dgm:pt>
    <dgm:pt modelId="{486B2662-FBBB-4AD7-9E41-F1D0B9A2F372}">
      <dgm:prSet phldrT="[Text]"/>
      <dgm:spPr/>
      <dgm:t>
        <a:bodyPr/>
        <a:lstStyle/>
        <a:p>
          <a:r>
            <a:rPr lang="en-US" dirty="0" smtClean="0"/>
            <a:t>Multan, Pak</a:t>
          </a:r>
          <a:endParaRPr lang="en-IN" dirty="0"/>
        </a:p>
      </dgm:t>
    </dgm:pt>
    <dgm:pt modelId="{027A3DD0-105E-41E6-BACE-BA0EC11DF276}" type="parTrans" cxnId="{25562303-7C1F-492D-B5BA-BCD2588A57AD}">
      <dgm:prSet/>
      <dgm:spPr/>
      <dgm:t>
        <a:bodyPr/>
        <a:lstStyle/>
        <a:p>
          <a:endParaRPr lang="en-IN"/>
        </a:p>
      </dgm:t>
    </dgm:pt>
    <dgm:pt modelId="{82601576-5834-4801-829E-9FD497F64429}" type="sibTrans" cxnId="{25562303-7C1F-492D-B5BA-BCD2588A57AD}">
      <dgm:prSet/>
      <dgm:spPr/>
      <dgm:t>
        <a:bodyPr/>
        <a:lstStyle/>
        <a:p>
          <a:endParaRPr lang="en-IN"/>
        </a:p>
      </dgm:t>
    </dgm:pt>
    <dgm:pt modelId="{29A2C62F-4B7A-46C2-A541-ADBD2D1ECC77}">
      <dgm:prSet/>
      <dgm:spPr/>
      <dgm:t>
        <a:bodyPr/>
        <a:lstStyle/>
        <a:p>
          <a:r>
            <a:rPr lang="en-US" dirty="0" err="1" smtClean="0"/>
            <a:t>Fazilka</a:t>
          </a:r>
          <a:r>
            <a:rPr lang="en-US" dirty="0" smtClean="0"/>
            <a:t>, PN, India</a:t>
          </a:r>
          <a:endParaRPr lang="en-IN" dirty="0"/>
        </a:p>
      </dgm:t>
    </dgm:pt>
    <dgm:pt modelId="{C092D40B-B356-4EB7-BF16-04CB04C8EEB6}" type="parTrans" cxnId="{D176D7CC-1385-4171-8D76-928176C44630}">
      <dgm:prSet/>
      <dgm:spPr/>
      <dgm:t>
        <a:bodyPr/>
        <a:lstStyle/>
        <a:p>
          <a:endParaRPr lang="en-IN"/>
        </a:p>
      </dgm:t>
    </dgm:pt>
    <dgm:pt modelId="{6AD119DF-6060-42E4-95F2-17B0110BF996}" type="sibTrans" cxnId="{D176D7CC-1385-4171-8D76-928176C44630}">
      <dgm:prSet/>
      <dgm:spPr/>
      <dgm:t>
        <a:bodyPr/>
        <a:lstStyle/>
        <a:p>
          <a:endParaRPr lang="en-IN"/>
        </a:p>
      </dgm:t>
    </dgm:pt>
    <dgm:pt modelId="{B1DC52AC-41A7-40A8-A37E-C8BC1F3108F8}" type="pres">
      <dgm:prSet presAssocID="{3D530C45-4859-4A0B-BB3E-0718B5117C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DEEC33C-6734-4ACD-8456-071079E37DE5}" type="pres">
      <dgm:prSet presAssocID="{B455E5B7-0358-455A-BA48-55EBCF0ED77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3EFDF1-D21E-4A3B-93B2-77E2B86775CC}" type="pres">
      <dgm:prSet presAssocID="{5C317021-0DD2-44DE-B65E-B15ADBB3631E}" presName="sibTrans" presStyleLbl="sibTrans2D1" presStyleIdx="0" presStyleCnt="5"/>
      <dgm:spPr/>
      <dgm:t>
        <a:bodyPr/>
        <a:lstStyle/>
        <a:p>
          <a:endParaRPr lang="en-IN"/>
        </a:p>
      </dgm:t>
    </dgm:pt>
    <dgm:pt modelId="{05E99710-38BA-434E-92B4-9FB212AC2411}" type="pres">
      <dgm:prSet presAssocID="{5C317021-0DD2-44DE-B65E-B15ADBB3631E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D9ACDFE9-6B78-4AAE-9166-1957E68205B4}" type="pres">
      <dgm:prSet presAssocID="{7A8808F9-C9B8-4E95-B02E-FC9506261B6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04033B-A76F-4793-936E-1BDCFBD0D92D}" type="pres">
      <dgm:prSet presAssocID="{FE31C59C-0FED-4300-AFD2-2117471DD1BF}" presName="sibTrans" presStyleLbl="sibTrans2D1" presStyleIdx="1" presStyleCnt="5"/>
      <dgm:spPr/>
      <dgm:t>
        <a:bodyPr/>
        <a:lstStyle/>
        <a:p>
          <a:endParaRPr lang="en-IN"/>
        </a:p>
      </dgm:t>
    </dgm:pt>
    <dgm:pt modelId="{4E8437F6-4D8D-424E-A48C-0329FB64C670}" type="pres">
      <dgm:prSet presAssocID="{FE31C59C-0FED-4300-AFD2-2117471DD1BF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1CDC00A5-84A7-4D08-A48E-50C57112BC7E}" type="pres">
      <dgm:prSet presAssocID="{C341590D-50F4-4881-83BB-CE50C8D9A00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CED385-D946-4119-9E6F-47BC70E0CFE1}" type="pres">
      <dgm:prSet presAssocID="{6FFE2450-AFE5-430C-9F75-6B8C739AE5F1}" presName="sibTrans" presStyleLbl="sibTrans2D1" presStyleIdx="2" presStyleCnt="5"/>
      <dgm:spPr/>
      <dgm:t>
        <a:bodyPr/>
        <a:lstStyle/>
        <a:p>
          <a:endParaRPr lang="en-IN"/>
        </a:p>
      </dgm:t>
    </dgm:pt>
    <dgm:pt modelId="{81A29C84-9A08-4B87-A25B-AA46180AA7AB}" type="pres">
      <dgm:prSet presAssocID="{6FFE2450-AFE5-430C-9F75-6B8C739AE5F1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754C0F0B-2B3B-4A77-B700-CA0B3254846E}" type="pres">
      <dgm:prSet presAssocID="{2CE43EF0-946F-4DAF-ADC1-084AFD4F5AF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2176A4-751D-49C8-8978-D913D1C9AC8B}" type="pres">
      <dgm:prSet presAssocID="{79BD0054-F24D-44CF-9F3C-9325622FB12E}" presName="sibTrans" presStyleLbl="sibTrans2D1" presStyleIdx="3" presStyleCnt="5"/>
      <dgm:spPr/>
      <dgm:t>
        <a:bodyPr/>
        <a:lstStyle/>
        <a:p>
          <a:endParaRPr lang="en-IN"/>
        </a:p>
      </dgm:t>
    </dgm:pt>
    <dgm:pt modelId="{3608E88B-EDED-46E7-82B0-ADD5F000F7F3}" type="pres">
      <dgm:prSet presAssocID="{79BD0054-F24D-44CF-9F3C-9325622FB12E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73C2603D-2664-4BE1-97B1-F4F5CBD1ACA3}" type="pres">
      <dgm:prSet presAssocID="{486B2662-FBBB-4AD7-9E41-F1D0B9A2F37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3E520A-C701-42F8-8A05-9FF39CE79F55}" type="pres">
      <dgm:prSet presAssocID="{82601576-5834-4801-829E-9FD497F64429}" presName="sibTrans" presStyleLbl="sibTrans2D1" presStyleIdx="4" presStyleCnt="5"/>
      <dgm:spPr/>
      <dgm:t>
        <a:bodyPr/>
        <a:lstStyle/>
        <a:p>
          <a:endParaRPr lang="en-IN"/>
        </a:p>
      </dgm:t>
    </dgm:pt>
    <dgm:pt modelId="{1DB34C16-EA87-40AF-8410-FCB54B961623}" type="pres">
      <dgm:prSet presAssocID="{82601576-5834-4801-829E-9FD497F64429}" presName="connectorText" presStyleLbl="sibTrans2D1" presStyleIdx="4" presStyleCnt="5"/>
      <dgm:spPr/>
      <dgm:t>
        <a:bodyPr/>
        <a:lstStyle/>
        <a:p>
          <a:endParaRPr lang="en-IN"/>
        </a:p>
      </dgm:t>
    </dgm:pt>
    <dgm:pt modelId="{253E2E98-9A57-49D4-9AE8-E609417508B0}" type="pres">
      <dgm:prSet presAssocID="{29A2C62F-4B7A-46C2-A541-ADBD2D1ECC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77C22DC-C0AD-4649-B032-4D939E4562D8}" type="presOf" srcId="{2CE43EF0-946F-4DAF-ADC1-084AFD4F5AF0}" destId="{754C0F0B-2B3B-4A77-B700-CA0B3254846E}" srcOrd="0" destOrd="0" presId="urn:microsoft.com/office/officeart/2005/8/layout/process5"/>
    <dgm:cxn modelId="{11B70818-1B75-478B-89C9-0A39924689E4}" type="presOf" srcId="{C341590D-50F4-4881-83BB-CE50C8D9A005}" destId="{1CDC00A5-84A7-4D08-A48E-50C57112BC7E}" srcOrd="0" destOrd="0" presId="urn:microsoft.com/office/officeart/2005/8/layout/process5"/>
    <dgm:cxn modelId="{B164BE98-B753-4E1C-B7F1-F6A6F935E4BA}" type="presOf" srcId="{486B2662-FBBB-4AD7-9E41-F1D0B9A2F372}" destId="{73C2603D-2664-4BE1-97B1-F4F5CBD1ACA3}" srcOrd="0" destOrd="0" presId="urn:microsoft.com/office/officeart/2005/8/layout/process5"/>
    <dgm:cxn modelId="{4363DB98-F931-4E5A-9330-0407CAE8C5B2}" type="presOf" srcId="{FE31C59C-0FED-4300-AFD2-2117471DD1BF}" destId="{4E8437F6-4D8D-424E-A48C-0329FB64C670}" srcOrd="1" destOrd="0" presId="urn:microsoft.com/office/officeart/2005/8/layout/process5"/>
    <dgm:cxn modelId="{B6907960-F93A-4C0C-AC7C-6B9A9B95EFC1}" type="presOf" srcId="{5C317021-0DD2-44DE-B65E-B15ADBB3631E}" destId="{A93EFDF1-D21E-4A3B-93B2-77E2B86775CC}" srcOrd="0" destOrd="0" presId="urn:microsoft.com/office/officeart/2005/8/layout/process5"/>
    <dgm:cxn modelId="{829E9EAC-9ABD-4F3C-BFD2-B7E6C28F1202}" type="presOf" srcId="{6FFE2450-AFE5-430C-9F75-6B8C739AE5F1}" destId="{81A29C84-9A08-4B87-A25B-AA46180AA7AB}" srcOrd="1" destOrd="0" presId="urn:microsoft.com/office/officeart/2005/8/layout/process5"/>
    <dgm:cxn modelId="{106BF26E-1730-4E3C-BE69-DE562320043D}" type="presOf" srcId="{7A8808F9-C9B8-4E95-B02E-FC9506261B62}" destId="{D9ACDFE9-6B78-4AAE-9166-1957E68205B4}" srcOrd="0" destOrd="0" presId="urn:microsoft.com/office/officeart/2005/8/layout/process5"/>
    <dgm:cxn modelId="{F86AE003-419A-4948-8D12-85D227EAEA05}" type="presOf" srcId="{3D530C45-4859-4A0B-BB3E-0718B5117C3C}" destId="{B1DC52AC-41A7-40A8-A37E-C8BC1F3108F8}" srcOrd="0" destOrd="0" presId="urn:microsoft.com/office/officeart/2005/8/layout/process5"/>
    <dgm:cxn modelId="{3B714EF3-5327-4C4E-B601-BE1492BAF11F}" type="presOf" srcId="{FE31C59C-0FED-4300-AFD2-2117471DD1BF}" destId="{4004033B-A76F-4793-936E-1BDCFBD0D92D}" srcOrd="0" destOrd="0" presId="urn:microsoft.com/office/officeart/2005/8/layout/process5"/>
    <dgm:cxn modelId="{25562303-7C1F-492D-B5BA-BCD2588A57AD}" srcId="{3D530C45-4859-4A0B-BB3E-0718B5117C3C}" destId="{486B2662-FBBB-4AD7-9E41-F1D0B9A2F372}" srcOrd="4" destOrd="0" parTransId="{027A3DD0-105E-41E6-BACE-BA0EC11DF276}" sibTransId="{82601576-5834-4801-829E-9FD497F64429}"/>
    <dgm:cxn modelId="{23910A2F-B4D9-41B3-A7A5-8ED4686E974C}" srcId="{3D530C45-4859-4A0B-BB3E-0718B5117C3C}" destId="{7A8808F9-C9B8-4E95-B02E-FC9506261B62}" srcOrd="1" destOrd="0" parTransId="{6A3D3E0B-8B21-4E32-BD34-D692A79FF337}" sibTransId="{FE31C59C-0FED-4300-AFD2-2117471DD1BF}"/>
    <dgm:cxn modelId="{191A7793-1654-4679-9CBB-7345D9B6255B}" type="presOf" srcId="{82601576-5834-4801-829E-9FD497F64429}" destId="{1DB34C16-EA87-40AF-8410-FCB54B961623}" srcOrd="1" destOrd="0" presId="urn:microsoft.com/office/officeart/2005/8/layout/process5"/>
    <dgm:cxn modelId="{AA6C83E5-EDE7-40A3-8FF4-9F02E508002C}" srcId="{3D530C45-4859-4A0B-BB3E-0718B5117C3C}" destId="{2CE43EF0-946F-4DAF-ADC1-084AFD4F5AF0}" srcOrd="3" destOrd="0" parTransId="{D5C2C281-0931-46D7-BB39-C697FE5DD58D}" sibTransId="{79BD0054-F24D-44CF-9F3C-9325622FB12E}"/>
    <dgm:cxn modelId="{9DE1C42E-4825-40C1-AE62-45445898DD89}" type="presOf" srcId="{82601576-5834-4801-829E-9FD497F64429}" destId="{403E520A-C701-42F8-8A05-9FF39CE79F55}" srcOrd="0" destOrd="0" presId="urn:microsoft.com/office/officeart/2005/8/layout/process5"/>
    <dgm:cxn modelId="{1242DE8A-CDDC-44DA-92CA-9C523CD6CD55}" type="presOf" srcId="{5C317021-0DD2-44DE-B65E-B15ADBB3631E}" destId="{05E99710-38BA-434E-92B4-9FB212AC2411}" srcOrd="1" destOrd="0" presId="urn:microsoft.com/office/officeart/2005/8/layout/process5"/>
    <dgm:cxn modelId="{382ACC22-FD35-4F0F-A007-702F821B02D8}" type="presOf" srcId="{79BD0054-F24D-44CF-9F3C-9325622FB12E}" destId="{3608E88B-EDED-46E7-82B0-ADD5F000F7F3}" srcOrd="1" destOrd="0" presId="urn:microsoft.com/office/officeart/2005/8/layout/process5"/>
    <dgm:cxn modelId="{BBAB26C0-3A45-4A79-BCB3-74A1B4099827}" type="presOf" srcId="{6FFE2450-AFE5-430C-9F75-6B8C739AE5F1}" destId="{6DCED385-D946-4119-9E6F-47BC70E0CFE1}" srcOrd="0" destOrd="0" presId="urn:microsoft.com/office/officeart/2005/8/layout/process5"/>
    <dgm:cxn modelId="{D176D7CC-1385-4171-8D76-928176C44630}" srcId="{3D530C45-4859-4A0B-BB3E-0718B5117C3C}" destId="{29A2C62F-4B7A-46C2-A541-ADBD2D1ECC77}" srcOrd="5" destOrd="0" parTransId="{C092D40B-B356-4EB7-BF16-04CB04C8EEB6}" sibTransId="{6AD119DF-6060-42E4-95F2-17B0110BF996}"/>
    <dgm:cxn modelId="{9EC1170F-893C-4346-BEDB-7491269B242B}" type="presOf" srcId="{B455E5B7-0358-455A-BA48-55EBCF0ED77A}" destId="{6DEEC33C-6734-4ACD-8456-071079E37DE5}" srcOrd="0" destOrd="0" presId="urn:microsoft.com/office/officeart/2005/8/layout/process5"/>
    <dgm:cxn modelId="{8B321329-B404-47CD-9AFD-90F2D8CE787F}" srcId="{3D530C45-4859-4A0B-BB3E-0718B5117C3C}" destId="{B455E5B7-0358-455A-BA48-55EBCF0ED77A}" srcOrd="0" destOrd="0" parTransId="{21E76929-64A3-43FA-8245-3786BB51003C}" sibTransId="{5C317021-0DD2-44DE-B65E-B15ADBB3631E}"/>
    <dgm:cxn modelId="{B8F21497-E2FC-4986-A186-92C3748E1713}" srcId="{3D530C45-4859-4A0B-BB3E-0718B5117C3C}" destId="{C341590D-50F4-4881-83BB-CE50C8D9A005}" srcOrd="2" destOrd="0" parTransId="{320E4FD4-4A75-4DC0-A6D5-7F317E41F701}" sibTransId="{6FFE2450-AFE5-430C-9F75-6B8C739AE5F1}"/>
    <dgm:cxn modelId="{1C86ADC9-6F38-4B65-9010-85CE6AA41749}" type="presOf" srcId="{79BD0054-F24D-44CF-9F3C-9325622FB12E}" destId="{352176A4-751D-49C8-8978-D913D1C9AC8B}" srcOrd="0" destOrd="0" presId="urn:microsoft.com/office/officeart/2005/8/layout/process5"/>
    <dgm:cxn modelId="{A114DA8A-821C-4C94-8AEF-D16142B22036}" type="presOf" srcId="{29A2C62F-4B7A-46C2-A541-ADBD2D1ECC77}" destId="{253E2E98-9A57-49D4-9AE8-E609417508B0}" srcOrd="0" destOrd="0" presId="urn:microsoft.com/office/officeart/2005/8/layout/process5"/>
    <dgm:cxn modelId="{F505A388-3E40-4676-885D-8E051DB7C7E4}" type="presParOf" srcId="{B1DC52AC-41A7-40A8-A37E-C8BC1F3108F8}" destId="{6DEEC33C-6734-4ACD-8456-071079E37DE5}" srcOrd="0" destOrd="0" presId="urn:microsoft.com/office/officeart/2005/8/layout/process5"/>
    <dgm:cxn modelId="{9B93245E-86B7-478C-919F-A70B4F9BF659}" type="presParOf" srcId="{B1DC52AC-41A7-40A8-A37E-C8BC1F3108F8}" destId="{A93EFDF1-D21E-4A3B-93B2-77E2B86775CC}" srcOrd="1" destOrd="0" presId="urn:microsoft.com/office/officeart/2005/8/layout/process5"/>
    <dgm:cxn modelId="{75F7BE62-30BF-40B6-AF57-132229078DC2}" type="presParOf" srcId="{A93EFDF1-D21E-4A3B-93B2-77E2B86775CC}" destId="{05E99710-38BA-434E-92B4-9FB212AC2411}" srcOrd="0" destOrd="0" presId="urn:microsoft.com/office/officeart/2005/8/layout/process5"/>
    <dgm:cxn modelId="{21B0A5F7-CE9B-479A-BC46-7C33609FEA22}" type="presParOf" srcId="{B1DC52AC-41A7-40A8-A37E-C8BC1F3108F8}" destId="{D9ACDFE9-6B78-4AAE-9166-1957E68205B4}" srcOrd="2" destOrd="0" presId="urn:microsoft.com/office/officeart/2005/8/layout/process5"/>
    <dgm:cxn modelId="{81469276-FD38-4656-8672-BAD50574BCF6}" type="presParOf" srcId="{B1DC52AC-41A7-40A8-A37E-C8BC1F3108F8}" destId="{4004033B-A76F-4793-936E-1BDCFBD0D92D}" srcOrd="3" destOrd="0" presId="urn:microsoft.com/office/officeart/2005/8/layout/process5"/>
    <dgm:cxn modelId="{5AEE8442-011E-42E8-9091-9537D10648FC}" type="presParOf" srcId="{4004033B-A76F-4793-936E-1BDCFBD0D92D}" destId="{4E8437F6-4D8D-424E-A48C-0329FB64C670}" srcOrd="0" destOrd="0" presId="urn:microsoft.com/office/officeart/2005/8/layout/process5"/>
    <dgm:cxn modelId="{9200E89C-D71E-490F-B645-ECFE2D606A1D}" type="presParOf" srcId="{B1DC52AC-41A7-40A8-A37E-C8BC1F3108F8}" destId="{1CDC00A5-84A7-4D08-A48E-50C57112BC7E}" srcOrd="4" destOrd="0" presId="urn:microsoft.com/office/officeart/2005/8/layout/process5"/>
    <dgm:cxn modelId="{697885B8-6B59-463C-BA6F-2CBDB0C94D3E}" type="presParOf" srcId="{B1DC52AC-41A7-40A8-A37E-C8BC1F3108F8}" destId="{6DCED385-D946-4119-9E6F-47BC70E0CFE1}" srcOrd="5" destOrd="0" presId="urn:microsoft.com/office/officeart/2005/8/layout/process5"/>
    <dgm:cxn modelId="{56457B8B-BF8E-488E-8735-88F50A7BF9B4}" type="presParOf" srcId="{6DCED385-D946-4119-9E6F-47BC70E0CFE1}" destId="{81A29C84-9A08-4B87-A25B-AA46180AA7AB}" srcOrd="0" destOrd="0" presId="urn:microsoft.com/office/officeart/2005/8/layout/process5"/>
    <dgm:cxn modelId="{2BC06557-0717-45EF-9044-06BAD2F95DFB}" type="presParOf" srcId="{B1DC52AC-41A7-40A8-A37E-C8BC1F3108F8}" destId="{754C0F0B-2B3B-4A77-B700-CA0B3254846E}" srcOrd="6" destOrd="0" presId="urn:microsoft.com/office/officeart/2005/8/layout/process5"/>
    <dgm:cxn modelId="{3F25112B-5EB8-4403-A1E3-64A5B0748BAC}" type="presParOf" srcId="{B1DC52AC-41A7-40A8-A37E-C8BC1F3108F8}" destId="{352176A4-751D-49C8-8978-D913D1C9AC8B}" srcOrd="7" destOrd="0" presId="urn:microsoft.com/office/officeart/2005/8/layout/process5"/>
    <dgm:cxn modelId="{D9135766-B3CB-4871-8F02-F5A2161964EC}" type="presParOf" srcId="{352176A4-751D-49C8-8978-D913D1C9AC8B}" destId="{3608E88B-EDED-46E7-82B0-ADD5F000F7F3}" srcOrd="0" destOrd="0" presId="urn:microsoft.com/office/officeart/2005/8/layout/process5"/>
    <dgm:cxn modelId="{54656FCC-D6D1-482A-A507-1941FC5F4687}" type="presParOf" srcId="{B1DC52AC-41A7-40A8-A37E-C8BC1F3108F8}" destId="{73C2603D-2664-4BE1-97B1-F4F5CBD1ACA3}" srcOrd="8" destOrd="0" presId="urn:microsoft.com/office/officeart/2005/8/layout/process5"/>
    <dgm:cxn modelId="{CDF0C258-C5F6-4815-9CF2-992B60582901}" type="presParOf" srcId="{B1DC52AC-41A7-40A8-A37E-C8BC1F3108F8}" destId="{403E520A-C701-42F8-8A05-9FF39CE79F55}" srcOrd="9" destOrd="0" presId="urn:microsoft.com/office/officeart/2005/8/layout/process5"/>
    <dgm:cxn modelId="{19E5A36E-2245-4723-8D8C-DC7E4601B035}" type="presParOf" srcId="{403E520A-C701-42F8-8A05-9FF39CE79F55}" destId="{1DB34C16-EA87-40AF-8410-FCB54B961623}" srcOrd="0" destOrd="0" presId="urn:microsoft.com/office/officeart/2005/8/layout/process5"/>
    <dgm:cxn modelId="{2F616079-8918-45EC-8CB6-04D2D285DB91}" type="presParOf" srcId="{B1DC52AC-41A7-40A8-A37E-C8BC1F3108F8}" destId="{253E2E98-9A57-49D4-9AE8-E609417508B0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AFA64-6CA9-4687-A883-5755B55385D1}">
      <dsp:nvSpPr>
        <dsp:cNvPr id="0" name=""/>
        <dsp:cNvSpPr/>
      </dsp:nvSpPr>
      <dsp:spPr>
        <a:xfrm rot="10800000">
          <a:off x="2126880" y="1739"/>
          <a:ext cx="6992874" cy="1462068"/>
        </a:xfrm>
        <a:prstGeom prst="homePlat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732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TAPI</a:t>
          </a:r>
          <a:endParaRPr lang="en-IN" sz="6500" kern="1200" dirty="0"/>
        </a:p>
      </dsp:txBody>
      <dsp:txXfrm rot="10800000">
        <a:off x="2492397" y="1739"/>
        <a:ext cx="6627357" cy="1462068"/>
      </dsp:txXfrm>
    </dsp:sp>
    <dsp:sp modelId="{6E4CFE40-3572-49F6-8FF3-845E7533093F}">
      <dsp:nvSpPr>
        <dsp:cNvPr id="0" name=""/>
        <dsp:cNvSpPr/>
      </dsp:nvSpPr>
      <dsp:spPr>
        <a:xfrm>
          <a:off x="1395845" y="1739"/>
          <a:ext cx="1462068" cy="146206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781B2-36F3-4CC5-A297-B8A00A143E46}">
      <dsp:nvSpPr>
        <dsp:cNvPr id="0" name=""/>
        <dsp:cNvSpPr/>
      </dsp:nvSpPr>
      <dsp:spPr>
        <a:xfrm rot="10800000">
          <a:off x="2126880" y="1900247"/>
          <a:ext cx="6992874" cy="1462068"/>
        </a:xfrm>
        <a:prstGeom prst="homePlate">
          <a:avLst/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732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IPI</a:t>
          </a:r>
          <a:endParaRPr lang="en-IN" sz="6500" kern="1200" dirty="0"/>
        </a:p>
      </dsp:txBody>
      <dsp:txXfrm rot="10800000">
        <a:off x="2492397" y="1900247"/>
        <a:ext cx="6627357" cy="1462068"/>
      </dsp:txXfrm>
    </dsp:sp>
    <dsp:sp modelId="{D61D327F-9EE4-4285-9570-00F90735025D}">
      <dsp:nvSpPr>
        <dsp:cNvPr id="0" name=""/>
        <dsp:cNvSpPr/>
      </dsp:nvSpPr>
      <dsp:spPr>
        <a:xfrm>
          <a:off x="1395845" y="1900247"/>
          <a:ext cx="1462068" cy="1462068"/>
        </a:xfrm>
        <a:prstGeom prst="ellipse">
          <a:avLst/>
        </a:prstGeom>
        <a:solidFill>
          <a:schemeClr val="accent4">
            <a:tint val="50000"/>
            <a:hueOff val="12737"/>
            <a:satOff val="0"/>
            <a:lumOff val="-8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B765F-E0C1-4AAE-A91E-0A18C71727BE}">
      <dsp:nvSpPr>
        <dsp:cNvPr id="0" name=""/>
        <dsp:cNvSpPr/>
      </dsp:nvSpPr>
      <dsp:spPr>
        <a:xfrm rot="10800000">
          <a:off x="2126880" y="3798754"/>
          <a:ext cx="6992874" cy="1462068"/>
        </a:xfrm>
        <a:prstGeom prst="homePlate">
          <a:avLst/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732" tIns="247650" rIns="46228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Russia-India</a:t>
          </a:r>
          <a:endParaRPr lang="en-IN" sz="6500" kern="1200" dirty="0"/>
        </a:p>
      </dsp:txBody>
      <dsp:txXfrm rot="10800000">
        <a:off x="2492397" y="3798754"/>
        <a:ext cx="6627357" cy="1462068"/>
      </dsp:txXfrm>
    </dsp:sp>
    <dsp:sp modelId="{1C9E7054-A021-4DC7-BCB5-76803BCE1FC1}">
      <dsp:nvSpPr>
        <dsp:cNvPr id="0" name=""/>
        <dsp:cNvSpPr/>
      </dsp:nvSpPr>
      <dsp:spPr>
        <a:xfrm>
          <a:off x="1395845" y="3798754"/>
          <a:ext cx="1462068" cy="1462068"/>
        </a:xfrm>
        <a:prstGeom prst="ellipse">
          <a:avLst/>
        </a:prstGeom>
        <a:solidFill>
          <a:schemeClr val="accent4">
            <a:tint val="50000"/>
            <a:hueOff val="25473"/>
            <a:satOff val="0"/>
            <a:lumOff val="-16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EC33C-6734-4ACD-8456-071079E37DE5}">
      <dsp:nvSpPr>
        <dsp:cNvPr id="0" name=""/>
        <dsp:cNvSpPr/>
      </dsp:nvSpPr>
      <dsp:spPr>
        <a:xfrm>
          <a:off x="9242" y="421362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100" kern="1200" dirty="0" smtClean="0"/>
            <a:t>Turkmenistan's </a:t>
          </a:r>
          <a:r>
            <a:rPr lang="en-IN" sz="3100" kern="1200" dirty="0" err="1" smtClean="0"/>
            <a:t>Galkynysh</a:t>
          </a:r>
          <a:r>
            <a:rPr lang="en-IN" sz="3100" kern="1200" dirty="0" smtClean="0"/>
            <a:t> field</a:t>
          </a:r>
          <a:endParaRPr lang="en-IN" sz="3100" kern="1200" dirty="0"/>
        </a:p>
      </dsp:txBody>
      <dsp:txXfrm>
        <a:off x="57787" y="469907"/>
        <a:ext cx="2665308" cy="1560349"/>
      </dsp:txXfrm>
    </dsp:sp>
    <dsp:sp modelId="{A93EFDF1-D21E-4A3B-93B2-77E2B86775CC}">
      <dsp:nvSpPr>
        <dsp:cNvPr id="0" name=""/>
        <dsp:cNvSpPr/>
      </dsp:nvSpPr>
      <dsp:spPr>
        <a:xfrm>
          <a:off x="3014732" y="90754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3014732" y="1044559"/>
        <a:ext cx="409940" cy="411044"/>
      </dsp:txXfrm>
    </dsp:sp>
    <dsp:sp modelId="{D9ACDFE9-6B78-4AAE-9166-1957E68205B4}">
      <dsp:nvSpPr>
        <dsp:cNvPr id="0" name=""/>
        <dsp:cNvSpPr/>
      </dsp:nvSpPr>
      <dsp:spPr>
        <a:xfrm>
          <a:off x="3876600" y="421362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Herat, </a:t>
          </a:r>
          <a:r>
            <a:rPr lang="en-US" sz="3100" kern="1200" dirty="0" err="1" smtClean="0"/>
            <a:t>Afg</a:t>
          </a:r>
          <a:endParaRPr lang="en-IN" sz="3100" kern="1200" dirty="0"/>
        </a:p>
      </dsp:txBody>
      <dsp:txXfrm>
        <a:off x="3925145" y="469907"/>
        <a:ext cx="2665308" cy="1560349"/>
      </dsp:txXfrm>
    </dsp:sp>
    <dsp:sp modelId="{4004033B-A76F-4793-936E-1BDCFBD0D92D}">
      <dsp:nvSpPr>
        <dsp:cNvPr id="0" name=""/>
        <dsp:cNvSpPr/>
      </dsp:nvSpPr>
      <dsp:spPr>
        <a:xfrm>
          <a:off x="6882090" y="90754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6882090" y="1044559"/>
        <a:ext cx="409940" cy="411044"/>
      </dsp:txXfrm>
    </dsp:sp>
    <dsp:sp modelId="{1CDC00A5-84A7-4D08-A48E-50C57112BC7E}">
      <dsp:nvSpPr>
        <dsp:cNvPr id="0" name=""/>
        <dsp:cNvSpPr/>
      </dsp:nvSpPr>
      <dsp:spPr>
        <a:xfrm>
          <a:off x="7743958" y="421362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Kandahar, </a:t>
          </a:r>
          <a:r>
            <a:rPr lang="en-US" sz="3100" kern="1200" dirty="0" err="1" smtClean="0"/>
            <a:t>Afg</a:t>
          </a:r>
          <a:endParaRPr lang="en-IN" sz="3100" kern="1200" dirty="0"/>
        </a:p>
      </dsp:txBody>
      <dsp:txXfrm>
        <a:off x="7792503" y="469907"/>
        <a:ext cx="2665308" cy="1560349"/>
      </dsp:txXfrm>
    </dsp:sp>
    <dsp:sp modelId="{6DCED385-D946-4119-9E6F-47BC70E0CFE1}">
      <dsp:nvSpPr>
        <dsp:cNvPr id="0" name=""/>
        <dsp:cNvSpPr/>
      </dsp:nvSpPr>
      <dsp:spPr>
        <a:xfrm rot="5400000">
          <a:off x="8832344" y="227216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 rot="-5400000">
        <a:off x="8919636" y="2321892"/>
        <a:ext cx="411044" cy="409940"/>
      </dsp:txXfrm>
    </dsp:sp>
    <dsp:sp modelId="{754C0F0B-2B3B-4A77-B700-CA0B3254846E}">
      <dsp:nvSpPr>
        <dsp:cNvPr id="0" name=""/>
        <dsp:cNvSpPr/>
      </dsp:nvSpPr>
      <dsp:spPr>
        <a:xfrm>
          <a:off x="7743958" y="3183761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Quetta, Pak</a:t>
          </a:r>
          <a:endParaRPr lang="en-IN" sz="3100" kern="1200" dirty="0"/>
        </a:p>
      </dsp:txBody>
      <dsp:txXfrm>
        <a:off x="7792503" y="3232306"/>
        <a:ext cx="2665308" cy="1560349"/>
      </dsp:txXfrm>
    </dsp:sp>
    <dsp:sp modelId="{352176A4-751D-49C8-8978-D913D1C9AC8B}">
      <dsp:nvSpPr>
        <dsp:cNvPr id="0" name=""/>
        <dsp:cNvSpPr/>
      </dsp:nvSpPr>
      <dsp:spPr>
        <a:xfrm rot="10800000">
          <a:off x="6915239" y="366994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 rot="10800000">
        <a:off x="7090927" y="3806958"/>
        <a:ext cx="409940" cy="411044"/>
      </dsp:txXfrm>
    </dsp:sp>
    <dsp:sp modelId="{73C2603D-2664-4BE1-97B1-F4F5CBD1ACA3}">
      <dsp:nvSpPr>
        <dsp:cNvPr id="0" name=""/>
        <dsp:cNvSpPr/>
      </dsp:nvSpPr>
      <dsp:spPr>
        <a:xfrm>
          <a:off x="3876600" y="3183761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Multan, Pak</a:t>
          </a:r>
          <a:endParaRPr lang="en-IN" sz="3100" kern="1200" dirty="0"/>
        </a:p>
      </dsp:txBody>
      <dsp:txXfrm>
        <a:off x="3925145" y="3232306"/>
        <a:ext cx="2665308" cy="1560349"/>
      </dsp:txXfrm>
    </dsp:sp>
    <dsp:sp modelId="{403E520A-C701-42F8-8A05-9FF39CE79F55}">
      <dsp:nvSpPr>
        <dsp:cNvPr id="0" name=""/>
        <dsp:cNvSpPr/>
      </dsp:nvSpPr>
      <dsp:spPr>
        <a:xfrm rot="10800000">
          <a:off x="3047880" y="366994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 rot="10800000">
        <a:off x="3223568" y="3806958"/>
        <a:ext cx="409940" cy="411044"/>
      </dsp:txXfrm>
    </dsp:sp>
    <dsp:sp modelId="{253E2E98-9A57-49D4-9AE8-E609417508B0}">
      <dsp:nvSpPr>
        <dsp:cNvPr id="0" name=""/>
        <dsp:cNvSpPr/>
      </dsp:nvSpPr>
      <dsp:spPr>
        <a:xfrm>
          <a:off x="9242" y="3183761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Fazilka</a:t>
          </a:r>
          <a:r>
            <a:rPr lang="en-US" sz="3100" kern="1200" dirty="0" smtClean="0"/>
            <a:t>, PN, India</a:t>
          </a:r>
          <a:endParaRPr lang="en-IN" sz="3100" kern="1200" dirty="0"/>
        </a:p>
      </dsp:txBody>
      <dsp:txXfrm>
        <a:off x="57787" y="3232306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1BC8-432E-4F49-B124-DA56C1381D6B}" type="datetimeFigureOut">
              <a:rPr lang="en-IN" smtClean="0"/>
              <a:t>05-04-2015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05C4-FC67-4357-A868-2956C44FB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7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Technique- very deep and unrecoverable coal reserve</a:t>
            </a:r>
          </a:p>
          <a:p>
            <a:pPr fontAlgn="ctr"/>
            <a:r>
              <a:rPr lang="en-US" dirty="0" smtClean="0"/>
              <a:t>Exploration and gasification of coal simultaneously</a:t>
            </a:r>
          </a:p>
          <a:p>
            <a:pPr fontAlgn="ctr"/>
            <a:r>
              <a:rPr lang="en-US" dirty="0" smtClean="0"/>
              <a:t>similar technique =  outside the mine</a:t>
            </a:r>
          </a:p>
          <a:p>
            <a:pPr fontAlgn="ctr"/>
            <a:r>
              <a:rPr lang="en-US" dirty="0" smtClean="0"/>
              <a:t>pressure at the depth = the surface gasification site</a:t>
            </a:r>
          </a:p>
          <a:p>
            <a:pPr fontAlgn="ctr"/>
            <a:r>
              <a:rPr lang="en-US" dirty="0" smtClean="0"/>
              <a:t>2 wells underground coal seam</a:t>
            </a:r>
          </a:p>
          <a:p>
            <a:pPr fontAlgn="ctr"/>
            <a:r>
              <a:rPr lang="en-US" dirty="0" smtClean="0"/>
              <a:t> one well- inject air/oxygen into coal seam</a:t>
            </a:r>
          </a:p>
          <a:p>
            <a:pPr fontAlgn="ctr"/>
            <a:r>
              <a:rPr lang="en-US" dirty="0" smtClean="0"/>
              <a:t>The oxygen synthesis with the gas =&gt; syngas</a:t>
            </a:r>
          </a:p>
          <a:p>
            <a:pPr fontAlgn="ctr"/>
            <a:r>
              <a:rPr lang="en-US" dirty="0" smtClean="0"/>
              <a:t>Second well extract the syngas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AF688-45B2-4B99-B54F-D16260151A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080861"/>
            <a:ext cx="3089805" cy="41197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7F2-33A1-44A3-81B1-8E7E9A8C481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E417-2F97-4158-AC85-8358B9FEB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42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080861"/>
            <a:ext cx="3089805" cy="41197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7F2-33A1-44A3-81B1-8E7E9A8C481D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2E417-2F97-4158-AC85-8358B9FEB4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511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 Geography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9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15" y="2736883"/>
            <a:ext cx="2916767" cy="195747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Poor connectivity from mines to consumer locations</a:t>
            </a:r>
          </a:p>
          <a:p>
            <a:r>
              <a:rPr lang="en-US" dirty="0"/>
              <a:t>Efficiency of Indian coal mining is very low – lack of tech + equipment</a:t>
            </a:r>
          </a:p>
          <a:p>
            <a:r>
              <a:rPr lang="en-US" dirty="0"/>
              <a:t>Output per man shift = India(3), world avg. (7)</a:t>
            </a:r>
          </a:p>
          <a:p>
            <a:pPr lvl="0"/>
            <a:r>
              <a:rPr lang="en-US" dirty="0" smtClean="0"/>
              <a:t>Coal import is increasing despite large reserve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2063" y="798731"/>
            <a:ext cx="3090333" cy="2090552"/>
          </a:xfrm>
        </p:spPr>
        <p:txBody>
          <a:bodyPr/>
          <a:lstStyle/>
          <a:p>
            <a:r>
              <a:rPr lang="en-US" dirty="0" smtClean="0"/>
              <a:t>Problems of Indian coal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3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 smtClean="0"/>
              <a:t>Underground </a:t>
            </a:r>
            <a:r>
              <a:rPr lang="en-IN" dirty="0"/>
              <a:t>coal gasification is a method to extract gas from deep, unrecoverable coal reserves, where manual (labour) mining is impossible or costly.</a:t>
            </a:r>
            <a:endParaRPr lang="en-IN" sz="3200" dirty="0"/>
          </a:p>
          <a:p>
            <a:pPr lvl="0"/>
            <a:r>
              <a:rPr lang="en-IN" dirty="0"/>
              <a:t>They dig two wells</a:t>
            </a:r>
            <a:endParaRPr lang="en-IN" sz="3200" dirty="0"/>
          </a:p>
          <a:p>
            <a:pPr lvl="1"/>
            <a:r>
              <a:rPr lang="en-IN" dirty="0"/>
              <a:t>injection well: water</a:t>
            </a:r>
            <a:r>
              <a:rPr lang="en-IN" dirty="0" smtClean="0"/>
              <a:t>+ oxygen+ gasification </a:t>
            </a:r>
            <a:r>
              <a:rPr lang="en-IN" dirty="0"/>
              <a:t>agent pumped from here</a:t>
            </a:r>
            <a:endParaRPr lang="en-IN" sz="3200" dirty="0"/>
          </a:p>
          <a:p>
            <a:pPr lvl="1"/>
            <a:r>
              <a:rPr lang="en-IN" dirty="0"/>
              <a:t>production well: synthetic gas (syngas) comes out from </a:t>
            </a:r>
            <a:r>
              <a:rPr lang="en-IN" dirty="0" smtClean="0"/>
              <a:t>here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Underground coal- </a:t>
            </a:r>
            <a:r>
              <a:rPr lang="en-US" dirty="0" err="1"/>
              <a:t>G</a:t>
            </a:r>
            <a:r>
              <a:rPr lang="en-US" dirty="0" err="1" smtClean="0"/>
              <a:t>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0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incenergy.com/data/img/linc-2072-UCG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4" y="319177"/>
            <a:ext cx="9110000" cy="62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284" y="1026408"/>
            <a:ext cx="3596165" cy="1369338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9427"/>
            </a:avLst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ranklin Gothic Heavy" panose="020B0903020102020204" pitchFamily="34" charset="0"/>
              </a:rPr>
              <a:t>Water, Oxygen</a:t>
            </a:r>
          </a:p>
          <a:p>
            <a:pPr algn="ctr"/>
            <a:r>
              <a:rPr lang="en-US" sz="2800" dirty="0" smtClean="0">
                <a:latin typeface="Franklin Gothic Heavy" panose="020B0903020102020204" pitchFamily="34" charset="0"/>
              </a:rPr>
              <a:t>Gasification agent</a:t>
            </a:r>
            <a:endParaRPr lang="en-US" sz="2800" dirty="0">
              <a:latin typeface="Franklin Gothic Heavy" panose="020B09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3989" y="5468284"/>
            <a:ext cx="766715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Deep, unrecoverable coal reserve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122" y="438049"/>
            <a:ext cx="3744151" cy="1414463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anose="020B0903020102020204" pitchFamily="34" charset="0"/>
              </a:rPr>
              <a:t>Syngas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0" indent="-742950">
              <a:buAutoNum type="arabicParenR"/>
            </a:pPr>
            <a:r>
              <a:rPr lang="en-IN" dirty="0" smtClean="0"/>
              <a:t>Syngas </a:t>
            </a:r>
            <a:r>
              <a:rPr lang="en-IN" dirty="0"/>
              <a:t>can be used </a:t>
            </a:r>
            <a:r>
              <a:rPr lang="en-IN" dirty="0" smtClean="0"/>
              <a:t>in generating electricity, manufacturing of </a:t>
            </a:r>
            <a:r>
              <a:rPr lang="en-IN" dirty="0"/>
              <a:t>hydrogen &amp; </a:t>
            </a:r>
            <a:r>
              <a:rPr lang="en-IN" dirty="0" smtClean="0"/>
              <a:t>fertilizers.</a:t>
            </a:r>
            <a:endParaRPr lang="en-IN" sz="3200" dirty="0"/>
          </a:p>
          <a:p>
            <a:pPr marL="742950" lvl="0" indent="-742950">
              <a:buAutoNum type="arabicParenR"/>
            </a:pPr>
            <a:r>
              <a:rPr lang="en-IN" dirty="0" smtClean="0"/>
              <a:t>Sulphur</a:t>
            </a:r>
            <a:r>
              <a:rPr lang="en-IN" dirty="0"/>
              <a:t>, mercury, arsenic, tar, ash etc. by-products remain underground = less </a:t>
            </a:r>
            <a:r>
              <a:rPr lang="en-IN" dirty="0" smtClean="0"/>
              <a:t>pollution.</a:t>
            </a:r>
            <a:endParaRPr lang="en-IN" sz="3200" dirty="0"/>
          </a:p>
          <a:p>
            <a:pPr marL="742950" lvl="0" indent="-742950">
              <a:buAutoNum type="arabicParenR"/>
            </a:pPr>
            <a:r>
              <a:rPr lang="en-IN" dirty="0" smtClean="0"/>
              <a:t>needs </a:t>
            </a:r>
            <a:r>
              <a:rPr lang="en-IN" dirty="0"/>
              <a:t>less water than conventional mining and hydraulic </a:t>
            </a:r>
            <a:r>
              <a:rPr lang="en-IN" dirty="0" smtClean="0"/>
              <a:t>fracking</a:t>
            </a:r>
          </a:p>
          <a:p>
            <a:pPr marL="742950" lvl="0" indent="-742950">
              <a:buAutoNum type="arabicParenR"/>
            </a:pPr>
            <a:endParaRPr lang="en-IN" sz="3200" dirty="0"/>
          </a:p>
          <a:p>
            <a:endParaRPr lang="en-US" sz="2400" dirty="0" smtClean="0"/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Underground coal- Gasification: Benefits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1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nergy 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9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err="1" smtClean="0"/>
              <a:t>Saurashtra</a:t>
            </a:r>
            <a:r>
              <a:rPr lang="en-US" dirty="0" smtClean="0"/>
              <a:t> region (GJ, RJ, gulf of </a:t>
            </a:r>
            <a:r>
              <a:rPr lang="en-US" dirty="0" err="1" smtClean="0"/>
              <a:t>Khambhat</a:t>
            </a:r>
            <a:r>
              <a:rPr lang="en-US" dirty="0" smtClean="0"/>
              <a:t>, Off-shore Mumbai)</a:t>
            </a:r>
          </a:p>
          <a:p>
            <a:pPr marL="742950" indent="-742950">
              <a:buAutoNum type="arabicParenR"/>
            </a:pPr>
            <a:r>
              <a:rPr lang="en-US" dirty="0" smtClean="0"/>
              <a:t>Upper Assam-</a:t>
            </a:r>
            <a:r>
              <a:rPr lang="en-US" dirty="0" err="1" smtClean="0"/>
              <a:t>Shillong</a:t>
            </a:r>
            <a:r>
              <a:rPr lang="en-US" dirty="0" smtClean="0"/>
              <a:t> shelf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Cuttak</a:t>
            </a:r>
            <a:r>
              <a:rPr lang="en-US" dirty="0" smtClean="0"/>
              <a:t> shelf</a:t>
            </a:r>
          </a:p>
          <a:p>
            <a:pPr marL="742950" indent="-742950">
              <a:buAutoNum type="arabicParenR"/>
            </a:pPr>
            <a:r>
              <a:rPr lang="en-US" dirty="0" smtClean="0"/>
              <a:t>KG Basin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Petroleum Reserves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0000"/>
          <a:stretch/>
        </p:blipFill>
        <p:spPr>
          <a:xfrm>
            <a:off x="838200" y="1063392"/>
            <a:ext cx="4457700" cy="51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11200" y="914400"/>
          <a:ext cx="1051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298795"/>
                <a:gridCol w="46166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states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Mineral</a:t>
                      </a:r>
                      <a:r>
                        <a:rPr lang="en-US" sz="3600" baseline="0" dirty="0" smtClean="0"/>
                        <a:t> rich regions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Refineries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Assam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Digboi</a:t>
                      </a:r>
                      <a:r>
                        <a:rPr lang="en-US" sz="3600" dirty="0" smtClean="0"/>
                        <a:t>, </a:t>
                      </a:r>
                      <a:r>
                        <a:rPr lang="en-US" sz="3600" dirty="0" err="1" smtClean="0"/>
                        <a:t>Neharkatia</a:t>
                      </a:r>
                      <a:r>
                        <a:rPr lang="en-US" sz="3600" dirty="0" smtClean="0"/>
                        <a:t>, </a:t>
                      </a:r>
                      <a:r>
                        <a:rPr lang="en-US" sz="3600" dirty="0" err="1" smtClean="0"/>
                        <a:t>Sibsanagar</a:t>
                      </a:r>
                      <a:r>
                        <a:rPr lang="en-US" sz="3600" dirty="0" smtClean="0"/>
                        <a:t>,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Dibrugarh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Digboi</a:t>
                      </a:r>
                      <a:r>
                        <a:rPr lang="en-US" sz="3600" dirty="0" smtClean="0"/>
                        <a:t>, </a:t>
                      </a:r>
                      <a:r>
                        <a:rPr lang="en-US" sz="3600" dirty="0" err="1" smtClean="0"/>
                        <a:t>Noonmati</a:t>
                      </a:r>
                      <a:r>
                        <a:rPr lang="en-US" sz="3600" dirty="0" smtClean="0"/>
                        <a:t>,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Barauni</a:t>
                      </a:r>
                      <a:r>
                        <a:rPr lang="en-US" sz="3600" baseline="0" dirty="0" smtClean="0"/>
                        <a:t>, </a:t>
                      </a:r>
                      <a:r>
                        <a:rPr lang="en-US" sz="3600" baseline="0" dirty="0" err="1" smtClean="0"/>
                        <a:t>Bongaigaon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GJ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On-shore:</a:t>
                      </a:r>
                    </a:p>
                    <a:p>
                      <a:r>
                        <a:rPr lang="en-US" sz="3600" dirty="0" err="1" smtClean="0"/>
                        <a:t>Kheda</a:t>
                      </a:r>
                      <a:r>
                        <a:rPr lang="en-US" sz="3600" dirty="0" smtClean="0"/>
                        <a:t>, </a:t>
                      </a:r>
                      <a:r>
                        <a:rPr lang="en-US" sz="3600" dirty="0" err="1" smtClean="0"/>
                        <a:t>Mehsana</a:t>
                      </a:r>
                      <a:endParaRPr lang="en-US" sz="3600" dirty="0" smtClean="0"/>
                    </a:p>
                    <a:p>
                      <a:r>
                        <a:rPr lang="en-US" sz="3600" dirty="0" smtClean="0"/>
                        <a:t>Off-shore:</a:t>
                      </a:r>
                    </a:p>
                    <a:p>
                      <a:r>
                        <a:rPr lang="en-US" sz="3600" dirty="0" err="1" smtClean="0"/>
                        <a:t>Gandhar</a:t>
                      </a:r>
                      <a:r>
                        <a:rPr lang="en-US" sz="3600" dirty="0" smtClean="0"/>
                        <a:t> oil filed</a:t>
                      </a:r>
                    </a:p>
                    <a:p>
                      <a:r>
                        <a:rPr lang="en-US" sz="3600" dirty="0" smtClean="0"/>
                        <a:t>Aliya bet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Sanand</a:t>
                      </a:r>
                      <a:r>
                        <a:rPr lang="en-US" sz="3600" dirty="0" smtClean="0"/>
                        <a:t> refinery</a:t>
                      </a:r>
                    </a:p>
                    <a:p>
                      <a:r>
                        <a:rPr lang="en-US" sz="3600" dirty="0" err="1" smtClean="0"/>
                        <a:t>Hazira</a:t>
                      </a:r>
                      <a:r>
                        <a:rPr lang="en-US" sz="3600" dirty="0" smtClean="0"/>
                        <a:t>,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Koyali</a:t>
                      </a:r>
                      <a:r>
                        <a:rPr lang="en-US" sz="3600" baseline="0" dirty="0" smtClean="0"/>
                        <a:t> </a:t>
                      </a:r>
                      <a:r>
                        <a:rPr lang="en-US" sz="3600" baseline="0" dirty="0" err="1" smtClean="0"/>
                        <a:t>refianries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RJ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Barmer</a:t>
                      </a:r>
                      <a:r>
                        <a:rPr lang="en-US" sz="3600" baseline="0" dirty="0" smtClean="0"/>
                        <a:t> (by Cairns)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Petroleum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2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772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States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Mineral</a:t>
                      </a:r>
                      <a:r>
                        <a:rPr lang="en-US" sz="4400" baseline="0" dirty="0" smtClean="0"/>
                        <a:t> rich regions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MH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Nilam</a:t>
                      </a:r>
                      <a:r>
                        <a:rPr lang="en-US" sz="4000" dirty="0" smtClean="0"/>
                        <a:t> oil field</a:t>
                      </a:r>
                      <a:r>
                        <a:rPr lang="en-US" sz="4000" baseline="0" dirty="0" smtClean="0"/>
                        <a:t> (Bombay High) – 60% of India’s production</a:t>
                      </a:r>
                    </a:p>
                    <a:p>
                      <a:r>
                        <a:rPr lang="en-US" sz="4000" baseline="0" dirty="0" smtClean="0"/>
                        <a:t>South </a:t>
                      </a:r>
                      <a:r>
                        <a:rPr lang="en-US" sz="4000" baseline="0" dirty="0" err="1" smtClean="0"/>
                        <a:t>Bassain</a:t>
                      </a:r>
                      <a:r>
                        <a:rPr lang="en-US" sz="4000" baseline="0" dirty="0" smtClean="0"/>
                        <a:t> (larger reserve than </a:t>
                      </a:r>
                      <a:r>
                        <a:rPr lang="en-US" sz="4000" baseline="0" dirty="0" err="1" smtClean="0"/>
                        <a:t>Nilam</a:t>
                      </a:r>
                      <a:r>
                        <a:rPr lang="en-US" sz="4000" baseline="0" dirty="0" smtClean="0"/>
                        <a:t>)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KG Basin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Rawa</a:t>
                      </a:r>
                      <a:r>
                        <a:rPr lang="en-US" sz="4000" baseline="0" dirty="0" smtClean="0"/>
                        <a:t> oil field (By Reliance and Niko)</a:t>
                      </a:r>
                    </a:p>
                    <a:p>
                      <a:r>
                        <a:rPr lang="en-US" sz="4000" baseline="0" dirty="0" smtClean="0"/>
                        <a:t>Off-shore </a:t>
                      </a:r>
                      <a:r>
                        <a:rPr lang="en-US" sz="4000" baseline="0" dirty="0" err="1" smtClean="0"/>
                        <a:t>Kaveri</a:t>
                      </a:r>
                      <a:r>
                        <a:rPr lang="en-US" sz="4000" baseline="0" dirty="0" smtClean="0"/>
                        <a:t> basin- </a:t>
                      </a:r>
                      <a:r>
                        <a:rPr lang="en-US" sz="4000" baseline="0" dirty="0" err="1" smtClean="0"/>
                        <a:t>Narimanam</a:t>
                      </a:r>
                      <a:r>
                        <a:rPr lang="en-US" sz="4000" baseline="0" dirty="0" smtClean="0"/>
                        <a:t> oil field</a:t>
                      </a:r>
                      <a:endParaRPr lang="en-IN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Petroleum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3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Cairn </a:t>
            </a:r>
            <a:r>
              <a:rPr lang="en-IN" dirty="0"/>
              <a:t>Energy, which bought a block in Rajasthan </a:t>
            </a:r>
            <a:r>
              <a:rPr lang="en-IN" dirty="0" smtClean="0"/>
              <a:t> </a:t>
            </a:r>
            <a:r>
              <a:rPr lang="en-IN" dirty="0"/>
              <a:t>in 2002 and soon struck oil. The find in </a:t>
            </a:r>
            <a:r>
              <a:rPr lang="en-IN" dirty="0" err="1"/>
              <a:t>Barmer</a:t>
            </a:r>
            <a:r>
              <a:rPr lang="en-IN" dirty="0"/>
              <a:t> was far from the sea. </a:t>
            </a:r>
            <a:r>
              <a:rPr lang="en-IN" dirty="0" smtClean="0"/>
              <a:t>The </a:t>
            </a:r>
            <a:r>
              <a:rPr lang="en-IN" dirty="0"/>
              <a:t>crude is waxy, and difficult to transport. </a:t>
            </a:r>
            <a:endParaRPr lang="en-IN" dirty="0" smtClean="0"/>
          </a:p>
          <a:p>
            <a:r>
              <a:rPr lang="en-IN" dirty="0" smtClean="0"/>
              <a:t>Now </a:t>
            </a:r>
            <a:r>
              <a:rPr lang="en-IN" dirty="0"/>
              <a:t>it is planning to lay a heated pipeline to </a:t>
            </a:r>
            <a:r>
              <a:rPr lang="en-IN" dirty="0" err="1"/>
              <a:t>Salaya</a:t>
            </a:r>
            <a:r>
              <a:rPr lang="en-IN" dirty="0"/>
              <a:t> and export the crude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Reliance extracting </a:t>
            </a:r>
            <a:r>
              <a:rPr lang="en-IN" dirty="0"/>
              <a:t>oil in Krishna-Godavari basin offshore, </a:t>
            </a:r>
            <a:r>
              <a:rPr lang="en-IN" dirty="0" smtClean="0"/>
              <a:t>found </a:t>
            </a:r>
            <a:r>
              <a:rPr lang="en-IN" dirty="0"/>
              <a:t>gas as well.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Petroleum exploration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4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8 core industries of India</a:t>
            </a:r>
          </a:p>
          <a:p>
            <a:r>
              <a:rPr lang="en-US" dirty="0" smtClean="0"/>
              <a:t>India import crude oil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refinery in India: </a:t>
            </a:r>
            <a:r>
              <a:rPr lang="en-US" dirty="0" err="1" smtClean="0"/>
              <a:t>Digboi</a:t>
            </a:r>
            <a:r>
              <a:rPr lang="en-US" dirty="0" smtClean="0"/>
              <a:t> in Assam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Tarapur</a:t>
            </a:r>
            <a:r>
              <a:rPr lang="en-US" dirty="0" smtClean="0"/>
              <a:t>, in 1954</a:t>
            </a:r>
          </a:p>
          <a:p>
            <a:r>
              <a:rPr lang="en-US" dirty="0" smtClean="0"/>
              <a:t>India exports refined petroleum products 10% of the production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Petroleum refining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0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nergy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Petroleum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1821292"/>
            <a:ext cx="3089275" cy="4253642"/>
          </a:xfrm>
        </p:spPr>
      </p:pic>
      <p:graphicFrame>
        <p:nvGraphicFramePr>
          <p:cNvPr id="9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322263" y="287338"/>
          <a:ext cx="7946248" cy="52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7621"/>
                <a:gridCol w="1878627"/>
              </a:tblGrid>
              <a:tr h="1256618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8000" b="0" dirty="0">
                          <a:solidFill>
                            <a:schemeClr val="bg1"/>
                          </a:solidFill>
                          <a:effectLst/>
                          <a:latin typeface="Franklin Gothic Demi Cond" panose="020B0706030402020204" pitchFamily="34" charset="0"/>
                        </a:rPr>
                        <a:t>Public sector</a:t>
                      </a:r>
                    </a:p>
                  </a:txBody>
                  <a:tcPr marL="50800" marR="50800" marT="50800" marB="50800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0" b="0">
                          <a:solidFill>
                            <a:schemeClr val="bg1"/>
                          </a:solidFill>
                          <a:effectLst/>
                          <a:latin typeface="Franklin Gothic Demi Cond" panose="020B0706030402020204" pitchFamily="34" charset="0"/>
                        </a:rPr>
                        <a:t>17</a:t>
                      </a:r>
                    </a:p>
                  </a:txBody>
                  <a:tcPr marL="50800" marR="50800" marT="50800" marB="5080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766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0" b="0" dirty="0">
                          <a:solidFill>
                            <a:schemeClr val="bg1"/>
                          </a:solidFill>
                          <a:effectLst/>
                          <a:latin typeface="Franklin Gothic Demi Cond" panose="020B0706030402020204" pitchFamily="34" charset="0"/>
                        </a:rPr>
                        <a:t>Private</a:t>
                      </a:r>
                    </a:p>
                  </a:txBody>
                  <a:tcPr marL="50800" marR="50800" marT="50800" marB="50800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0" b="0" dirty="0">
                          <a:solidFill>
                            <a:schemeClr val="bg1"/>
                          </a:solidFill>
                          <a:effectLst/>
                          <a:latin typeface="Franklin Gothic Demi Cond" panose="020B070603040202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766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0" b="0" dirty="0">
                          <a:solidFill>
                            <a:schemeClr val="bg1"/>
                          </a:solidFill>
                          <a:effectLst/>
                          <a:latin typeface="Franklin Gothic Demi Cond" panose="020B0706030402020204" pitchFamily="34" charset="0"/>
                        </a:rPr>
                        <a:t>JV</a:t>
                      </a:r>
                    </a:p>
                  </a:txBody>
                  <a:tcPr marL="50800" marR="50800" marT="50800" marB="50800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0" b="0" dirty="0">
                          <a:solidFill>
                            <a:schemeClr val="bg1"/>
                          </a:solidFill>
                          <a:effectLst/>
                          <a:latin typeface="Franklin Gothic Demi Cond" panose="020B070603040202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6766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0" b="0" dirty="0">
                          <a:solidFill>
                            <a:schemeClr val="bg1"/>
                          </a:solidFill>
                          <a:effectLst/>
                          <a:latin typeface="Franklin Gothic Demi Cond" panose="020B0706030402020204" pitchFamily="34" charset="0"/>
                        </a:rPr>
                        <a:t>Total</a:t>
                      </a:r>
                    </a:p>
                  </a:txBody>
                  <a:tcPr marL="50800" marR="50800" marT="50800" marB="50800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0" b="0" dirty="0">
                          <a:solidFill>
                            <a:schemeClr val="bg1"/>
                          </a:solidFill>
                          <a:effectLst/>
                          <a:latin typeface="Franklin Gothic Demi Cond" panose="020B0706030402020204" pitchFamily="34" charset="0"/>
                        </a:rPr>
                        <a:t>22</a:t>
                      </a:r>
                    </a:p>
                  </a:txBody>
                  <a:tcPr marL="50800" marR="50800" marT="50800" marB="5080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PSU</a:t>
            </a:r>
            <a:r>
              <a:rPr lang="en-US" dirty="0"/>
              <a:t> </a:t>
            </a:r>
            <a:r>
              <a:rPr lang="en-US" dirty="0" smtClean="0"/>
              <a:t>(17)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Petroleum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1821292"/>
            <a:ext cx="3089275" cy="4253642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1288" y="123683"/>
            <a:ext cx="6294111" cy="61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(3)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Refinaries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1821292"/>
            <a:ext cx="3089275" cy="4253642"/>
          </a:xfr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6000" dirty="0" smtClean="0">
                <a:solidFill>
                  <a:schemeClr val="accent4"/>
                </a:solidFill>
              </a:rPr>
              <a:t>Reliance</a:t>
            </a:r>
            <a:endParaRPr lang="en-US" sz="6000" dirty="0">
              <a:solidFill>
                <a:schemeClr val="accent4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4800" dirty="0" smtClean="0"/>
              <a:t>Jamnagar</a:t>
            </a:r>
            <a:r>
              <a:rPr lang="en-US" sz="4800" dirty="0"/>
              <a:t>, GJ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800" dirty="0" err="1" smtClean="0"/>
              <a:t>Yanam</a:t>
            </a:r>
            <a:r>
              <a:rPr lang="en-US" sz="4800" dirty="0"/>
              <a:t>, Puducherry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000" dirty="0">
                <a:solidFill>
                  <a:schemeClr val="accent4"/>
                </a:solidFill>
              </a:rPr>
              <a:t>Essar</a:t>
            </a:r>
            <a:endParaRPr lang="en-US" sz="4800" dirty="0">
              <a:solidFill>
                <a:schemeClr val="accent4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4800" dirty="0" err="1" smtClean="0"/>
              <a:t>Vadinar</a:t>
            </a:r>
            <a:r>
              <a:rPr lang="en-US" sz="4800" dirty="0" smtClean="0"/>
              <a:t>, </a:t>
            </a:r>
            <a:r>
              <a:rPr lang="en-US" sz="4800" dirty="0"/>
              <a:t>GJ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000" dirty="0">
                <a:solidFill>
                  <a:schemeClr val="accent4"/>
                </a:solidFill>
              </a:rPr>
              <a:t>Cairn</a:t>
            </a:r>
            <a:endParaRPr lang="en-US" sz="4800" dirty="0">
              <a:solidFill>
                <a:schemeClr val="accent4"/>
              </a:solidFill>
            </a:endParaRPr>
          </a:p>
          <a:p>
            <a:pPr marL="1200150" lvl="1" indent="-742950">
              <a:buFont typeface="+mj-lt"/>
              <a:buAutoNum type="arabicPeriod"/>
            </a:pPr>
            <a:r>
              <a:rPr lang="en-US" sz="4800" dirty="0" err="1" smtClean="0"/>
              <a:t>Amalpuram</a:t>
            </a:r>
            <a:r>
              <a:rPr lang="en-US" sz="4800" dirty="0"/>
              <a:t>, </a:t>
            </a:r>
            <a:r>
              <a:rPr lang="en-US" sz="4800" dirty="0" smtClean="0"/>
              <a:t>AP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847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 (2)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Refinaries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1821292"/>
            <a:ext cx="3089275" cy="4253642"/>
          </a:xfr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800" dirty="0" err="1" smtClean="0"/>
              <a:t>Bina</a:t>
            </a:r>
            <a:r>
              <a:rPr lang="en-US" sz="4800" dirty="0" smtClean="0"/>
              <a:t> (MP): Bharat + Oman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800" dirty="0" err="1" smtClean="0"/>
              <a:t>Bathinda</a:t>
            </a:r>
            <a:r>
              <a:rPr lang="en-US" sz="4800" dirty="0" smtClean="0"/>
              <a:t>: HPCL + Mittal</a:t>
            </a:r>
          </a:p>
        </p:txBody>
      </p:sp>
    </p:spTree>
    <p:extLst>
      <p:ext uri="{BB962C8B-B14F-4D97-AF65-F5344CB8AC3E}">
        <p14:creationId xmlns:p14="http://schemas.microsoft.com/office/powerpoint/2010/main" val="12940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India's </a:t>
            </a:r>
            <a:r>
              <a:rPr lang="en-US" sz="4400" dirty="0"/>
              <a:t>refining capacity exceeds demand.</a:t>
            </a:r>
          </a:p>
          <a:p>
            <a:pPr marL="742950" indent="-742950" fontAlgn="ctr">
              <a:buFont typeface="+mj-lt"/>
              <a:buAutoNum type="alphaUcPeriod"/>
            </a:pPr>
            <a:r>
              <a:rPr lang="en-US" sz="4400" dirty="0" smtClean="0"/>
              <a:t>India </a:t>
            </a:r>
            <a:r>
              <a:rPr lang="en-US" sz="4400" dirty="0"/>
              <a:t>has only 3 private sector refineries</a:t>
            </a:r>
          </a:p>
          <a:p>
            <a:pPr marL="742950" indent="-742950" fontAlgn="ctr">
              <a:buFont typeface="+mj-lt"/>
              <a:buAutoNum type="alphaUcPeriod"/>
            </a:pPr>
            <a:r>
              <a:rPr lang="en-US" sz="4400" dirty="0"/>
              <a:t>Both A and B</a:t>
            </a:r>
          </a:p>
          <a:p>
            <a:pPr marL="742950" indent="-742950" fontAlgn="ctr">
              <a:buFont typeface="+mj-lt"/>
              <a:buAutoNum type="alphaUcPeriod"/>
            </a:pPr>
            <a:r>
              <a:rPr lang="en-US" sz="4400" dirty="0"/>
              <a:t>Neither A nor B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Ans. </a:t>
            </a:r>
            <a:r>
              <a:rPr lang="en-US" dirty="0" smtClean="0">
                <a:solidFill>
                  <a:schemeClr val="accent2"/>
                </a:solidFill>
              </a:rPr>
              <a:t>C Both </a:t>
            </a:r>
            <a:r>
              <a:rPr lang="en-US" dirty="0">
                <a:solidFill>
                  <a:schemeClr val="accent2"/>
                </a:solidFill>
              </a:rPr>
              <a:t>correct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correct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 fontAlgn="ctr">
              <a:buFont typeface="+mj-lt"/>
              <a:buAutoNum type="arabicPeriod"/>
            </a:pPr>
            <a:r>
              <a:rPr lang="en-US" dirty="0" smtClean="0"/>
              <a:t>Oil from </a:t>
            </a:r>
            <a:r>
              <a:rPr lang="en-US" dirty="0"/>
              <a:t>ageing </a:t>
            </a:r>
            <a:r>
              <a:rPr lang="en-US" dirty="0" smtClean="0"/>
              <a:t>fields, except KG &amp; RJ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dirty="0" err="1"/>
              <a:t>Digboi</a:t>
            </a:r>
            <a:r>
              <a:rPr lang="en-US" dirty="0"/>
              <a:t> refinery = 1</a:t>
            </a:r>
            <a:r>
              <a:rPr lang="en-US" baseline="30000" dirty="0"/>
              <a:t>st</a:t>
            </a:r>
            <a:r>
              <a:rPr lang="en-US" dirty="0"/>
              <a:t>  oil well of India. </a:t>
            </a:r>
            <a:r>
              <a:rPr lang="en-US" dirty="0" smtClean="0"/>
              <a:t>~Lowest </a:t>
            </a:r>
            <a:r>
              <a:rPr lang="en-US" dirty="0"/>
              <a:t>output in world.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dirty="0" smtClean="0"/>
              <a:t>Refinery -not upgraded, shortage </a:t>
            </a:r>
            <a:r>
              <a:rPr lang="en-US" dirty="0"/>
              <a:t>of </a:t>
            </a:r>
            <a:r>
              <a:rPr lang="en-US" dirty="0" smtClean="0"/>
              <a:t>man, crude oil, finance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Challenges: environmental issues, </a:t>
            </a:r>
            <a:r>
              <a:rPr lang="en-US" dirty="0" err="1"/>
              <a:t>bandhs</a:t>
            </a:r>
            <a:r>
              <a:rPr lang="en-US" dirty="0"/>
              <a:t>/blockades</a:t>
            </a:r>
            <a:endParaRPr lang="en-US" dirty="0" smtClean="0"/>
          </a:p>
          <a:p>
            <a:pPr marL="742950" indent="-742950" fontAlgn="ctr">
              <a:buFont typeface="+mj-lt"/>
              <a:buAutoNum type="arabicPeriod"/>
            </a:pPr>
            <a:r>
              <a:rPr lang="en-US" dirty="0" smtClean="0"/>
              <a:t>OVL get more assets abroad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Oil </a:t>
            </a:r>
            <a:br>
              <a:rPr lang="en-US" dirty="0" smtClean="0"/>
            </a:br>
            <a:r>
              <a:rPr lang="en-US" dirty="0" smtClean="0"/>
              <a:t>Production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Sedimentary rocks in which hydrocarbons are trapped often hold gas, sometimes in association with crude oil and sometimes alone.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consists mostly of methane, which is lighter than air and toxic. It therefore requires airtight tanks for storage and similarly leak-proof pipes or trucks for transport, which raise its capital costs</a:t>
            </a:r>
            <a:r>
              <a:rPr lang="en-IN" dirty="0" smtClean="0"/>
              <a:t>.</a:t>
            </a:r>
          </a:p>
          <a:p>
            <a:r>
              <a:rPr lang="en-IN" dirty="0"/>
              <a:t>Natural gas occupies 4</a:t>
            </a:r>
            <a:r>
              <a:rPr lang="en-IN" dirty="0" smtClean="0"/>
              <a:t> </a:t>
            </a:r>
            <a:r>
              <a:rPr lang="en-IN" dirty="0"/>
              <a:t>times the space of a gasoline-equivalent </a:t>
            </a:r>
            <a:r>
              <a:rPr lang="en-IN" dirty="0" smtClean="0"/>
              <a:t>energy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gas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I</a:t>
            </a:r>
            <a:r>
              <a:rPr lang="en-US" dirty="0" smtClean="0"/>
              <a:t>ndia natural gas found along with Oil reserve</a:t>
            </a:r>
          </a:p>
          <a:p>
            <a:r>
              <a:rPr lang="en-US" dirty="0" smtClean="0"/>
              <a:t>India does not have exclusive natural gas reserve</a:t>
            </a:r>
          </a:p>
          <a:p>
            <a:r>
              <a:rPr lang="en-US" dirty="0" smtClean="0"/>
              <a:t>Not enough natural gas reserve</a:t>
            </a:r>
          </a:p>
          <a:p>
            <a:r>
              <a:rPr lang="en-IN" dirty="0" smtClean="0"/>
              <a:t>Sometimes, Natural gas re-injected </a:t>
            </a:r>
            <a:r>
              <a:rPr lang="en-IN" dirty="0"/>
              <a:t>into the oilfield to maintain pressure which forces oil up to the surface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Gas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2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Production in India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Import from</a:t>
                      </a:r>
                      <a:r>
                        <a:rPr lang="en-US" sz="3600" baseline="0" dirty="0" smtClean="0"/>
                        <a:t> other countries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Bombay High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Qatar (&gt;80%)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Gujarat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Egypt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Assam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Oman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KG basin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Australia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Kaveri</a:t>
                      </a:r>
                      <a:r>
                        <a:rPr lang="en-US" sz="3600" dirty="0" smtClean="0"/>
                        <a:t> Basin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Saudi Arabia</a:t>
                      </a:r>
                      <a:endParaRPr lang="en-IN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Sources of Natural gas for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2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gas is liquefied (LNG) then transported to long distances</a:t>
            </a:r>
          </a:p>
          <a:p>
            <a:r>
              <a:rPr lang="en-US" dirty="0" smtClean="0"/>
              <a:t>Liquefaction plant at exporting country and re-gasification plant at importing country</a:t>
            </a:r>
          </a:p>
          <a:p>
            <a:r>
              <a:rPr lang="en-US" dirty="0" smtClean="0"/>
              <a:t>India 5 existing such LNG terminals: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Dahej</a:t>
            </a:r>
            <a:r>
              <a:rPr lang="en-US" dirty="0" smtClean="0"/>
              <a:t> by </a:t>
            </a:r>
            <a:r>
              <a:rPr lang="en-US" dirty="0" err="1" smtClean="0"/>
              <a:t>Petronet</a:t>
            </a:r>
            <a:endParaRPr lang="en-US" dirty="0" smtClean="0"/>
          </a:p>
          <a:p>
            <a:pPr marL="742950" indent="-742950">
              <a:buAutoNum type="arabicParenR"/>
            </a:pPr>
            <a:r>
              <a:rPr lang="en-US" dirty="0" err="1" smtClean="0"/>
              <a:t>Hazira</a:t>
            </a:r>
            <a:r>
              <a:rPr lang="en-US" dirty="0" smtClean="0"/>
              <a:t> by Shell</a:t>
            </a:r>
          </a:p>
          <a:p>
            <a:pPr marL="742950" indent="-742950">
              <a:buAutoNum type="arabicParenR"/>
            </a:pPr>
            <a:r>
              <a:rPr lang="en-US" dirty="0" smtClean="0"/>
              <a:t>Kochi by </a:t>
            </a:r>
            <a:r>
              <a:rPr lang="en-US" dirty="0" err="1" smtClean="0"/>
              <a:t>Petronet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LNG Terminals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2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15" y="2736883"/>
            <a:ext cx="2916767" cy="195747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Gondwana</a:t>
            </a:r>
            <a:r>
              <a:rPr lang="en-US" dirty="0" smtClean="0"/>
              <a:t> formation (later than Carboniferous time)</a:t>
            </a:r>
          </a:p>
          <a:p>
            <a:r>
              <a:rPr lang="en-US" dirty="0" smtClean="0"/>
              <a:t>Inferior</a:t>
            </a:r>
          </a:p>
          <a:p>
            <a:r>
              <a:rPr lang="en-US" dirty="0" smtClean="0"/>
              <a:t>Cocking coal… X</a:t>
            </a:r>
          </a:p>
          <a:p>
            <a:r>
              <a:rPr lang="en-US" dirty="0" smtClean="0"/>
              <a:t>Metallurgical coal…X</a:t>
            </a:r>
          </a:p>
          <a:p>
            <a:r>
              <a:rPr lang="en-US" dirty="0" smtClean="0"/>
              <a:t>Important for electricity generation</a:t>
            </a:r>
          </a:p>
          <a:p>
            <a:r>
              <a:rPr lang="en-US" dirty="0" smtClean="0"/>
              <a:t>Volatile, </a:t>
            </a:r>
            <a:r>
              <a:rPr lang="en-US" dirty="0" err="1"/>
              <a:t>S</a:t>
            </a:r>
            <a:r>
              <a:rPr lang="en-US" dirty="0" err="1" smtClean="0"/>
              <a:t>ulphur</a:t>
            </a:r>
            <a:r>
              <a:rPr lang="en-US" dirty="0" smtClean="0"/>
              <a:t> + moisture is high</a:t>
            </a:r>
          </a:p>
          <a:p>
            <a:r>
              <a:rPr lang="en-US" dirty="0" smtClean="0"/>
              <a:t>Calorific value is low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coal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3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4) </a:t>
            </a:r>
            <a:r>
              <a:rPr lang="en-US" dirty="0" err="1" smtClean="0"/>
              <a:t>Ratnagiri</a:t>
            </a:r>
            <a:r>
              <a:rPr lang="en-US" dirty="0" smtClean="0"/>
              <a:t> Gas and Power Pvt. Ltd., (</a:t>
            </a:r>
            <a:r>
              <a:rPr lang="en-US" dirty="0" err="1" smtClean="0"/>
              <a:t>Dabhol</a:t>
            </a:r>
            <a:r>
              <a:rPr lang="en-US" dirty="0" smtClean="0"/>
              <a:t>) MH by GAIL + NTPC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Terminals at </a:t>
            </a:r>
            <a:r>
              <a:rPr lang="en-US" dirty="0" err="1" smtClean="0"/>
              <a:t>Dabhol</a:t>
            </a:r>
            <a:r>
              <a:rPr lang="en-US" dirty="0" smtClean="0"/>
              <a:t> and Kochi – partially operational</a:t>
            </a:r>
          </a:p>
          <a:p>
            <a:pPr marL="0" indent="0">
              <a:buNone/>
            </a:pPr>
            <a:r>
              <a:rPr lang="en-US" dirty="0" smtClean="0"/>
              <a:t>Absence of pipeline- from source to consumers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LNG Terminals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6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2 </a:t>
            </a:r>
            <a:r>
              <a:rPr lang="en-IN" dirty="0"/>
              <a:t>major LNG </a:t>
            </a:r>
            <a:r>
              <a:rPr lang="en-IN" dirty="0" smtClean="0"/>
              <a:t>terminals under process</a:t>
            </a:r>
            <a:endParaRPr lang="en-IN" dirty="0"/>
          </a:p>
          <a:p>
            <a:pPr marL="742950" indent="-742950">
              <a:buAutoNum type="arabicParenR"/>
            </a:pPr>
            <a:r>
              <a:rPr lang="en-IN" dirty="0" smtClean="0"/>
              <a:t>By </a:t>
            </a:r>
            <a:r>
              <a:rPr lang="en-IN" dirty="0"/>
              <a:t>a consortium of Shell, Reliance and the KSPL </a:t>
            </a:r>
            <a:r>
              <a:rPr lang="en-IN" dirty="0" smtClean="0"/>
              <a:t>(Kakinada Sea port ltd.)</a:t>
            </a:r>
          </a:p>
          <a:p>
            <a:pPr marL="742950" indent="-742950">
              <a:buAutoNum type="arabicParenR"/>
            </a:pPr>
            <a:r>
              <a:rPr lang="en-IN" dirty="0" smtClean="0"/>
              <a:t>By </a:t>
            </a:r>
            <a:r>
              <a:rPr lang="en-IN" dirty="0"/>
              <a:t>AP Gas Distribution Corporation Limited (a joint venture of Gail Gas and AP Gas Infrastructure Corporation) and KSPL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LNG terminal at Kakinada, 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6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0" y="1509712"/>
            <a:ext cx="5512708" cy="396398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3) floating </a:t>
            </a:r>
            <a:r>
              <a:rPr lang="en-US" dirty="0"/>
              <a:t>storage and Regasification unit  (Shell,</a:t>
            </a:r>
            <a:r>
              <a:rPr lang="en-IN" dirty="0"/>
              <a:t> Andhra Pradesh Gas Distribution Corporation (APGDC), GDF </a:t>
            </a:r>
            <a:r>
              <a:rPr lang="en-IN" dirty="0" smtClean="0"/>
              <a:t>Suez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of such kind in India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LNG </a:t>
            </a:r>
            <a:r>
              <a:rPr lang="en-US" dirty="0"/>
              <a:t>terminal at Kakinada, 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6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en-US" dirty="0" err="1" smtClean="0"/>
              <a:t>Mundra</a:t>
            </a:r>
            <a:r>
              <a:rPr lang="en-US" dirty="0" smtClean="0"/>
              <a:t> </a:t>
            </a:r>
            <a:r>
              <a:rPr lang="en-US" dirty="0"/>
              <a:t>(GJ</a:t>
            </a:r>
            <a:r>
              <a:rPr lang="en-US" dirty="0" smtClean="0"/>
              <a:t>) by GSPC – gas from Australia and Egypt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Pipavav</a:t>
            </a:r>
            <a:r>
              <a:rPr lang="en-US" dirty="0" smtClean="0"/>
              <a:t> port (GJ)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Ennor</a:t>
            </a:r>
            <a:r>
              <a:rPr lang="en-US" dirty="0" smtClean="0"/>
              <a:t> </a:t>
            </a:r>
            <a:r>
              <a:rPr lang="en-US" dirty="0"/>
              <a:t>(TN</a:t>
            </a:r>
            <a:r>
              <a:rPr lang="en-US" dirty="0" smtClean="0"/>
              <a:t>) by OIL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Manglore</a:t>
            </a:r>
            <a:r>
              <a:rPr lang="en-US" dirty="0" smtClean="0"/>
              <a:t> </a:t>
            </a:r>
            <a:r>
              <a:rPr lang="en-US" dirty="0"/>
              <a:t>(KN) </a:t>
            </a:r>
            <a:r>
              <a:rPr lang="en-US" dirty="0" smtClean="0"/>
              <a:t>by ONGC-BPCL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Paradip</a:t>
            </a:r>
            <a:r>
              <a:rPr lang="en-US" dirty="0" smtClean="0"/>
              <a:t> </a:t>
            </a:r>
            <a:r>
              <a:rPr lang="en-US" dirty="0"/>
              <a:t>(Odisha</a:t>
            </a:r>
            <a:r>
              <a:rPr lang="en-US" dirty="0" smtClean="0"/>
              <a:t>) GAIL dropped plan for floating terminal at Kakinada</a:t>
            </a:r>
          </a:p>
          <a:p>
            <a:pPr marL="742950" indent="-742950">
              <a:buAutoNum type="arabicParenR"/>
            </a:pPr>
            <a:r>
              <a:rPr lang="en-US" dirty="0" err="1" smtClean="0"/>
              <a:t>Gangawaram</a:t>
            </a:r>
            <a:r>
              <a:rPr lang="en-US" dirty="0" smtClean="0"/>
              <a:t>, AP, </a:t>
            </a:r>
            <a:r>
              <a:rPr lang="en-US" dirty="0" err="1" smtClean="0"/>
              <a:t>Petronet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new LNG terminals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0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one type of unconventional gas</a:t>
            </a:r>
          </a:p>
          <a:p>
            <a:pPr lvl="0"/>
            <a:r>
              <a:rPr lang="en-IN" dirty="0"/>
              <a:t>also called “tight gas sands”</a:t>
            </a:r>
          </a:p>
          <a:p>
            <a:pPr lvl="0"/>
            <a:r>
              <a:rPr lang="en-IN" dirty="0"/>
              <a:t>In the deeper parts of sedimentary basin.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Basin centered Gas</a:t>
            </a:r>
            <a:endParaRPr lang="en-IN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4996" y="1020763"/>
            <a:ext cx="4688007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Their Reservoir has no Nature fractures, have to use hydraulic fracturing technique to extract gas</a:t>
            </a:r>
            <a:r>
              <a:rPr lang="en-IN" dirty="0" smtClean="0"/>
              <a:t>.</a:t>
            </a:r>
          </a:p>
          <a:p>
            <a:r>
              <a:rPr lang="en-IN" dirty="0"/>
              <a:t>technique employed to extract gas from reservoirs without natural fractures</a:t>
            </a:r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Basin centered Gas</a:t>
            </a:r>
            <a:endParaRPr lang="en-IN" dirty="0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4996" y="1020763"/>
            <a:ext cx="4688007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dirty="0"/>
              <a:t>drilling=&gt; special fluid pumped</a:t>
            </a:r>
          </a:p>
          <a:p>
            <a:pPr lvl="0"/>
            <a:r>
              <a:rPr lang="en-IN" dirty="0"/>
              <a:t>fluid contains water + sand + chemicals</a:t>
            </a:r>
          </a:p>
          <a:p>
            <a:pPr lvl="0"/>
            <a:r>
              <a:rPr lang="en-IN" dirty="0"/>
              <a:t>This pumping creates fractures in the basin.</a:t>
            </a:r>
          </a:p>
          <a:p>
            <a:pPr lvl="0"/>
            <a:r>
              <a:rPr lang="en-IN" dirty="0"/>
              <a:t>Gas migrates into the well.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Basin centered Gas</a:t>
            </a:r>
            <a:endParaRPr lang="en-IN" dirty="0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4996" y="1020763"/>
            <a:ext cx="4688007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15</a:t>
            </a:r>
            <a:r>
              <a:rPr lang="en-IN" dirty="0"/>
              <a:t>% of US Gas production via Hydraulic fracturing technique</a:t>
            </a:r>
          </a:p>
          <a:p>
            <a:pPr lvl="0"/>
            <a:r>
              <a:rPr lang="en-IN" dirty="0"/>
              <a:t>India doing trials since 2010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Basin centered Gas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5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Gas requires an expensive transport network in the form of </a:t>
            </a:r>
            <a:r>
              <a:rPr lang="en-IN" dirty="0" smtClean="0"/>
              <a:t>pipelines</a:t>
            </a:r>
            <a:endParaRPr lang="en-US" dirty="0" smtClean="0"/>
          </a:p>
          <a:p>
            <a:r>
              <a:rPr lang="en-US" dirty="0" smtClean="0"/>
              <a:t>Self </a:t>
            </a:r>
            <a:r>
              <a:rPr lang="en-US" dirty="0"/>
              <a:t>study: </a:t>
            </a:r>
            <a:r>
              <a:rPr lang="en-US" dirty="0" smtClean="0"/>
              <a:t>Domestic pipelines  network: chap </a:t>
            </a:r>
            <a:r>
              <a:rPr lang="en-US" dirty="0"/>
              <a:t>energy </a:t>
            </a:r>
            <a:r>
              <a:rPr lang="en-US" dirty="0" smtClean="0"/>
              <a:t>resources; D.R. </a:t>
            </a:r>
            <a:r>
              <a:rPr lang="en-US" dirty="0" err="1" smtClean="0"/>
              <a:t>Khullar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 in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Cross-border Pipelines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0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Mineral</a:t>
                      </a:r>
                      <a:r>
                        <a:rPr lang="en-US" sz="2400" baseline="0" dirty="0" smtClean="0"/>
                        <a:t> rich regions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Jharkhand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Damodar</a:t>
                      </a:r>
                      <a:r>
                        <a:rPr lang="en-US" sz="2400" dirty="0" smtClean="0"/>
                        <a:t> valley [</a:t>
                      </a:r>
                      <a:r>
                        <a:rPr lang="en-US" sz="2400" dirty="0" err="1" smtClean="0"/>
                        <a:t>Bokaro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Jharia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err="1" smtClean="0"/>
                        <a:t>Dhanbad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Giridih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lang="en-US" sz="2400" baseline="0" dirty="0" err="1" smtClean="0"/>
                        <a:t>Daltonganj</a:t>
                      </a:r>
                      <a:r>
                        <a:rPr lang="en-US" sz="2400" dirty="0" smtClean="0"/>
                        <a:t>]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WB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Extension of </a:t>
                      </a:r>
                      <a:r>
                        <a:rPr lang="en-US" sz="2400" dirty="0" err="1" smtClean="0"/>
                        <a:t>Damodar</a:t>
                      </a:r>
                      <a:r>
                        <a:rPr lang="en-US" sz="2400" dirty="0" smtClean="0"/>
                        <a:t> valley (</a:t>
                      </a:r>
                      <a:r>
                        <a:rPr lang="en-US" sz="2400" dirty="0" err="1" smtClean="0"/>
                        <a:t>raniganj</a:t>
                      </a:r>
                      <a:r>
                        <a:rPr lang="en-US" sz="2400" dirty="0" smtClean="0"/>
                        <a:t> and </a:t>
                      </a:r>
                      <a:r>
                        <a:rPr lang="en-US" sz="2400" dirty="0" err="1" smtClean="0"/>
                        <a:t>Barakar</a:t>
                      </a:r>
                      <a:r>
                        <a:rPr lang="en-US" sz="2400" dirty="0" smtClean="0"/>
                        <a:t> formation)</a:t>
                      </a:r>
                    </a:p>
                    <a:p>
                      <a:r>
                        <a:rPr lang="en-US" sz="2400" dirty="0" err="1" smtClean="0"/>
                        <a:t>Birbhum</a:t>
                      </a:r>
                      <a:r>
                        <a:rPr lang="en-US" sz="2400" dirty="0" smtClean="0"/>
                        <a:t>, Darjeeling (</a:t>
                      </a:r>
                      <a:r>
                        <a:rPr lang="en-US" sz="2400" dirty="0" err="1" smtClean="0"/>
                        <a:t>Pankhwali</a:t>
                      </a:r>
                      <a:r>
                        <a:rPr lang="en-US" sz="2400" dirty="0" smtClean="0"/>
                        <a:t> coal field, </a:t>
                      </a:r>
                      <a:r>
                        <a:rPr lang="en-US" sz="2400" dirty="0" err="1" smtClean="0"/>
                        <a:t>Darlin</a:t>
                      </a:r>
                      <a:r>
                        <a:rPr lang="en-US" sz="2400" baseline="0" dirty="0" smtClean="0"/>
                        <a:t> coalfield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r>
                        <a:rPr lang="en-US" sz="2400" dirty="0" err="1" smtClean="0"/>
                        <a:t>Burdwan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Bankura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Odisha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Mahanadi basin</a:t>
                      </a:r>
                    </a:p>
                    <a:p>
                      <a:r>
                        <a:rPr lang="en-US" sz="2400" dirty="0" err="1" smtClean="0"/>
                        <a:t>Talcher</a:t>
                      </a:r>
                      <a:r>
                        <a:rPr lang="en-US" sz="2400" baseline="0" dirty="0" smtClean="0"/>
                        <a:t> valley (</a:t>
                      </a:r>
                      <a:r>
                        <a:rPr lang="en-US" sz="2400" baseline="0" dirty="0" err="1" smtClean="0"/>
                        <a:t>Talcher</a:t>
                      </a:r>
                      <a:r>
                        <a:rPr lang="en-US" sz="2400" baseline="0" dirty="0" smtClean="0"/>
                        <a:t> thermal plant)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Chhatisgarh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Narmada, Son</a:t>
                      </a:r>
                      <a:r>
                        <a:rPr lang="en-US" sz="2400" baseline="0" dirty="0" smtClean="0"/>
                        <a:t> rift valley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Chindwara</a:t>
                      </a:r>
                      <a:endParaRPr lang="en-US" sz="2400" dirty="0" smtClean="0"/>
                    </a:p>
                    <a:p>
                      <a:r>
                        <a:rPr lang="en-US" sz="2400" dirty="0" err="1" smtClean="0"/>
                        <a:t>Jhilmil</a:t>
                      </a:r>
                      <a:r>
                        <a:rPr lang="en-US" sz="2400" baseline="0" dirty="0" smtClean="0"/>
                        <a:t>  (cocking coal to </a:t>
                      </a:r>
                      <a:r>
                        <a:rPr lang="en-US" sz="2400" baseline="0" dirty="0" err="1" smtClean="0"/>
                        <a:t>Bhilai</a:t>
                      </a:r>
                      <a:r>
                        <a:rPr lang="en-US" sz="2400" baseline="0" dirty="0" smtClean="0"/>
                        <a:t> steel plant)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Singreni</a:t>
                      </a:r>
                      <a:r>
                        <a:rPr lang="en-US" sz="2400" dirty="0" smtClean="0"/>
                        <a:t> coal field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Ramadugam</a:t>
                      </a:r>
                      <a:r>
                        <a:rPr lang="en-US" sz="2400" baseline="0" dirty="0" smtClean="0"/>
                        <a:t> Thermal plant)</a:t>
                      </a:r>
                    </a:p>
                    <a:p>
                      <a:r>
                        <a:rPr lang="en-US" sz="2400" baseline="0" dirty="0" err="1" smtClean="0"/>
                        <a:t>Kotagudam</a:t>
                      </a:r>
                      <a:r>
                        <a:rPr lang="en-US" sz="2400" baseline="0" dirty="0" smtClean="0"/>
                        <a:t> coal field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MH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Nagpur-</a:t>
                      </a:r>
                      <a:r>
                        <a:rPr lang="en-US" sz="2400" dirty="0" err="1" smtClean="0"/>
                        <a:t>kampti</a:t>
                      </a:r>
                      <a:r>
                        <a:rPr lang="en-US" sz="2400" baseline="0" dirty="0" smtClean="0"/>
                        <a:t> coal field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Coal: Bituminous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0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003300"/>
          <a:ext cx="10998199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27"/>
                <a:gridCol w="2005710"/>
                <a:gridCol w="1700205"/>
                <a:gridCol w="2669853"/>
                <a:gridCol w="26300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Pipeline project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Supply</a:t>
                      </a:r>
                      <a:r>
                        <a:rPr lang="en-US" sz="3600" baseline="0" dirty="0" smtClean="0"/>
                        <a:t> of oil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period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Operational</a:t>
                      </a:r>
                      <a:r>
                        <a:rPr lang="en-US" sz="3600" baseline="0" dirty="0" smtClean="0"/>
                        <a:t> from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distribution</a:t>
                      </a:r>
                      <a:endParaRPr lang="en-IN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TAPI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90 ml</a:t>
                      </a:r>
                      <a:r>
                        <a:rPr lang="en-US" sz="4000" baseline="0" dirty="0" smtClean="0"/>
                        <a:t> </a:t>
                      </a:r>
                      <a:r>
                        <a:rPr lang="en-US" sz="4000" baseline="0" dirty="0" err="1" smtClean="0"/>
                        <a:t>std</a:t>
                      </a:r>
                      <a:r>
                        <a:rPr lang="en-US" sz="4000" baseline="0" dirty="0" smtClean="0"/>
                        <a:t> cm/day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for 30 years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2018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India= 38</a:t>
                      </a:r>
                    </a:p>
                    <a:p>
                      <a:r>
                        <a:rPr lang="en-US" sz="4000" dirty="0" smtClean="0"/>
                        <a:t>Pakistan</a:t>
                      </a:r>
                      <a:r>
                        <a:rPr lang="en-US" sz="4000" baseline="0" dirty="0" smtClean="0"/>
                        <a:t> =38</a:t>
                      </a:r>
                    </a:p>
                    <a:p>
                      <a:r>
                        <a:rPr lang="en-US" sz="4000" baseline="0" dirty="0" smtClean="0"/>
                        <a:t>Afghanistan = 14</a:t>
                      </a:r>
                      <a:endParaRPr lang="en-IN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TAPI pipeline: detail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1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Route of TAPI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5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from politically fragile region – Afghanistan and Pakistan -Security issues</a:t>
            </a:r>
          </a:p>
          <a:p>
            <a:r>
              <a:rPr lang="en-IN" dirty="0" smtClean="0"/>
              <a:t>TAPI nations </a:t>
            </a:r>
            <a:r>
              <a:rPr lang="en-IN" dirty="0"/>
              <a:t>have not been able to get an international firm to head a consortium, which will lay and operate the pipeline</a:t>
            </a:r>
            <a:r>
              <a:rPr lang="en-IN" dirty="0" smtClean="0"/>
              <a:t>.</a:t>
            </a:r>
          </a:p>
          <a:p>
            <a:r>
              <a:rPr lang="en-US" dirty="0" smtClean="0"/>
              <a:t>International firm to construct cross-border pipeline and operate in hostile condition of Afghan-</a:t>
            </a:r>
            <a:r>
              <a:rPr lang="en-US" dirty="0" err="1" smtClean="0"/>
              <a:t>pak</a:t>
            </a:r>
            <a:r>
              <a:rPr lang="en-US" dirty="0" smtClean="0"/>
              <a:t> region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TAPI pipeline: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9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French co. Total SA had </a:t>
            </a:r>
            <a:r>
              <a:rPr lang="en-IN" dirty="0" smtClean="0"/>
              <a:t>showed </a:t>
            </a:r>
            <a:r>
              <a:rPr lang="en-IN" dirty="0"/>
              <a:t>interest in leading a consortium of national oil companies of the </a:t>
            </a:r>
            <a:r>
              <a:rPr lang="en-IN" dirty="0" smtClean="0"/>
              <a:t>4 nations. </a:t>
            </a:r>
          </a:p>
          <a:p>
            <a:r>
              <a:rPr lang="en-IN" dirty="0" smtClean="0"/>
              <a:t>However</a:t>
            </a:r>
            <a:r>
              <a:rPr lang="en-IN" dirty="0"/>
              <a:t>, it backed off after Turkmenistan refused to accept its condition of a stake in the gas field that will feed the </a:t>
            </a:r>
            <a:r>
              <a:rPr lang="en-IN" dirty="0" smtClean="0"/>
              <a:t>pipeline</a:t>
            </a:r>
          </a:p>
          <a:p>
            <a:r>
              <a:rPr lang="en-IN" dirty="0" smtClean="0"/>
              <a:t>Turkmenistan -law </a:t>
            </a:r>
            <a:r>
              <a:rPr lang="en-IN" dirty="0"/>
              <a:t>does not provide for giving foreign firms an equity stake in </a:t>
            </a:r>
            <a:r>
              <a:rPr lang="en-IN" dirty="0" smtClean="0"/>
              <a:t>gas </a:t>
            </a:r>
            <a:r>
              <a:rPr lang="en-IN" dirty="0"/>
              <a:t>field, without which western energy giants will not be interested to take the risk.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TAPI pipeline :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8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2030"/>
            <a:ext cx="10045700" cy="53703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TAPI and IPI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2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IN" dirty="0" smtClean="0"/>
              <a:t>The </a:t>
            </a:r>
            <a:r>
              <a:rPr lang="en-IN" dirty="0"/>
              <a:t>pipeline faced setbacks due to sanctions put by </a:t>
            </a:r>
            <a:r>
              <a:rPr lang="en-IN" dirty="0" smtClean="0"/>
              <a:t>USA on Iran</a:t>
            </a:r>
            <a:endParaRPr lang="en-IN" dirty="0"/>
          </a:p>
          <a:p>
            <a:pPr lvl="0"/>
            <a:r>
              <a:rPr lang="en-IN" dirty="0"/>
              <a:t>The agreement between Pak and Iran in 2009</a:t>
            </a:r>
          </a:p>
          <a:p>
            <a:pPr lvl="0"/>
            <a:r>
              <a:rPr lang="en-IN" dirty="0"/>
              <a:t>Iran has constructed the pipeline on its part, while Pakistan could not due to lack of funds</a:t>
            </a:r>
          </a:p>
          <a:p>
            <a:pPr lvl="0"/>
            <a:r>
              <a:rPr lang="en-IN" dirty="0"/>
              <a:t>Iran has given loan to Pakistan to build the pipeline on its </a:t>
            </a:r>
            <a:r>
              <a:rPr lang="en-IN" dirty="0" smtClean="0"/>
              <a:t>part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IPI Pipeline: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But </a:t>
            </a:r>
            <a:r>
              <a:rPr lang="en-IN" dirty="0"/>
              <a:t>in 2013, Iran cancelled the $500 </a:t>
            </a:r>
            <a:r>
              <a:rPr lang="en-IN" dirty="0" err="1"/>
              <a:t>bl</a:t>
            </a:r>
            <a:r>
              <a:rPr lang="en-IN" dirty="0"/>
              <a:t> loan to Pakistan –sanctions on Iran, due to which Iran itself facing resource </a:t>
            </a:r>
            <a:r>
              <a:rPr lang="en-IN" dirty="0" smtClean="0"/>
              <a:t>crunch</a:t>
            </a:r>
          </a:p>
          <a:p>
            <a:r>
              <a:rPr lang="en-IN" dirty="0" smtClean="0"/>
              <a:t> </a:t>
            </a:r>
            <a:r>
              <a:rPr lang="en-US" dirty="0" smtClean="0"/>
              <a:t>Pakistan will have to pay penalty - $ 3 ml/day if pipeline not constructed on time</a:t>
            </a:r>
          </a:p>
          <a:p>
            <a:r>
              <a:rPr lang="en-US" dirty="0" smtClean="0"/>
              <a:t>Saudi Arabia reservation against Iran-Pakistan pipeline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IPI Pipeline: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Pipeline passes through </a:t>
            </a:r>
            <a:r>
              <a:rPr lang="en-IN" dirty="0" smtClean="0"/>
              <a:t>disturbed region of Pakistan- Baluchistan. </a:t>
            </a:r>
            <a:endParaRPr lang="en-IN" dirty="0"/>
          </a:p>
          <a:p>
            <a:pPr lvl="0"/>
            <a:r>
              <a:rPr lang="en-IN" dirty="0"/>
              <a:t>So, during hostile situation Pakistan can </a:t>
            </a:r>
            <a:r>
              <a:rPr lang="en-IN" dirty="0" smtClean="0"/>
              <a:t>cut-off </a:t>
            </a:r>
            <a:r>
              <a:rPr lang="en-IN" dirty="0"/>
              <a:t>the supply to India, even Pakistan’s, militant forces can also disrupt the supply anytime</a:t>
            </a:r>
            <a:r>
              <a:rPr lang="en-IN" dirty="0" smtClean="0"/>
              <a:t>.</a:t>
            </a:r>
            <a:endParaRPr lang="en-IN" dirty="0"/>
          </a:p>
          <a:p>
            <a:pPr fontAlgn="ctr"/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India and IPI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3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India is </a:t>
            </a:r>
            <a:r>
              <a:rPr lang="en-IN" dirty="0" smtClean="0"/>
              <a:t>planning </a:t>
            </a:r>
            <a:r>
              <a:rPr lang="en-IN" dirty="0"/>
              <a:t>of an under-sea gas pipeline from Iran to Indian coast</a:t>
            </a:r>
          </a:p>
          <a:p>
            <a:pPr lvl="0"/>
            <a:r>
              <a:rPr lang="en-IN" dirty="0"/>
              <a:t>India have started talks with Iran and Oman for under-sea gas pipeline </a:t>
            </a:r>
          </a:p>
          <a:p>
            <a:pPr lvl="0"/>
            <a:r>
              <a:rPr lang="en-IN" dirty="0"/>
              <a:t>The pipeline is technically and economically viable.</a:t>
            </a:r>
          </a:p>
          <a:p>
            <a:pPr lvl="0"/>
            <a:r>
              <a:rPr lang="en-IN" dirty="0"/>
              <a:t>The construction of pipeline can be started only after sanctions against Iran are lifted</a:t>
            </a:r>
          </a:p>
          <a:p>
            <a:pPr lvl="0"/>
            <a:r>
              <a:rPr lang="en-IN" dirty="0"/>
              <a:t>The pipeline expected to carry 31 million cubic meter of gas per day</a:t>
            </a:r>
          </a:p>
          <a:p>
            <a:pPr lvl="0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sea pipeline: </a:t>
            </a:r>
            <a:r>
              <a:rPr lang="en-US" dirty="0"/>
              <a:t>I</a:t>
            </a:r>
            <a:r>
              <a:rPr lang="en-US" dirty="0" smtClean="0"/>
              <a:t>ran-India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2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gas pipeline</a:t>
            </a:r>
          </a:p>
          <a:p>
            <a:r>
              <a:rPr lang="en-US" dirty="0" smtClean="0"/>
              <a:t>2 proposed routes:</a:t>
            </a:r>
          </a:p>
          <a:p>
            <a:pPr marL="742950" indent="-742950">
              <a:buAutoNum type="arabicParenR"/>
            </a:pPr>
            <a:r>
              <a:rPr lang="en-IN" dirty="0" smtClean="0"/>
              <a:t>from </a:t>
            </a:r>
            <a:r>
              <a:rPr lang="en-IN" dirty="0"/>
              <a:t>Russia’s southern border to India via the Himalayas </a:t>
            </a:r>
            <a:endParaRPr lang="en-IN" dirty="0" smtClean="0"/>
          </a:p>
          <a:p>
            <a:pPr marL="742950" indent="-742950">
              <a:buAutoNum type="arabicParenR"/>
            </a:pPr>
            <a:r>
              <a:rPr lang="en-IN" dirty="0" smtClean="0"/>
              <a:t> </a:t>
            </a:r>
            <a:r>
              <a:rPr lang="en-IN" dirty="0"/>
              <a:t>from Russia - Astrakhan - </a:t>
            </a:r>
            <a:r>
              <a:rPr lang="en-IN" dirty="0" err="1"/>
              <a:t>Khazakstan</a:t>
            </a:r>
            <a:r>
              <a:rPr lang="en-IN" dirty="0"/>
              <a:t> — Uzbekistan and then along the Turkmenistan-Afghanistan-Pakistan route to India (TAPI gas pipeline).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Russia-India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6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states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Mineral</a:t>
                      </a:r>
                      <a:r>
                        <a:rPr lang="en-US" sz="4400" baseline="0" dirty="0" smtClean="0"/>
                        <a:t> rich regions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Assam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Makum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TN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Neyvelli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RJ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Palana</a:t>
                      </a:r>
                      <a:endParaRPr lang="en-IN" sz="4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400" dirty="0" smtClean="0"/>
                        <a:t>GJ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 err="1" smtClean="0"/>
                        <a:t>Umarsar</a:t>
                      </a:r>
                      <a:r>
                        <a:rPr lang="en-US" sz="4400" dirty="0" smtClean="0"/>
                        <a:t> (</a:t>
                      </a:r>
                      <a:r>
                        <a:rPr lang="en-US" sz="4400" dirty="0" err="1" smtClean="0"/>
                        <a:t>Kutchh</a:t>
                      </a:r>
                      <a:r>
                        <a:rPr lang="en-US" sz="4400" dirty="0" smtClean="0"/>
                        <a:t>)</a:t>
                      </a:r>
                      <a:endParaRPr lang="en-IN" sz="4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Coal: Lignite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1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= 2.4% of annual world energy production but consumes 3.4% of annual world energy production</a:t>
            </a:r>
          </a:p>
          <a:p>
            <a:r>
              <a:rPr lang="en-US" dirty="0" smtClean="0"/>
              <a:t>Future concern:</a:t>
            </a:r>
          </a:p>
          <a:p>
            <a:r>
              <a:rPr lang="en-US" dirty="0" smtClean="0"/>
              <a:t>Growing population, urbanization, Make in India campaign – energy security is necessary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7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Full </a:t>
            </a:r>
            <a:r>
              <a:rPr lang="en-US" dirty="0"/>
              <a:t>exploration of India’s sedimentary </a:t>
            </a:r>
            <a:r>
              <a:rPr lang="en-US" dirty="0" smtClean="0"/>
              <a:t>basin</a:t>
            </a:r>
          </a:p>
          <a:p>
            <a:r>
              <a:rPr lang="en-US" dirty="0" smtClean="0"/>
              <a:t>Need to Build </a:t>
            </a:r>
            <a:r>
              <a:rPr lang="en-US" dirty="0"/>
              <a:t>Strategic </a:t>
            </a:r>
            <a:r>
              <a:rPr lang="en-US" dirty="0" smtClean="0"/>
              <a:t>reserve</a:t>
            </a:r>
          </a:p>
          <a:p>
            <a:r>
              <a:rPr lang="en-US" dirty="0" smtClean="0"/>
              <a:t>Problem of high transmission and distribution losses</a:t>
            </a:r>
          </a:p>
          <a:p>
            <a:r>
              <a:rPr lang="en-US" dirty="0" smtClean="0"/>
              <a:t>Untapped renewable resources (30% of its potential)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security: domestic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4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 relied on import for 75-80% of its demand</a:t>
            </a:r>
          </a:p>
          <a:p>
            <a:r>
              <a:rPr lang="en-US" dirty="0" smtClean="0"/>
              <a:t>West Asia – political fragile region</a:t>
            </a:r>
          </a:p>
          <a:p>
            <a:r>
              <a:rPr lang="en-US" dirty="0" smtClean="0"/>
              <a:t>Need diversification of sources</a:t>
            </a:r>
          </a:p>
          <a:p>
            <a:r>
              <a:rPr lang="en-US" dirty="0" smtClean="0"/>
              <a:t>Need acquisition of foreign oil fields by state oil companies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security: global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2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ONGC </a:t>
            </a:r>
            <a:r>
              <a:rPr lang="en-US" dirty="0" err="1" smtClean="0"/>
              <a:t>Videsh</a:t>
            </a:r>
            <a:r>
              <a:rPr lang="en-US" dirty="0" smtClean="0"/>
              <a:t> Ltd</a:t>
            </a:r>
          </a:p>
          <a:p>
            <a:r>
              <a:rPr lang="en-US" dirty="0" smtClean="0"/>
              <a:t>from </a:t>
            </a:r>
            <a:r>
              <a:rPr lang="en-US" dirty="0"/>
              <a:t>Sudan, Vietnam, Venezuela, </a:t>
            </a:r>
            <a:r>
              <a:rPr lang="en-US" dirty="0" smtClean="0"/>
              <a:t>Brazil, Russia</a:t>
            </a:r>
            <a:r>
              <a:rPr lang="en-US" dirty="0"/>
              <a:t>,</a:t>
            </a:r>
            <a:r>
              <a:rPr lang="en-US" dirty="0">
                <a:solidFill>
                  <a:schemeClr val="accent4"/>
                </a:solidFill>
              </a:rPr>
              <a:t> Syria, </a:t>
            </a:r>
            <a:r>
              <a:rPr lang="en-US" dirty="0" smtClean="0">
                <a:solidFill>
                  <a:schemeClr val="accent4"/>
                </a:solidFill>
              </a:rPr>
              <a:t>South </a:t>
            </a:r>
            <a:r>
              <a:rPr lang="en-US" dirty="0">
                <a:solidFill>
                  <a:schemeClr val="accent4"/>
                </a:solidFill>
              </a:rPr>
              <a:t>Sudan, </a:t>
            </a:r>
            <a:r>
              <a:rPr lang="en-US" dirty="0"/>
              <a:t>and </a:t>
            </a:r>
            <a:r>
              <a:rPr lang="en-US" dirty="0" smtClean="0"/>
              <a:t>Colombia</a:t>
            </a:r>
          </a:p>
          <a:p>
            <a:r>
              <a:rPr lang="en-US" dirty="0" smtClean="0"/>
              <a:t>Geopolitical problem: S. Sudan, Syria = Lower production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Petroleum assets abroad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Shale gas discovery in USA – slow down the research in renewable energy</a:t>
            </a:r>
          </a:p>
          <a:p>
            <a:r>
              <a:rPr lang="en-US" smtClean="0"/>
              <a:t>Developed </a:t>
            </a:r>
            <a:r>
              <a:rPr lang="en-US" dirty="0" smtClean="0"/>
              <a:t>nations not willing to transfer green technology or advanced efficient technology to other nations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Energy security: global 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3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 domestic oil and gas production</a:t>
            </a:r>
          </a:p>
          <a:p>
            <a:r>
              <a:rPr lang="en-US" dirty="0" smtClean="0"/>
              <a:t>Lower down the import dependence by 2030</a:t>
            </a:r>
          </a:p>
          <a:p>
            <a:r>
              <a:rPr lang="en-US" dirty="0" smtClean="0"/>
              <a:t>Devise roadmap for deregulation of retail oil and gas</a:t>
            </a:r>
          </a:p>
          <a:p>
            <a:r>
              <a:rPr lang="en-US" dirty="0" smtClean="0"/>
              <a:t>Utilize oil industry development board </a:t>
            </a:r>
            <a:r>
              <a:rPr lang="en-US" dirty="0" err="1" smtClean="0"/>
              <a:t>cess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Kelkar</a:t>
            </a:r>
            <a:r>
              <a:rPr lang="en-US" dirty="0" smtClean="0"/>
              <a:t> panel on energy security (2013)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1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7915"/>
            <a:ext cx="5181600" cy="378189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660166"/>
          </a:xfrm>
        </p:spPr>
        <p:txBody>
          <a:bodyPr>
            <a:normAutofit/>
          </a:bodyPr>
          <a:lstStyle/>
          <a:p>
            <a:r>
              <a:rPr lang="en-US" dirty="0" smtClean="0"/>
              <a:t>2004 – </a:t>
            </a:r>
            <a:r>
              <a:rPr lang="en-US" dirty="0" err="1" smtClean="0"/>
              <a:t>Mangaluru</a:t>
            </a:r>
            <a:r>
              <a:rPr lang="en-US" dirty="0" smtClean="0"/>
              <a:t> and </a:t>
            </a:r>
            <a:r>
              <a:rPr lang="en-US" dirty="0" err="1" smtClean="0"/>
              <a:t>Padur</a:t>
            </a:r>
            <a:r>
              <a:rPr lang="en-US" dirty="0" smtClean="0"/>
              <a:t> in East coast and Vishakhapatnam in west coast</a:t>
            </a:r>
          </a:p>
          <a:p>
            <a:r>
              <a:rPr lang="en-US" dirty="0" smtClean="0"/>
              <a:t>5 ml ton </a:t>
            </a:r>
          </a:p>
          <a:p>
            <a:r>
              <a:rPr lang="en-US" dirty="0" smtClean="0"/>
              <a:t>To cover 2 weeks’ requirements</a:t>
            </a:r>
          </a:p>
          <a:p>
            <a:r>
              <a:rPr lang="en-US" dirty="0" smtClean="0"/>
              <a:t>SPV- Indian Strategic Petroleum Reserve (ISPR) formed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Strategic reserve of crude 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6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2015:</a:t>
            </a:r>
          </a:p>
          <a:p>
            <a:r>
              <a:rPr lang="en-US" dirty="0" smtClean="0"/>
              <a:t>Vishakhapatnam (AP)</a:t>
            </a:r>
          </a:p>
          <a:p>
            <a:r>
              <a:rPr lang="en-US" dirty="0" smtClean="0"/>
              <a:t>Bikaner (RJ)</a:t>
            </a:r>
          </a:p>
          <a:p>
            <a:r>
              <a:rPr lang="en-US" dirty="0" smtClean="0"/>
              <a:t>Rajkot (GJ)</a:t>
            </a:r>
          </a:p>
          <a:p>
            <a:r>
              <a:rPr lang="en-US" dirty="0" err="1" smtClean="0"/>
              <a:t>Padur</a:t>
            </a:r>
            <a:r>
              <a:rPr lang="en-US" dirty="0" smtClean="0"/>
              <a:t> (KN)</a:t>
            </a:r>
          </a:p>
          <a:p>
            <a:r>
              <a:rPr lang="en-US" dirty="0" err="1" smtClean="0"/>
              <a:t>Chandikhole</a:t>
            </a:r>
            <a:r>
              <a:rPr lang="en-US" dirty="0" smtClean="0"/>
              <a:t> (Odisha)</a:t>
            </a:r>
          </a:p>
          <a:p>
            <a:r>
              <a:rPr lang="en-US" dirty="0" smtClean="0"/>
              <a:t>Total 12.5 ml ton</a:t>
            </a:r>
          </a:p>
          <a:p>
            <a:r>
              <a:rPr lang="en-US" dirty="0" smtClean="0"/>
              <a:t>Cover 90 days requirement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Strategic Reserve of crude oil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5215"/>
            <a:ext cx="5181600" cy="3781895"/>
          </a:xfrm>
        </p:spPr>
      </p:pic>
    </p:spTree>
    <p:extLst>
      <p:ext uri="{BB962C8B-B14F-4D97-AF65-F5344CB8AC3E}">
        <p14:creationId xmlns:p14="http://schemas.microsoft.com/office/powerpoint/2010/main" val="1699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Iran – large crude carriers = floating storage (20-25 ml ton on tankers)</a:t>
            </a:r>
          </a:p>
          <a:p>
            <a:r>
              <a:rPr lang="en-US" dirty="0" smtClean="0"/>
              <a:t>Storage capacity can be leased out to few of oil producing nations</a:t>
            </a:r>
          </a:p>
          <a:p>
            <a:r>
              <a:rPr lang="en-US" dirty="0" smtClean="0"/>
              <a:t>Special </a:t>
            </a:r>
            <a:r>
              <a:rPr lang="en-US" dirty="0" err="1" smtClean="0"/>
              <a:t>cess</a:t>
            </a:r>
            <a:r>
              <a:rPr lang="en-US" dirty="0" smtClean="0"/>
              <a:t> or small import duty can be levied to fund the storage</a:t>
            </a:r>
          </a:p>
          <a:p>
            <a:r>
              <a:rPr lang="en-US" dirty="0" smtClean="0"/>
              <a:t>US strategic reserve = 727 ml ton</a:t>
            </a:r>
          </a:p>
          <a:p>
            <a:r>
              <a:rPr lang="en-US" dirty="0" smtClean="0"/>
              <a:t>China </a:t>
            </a:r>
            <a:r>
              <a:rPr lang="en-US" dirty="0"/>
              <a:t>strategic reserve = </a:t>
            </a:r>
            <a:r>
              <a:rPr lang="en-US" dirty="0" smtClean="0"/>
              <a:t>170 </a:t>
            </a:r>
            <a:r>
              <a:rPr lang="en-US" dirty="0"/>
              <a:t>ml ton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Innovation in Strategic reserve of Crude 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8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Q. Consider the following statements</a:t>
            </a:r>
          </a:p>
          <a:p>
            <a:pPr marL="742950" indent="-742950">
              <a:buAutoNum type="arabicPeriod"/>
            </a:pPr>
            <a:r>
              <a:rPr lang="en-US" dirty="0" smtClean="0"/>
              <a:t>Natural gas occur in </a:t>
            </a:r>
            <a:r>
              <a:rPr lang="en-US" dirty="0" err="1" smtClean="0"/>
              <a:t>Gondwana</a:t>
            </a:r>
            <a:r>
              <a:rPr lang="en-US" dirty="0" smtClean="0"/>
              <a:t> beds</a:t>
            </a:r>
          </a:p>
          <a:p>
            <a:pPr marL="742950" indent="-742950">
              <a:buAutoNum type="arabicPeriod"/>
            </a:pPr>
            <a:r>
              <a:rPr lang="en-US" dirty="0" smtClean="0"/>
              <a:t>Mica occurs in abundance in </a:t>
            </a:r>
            <a:r>
              <a:rPr lang="en-US" dirty="0" err="1" smtClean="0"/>
              <a:t>Kodarma</a:t>
            </a:r>
            <a:endParaRPr lang="en-US" dirty="0" smtClean="0"/>
          </a:p>
          <a:p>
            <a:pPr marL="742950" indent="-742950">
              <a:buAutoNum type="arabicPeriod"/>
            </a:pPr>
            <a:r>
              <a:rPr lang="en-US" dirty="0" smtClean="0"/>
              <a:t>Dharwad is famous for petroleum</a:t>
            </a:r>
          </a:p>
          <a:p>
            <a:pPr marL="0" indent="0">
              <a:buNone/>
            </a:pPr>
            <a:r>
              <a:rPr lang="en-US" dirty="0" smtClean="0"/>
              <a:t>Which of the above statements is/are correct?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3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803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states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Mineral</a:t>
                      </a:r>
                      <a:r>
                        <a:rPr lang="en-US" sz="4000" baseline="0" dirty="0" smtClean="0"/>
                        <a:t> rich regions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Anthracite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J&amp;K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Kalakot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Peat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KR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Mangrove-Karee soil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WB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err="1" smtClean="0"/>
                        <a:t>Gangetic</a:t>
                      </a:r>
                      <a:r>
                        <a:rPr lang="en-US" sz="4000" baseline="0" dirty="0" smtClean="0"/>
                        <a:t> Delta</a:t>
                      </a:r>
                      <a:endParaRPr lang="en-IN" sz="4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Coal: Anthracite &amp; Peat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2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Prelims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2013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lphaLcParenR"/>
            </a:pPr>
            <a:r>
              <a:rPr lang="en-US" dirty="0" smtClean="0"/>
              <a:t>1 and 2</a:t>
            </a:r>
          </a:p>
          <a:p>
            <a:pPr marL="742950" indent="-742950">
              <a:buAutoNum type="alphaLcParenR"/>
            </a:pPr>
            <a:r>
              <a:rPr lang="en-US" dirty="0" smtClean="0"/>
              <a:t>2 only</a:t>
            </a:r>
          </a:p>
          <a:p>
            <a:pPr marL="742950" indent="-742950">
              <a:buAutoNum type="alphaLcParenR"/>
            </a:pPr>
            <a:r>
              <a:rPr lang="en-US" dirty="0" smtClean="0"/>
              <a:t>2 and 3</a:t>
            </a:r>
          </a:p>
          <a:p>
            <a:pPr marL="742950" indent="-742950">
              <a:buAutoNum type="alphaLcParenR"/>
            </a:pPr>
            <a:r>
              <a:rPr lang="en-US" dirty="0" smtClean="0"/>
              <a:t>None</a:t>
            </a:r>
          </a:p>
          <a:p>
            <a:pPr marL="742950" indent="-742950"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Ans.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) 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5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15" y="2736883"/>
            <a:ext cx="2916767" cy="195747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enough high grade cocking coal – depend on import</a:t>
            </a:r>
          </a:p>
          <a:p>
            <a:r>
              <a:rPr lang="en-US" dirty="0" smtClean="0"/>
              <a:t>Good and low grade coal found together – selective mining = wasteful</a:t>
            </a:r>
          </a:p>
          <a:p>
            <a:r>
              <a:rPr lang="en-US" dirty="0" smtClean="0"/>
              <a:t>Washing, dressing, blending, briquetting of inferior coal needed</a:t>
            </a:r>
          </a:p>
          <a:p>
            <a:r>
              <a:rPr lang="en-US" dirty="0"/>
              <a:t>Washing – lower down ash content – waste removed – low weight – transportation cost reduced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2063" y="798731"/>
            <a:ext cx="3090333" cy="2090552"/>
          </a:xfrm>
        </p:spPr>
        <p:txBody>
          <a:bodyPr/>
          <a:lstStyle/>
          <a:p>
            <a:r>
              <a:rPr lang="en-US" dirty="0" smtClean="0"/>
              <a:t>Problems of Indian coal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15" y="2736883"/>
            <a:ext cx="2916767" cy="195747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Open-caste mining – smuggling, air pollution</a:t>
            </a:r>
          </a:p>
          <a:p>
            <a:pPr lvl="0"/>
            <a:r>
              <a:rPr lang="en-US" dirty="0"/>
              <a:t>Illegal mining – ecologically dangerous</a:t>
            </a:r>
            <a:endParaRPr lang="en-IN" dirty="0"/>
          </a:p>
          <a:p>
            <a:r>
              <a:rPr lang="en-US" dirty="0" smtClean="0"/>
              <a:t>Deep mining techniques primitive</a:t>
            </a:r>
            <a:r>
              <a:rPr lang="en-IN" dirty="0" smtClean="0"/>
              <a:t> = high casualty</a:t>
            </a:r>
          </a:p>
          <a:p>
            <a:r>
              <a:rPr lang="en-US" dirty="0" smtClean="0"/>
              <a:t>Coal field contains Coal Bed Methane </a:t>
            </a:r>
          </a:p>
          <a:p>
            <a:pPr lvl="0"/>
            <a:r>
              <a:rPr lang="en-IN" dirty="0"/>
              <a:t>CBM policy for exploration and production in 1997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2063" y="798731"/>
            <a:ext cx="3090333" cy="2090552"/>
          </a:xfrm>
        </p:spPr>
        <p:txBody>
          <a:bodyPr/>
          <a:lstStyle/>
          <a:p>
            <a:r>
              <a:rPr lang="en-US" dirty="0" smtClean="0"/>
              <a:t>Problems of Indian coal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6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15" y="2736883"/>
            <a:ext cx="2916767" cy="195747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Policy </a:t>
            </a:r>
            <a:r>
              <a:rPr lang="en-IN" dirty="0"/>
              <a:t>does not allow simultaneous exploration of coal and CBM </a:t>
            </a:r>
          </a:p>
          <a:p>
            <a:pPr lvl="0"/>
            <a:r>
              <a:rPr lang="en-IN" dirty="0" smtClean="0"/>
              <a:t>CBM </a:t>
            </a:r>
            <a:r>
              <a:rPr lang="en-IN" dirty="0"/>
              <a:t>exploration and production allowed only in pure seam gas bearing blocks</a:t>
            </a:r>
          </a:p>
          <a:p>
            <a:pPr lvl="0"/>
            <a:r>
              <a:rPr lang="en-IN" dirty="0"/>
              <a:t>CBM blocks and coal blocks are separately auctioned by the govt</a:t>
            </a:r>
            <a:r>
              <a:rPr lang="en-IN" dirty="0" smtClean="0"/>
              <a:t>.</a:t>
            </a:r>
          </a:p>
          <a:p>
            <a:r>
              <a:rPr lang="en-IN" dirty="0"/>
              <a:t>Coal mines with Methane are dangerous for coal mining – allowed to escape= </a:t>
            </a:r>
            <a:r>
              <a:rPr lang="en-IN" dirty="0" smtClean="0"/>
              <a:t>wasteful</a:t>
            </a:r>
            <a:endParaRPr lang="en-IN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82063" y="798731"/>
            <a:ext cx="3090333" cy="2090552"/>
          </a:xfrm>
        </p:spPr>
        <p:txBody>
          <a:bodyPr/>
          <a:lstStyle/>
          <a:p>
            <a:r>
              <a:rPr lang="en-US" dirty="0" smtClean="0"/>
              <a:t>Problems of Indian coal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Minerals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9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2</TotalTime>
  <Words>2162</Words>
  <Application>Microsoft Office PowerPoint</Application>
  <PresentationFormat>Widescreen</PresentationFormat>
  <Paragraphs>386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Indian Geography</vt:lpstr>
      <vt:lpstr>Energy Resources</vt:lpstr>
      <vt:lpstr>Indian coal</vt:lpstr>
      <vt:lpstr>Coal: Bituminous </vt:lpstr>
      <vt:lpstr>Coal: Lignite</vt:lpstr>
      <vt:lpstr>Coal: Anthracite &amp; Peat</vt:lpstr>
      <vt:lpstr>Problems of Indian coal</vt:lpstr>
      <vt:lpstr>Problems of Indian coal</vt:lpstr>
      <vt:lpstr>Problems of Indian coal</vt:lpstr>
      <vt:lpstr>Problems of Indian coal</vt:lpstr>
      <vt:lpstr>Underground coal- Gassification</vt:lpstr>
      <vt:lpstr>PowerPoint Presentation</vt:lpstr>
      <vt:lpstr>Underground coal- Gasification: Benefits</vt:lpstr>
      <vt:lpstr>Energy minerals</vt:lpstr>
      <vt:lpstr>Petroleum Reserves</vt:lpstr>
      <vt:lpstr>Petroleum</vt:lpstr>
      <vt:lpstr>Petroleum</vt:lpstr>
      <vt:lpstr>New Petroleum exploration</vt:lpstr>
      <vt:lpstr>Petroleum refining industry</vt:lpstr>
      <vt:lpstr>REFINARIES</vt:lpstr>
      <vt:lpstr>PSU (17)</vt:lpstr>
      <vt:lpstr>Private (3)</vt:lpstr>
      <vt:lpstr>JV (2)</vt:lpstr>
      <vt:lpstr>Find correct statements</vt:lpstr>
      <vt:lpstr>Oil  Production</vt:lpstr>
      <vt:lpstr>Natural gas</vt:lpstr>
      <vt:lpstr>Natural Gas in India</vt:lpstr>
      <vt:lpstr>Sources of Natural gas for India</vt:lpstr>
      <vt:lpstr>LNG Terminals</vt:lpstr>
      <vt:lpstr>LNG Terminals</vt:lpstr>
      <vt:lpstr>5th LNG terminal at Kakinada, AP</vt:lpstr>
      <vt:lpstr>5th LNG terminal at Kakinada, AP</vt:lpstr>
      <vt:lpstr>Proposed new LNG terminals:</vt:lpstr>
      <vt:lpstr>Basin centered Gas</vt:lpstr>
      <vt:lpstr>Basin centered Gas</vt:lpstr>
      <vt:lpstr>Basin centered Gas</vt:lpstr>
      <vt:lpstr>Basin centered Gas</vt:lpstr>
      <vt:lpstr>Pipelines in India</vt:lpstr>
      <vt:lpstr>Cross-border Pipelines</vt:lpstr>
      <vt:lpstr>TAPI pipeline: detail</vt:lpstr>
      <vt:lpstr>Route of TAPI</vt:lpstr>
      <vt:lpstr>TAPI pipeline: challenges</vt:lpstr>
      <vt:lpstr>TAPI pipeline : challenges</vt:lpstr>
      <vt:lpstr>TAPI and IPI</vt:lpstr>
      <vt:lpstr>IPI Pipeline: challenges</vt:lpstr>
      <vt:lpstr>IPI Pipeline: challenges</vt:lpstr>
      <vt:lpstr>India and IPI</vt:lpstr>
      <vt:lpstr>Deep sea pipeline: Iran-India</vt:lpstr>
      <vt:lpstr>Russia-India pipeline</vt:lpstr>
      <vt:lpstr>Energy security</vt:lpstr>
      <vt:lpstr>Energy security: domestic challenges</vt:lpstr>
      <vt:lpstr>Energy security: global challenges</vt:lpstr>
      <vt:lpstr>Petroleum assets abroad</vt:lpstr>
      <vt:lpstr>Energy security: global challenges</vt:lpstr>
      <vt:lpstr>Kelkar panel on energy security (2013)</vt:lpstr>
      <vt:lpstr>Strategic reserve of crude oil</vt:lpstr>
      <vt:lpstr>Strategic Reserve of crude oil</vt:lpstr>
      <vt:lpstr>Innovation in Strategic reserve of Crude oil</vt:lpstr>
      <vt:lpstr>UPSC</vt:lpstr>
      <vt:lpstr>UPSC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Geography</dc:title>
  <dc:creator>rajtanil solanki</dc:creator>
  <cp:lastModifiedBy>rajtanil solanki</cp:lastModifiedBy>
  <cp:revision>2</cp:revision>
  <dcterms:created xsi:type="dcterms:W3CDTF">2015-04-05T06:12:30Z</dcterms:created>
  <dcterms:modified xsi:type="dcterms:W3CDTF">2015-04-05T08:45:11Z</dcterms:modified>
</cp:coreProperties>
</file>