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30DA5-FF2D-4DBE-8873-82CDD335A100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51FAB1B4-2C0F-480B-9036-CE23A9EEAD8D}">
      <dgm:prSet phldrT="[Text]"/>
      <dgm:spPr/>
      <dgm:t>
        <a:bodyPr/>
        <a:lstStyle/>
        <a:p>
          <a:r>
            <a:rPr lang="en-US" strike="sngStrike" dirty="0" smtClean="0"/>
            <a:t>Asia</a:t>
          </a:r>
          <a:endParaRPr lang="en-IN" strike="sngStrike" dirty="0"/>
        </a:p>
      </dgm:t>
    </dgm:pt>
    <dgm:pt modelId="{E28FA1CF-FFC0-4B78-BCB6-2C020DE6C2D2}" type="parTrans" cxnId="{C88DF1EE-1C2D-4D44-900F-460C401FC549}">
      <dgm:prSet/>
      <dgm:spPr/>
      <dgm:t>
        <a:bodyPr/>
        <a:lstStyle/>
        <a:p>
          <a:endParaRPr lang="en-IN"/>
        </a:p>
      </dgm:t>
    </dgm:pt>
    <dgm:pt modelId="{5E0BB607-A66A-42F1-BB10-800CE406B138}" type="sibTrans" cxnId="{C88DF1EE-1C2D-4D44-900F-460C401FC549}">
      <dgm:prSet/>
      <dgm:spPr/>
      <dgm:t>
        <a:bodyPr/>
        <a:lstStyle/>
        <a:p>
          <a:endParaRPr lang="en-IN"/>
        </a:p>
      </dgm:t>
    </dgm:pt>
    <dgm:pt modelId="{CA9BBF46-AC60-4D42-A062-16577DBB1FB4}">
      <dgm:prSet phldrT="[Text]"/>
      <dgm:spPr/>
      <dgm:t>
        <a:bodyPr/>
        <a:lstStyle/>
        <a:p>
          <a:r>
            <a:rPr lang="en-US" strike="sngStrike" dirty="0" smtClean="0"/>
            <a:t>Africa</a:t>
          </a:r>
          <a:endParaRPr lang="en-IN" strike="sngStrike" dirty="0"/>
        </a:p>
      </dgm:t>
    </dgm:pt>
    <dgm:pt modelId="{0CE859E5-71A9-46EF-8221-B0047AC13E55}" type="parTrans" cxnId="{BC81D59E-629A-403A-80A2-E6C802C706A9}">
      <dgm:prSet/>
      <dgm:spPr/>
      <dgm:t>
        <a:bodyPr/>
        <a:lstStyle/>
        <a:p>
          <a:endParaRPr lang="en-IN"/>
        </a:p>
      </dgm:t>
    </dgm:pt>
    <dgm:pt modelId="{6D77C320-CB38-44D7-82FB-EAC1125304B4}" type="sibTrans" cxnId="{BC81D59E-629A-403A-80A2-E6C802C706A9}">
      <dgm:prSet/>
      <dgm:spPr/>
      <dgm:t>
        <a:bodyPr/>
        <a:lstStyle/>
        <a:p>
          <a:endParaRPr lang="en-IN"/>
        </a:p>
      </dgm:t>
    </dgm:pt>
    <dgm:pt modelId="{4F2431D3-5531-4625-A0AC-EAE9F9849A3D}">
      <dgm:prSet phldrT="[Text]"/>
      <dgm:spPr/>
      <dgm:t>
        <a:bodyPr/>
        <a:lstStyle/>
        <a:p>
          <a:r>
            <a:rPr lang="en-US" strike="sngStrike" dirty="0" smtClean="0"/>
            <a:t>Australia</a:t>
          </a:r>
          <a:endParaRPr lang="en-IN" strike="sngStrike" dirty="0"/>
        </a:p>
      </dgm:t>
    </dgm:pt>
    <dgm:pt modelId="{584DF91D-18B4-46DF-B531-A7DB996170F2}" type="parTrans" cxnId="{8871930C-AC5D-4212-95B6-8256111A7424}">
      <dgm:prSet/>
      <dgm:spPr/>
      <dgm:t>
        <a:bodyPr/>
        <a:lstStyle/>
        <a:p>
          <a:endParaRPr lang="en-IN"/>
        </a:p>
      </dgm:t>
    </dgm:pt>
    <dgm:pt modelId="{B69CC58D-10C3-4BF1-A28A-A0992A6A652C}" type="sibTrans" cxnId="{8871930C-AC5D-4212-95B6-8256111A7424}">
      <dgm:prSet/>
      <dgm:spPr/>
      <dgm:t>
        <a:bodyPr/>
        <a:lstStyle/>
        <a:p>
          <a:endParaRPr lang="en-IN"/>
        </a:p>
      </dgm:t>
    </dgm:pt>
    <dgm:pt modelId="{F478648F-90B0-4B54-A7CB-D391B6ED0062}">
      <dgm:prSet/>
      <dgm:spPr/>
      <dgm:t>
        <a:bodyPr/>
        <a:lstStyle/>
        <a:p>
          <a:r>
            <a:rPr lang="en-US" dirty="0" smtClean="0"/>
            <a:t>Europe</a:t>
          </a:r>
          <a:endParaRPr lang="en-IN" dirty="0"/>
        </a:p>
      </dgm:t>
    </dgm:pt>
    <dgm:pt modelId="{62C1EE67-5958-4008-B828-20F9CB3EA95F}" type="parTrans" cxnId="{951FFB77-778C-40AF-B7FE-90DADEE570D6}">
      <dgm:prSet/>
      <dgm:spPr/>
    </dgm:pt>
    <dgm:pt modelId="{E516C4F9-38B8-4AAD-A47F-F861568AFBE9}" type="sibTrans" cxnId="{951FFB77-778C-40AF-B7FE-90DADEE570D6}">
      <dgm:prSet/>
      <dgm:spPr/>
    </dgm:pt>
    <dgm:pt modelId="{FC9EB0D1-2768-4D60-88EE-BF1568323606}">
      <dgm:prSet/>
      <dgm:spPr/>
      <dgm:t>
        <a:bodyPr/>
        <a:lstStyle/>
        <a:p>
          <a:r>
            <a:rPr lang="en-US" dirty="0" smtClean="0"/>
            <a:t>North America</a:t>
          </a:r>
          <a:endParaRPr lang="en-IN" dirty="0"/>
        </a:p>
      </dgm:t>
    </dgm:pt>
    <dgm:pt modelId="{AD152F37-D12C-4237-8302-D825155912D4}" type="parTrans" cxnId="{FB82892F-DBF9-4E69-8B8C-1E6D64F879D0}">
      <dgm:prSet/>
      <dgm:spPr/>
    </dgm:pt>
    <dgm:pt modelId="{6F38BFEE-C084-46B1-B515-009D6A21B11F}" type="sibTrans" cxnId="{FB82892F-DBF9-4E69-8B8C-1E6D64F879D0}">
      <dgm:prSet/>
      <dgm:spPr/>
    </dgm:pt>
    <dgm:pt modelId="{34D6E3B1-141F-4CFE-97D3-8C221F6101A0}">
      <dgm:prSet/>
      <dgm:spPr/>
      <dgm:t>
        <a:bodyPr/>
        <a:lstStyle/>
        <a:p>
          <a:r>
            <a:rPr lang="en-US" dirty="0" smtClean="0"/>
            <a:t>South America</a:t>
          </a:r>
          <a:endParaRPr lang="en-IN" dirty="0"/>
        </a:p>
      </dgm:t>
    </dgm:pt>
    <dgm:pt modelId="{19949C77-CD66-4432-8105-60DB18CEC90D}" type="parTrans" cxnId="{C3188864-CB56-4116-ACE2-34ED29D56C6C}">
      <dgm:prSet/>
      <dgm:spPr/>
    </dgm:pt>
    <dgm:pt modelId="{CB1295D3-F260-4546-8035-9560FA6ED5F9}" type="sibTrans" cxnId="{C3188864-CB56-4116-ACE2-34ED29D56C6C}">
      <dgm:prSet/>
      <dgm:spPr/>
    </dgm:pt>
    <dgm:pt modelId="{6353B490-62A2-4A08-91CF-3C4AE2CB0119}" type="pres">
      <dgm:prSet presAssocID="{64F30DA5-FF2D-4DBE-8873-82CDD335A100}" presName="linearFlow" presStyleCnt="0">
        <dgm:presLayoutVars>
          <dgm:dir/>
          <dgm:resizeHandles val="exact"/>
        </dgm:presLayoutVars>
      </dgm:prSet>
      <dgm:spPr/>
    </dgm:pt>
    <dgm:pt modelId="{DE32D310-F8AD-4049-8C4B-FAFE5C08EB7C}" type="pres">
      <dgm:prSet presAssocID="{51FAB1B4-2C0F-480B-9036-CE23A9EEAD8D}" presName="composite" presStyleCnt="0"/>
      <dgm:spPr/>
    </dgm:pt>
    <dgm:pt modelId="{E900583A-47F6-4F1E-AFFE-7FC2B4DFA81A}" type="pres">
      <dgm:prSet presAssocID="{51FAB1B4-2C0F-480B-9036-CE23A9EEAD8D}" presName="imgShp" presStyleLbl="fgImgPlace1" presStyleIdx="0" presStyleCnt="6"/>
      <dgm:spPr/>
    </dgm:pt>
    <dgm:pt modelId="{90F368E1-ADE2-441E-89BD-FDAE0586ACB9}" type="pres">
      <dgm:prSet presAssocID="{51FAB1B4-2C0F-480B-9036-CE23A9EEAD8D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C389A2-2535-47F8-84C5-B7D6A1AC1820}" type="pres">
      <dgm:prSet presAssocID="{5E0BB607-A66A-42F1-BB10-800CE406B138}" presName="spacing" presStyleCnt="0"/>
      <dgm:spPr/>
    </dgm:pt>
    <dgm:pt modelId="{7E52A08E-B2A2-45DC-86AD-BC16D16C3CD6}" type="pres">
      <dgm:prSet presAssocID="{CA9BBF46-AC60-4D42-A062-16577DBB1FB4}" presName="composite" presStyleCnt="0"/>
      <dgm:spPr/>
    </dgm:pt>
    <dgm:pt modelId="{4F54ACC4-9955-4BCD-AB4E-E47983AB1A1D}" type="pres">
      <dgm:prSet presAssocID="{CA9BBF46-AC60-4D42-A062-16577DBB1FB4}" presName="imgShp" presStyleLbl="fgImgPlace1" presStyleIdx="1" presStyleCnt="6"/>
      <dgm:spPr/>
    </dgm:pt>
    <dgm:pt modelId="{BE57B5AE-391C-4AF1-811A-7FFCEEF58CEE}" type="pres">
      <dgm:prSet presAssocID="{CA9BBF46-AC60-4D42-A062-16577DBB1FB4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C744F3-E12C-482B-9772-5B1865CEFA22}" type="pres">
      <dgm:prSet presAssocID="{6D77C320-CB38-44D7-82FB-EAC1125304B4}" presName="spacing" presStyleCnt="0"/>
      <dgm:spPr/>
    </dgm:pt>
    <dgm:pt modelId="{2E20B169-0443-4B3F-A688-9F2AACD819E9}" type="pres">
      <dgm:prSet presAssocID="{4F2431D3-5531-4625-A0AC-EAE9F9849A3D}" presName="composite" presStyleCnt="0"/>
      <dgm:spPr/>
    </dgm:pt>
    <dgm:pt modelId="{4A312648-3753-4A38-8DD5-78FDCA115E5B}" type="pres">
      <dgm:prSet presAssocID="{4F2431D3-5531-4625-A0AC-EAE9F9849A3D}" presName="imgShp" presStyleLbl="fgImgPlace1" presStyleIdx="2" presStyleCnt="6"/>
      <dgm:spPr/>
    </dgm:pt>
    <dgm:pt modelId="{128EC8D3-59C8-4520-B71F-A074937981C9}" type="pres">
      <dgm:prSet presAssocID="{4F2431D3-5531-4625-A0AC-EAE9F9849A3D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8A552A-BFE8-483F-B0B1-D96F4E8CC61B}" type="pres">
      <dgm:prSet presAssocID="{B69CC58D-10C3-4BF1-A28A-A0992A6A652C}" presName="spacing" presStyleCnt="0"/>
      <dgm:spPr/>
    </dgm:pt>
    <dgm:pt modelId="{EEBDC48E-FFC8-4564-8E78-726266561CD9}" type="pres">
      <dgm:prSet presAssocID="{F478648F-90B0-4B54-A7CB-D391B6ED0062}" presName="composite" presStyleCnt="0"/>
      <dgm:spPr/>
    </dgm:pt>
    <dgm:pt modelId="{D32D7850-B996-4E2E-BCA8-6DA3B36CBB17}" type="pres">
      <dgm:prSet presAssocID="{F478648F-90B0-4B54-A7CB-D391B6ED0062}" presName="imgShp" presStyleLbl="fgImgPlace1" presStyleIdx="3" presStyleCnt="6"/>
      <dgm:spPr/>
    </dgm:pt>
    <dgm:pt modelId="{AB24EAD8-4672-4615-BAFF-DF678799D4F4}" type="pres">
      <dgm:prSet presAssocID="{F478648F-90B0-4B54-A7CB-D391B6ED0062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89C234-A4B7-431E-AE8D-2C349E0ABCBC}" type="pres">
      <dgm:prSet presAssocID="{E516C4F9-38B8-4AAD-A47F-F861568AFBE9}" presName="spacing" presStyleCnt="0"/>
      <dgm:spPr/>
    </dgm:pt>
    <dgm:pt modelId="{638F0312-A21E-469C-AC67-4D046C3AA994}" type="pres">
      <dgm:prSet presAssocID="{FC9EB0D1-2768-4D60-88EE-BF1568323606}" presName="composite" presStyleCnt="0"/>
      <dgm:spPr/>
    </dgm:pt>
    <dgm:pt modelId="{B6F0BB44-A251-4B3D-8034-0045AD136FDC}" type="pres">
      <dgm:prSet presAssocID="{FC9EB0D1-2768-4D60-88EE-BF1568323606}" presName="imgShp" presStyleLbl="fgImgPlace1" presStyleIdx="4" presStyleCnt="6"/>
      <dgm:spPr/>
    </dgm:pt>
    <dgm:pt modelId="{4F15E027-6354-44B0-A8F9-FDB8B410817E}" type="pres">
      <dgm:prSet presAssocID="{FC9EB0D1-2768-4D60-88EE-BF1568323606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298F56-3314-4EAA-A675-7CF7EAC68175}" type="pres">
      <dgm:prSet presAssocID="{6F38BFEE-C084-46B1-B515-009D6A21B11F}" presName="spacing" presStyleCnt="0"/>
      <dgm:spPr/>
    </dgm:pt>
    <dgm:pt modelId="{87BFD4E7-F6BB-4098-B529-B950C0642F5A}" type="pres">
      <dgm:prSet presAssocID="{34D6E3B1-141F-4CFE-97D3-8C221F6101A0}" presName="composite" presStyleCnt="0"/>
      <dgm:spPr/>
    </dgm:pt>
    <dgm:pt modelId="{B0FE5977-F375-49FE-A41D-953534A45121}" type="pres">
      <dgm:prSet presAssocID="{34D6E3B1-141F-4CFE-97D3-8C221F6101A0}" presName="imgShp" presStyleLbl="fgImgPlace1" presStyleIdx="5" presStyleCnt="6"/>
      <dgm:spPr/>
    </dgm:pt>
    <dgm:pt modelId="{F4724BC1-0220-4037-995B-E5BFFC6ED52F}" type="pres">
      <dgm:prSet presAssocID="{34D6E3B1-141F-4CFE-97D3-8C221F6101A0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2A37C2A-6466-42F7-9A83-EA657CC2D1A5}" type="presOf" srcId="{4F2431D3-5531-4625-A0AC-EAE9F9849A3D}" destId="{128EC8D3-59C8-4520-B71F-A074937981C9}" srcOrd="0" destOrd="0" presId="urn:microsoft.com/office/officeart/2005/8/layout/vList3"/>
    <dgm:cxn modelId="{FB82892F-DBF9-4E69-8B8C-1E6D64F879D0}" srcId="{64F30DA5-FF2D-4DBE-8873-82CDD335A100}" destId="{FC9EB0D1-2768-4D60-88EE-BF1568323606}" srcOrd="4" destOrd="0" parTransId="{AD152F37-D12C-4237-8302-D825155912D4}" sibTransId="{6F38BFEE-C084-46B1-B515-009D6A21B11F}"/>
    <dgm:cxn modelId="{C88DF1EE-1C2D-4D44-900F-460C401FC549}" srcId="{64F30DA5-FF2D-4DBE-8873-82CDD335A100}" destId="{51FAB1B4-2C0F-480B-9036-CE23A9EEAD8D}" srcOrd="0" destOrd="0" parTransId="{E28FA1CF-FFC0-4B78-BCB6-2C020DE6C2D2}" sibTransId="{5E0BB607-A66A-42F1-BB10-800CE406B138}"/>
    <dgm:cxn modelId="{7FF08096-008B-4386-8BC7-1833B41460FD}" type="presOf" srcId="{F478648F-90B0-4B54-A7CB-D391B6ED0062}" destId="{AB24EAD8-4672-4615-BAFF-DF678799D4F4}" srcOrd="0" destOrd="0" presId="urn:microsoft.com/office/officeart/2005/8/layout/vList3"/>
    <dgm:cxn modelId="{951FFB77-778C-40AF-B7FE-90DADEE570D6}" srcId="{64F30DA5-FF2D-4DBE-8873-82CDD335A100}" destId="{F478648F-90B0-4B54-A7CB-D391B6ED0062}" srcOrd="3" destOrd="0" parTransId="{62C1EE67-5958-4008-B828-20F9CB3EA95F}" sibTransId="{E516C4F9-38B8-4AAD-A47F-F861568AFBE9}"/>
    <dgm:cxn modelId="{A699B768-CA1A-4B1F-9A2E-6506207D06EA}" type="presOf" srcId="{51FAB1B4-2C0F-480B-9036-CE23A9EEAD8D}" destId="{90F368E1-ADE2-441E-89BD-FDAE0586ACB9}" srcOrd="0" destOrd="0" presId="urn:microsoft.com/office/officeart/2005/8/layout/vList3"/>
    <dgm:cxn modelId="{609A47BF-DAA4-4ADF-9BBA-5DB9E7922B77}" type="presOf" srcId="{CA9BBF46-AC60-4D42-A062-16577DBB1FB4}" destId="{BE57B5AE-391C-4AF1-811A-7FFCEEF58CEE}" srcOrd="0" destOrd="0" presId="urn:microsoft.com/office/officeart/2005/8/layout/vList3"/>
    <dgm:cxn modelId="{8871930C-AC5D-4212-95B6-8256111A7424}" srcId="{64F30DA5-FF2D-4DBE-8873-82CDD335A100}" destId="{4F2431D3-5531-4625-A0AC-EAE9F9849A3D}" srcOrd="2" destOrd="0" parTransId="{584DF91D-18B4-46DF-B531-A7DB996170F2}" sibTransId="{B69CC58D-10C3-4BF1-A28A-A0992A6A652C}"/>
    <dgm:cxn modelId="{95AE0F7D-BB81-44F1-8ED5-E6B2312BE70C}" type="presOf" srcId="{64F30DA5-FF2D-4DBE-8873-82CDD335A100}" destId="{6353B490-62A2-4A08-91CF-3C4AE2CB0119}" srcOrd="0" destOrd="0" presId="urn:microsoft.com/office/officeart/2005/8/layout/vList3"/>
    <dgm:cxn modelId="{29E3DA0F-DC80-4C7D-9DB4-0588F02CD4CD}" type="presOf" srcId="{FC9EB0D1-2768-4D60-88EE-BF1568323606}" destId="{4F15E027-6354-44B0-A8F9-FDB8B410817E}" srcOrd="0" destOrd="0" presId="urn:microsoft.com/office/officeart/2005/8/layout/vList3"/>
    <dgm:cxn modelId="{BC81D59E-629A-403A-80A2-E6C802C706A9}" srcId="{64F30DA5-FF2D-4DBE-8873-82CDD335A100}" destId="{CA9BBF46-AC60-4D42-A062-16577DBB1FB4}" srcOrd="1" destOrd="0" parTransId="{0CE859E5-71A9-46EF-8221-B0047AC13E55}" sibTransId="{6D77C320-CB38-44D7-82FB-EAC1125304B4}"/>
    <dgm:cxn modelId="{C114BAEE-1165-4C99-B125-E711B9D6DDBE}" type="presOf" srcId="{34D6E3B1-141F-4CFE-97D3-8C221F6101A0}" destId="{F4724BC1-0220-4037-995B-E5BFFC6ED52F}" srcOrd="0" destOrd="0" presId="urn:microsoft.com/office/officeart/2005/8/layout/vList3"/>
    <dgm:cxn modelId="{C3188864-CB56-4116-ACE2-34ED29D56C6C}" srcId="{64F30DA5-FF2D-4DBE-8873-82CDD335A100}" destId="{34D6E3B1-141F-4CFE-97D3-8C221F6101A0}" srcOrd="5" destOrd="0" parTransId="{19949C77-CD66-4432-8105-60DB18CEC90D}" sibTransId="{CB1295D3-F260-4546-8035-9560FA6ED5F9}"/>
    <dgm:cxn modelId="{49ED3E1C-0A47-4CE4-8EA1-A61BE3326861}" type="presParOf" srcId="{6353B490-62A2-4A08-91CF-3C4AE2CB0119}" destId="{DE32D310-F8AD-4049-8C4B-FAFE5C08EB7C}" srcOrd="0" destOrd="0" presId="urn:microsoft.com/office/officeart/2005/8/layout/vList3"/>
    <dgm:cxn modelId="{F348A6C5-F5D0-4BE8-AE0C-34DFBF211445}" type="presParOf" srcId="{DE32D310-F8AD-4049-8C4B-FAFE5C08EB7C}" destId="{E900583A-47F6-4F1E-AFFE-7FC2B4DFA81A}" srcOrd="0" destOrd="0" presId="urn:microsoft.com/office/officeart/2005/8/layout/vList3"/>
    <dgm:cxn modelId="{83007D14-C3D6-4528-8C2A-B6521DBC320D}" type="presParOf" srcId="{DE32D310-F8AD-4049-8C4B-FAFE5C08EB7C}" destId="{90F368E1-ADE2-441E-89BD-FDAE0586ACB9}" srcOrd="1" destOrd="0" presId="urn:microsoft.com/office/officeart/2005/8/layout/vList3"/>
    <dgm:cxn modelId="{9EBEAE15-1310-4540-8E49-C6EB9A10F485}" type="presParOf" srcId="{6353B490-62A2-4A08-91CF-3C4AE2CB0119}" destId="{58C389A2-2535-47F8-84C5-B7D6A1AC1820}" srcOrd="1" destOrd="0" presId="urn:microsoft.com/office/officeart/2005/8/layout/vList3"/>
    <dgm:cxn modelId="{2E7F50DC-8CF1-44E3-9DA4-08F6BFBCF491}" type="presParOf" srcId="{6353B490-62A2-4A08-91CF-3C4AE2CB0119}" destId="{7E52A08E-B2A2-45DC-86AD-BC16D16C3CD6}" srcOrd="2" destOrd="0" presId="urn:microsoft.com/office/officeart/2005/8/layout/vList3"/>
    <dgm:cxn modelId="{DE92126B-012F-46C0-8D3C-A9E50523A8E7}" type="presParOf" srcId="{7E52A08E-B2A2-45DC-86AD-BC16D16C3CD6}" destId="{4F54ACC4-9955-4BCD-AB4E-E47983AB1A1D}" srcOrd="0" destOrd="0" presId="urn:microsoft.com/office/officeart/2005/8/layout/vList3"/>
    <dgm:cxn modelId="{8B2E1C84-4A14-4F14-8956-35E25163AEA4}" type="presParOf" srcId="{7E52A08E-B2A2-45DC-86AD-BC16D16C3CD6}" destId="{BE57B5AE-391C-4AF1-811A-7FFCEEF58CEE}" srcOrd="1" destOrd="0" presId="urn:microsoft.com/office/officeart/2005/8/layout/vList3"/>
    <dgm:cxn modelId="{6DCFA108-BB32-4AFD-B87A-50C58674C6A5}" type="presParOf" srcId="{6353B490-62A2-4A08-91CF-3C4AE2CB0119}" destId="{56C744F3-E12C-482B-9772-5B1865CEFA22}" srcOrd="3" destOrd="0" presId="urn:microsoft.com/office/officeart/2005/8/layout/vList3"/>
    <dgm:cxn modelId="{D80E8786-3624-45D7-9415-2790EDA87169}" type="presParOf" srcId="{6353B490-62A2-4A08-91CF-3C4AE2CB0119}" destId="{2E20B169-0443-4B3F-A688-9F2AACD819E9}" srcOrd="4" destOrd="0" presId="urn:microsoft.com/office/officeart/2005/8/layout/vList3"/>
    <dgm:cxn modelId="{CBCA2E0D-220C-49A9-B971-7E81053E2141}" type="presParOf" srcId="{2E20B169-0443-4B3F-A688-9F2AACD819E9}" destId="{4A312648-3753-4A38-8DD5-78FDCA115E5B}" srcOrd="0" destOrd="0" presId="urn:microsoft.com/office/officeart/2005/8/layout/vList3"/>
    <dgm:cxn modelId="{AC97015D-2ABE-4627-9837-D71112A3345F}" type="presParOf" srcId="{2E20B169-0443-4B3F-A688-9F2AACD819E9}" destId="{128EC8D3-59C8-4520-B71F-A074937981C9}" srcOrd="1" destOrd="0" presId="urn:microsoft.com/office/officeart/2005/8/layout/vList3"/>
    <dgm:cxn modelId="{11CF3FD1-AB99-4E95-BB95-CD42A4A19B72}" type="presParOf" srcId="{6353B490-62A2-4A08-91CF-3C4AE2CB0119}" destId="{898A552A-BFE8-483F-B0B1-D96F4E8CC61B}" srcOrd="5" destOrd="0" presId="urn:microsoft.com/office/officeart/2005/8/layout/vList3"/>
    <dgm:cxn modelId="{8DE44258-188E-4789-98A0-E6532F12ED14}" type="presParOf" srcId="{6353B490-62A2-4A08-91CF-3C4AE2CB0119}" destId="{EEBDC48E-FFC8-4564-8E78-726266561CD9}" srcOrd="6" destOrd="0" presId="urn:microsoft.com/office/officeart/2005/8/layout/vList3"/>
    <dgm:cxn modelId="{E01D7C15-6F15-4139-A1DB-3CBE727CA4BE}" type="presParOf" srcId="{EEBDC48E-FFC8-4564-8E78-726266561CD9}" destId="{D32D7850-B996-4E2E-BCA8-6DA3B36CBB17}" srcOrd="0" destOrd="0" presId="urn:microsoft.com/office/officeart/2005/8/layout/vList3"/>
    <dgm:cxn modelId="{9B3C70E9-F06F-4898-8245-CCB2B7B26B18}" type="presParOf" srcId="{EEBDC48E-FFC8-4564-8E78-726266561CD9}" destId="{AB24EAD8-4672-4615-BAFF-DF678799D4F4}" srcOrd="1" destOrd="0" presId="urn:microsoft.com/office/officeart/2005/8/layout/vList3"/>
    <dgm:cxn modelId="{997092AE-1794-4D69-82F9-F812D536334F}" type="presParOf" srcId="{6353B490-62A2-4A08-91CF-3C4AE2CB0119}" destId="{A789C234-A4B7-431E-AE8D-2C349E0ABCBC}" srcOrd="7" destOrd="0" presId="urn:microsoft.com/office/officeart/2005/8/layout/vList3"/>
    <dgm:cxn modelId="{52FFB58C-691E-4B25-8CC4-827CA559CCD2}" type="presParOf" srcId="{6353B490-62A2-4A08-91CF-3C4AE2CB0119}" destId="{638F0312-A21E-469C-AC67-4D046C3AA994}" srcOrd="8" destOrd="0" presId="urn:microsoft.com/office/officeart/2005/8/layout/vList3"/>
    <dgm:cxn modelId="{32001AB4-8B5D-4938-B6DD-5BC10126F7E8}" type="presParOf" srcId="{638F0312-A21E-469C-AC67-4D046C3AA994}" destId="{B6F0BB44-A251-4B3D-8034-0045AD136FDC}" srcOrd="0" destOrd="0" presId="urn:microsoft.com/office/officeart/2005/8/layout/vList3"/>
    <dgm:cxn modelId="{7A9F0D73-54BA-4701-82D1-102FD8A292CE}" type="presParOf" srcId="{638F0312-A21E-469C-AC67-4D046C3AA994}" destId="{4F15E027-6354-44B0-A8F9-FDB8B410817E}" srcOrd="1" destOrd="0" presId="urn:microsoft.com/office/officeart/2005/8/layout/vList3"/>
    <dgm:cxn modelId="{05EAB9E0-182F-420C-A22E-E28014CBBCB0}" type="presParOf" srcId="{6353B490-62A2-4A08-91CF-3C4AE2CB0119}" destId="{7B298F56-3314-4EAA-A675-7CF7EAC68175}" srcOrd="9" destOrd="0" presId="urn:microsoft.com/office/officeart/2005/8/layout/vList3"/>
    <dgm:cxn modelId="{DA8D5A8F-5E21-4D8E-8504-59D9DEAB8A6A}" type="presParOf" srcId="{6353B490-62A2-4A08-91CF-3C4AE2CB0119}" destId="{87BFD4E7-F6BB-4098-B529-B950C0642F5A}" srcOrd="10" destOrd="0" presId="urn:microsoft.com/office/officeart/2005/8/layout/vList3"/>
    <dgm:cxn modelId="{F05DF1E0-6265-43CB-A938-44D9607C872F}" type="presParOf" srcId="{87BFD4E7-F6BB-4098-B529-B950C0642F5A}" destId="{B0FE5977-F375-49FE-A41D-953534A45121}" srcOrd="0" destOrd="0" presId="urn:microsoft.com/office/officeart/2005/8/layout/vList3"/>
    <dgm:cxn modelId="{A77E7ACD-0DB6-4720-B9CA-E397E2644A7E}" type="presParOf" srcId="{87BFD4E7-F6BB-4098-B529-B950C0642F5A}" destId="{F4724BC1-0220-4037-995B-E5BFFC6ED52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A4AE4-1149-417E-A30D-E1AF89BDBB01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5DB4ECB8-B0B5-4AF4-A3BB-FAD07231DDAF}">
      <dgm:prSet phldrT="[Text]"/>
      <dgm:spPr/>
      <dgm:t>
        <a:bodyPr/>
        <a:lstStyle/>
        <a:p>
          <a:r>
            <a:rPr lang="en-US" dirty="0" smtClean="0"/>
            <a:t>Rivers flow to Mediterranean Sea</a:t>
          </a:r>
          <a:endParaRPr lang="en-IN" dirty="0"/>
        </a:p>
      </dgm:t>
    </dgm:pt>
    <dgm:pt modelId="{463FD58E-7E98-4C62-B81F-DD1A38B73016}" type="parTrans" cxnId="{2C5E7FFB-8F6F-4114-9841-3666AC7D1D15}">
      <dgm:prSet/>
      <dgm:spPr/>
      <dgm:t>
        <a:bodyPr/>
        <a:lstStyle/>
        <a:p>
          <a:endParaRPr lang="en-IN"/>
        </a:p>
      </dgm:t>
    </dgm:pt>
    <dgm:pt modelId="{F609109B-AA63-4C41-92D7-3CAAD352B0B6}" type="sibTrans" cxnId="{2C5E7FFB-8F6F-4114-9841-3666AC7D1D15}">
      <dgm:prSet/>
      <dgm:spPr/>
      <dgm:t>
        <a:bodyPr/>
        <a:lstStyle/>
        <a:p>
          <a:endParaRPr lang="en-IN"/>
        </a:p>
      </dgm:t>
    </dgm:pt>
    <dgm:pt modelId="{A44B48F9-BCAC-4AFD-813A-C0ABD4C4CEF1}">
      <dgm:prSet phldrT="[Text]"/>
      <dgm:spPr/>
      <dgm:t>
        <a:bodyPr/>
        <a:lstStyle/>
        <a:p>
          <a:r>
            <a:rPr lang="en-US" dirty="0" smtClean="0"/>
            <a:t>Rivers flow to Atlantic Ocean</a:t>
          </a:r>
          <a:endParaRPr lang="en-IN" dirty="0"/>
        </a:p>
      </dgm:t>
    </dgm:pt>
    <dgm:pt modelId="{8D956C6A-3A75-4DF8-A2E6-D5229018DF53}" type="parTrans" cxnId="{5BAB0CC4-07E6-4CC8-8301-7A5BAA45BF4A}">
      <dgm:prSet/>
      <dgm:spPr/>
      <dgm:t>
        <a:bodyPr/>
        <a:lstStyle/>
        <a:p>
          <a:endParaRPr lang="en-IN"/>
        </a:p>
      </dgm:t>
    </dgm:pt>
    <dgm:pt modelId="{2AF24009-C4CC-4DD5-9020-864AB19FA5A2}" type="sibTrans" cxnId="{5BAB0CC4-07E6-4CC8-8301-7A5BAA45BF4A}">
      <dgm:prSet/>
      <dgm:spPr/>
      <dgm:t>
        <a:bodyPr/>
        <a:lstStyle/>
        <a:p>
          <a:endParaRPr lang="en-IN"/>
        </a:p>
      </dgm:t>
    </dgm:pt>
    <dgm:pt modelId="{94B52632-56C1-4680-8FD5-86D6FF1CB6FB}">
      <dgm:prSet phldrT="[Text]"/>
      <dgm:spPr/>
      <dgm:t>
        <a:bodyPr/>
        <a:lstStyle/>
        <a:p>
          <a:r>
            <a:rPr lang="en-US" dirty="0" smtClean="0"/>
            <a:t>Rivers flow to  Black sea</a:t>
          </a:r>
          <a:endParaRPr lang="en-IN" dirty="0"/>
        </a:p>
      </dgm:t>
    </dgm:pt>
    <dgm:pt modelId="{50C294E6-6967-4AA0-8D03-2A07AC3D1EFB}" type="parTrans" cxnId="{0FC20D4B-C018-4487-8377-691C41FB6696}">
      <dgm:prSet/>
      <dgm:spPr/>
      <dgm:t>
        <a:bodyPr/>
        <a:lstStyle/>
        <a:p>
          <a:endParaRPr lang="en-IN"/>
        </a:p>
      </dgm:t>
    </dgm:pt>
    <dgm:pt modelId="{9E7A5155-4F1F-4823-82CB-05375F88BD7D}" type="sibTrans" cxnId="{0FC20D4B-C018-4487-8377-691C41FB6696}">
      <dgm:prSet/>
      <dgm:spPr/>
      <dgm:t>
        <a:bodyPr/>
        <a:lstStyle/>
        <a:p>
          <a:endParaRPr lang="en-IN"/>
        </a:p>
      </dgm:t>
    </dgm:pt>
    <dgm:pt modelId="{833CF21E-14CD-4081-BEA0-968CA38ACDA8}" type="pres">
      <dgm:prSet presAssocID="{792A4AE4-1149-417E-A30D-E1AF89BDBB0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1D8B221B-9467-4A6E-BD71-8AF54E0E263C}" type="pres">
      <dgm:prSet presAssocID="{792A4AE4-1149-417E-A30D-E1AF89BDBB01}" presName="Name1" presStyleCnt="0"/>
      <dgm:spPr/>
    </dgm:pt>
    <dgm:pt modelId="{F6C75ED5-D58C-4885-839E-06E4A79DB8A8}" type="pres">
      <dgm:prSet presAssocID="{792A4AE4-1149-417E-A30D-E1AF89BDBB01}" presName="cycle" presStyleCnt="0"/>
      <dgm:spPr/>
    </dgm:pt>
    <dgm:pt modelId="{B39A08D5-771A-4414-A477-F1B1D82C98A1}" type="pres">
      <dgm:prSet presAssocID="{792A4AE4-1149-417E-A30D-E1AF89BDBB01}" presName="srcNode" presStyleLbl="node1" presStyleIdx="0" presStyleCnt="3"/>
      <dgm:spPr/>
    </dgm:pt>
    <dgm:pt modelId="{A524E1FB-34DB-4C8B-916D-432E250B2749}" type="pres">
      <dgm:prSet presAssocID="{792A4AE4-1149-417E-A30D-E1AF89BDBB01}" presName="conn" presStyleLbl="parChTrans1D2" presStyleIdx="0" presStyleCnt="1"/>
      <dgm:spPr/>
      <dgm:t>
        <a:bodyPr/>
        <a:lstStyle/>
        <a:p>
          <a:endParaRPr lang="en-IN"/>
        </a:p>
      </dgm:t>
    </dgm:pt>
    <dgm:pt modelId="{AFBF325F-7E1D-4914-A9A6-028D5E616780}" type="pres">
      <dgm:prSet presAssocID="{792A4AE4-1149-417E-A30D-E1AF89BDBB01}" presName="extraNode" presStyleLbl="node1" presStyleIdx="0" presStyleCnt="3"/>
      <dgm:spPr/>
    </dgm:pt>
    <dgm:pt modelId="{7727F70E-0E02-4DF2-965C-E6893E6B81A3}" type="pres">
      <dgm:prSet presAssocID="{792A4AE4-1149-417E-A30D-E1AF89BDBB01}" presName="dstNode" presStyleLbl="node1" presStyleIdx="0" presStyleCnt="3"/>
      <dgm:spPr/>
    </dgm:pt>
    <dgm:pt modelId="{798996B7-6F52-4FA2-9BD1-E093CC6182EC}" type="pres">
      <dgm:prSet presAssocID="{5DB4ECB8-B0B5-4AF4-A3BB-FAD07231DDA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6DABCE-0C83-45A7-B449-B97DC1C2E928}" type="pres">
      <dgm:prSet presAssocID="{5DB4ECB8-B0B5-4AF4-A3BB-FAD07231DDAF}" presName="accent_1" presStyleCnt="0"/>
      <dgm:spPr/>
    </dgm:pt>
    <dgm:pt modelId="{04382119-DC6E-4043-AFDB-DED0D6ECA7FD}" type="pres">
      <dgm:prSet presAssocID="{5DB4ECB8-B0B5-4AF4-A3BB-FAD07231DDAF}" presName="accentRepeatNode" presStyleLbl="solidFgAcc1" presStyleIdx="0" presStyleCnt="3"/>
      <dgm:spPr/>
    </dgm:pt>
    <dgm:pt modelId="{2A9E61A9-76C8-48E9-8D07-93AD0DC491E1}" type="pres">
      <dgm:prSet presAssocID="{A44B48F9-BCAC-4AFD-813A-C0ABD4C4CEF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1491BC-C394-46BB-BC71-953C8E8A967A}" type="pres">
      <dgm:prSet presAssocID="{A44B48F9-BCAC-4AFD-813A-C0ABD4C4CEF1}" presName="accent_2" presStyleCnt="0"/>
      <dgm:spPr/>
    </dgm:pt>
    <dgm:pt modelId="{09E51048-71A1-4980-BFFD-D8506B7D5D6A}" type="pres">
      <dgm:prSet presAssocID="{A44B48F9-BCAC-4AFD-813A-C0ABD4C4CEF1}" presName="accentRepeatNode" presStyleLbl="solidFgAcc1" presStyleIdx="1" presStyleCnt="3"/>
      <dgm:spPr/>
    </dgm:pt>
    <dgm:pt modelId="{1A7B52F8-167F-4D19-8662-AFCABCE0121A}" type="pres">
      <dgm:prSet presAssocID="{94B52632-56C1-4680-8FD5-86D6FF1CB6F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16E030-2BD3-491C-9334-E0FD4F32341C}" type="pres">
      <dgm:prSet presAssocID="{94B52632-56C1-4680-8FD5-86D6FF1CB6FB}" presName="accent_3" presStyleCnt="0"/>
      <dgm:spPr/>
    </dgm:pt>
    <dgm:pt modelId="{4FCEDAFF-12BC-41D1-B41D-94B2DE9DA339}" type="pres">
      <dgm:prSet presAssocID="{94B52632-56C1-4680-8FD5-86D6FF1CB6FB}" presName="accentRepeatNode" presStyleLbl="solidFgAcc1" presStyleIdx="2" presStyleCnt="3"/>
      <dgm:spPr/>
    </dgm:pt>
  </dgm:ptLst>
  <dgm:cxnLst>
    <dgm:cxn modelId="{B83E4F5F-B63F-495D-A360-CA0C74BB8F70}" type="presOf" srcId="{5DB4ECB8-B0B5-4AF4-A3BB-FAD07231DDAF}" destId="{798996B7-6F52-4FA2-9BD1-E093CC6182EC}" srcOrd="0" destOrd="0" presId="urn:microsoft.com/office/officeart/2008/layout/VerticalCurvedList"/>
    <dgm:cxn modelId="{24EE1F2E-0CE0-477D-B9B3-DF78955B04DA}" type="presOf" srcId="{A44B48F9-BCAC-4AFD-813A-C0ABD4C4CEF1}" destId="{2A9E61A9-76C8-48E9-8D07-93AD0DC491E1}" srcOrd="0" destOrd="0" presId="urn:microsoft.com/office/officeart/2008/layout/VerticalCurvedList"/>
    <dgm:cxn modelId="{D159A816-EBE3-4E4A-91A3-2A71D32A6262}" type="presOf" srcId="{94B52632-56C1-4680-8FD5-86D6FF1CB6FB}" destId="{1A7B52F8-167F-4D19-8662-AFCABCE0121A}" srcOrd="0" destOrd="0" presId="urn:microsoft.com/office/officeart/2008/layout/VerticalCurvedList"/>
    <dgm:cxn modelId="{0FC20D4B-C018-4487-8377-691C41FB6696}" srcId="{792A4AE4-1149-417E-A30D-E1AF89BDBB01}" destId="{94B52632-56C1-4680-8FD5-86D6FF1CB6FB}" srcOrd="2" destOrd="0" parTransId="{50C294E6-6967-4AA0-8D03-2A07AC3D1EFB}" sibTransId="{9E7A5155-4F1F-4823-82CB-05375F88BD7D}"/>
    <dgm:cxn modelId="{2C5E7FFB-8F6F-4114-9841-3666AC7D1D15}" srcId="{792A4AE4-1149-417E-A30D-E1AF89BDBB01}" destId="{5DB4ECB8-B0B5-4AF4-A3BB-FAD07231DDAF}" srcOrd="0" destOrd="0" parTransId="{463FD58E-7E98-4C62-B81F-DD1A38B73016}" sibTransId="{F609109B-AA63-4C41-92D7-3CAAD352B0B6}"/>
    <dgm:cxn modelId="{59960B29-1084-4DB9-A342-202E7BE4CE70}" type="presOf" srcId="{F609109B-AA63-4C41-92D7-3CAAD352B0B6}" destId="{A524E1FB-34DB-4C8B-916D-432E250B2749}" srcOrd="0" destOrd="0" presId="urn:microsoft.com/office/officeart/2008/layout/VerticalCurvedList"/>
    <dgm:cxn modelId="{F9BBC179-6778-42FD-97BC-9DD67537A6CE}" type="presOf" srcId="{792A4AE4-1149-417E-A30D-E1AF89BDBB01}" destId="{833CF21E-14CD-4081-BEA0-968CA38ACDA8}" srcOrd="0" destOrd="0" presId="urn:microsoft.com/office/officeart/2008/layout/VerticalCurvedList"/>
    <dgm:cxn modelId="{5BAB0CC4-07E6-4CC8-8301-7A5BAA45BF4A}" srcId="{792A4AE4-1149-417E-A30D-E1AF89BDBB01}" destId="{A44B48F9-BCAC-4AFD-813A-C0ABD4C4CEF1}" srcOrd="1" destOrd="0" parTransId="{8D956C6A-3A75-4DF8-A2E6-D5229018DF53}" sibTransId="{2AF24009-C4CC-4DD5-9020-864AB19FA5A2}"/>
    <dgm:cxn modelId="{3943C671-048C-4BC5-BECD-03434A8A53EF}" type="presParOf" srcId="{833CF21E-14CD-4081-BEA0-968CA38ACDA8}" destId="{1D8B221B-9467-4A6E-BD71-8AF54E0E263C}" srcOrd="0" destOrd="0" presId="urn:microsoft.com/office/officeart/2008/layout/VerticalCurvedList"/>
    <dgm:cxn modelId="{39B0E289-F092-4DF9-A587-A6FF305F8260}" type="presParOf" srcId="{1D8B221B-9467-4A6E-BD71-8AF54E0E263C}" destId="{F6C75ED5-D58C-4885-839E-06E4A79DB8A8}" srcOrd="0" destOrd="0" presId="urn:microsoft.com/office/officeart/2008/layout/VerticalCurvedList"/>
    <dgm:cxn modelId="{AE98CBEC-6A24-487A-B302-728DE6F41C7B}" type="presParOf" srcId="{F6C75ED5-D58C-4885-839E-06E4A79DB8A8}" destId="{B39A08D5-771A-4414-A477-F1B1D82C98A1}" srcOrd="0" destOrd="0" presId="urn:microsoft.com/office/officeart/2008/layout/VerticalCurvedList"/>
    <dgm:cxn modelId="{A64BD55F-2053-4784-B776-68365E16105D}" type="presParOf" srcId="{F6C75ED5-D58C-4885-839E-06E4A79DB8A8}" destId="{A524E1FB-34DB-4C8B-916D-432E250B2749}" srcOrd="1" destOrd="0" presId="urn:microsoft.com/office/officeart/2008/layout/VerticalCurvedList"/>
    <dgm:cxn modelId="{C43704D2-CC21-46E0-8E35-D5ADA72BDAAA}" type="presParOf" srcId="{F6C75ED5-D58C-4885-839E-06E4A79DB8A8}" destId="{AFBF325F-7E1D-4914-A9A6-028D5E616780}" srcOrd="2" destOrd="0" presId="urn:microsoft.com/office/officeart/2008/layout/VerticalCurvedList"/>
    <dgm:cxn modelId="{09B5011B-5770-4125-B17F-125EE05793C5}" type="presParOf" srcId="{F6C75ED5-D58C-4885-839E-06E4A79DB8A8}" destId="{7727F70E-0E02-4DF2-965C-E6893E6B81A3}" srcOrd="3" destOrd="0" presId="urn:microsoft.com/office/officeart/2008/layout/VerticalCurvedList"/>
    <dgm:cxn modelId="{47E3FCCC-AF1A-44C1-AC75-0F4E6B2E8BE3}" type="presParOf" srcId="{1D8B221B-9467-4A6E-BD71-8AF54E0E263C}" destId="{798996B7-6F52-4FA2-9BD1-E093CC6182EC}" srcOrd="1" destOrd="0" presId="urn:microsoft.com/office/officeart/2008/layout/VerticalCurvedList"/>
    <dgm:cxn modelId="{94763090-E7C1-4BC3-93EF-53987A939C73}" type="presParOf" srcId="{1D8B221B-9467-4A6E-BD71-8AF54E0E263C}" destId="{A36DABCE-0C83-45A7-B449-B97DC1C2E928}" srcOrd="2" destOrd="0" presId="urn:microsoft.com/office/officeart/2008/layout/VerticalCurvedList"/>
    <dgm:cxn modelId="{055DDBFA-E3AA-49FE-AAD5-1A661BF51CB8}" type="presParOf" srcId="{A36DABCE-0C83-45A7-B449-B97DC1C2E928}" destId="{04382119-DC6E-4043-AFDB-DED0D6ECA7FD}" srcOrd="0" destOrd="0" presId="urn:microsoft.com/office/officeart/2008/layout/VerticalCurvedList"/>
    <dgm:cxn modelId="{BA0FBE71-3E74-4E87-9B7C-3DE3552BA420}" type="presParOf" srcId="{1D8B221B-9467-4A6E-BD71-8AF54E0E263C}" destId="{2A9E61A9-76C8-48E9-8D07-93AD0DC491E1}" srcOrd="3" destOrd="0" presId="urn:microsoft.com/office/officeart/2008/layout/VerticalCurvedList"/>
    <dgm:cxn modelId="{374F0A38-8BFB-4CFF-A0CC-1962CC37FB8D}" type="presParOf" srcId="{1D8B221B-9467-4A6E-BD71-8AF54E0E263C}" destId="{981491BC-C394-46BB-BC71-953C8E8A967A}" srcOrd="4" destOrd="0" presId="urn:microsoft.com/office/officeart/2008/layout/VerticalCurvedList"/>
    <dgm:cxn modelId="{2FD007AE-44B4-4FE5-85AC-60BE68178F84}" type="presParOf" srcId="{981491BC-C394-46BB-BC71-953C8E8A967A}" destId="{09E51048-71A1-4980-BFFD-D8506B7D5D6A}" srcOrd="0" destOrd="0" presId="urn:microsoft.com/office/officeart/2008/layout/VerticalCurvedList"/>
    <dgm:cxn modelId="{9B205AC9-C8C8-4E2B-9AC5-266AAC81FEF7}" type="presParOf" srcId="{1D8B221B-9467-4A6E-BD71-8AF54E0E263C}" destId="{1A7B52F8-167F-4D19-8662-AFCABCE0121A}" srcOrd="5" destOrd="0" presId="urn:microsoft.com/office/officeart/2008/layout/VerticalCurvedList"/>
    <dgm:cxn modelId="{ACAA5394-4F64-4D81-9B91-5D9027D8E65B}" type="presParOf" srcId="{1D8B221B-9467-4A6E-BD71-8AF54E0E263C}" destId="{8816E030-2BD3-491C-9334-E0FD4F32341C}" srcOrd="6" destOrd="0" presId="urn:microsoft.com/office/officeart/2008/layout/VerticalCurvedList"/>
    <dgm:cxn modelId="{7074A501-0CA6-4348-BC87-20CB67FCE4B5}" type="presParOf" srcId="{8816E030-2BD3-491C-9334-E0FD4F32341C}" destId="{4FCEDAFF-12BC-41D1-B41D-94B2DE9DA33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368E1-ADE2-441E-89BD-FDAE0586ACB9}">
      <dsp:nvSpPr>
        <dsp:cNvPr id="0" name=""/>
        <dsp:cNvSpPr/>
      </dsp:nvSpPr>
      <dsp:spPr>
        <a:xfrm rot="10800000">
          <a:off x="1936811" y="2176"/>
          <a:ext cx="6992874" cy="70179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strike="sngStrike" kern="1200" dirty="0" smtClean="0"/>
            <a:t>Asia</a:t>
          </a:r>
          <a:endParaRPr lang="en-IN" sz="3200" strike="sngStrike" kern="1200" dirty="0"/>
        </a:p>
      </dsp:txBody>
      <dsp:txXfrm rot="10800000">
        <a:off x="2112259" y="2176"/>
        <a:ext cx="6817426" cy="701793"/>
      </dsp:txXfrm>
    </dsp:sp>
    <dsp:sp modelId="{E900583A-47F6-4F1E-AFFE-7FC2B4DFA81A}">
      <dsp:nvSpPr>
        <dsp:cNvPr id="0" name=""/>
        <dsp:cNvSpPr/>
      </dsp:nvSpPr>
      <dsp:spPr>
        <a:xfrm>
          <a:off x="1585914" y="2176"/>
          <a:ext cx="701793" cy="701793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7B5AE-391C-4AF1-811A-7FFCEEF58CEE}">
      <dsp:nvSpPr>
        <dsp:cNvPr id="0" name=""/>
        <dsp:cNvSpPr/>
      </dsp:nvSpPr>
      <dsp:spPr>
        <a:xfrm rot="10800000">
          <a:off x="1936811" y="913459"/>
          <a:ext cx="6992874" cy="701793"/>
        </a:xfrm>
        <a:prstGeom prst="homePlat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strike="sngStrike" kern="1200" dirty="0" smtClean="0"/>
            <a:t>Africa</a:t>
          </a:r>
          <a:endParaRPr lang="en-IN" sz="3200" strike="sngStrike" kern="1200" dirty="0"/>
        </a:p>
      </dsp:txBody>
      <dsp:txXfrm rot="10800000">
        <a:off x="2112259" y="913459"/>
        <a:ext cx="6817426" cy="701793"/>
      </dsp:txXfrm>
    </dsp:sp>
    <dsp:sp modelId="{4F54ACC4-9955-4BCD-AB4E-E47983AB1A1D}">
      <dsp:nvSpPr>
        <dsp:cNvPr id="0" name=""/>
        <dsp:cNvSpPr/>
      </dsp:nvSpPr>
      <dsp:spPr>
        <a:xfrm>
          <a:off x="1585914" y="913459"/>
          <a:ext cx="701793" cy="701793"/>
        </a:xfrm>
        <a:prstGeom prst="ellipse">
          <a:avLst/>
        </a:prstGeom>
        <a:solidFill>
          <a:schemeClr val="accent4">
            <a:tint val="50000"/>
            <a:hueOff val="2289505"/>
            <a:satOff val="-12031"/>
            <a:lumOff val="-8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EC8D3-59C8-4520-B71F-A074937981C9}">
      <dsp:nvSpPr>
        <dsp:cNvPr id="0" name=""/>
        <dsp:cNvSpPr/>
      </dsp:nvSpPr>
      <dsp:spPr>
        <a:xfrm rot="10800000">
          <a:off x="1936811" y="1824743"/>
          <a:ext cx="6992874" cy="701793"/>
        </a:xfrm>
        <a:prstGeom prst="homePlat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strike="sngStrike" kern="1200" dirty="0" smtClean="0"/>
            <a:t>Australia</a:t>
          </a:r>
          <a:endParaRPr lang="en-IN" sz="3200" strike="sngStrike" kern="1200" dirty="0"/>
        </a:p>
      </dsp:txBody>
      <dsp:txXfrm rot="10800000">
        <a:off x="2112259" y="1824743"/>
        <a:ext cx="6817426" cy="701793"/>
      </dsp:txXfrm>
    </dsp:sp>
    <dsp:sp modelId="{4A312648-3753-4A38-8DD5-78FDCA115E5B}">
      <dsp:nvSpPr>
        <dsp:cNvPr id="0" name=""/>
        <dsp:cNvSpPr/>
      </dsp:nvSpPr>
      <dsp:spPr>
        <a:xfrm>
          <a:off x="1585914" y="1824743"/>
          <a:ext cx="701793" cy="701793"/>
        </a:xfrm>
        <a:prstGeom prst="ellipse">
          <a:avLst/>
        </a:prstGeom>
        <a:solidFill>
          <a:schemeClr val="accent4">
            <a:tint val="50000"/>
            <a:hueOff val="4579010"/>
            <a:satOff val="-24062"/>
            <a:lumOff val="-17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4EAD8-4672-4615-BAFF-DF678799D4F4}">
      <dsp:nvSpPr>
        <dsp:cNvPr id="0" name=""/>
        <dsp:cNvSpPr/>
      </dsp:nvSpPr>
      <dsp:spPr>
        <a:xfrm rot="10800000">
          <a:off x="1936811" y="2736026"/>
          <a:ext cx="6992874" cy="701793"/>
        </a:xfrm>
        <a:prstGeom prst="homePlat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Europe</a:t>
          </a:r>
          <a:endParaRPr lang="en-IN" sz="3200" kern="1200" dirty="0"/>
        </a:p>
      </dsp:txBody>
      <dsp:txXfrm rot="10800000">
        <a:off x="2112259" y="2736026"/>
        <a:ext cx="6817426" cy="701793"/>
      </dsp:txXfrm>
    </dsp:sp>
    <dsp:sp modelId="{D32D7850-B996-4E2E-BCA8-6DA3B36CBB17}">
      <dsp:nvSpPr>
        <dsp:cNvPr id="0" name=""/>
        <dsp:cNvSpPr/>
      </dsp:nvSpPr>
      <dsp:spPr>
        <a:xfrm>
          <a:off x="1585914" y="2736026"/>
          <a:ext cx="701793" cy="701793"/>
        </a:xfrm>
        <a:prstGeom prst="ellipse">
          <a:avLst/>
        </a:prstGeom>
        <a:solidFill>
          <a:schemeClr val="accent4">
            <a:tint val="50000"/>
            <a:hueOff val="6868515"/>
            <a:satOff val="-36094"/>
            <a:lumOff val="-26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5E027-6354-44B0-A8F9-FDB8B410817E}">
      <dsp:nvSpPr>
        <dsp:cNvPr id="0" name=""/>
        <dsp:cNvSpPr/>
      </dsp:nvSpPr>
      <dsp:spPr>
        <a:xfrm rot="10800000">
          <a:off x="1936811" y="3647310"/>
          <a:ext cx="6992874" cy="701793"/>
        </a:xfrm>
        <a:prstGeom prst="homePlat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North America</a:t>
          </a:r>
          <a:endParaRPr lang="en-IN" sz="3200" kern="1200" dirty="0"/>
        </a:p>
      </dsp:txBody>
      <dsp:txXfrm rot="10800000">
        <a:off x="2112259" y="3647310"/>
        <a:ext cx="6817426" cy="701793"/>
      </dsp:txXfrm>
    </dsp:sp>
    <dsp:sp modelId="{B6F0BB44-A251-4B3D-8034-0045AD136FDC}">
      <dsp:nvSpPr>
        <dsp:cNvPr id="0" name=""/>
        <dsp:cNvSpPr/>
      </dsp:nvSpPr>
      <dsp:spPr>
        <a:xfrm>
          <a:off x="1585914" y="3647310"/>
          <a:ext cx="701793" cy="701793"/>
        </a:xfrm>
        <a:prstGeom prst="ellipse">
          <a:avLst/>
        </a:prstGeom>
        <a:solidFill>
          <a:schemeClr val="accent4">
            <a:tint val="50000"/>
            <a:hueOff val="9158019"/>
            <a:satOff val="-48125"/>
            <a:lumOff val="-34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24BC1-0220-4037-995B-E5BFFC6ED52F}">
      <dsp:nvSpPr>
        <dsp:cNvPr id="0" name=""/>
        <dsp:cNvSpPr/>
      </dsp:nvSpPr>
      <dsp:spPr>
        <a:xfrm rot="10800000">
          <a:off x="1936811" y="4558593"/>
          <a:ext cx="6992874" cy="701793"/>
        </a:xfrm>
        <a:prstGeom prst="homePlat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South America</a:t>
          </a:r>
          <a:endParaRPr lang="en-IN" sz="3200" kern="1200" dirty="0"/>
        </a:p>
      </dsp:txBody>
      <dsp:txXfrm rot="10800000">
        <a:off x="2112259" y="4558593"/>
        <a:ext cx="6817426" cy="701793"/>
      </dsp:txXfrm>
    </dsp:sp>
    <dsp:sp modelId="{B0FE5977-F375-49FE-A41D-953534A45121}">
      <dsp:nvSpPr>
        <dsp:cNvPr id="0" name=""/>
        <dsp:cNvSpPr/>
      </dsp:nvSpPr>
      <dsp:spPr>
        <a:xfrm>
          <a:off x="1585914" y="4558593"/>
          <a:ext cx="701793" cy="701793"/>
        </a:xfrm>
        <a:prstGeom prst="ellipse">
          <a:avLst/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4E1FB-34DB-4C8B-916D-432E250B2749}">
      <dsp:nvSpPr>
        <dsp:cNvPr id="0" name=""/>
        <dsp:cNvSpPr/>
      </dsp:nvSpPr>
      <dsp:spPr>
        <a:xfrm>
          <a:off x="-5948874" y="-910560"/>
          <a:ext cx="7083684" cy="7083684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996B7-6F52-4FA2-9BD1-E093CC6182EC}">
      <dsp:nvSpPr>
        <dsp:cNvPr id="0" name=""/>
        <dsp:cNvSpPr/>
      </dsp:nvSpPr>
      <dsp:spPr>
        <a:xfrm>
          <a:off x="730443" y="526256"/>
          <a:ext cx="9712532" cy="105251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5432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Rivers flow to Mediterranean Sea</a:t>
          </a:r>
          <a:endParaRPr lang="en-IN" sz="5000" kern="1200" dirty="0"/>
        </a:p>
      </dsp:txBody>
      <dsp:txXfrm>
        <a:off x="730443" y="526256"/>
        <a:ext cx="9712532" cy="1052512"/>
      </dsp:txXfrm>
    </dsp:sp>
    <dsp:sp modelId="{04382119-DC6E-4043-AFDB-DED0D6ECA7FD}">
      <dsp:nvSpPr>
        <dsp:cNvPr id="0" name=""/>
        <dsp:cNvSpPr/>
      </dsp:nvSpPr>
      <dsp:spPr>
        <a:xfrm>
          <a:off x="72623" y="394692"/>
          <a:ext cx="1315640" cy="1315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9E61A9-76C8-48E9-8D07-93AD0DC491E1}">
      <dsp:nvSpPr>
        <dsp:cNvPr id="0" name=""/>
        <dsp:cNvSpPr/>
      </dsp:nvSpPr>
      <dsp:spPr>
        <a:xfrm>
          <a:off x="1113032" y="2105025"/>
          <a:ext cx="9329944" cy="105251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5432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Rivers flow to Atlantic Ocean</a:t>
          </a:r>
          <a:endParaRPr lang="en-IN" sz="5000" kern="1200" dirty="0"/>
        </a:p>
      </dsp:txBody>
      <dsp:txXfrm>
        <a:off x="1113032" y="2105025"/>
        <a:ext cx="9329944" cy="1052512"/>
      </dsp:txXfrm>
    </dsp:sp>
    <dsp:sp modelId="{09E51048-71A1-4980-BFFD-D8506B7D5D6A}">
      <dsp:nvSpPr>
        <dsp:cNvPr id="0" name=""/>
        <dsp:cNvSpPr/>
      </dsp:nvSpPr>
      <dsp:spPr>
        <a:xfrm>
          <a:off x="455211" y="1973461"/>
          <a:ext cx="1315640" cy="1315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7B52F8-167F-4D19-8662-AFCABCE0121A}">
      <dsp:nvSpPr>
        <dsp:cNvPr id="0" name=""/>
        <dsp:cNvSpPr/>
      </dsp:nvSpPr>
      <dsp:spPr>
        <a:xfrm>
          <a:off x="730443" y="3683794"/>
          <a:ext cx="9712532" cy="105251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5432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Rivers flow to  Black sea</a:t>
          </a:r>
          <a:endParaRPr lang="en-IN" sz="5000" kern="1200" dirty="0"/>
        </a:p>
      </dsp:txBody>
      <dsp:txXfrm>
        <a:off x="730443" y="3683794"/>
        <a:ext cx="9712532" cy="1052512"/>
      </dsp:txXfrm>
    </dsp:sp>
    <dsp:sp modelId="{4FCEDAFF-12BC-41D1-B41D-94B2DE9DA339}">
      <dsp:nvSpPr>
        <dsp:cNvPr id="0" name=""/>
        <dsp:cNvSpPr/>
      </dsp:nvSpPr>
      <dsp:spPr>
        <a:xfrm>
          <a:off x="72623" y="3552230"/>
          <a:ext cx="1315640" cy="1315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6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Rivers of Europe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13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32" r="38630"/>
          <a:stretch/>
        </p:blipFill>
        <p:spPr>
          <a:xfrm>
            <a:off x="229090" y="1110515"/>
            <a:ext cx="10959610" cy="512316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Rivers of Europe: Flow to Mediterranean</a:t>
            </a:r>
            <a:endParaRPr lang="en-IN" dirty="0"/>
          </a:p>
        </p:txBody>
      </p:sp>
      <p:sp>
        <p:nvSpPr>
          <p:cNvPr id="2" name="Freeform 1"/>
          <p:cNvSpPr/>
          <p:nvPr/>
        </p:nvSpPr>
        <p:spPr>
          <a:xfrm>
            <a:off x="3517900" y="2633291"/>
            <a:ext cx="1219200" cy="1395856"/>
          </a:xfrm>
          <a:custGeom>
            <a:avLst/>
            <a:gdLst>
              <a:gd name="connsiteX0" fmla="*/ 0 w 685800"/>
              <a:gd name="connsiteY0" fmla="*/ 0 h 863600"/>
              <a:gd name="connsiteX1" fmla="*/ 12700 w 685800"/>
              <a:gd name="connsiteY1" fmla="*/ 88900 h 863600"/>
              <a:gd name="connsiteX2" fmla="*/ 25400 w 685800"/>
              <a:gd name="connsiteY2" fmla="*/ 127000 h 863600"/>
              <a:gd name="connsiteX3" fmla="*/ 152400 w 685800"/>
              <a:gd name="connsiteY3" fmla="*/ 203200 h 863600"/>
              <a:gd name="connsiteX4" fmla="*/ 241300 w 685800"/>
              <a:gd name="connsiteY4" fmla="*/ 266700 h 863600"/>
              <a:gd name="connsiteX5" fmla="*/ 279400 w 685800"/>
              <a:gd name="connsiteY5" fmla="*/ 342900 h 863600"/>
              <a:gd name="connsiteX6" fmla="*/ 292100 w 685800"/>
              <a:gd name="connsiteY6" fmla="*/ 381000 h 863600"/>
              <a:gd name="connsiteX7" fmla="*/ 330200 w 685800"/>
              <a:gd name="connsiteY7" fmla="*/ 406400 h 863600"/>
              <a:gd name="connsiteX8" fmla="*/ 368300 w 685800"/>
              <a:gd name="connsiteY8" fmla="*/ 444500 h 863600"/>
              <a:gd name="connsiteX9" fmla="*/ 419100 w 685800"/>
              <a:gd name="connsiteY9" fmla="*/ 495300 h 863600"/>
              <a:gd name="connsiteX10" fmla="*/ 508000 w 685800"/>
              <a:gd name="connsiteY10" fmla="*/ 596900 h 863600"/>
              <a:gd name="connsiteX11" fmla="*/ 533400 w 685800"/>
              <a:gd name="connsiteY11" fmla="*/ 647700 h 863600"/>
              <a:gd name="connsiteX12" fmla="*/ 609600 w 685800"/>
              <a:gd name="connsiteY12" fmla="*/ 698500 h 863600"/>
              <a:gd name="connsiteX13" fmla="*/ 647700 w 685800"/>
              <a:gd name="connsiteY13" fmla="*/ 774700 h 863600"/>
              <a:gd name="connsiteX14" fmla="*/ 660400 w 685800"/>
              <a:gd name="connsiteY14" fmla="*/ 812800 h 863600"/>
              <a:gd name="connsiteX15" fmla="*/ 685800 w 685800"/>
              <a:gd name="connsiteY15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" h="863600">
                <a:moveTo>
                  <a:pt x="0" y="0"/>
                </a:moveTo>
                <a:cubicBezTo>
                  <a:pt x="4233" y="29633"/>
                  <a:pt x="6829" y="59547"/>
                  <a:pt x="12700" y="88900"/>
                </a:cubicBezTo>
                <a:cubicBezTo>
                  <a:pt x="15325" y="102027"/>
                  <a:pt x="15934" y="117534"/>
                  <a:pt x="25400" y="127000"/>
                </a:cubicBezTo>
                <a:cubicBezTo>
                  <a:pt x="66824" y="168424"/>
                  <a:pt x="105632" y="176476"/>
                  <a:pt x="152400" y="203200"/>
                </a:cubicBezTo>
                <a:cubicBezTo>
                  <a:pt x="178399" y="218056"/>
                  <a:pt x="219494" y="250345"/>
                  <a:pt x="241300" y="266700"/>
                </a:cubicBezTo>
                <a:cubicBezTo>
                  <a:pt x="273222" y="362465"/>
                  <a:pt x="230161" y="244423"/>
                  <a:pt x="279400" y="342900"/>
                </a:cubicBezTo>
                <a:cubicBezTo>
                  <a:pt x="285387" y="354874"/>
                  <a:pt x="283737" y="370547"/>
                  <a:pt x="292100" y="381000"/>
                </a:cubicBezTo>
                <a:cubicBezTo>
                  <a:pt x="301635" y="392919"/>
                  <a:pt x="318474" y="396629"/>
                  <a:pt x="330200" y="406400"/>
                </a:cubicBezTo>
                <a:cubicBezTo>
                  <a:pt x="343998" y="417898"/>
                  <a:pt x="355600" y="431800"/>
                  <a:pt x="368300" y="444500"/>
                </a:cubicBezTo>
                <a:cubicBezTo>
                  <a:pt x="402167" y="546100"/>
                  <a:pt x="351367" y="427567"/>
                  <a:pt x="419100" y="495300"/>
                </a:cubicBezTo>
                <a:cubicBezTo>
                  <a:pt x="567267" y="643467"/>
                  <a:pt x="400050" y="524933"/>
                  <a:pt x="508000" y="596900"/>
                </a:cubicBezTo>
                <a:cubicBezTo>
                  <a:pt x="516467" y="613833"/>
                  <a:pt x="520013" y="634313"/>
                  <a:pt x="533400" y="647700"/>
                </a:cubicBezTo>
                <a:cubicBezTo>
                  <a:pt x="554986" y="669286"/>
                  <a:pt x="609600" y="698500"/>
                  <a:pt x="609600" y="698500"/>
                </a:cubicBezTo>
                <a:cubicBezTo>
                  <a:pt x="641522" y="794265"/>
                  <a:pt x="598461" y="676223"/>
                  <a:pt x="647700" y="774700"/>
                </a:cubicBezTo>
                <a:cubicBezTo>
                  <a:pt x="653687" y="786674"/>
                  <a:pt x="655127" y="800495"/>
                  <a:pt x="660400" y="812800"/>
                </a:cubicBezTo>
                <a:cubicBezTo>
                  <a:pt x="667858" y="830201"/>
                  <a:pt x="685800" y="863600"/>
                  <a:pt x="685800" y="86360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 rot="1576826">
            <a:off x="4372347" y="3334364"/>
            <a:ext cx="7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Ebro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4139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Rivers of Europe: flow to Atlantic Ocean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993900" y="233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1" r="32120" b="22637"/>
          <a:stretch/>
        </p:blipFill>
        <p:spPr>
          <a:xfrm>
            <a:off x="1616075" y="990600"/>
            <a:ext cx="8048625" cy="5572708"/>
          </a:xfrm>
        </p:spPr>
      </p:pic>
      <p:sp>
        <p:nvSpPr>
          <p:cNvPr id="16" name="TextBox 15"/>
          <p:cNvSpPr txBox="1"/>
          <p:nvPr/>
        </p:nvSpPr>
        <p:spPr>
          <a:xfrm>
            <a:off x="2794000" y="5028002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Douro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 rot="1712952">
            <a:off x="3859170" y="4436929"/>
            <a:ext cx="102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Garonne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 rot="19771293">
            <a:off x="3304681" y="3031662"/>
            <a:ext cx="178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English Channel</a:t>
            </a:r>
            <a:endParaRPr lang="en-IN" b="1" dirty="0"/>
          </a:p>
        </p:txBody>
      </p:sp>
      <p:sp>
        <p:nvSpPr>
          <p:cNvPr id="22" name="Right Arrow Callout 21"/>
          <p:cNvSpPr/>
          <p:nvPr/>
        </p:nvSpPr>
        <p:spPr>
          <a:xfrm>
            <a:off x="406400" y="990600"/>
            <a:ext cx="2387600" cy="5572708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Rivers flow to Bay of Biscay, English Channel, North Sea and Baltic Sea?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562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Rivers of Europe: flow to Black Sea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908300" y="523240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Ebro</a:t>
            </a:r>
            <a:endParaRPr lang="en-IN" dirty="0"/>
          </a:p>
        </p:txBody>
      </p:sp>
      <p:sp>
        <p:nvSpPr>
          <p:cNvPr id="7" name="Up Arrow Callout 6"/>
          <p:cNvSpPr/>
          <p:nvPr/>
        </p:nvSpPr>
        <p:spPr>
          <a:xfrm>
            <a:off x="571500" y="5575300"/>
            <a:ext cx="10452100" cy="1117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Which rivers flow to Black sea?</a:t>
            </a:r>
            <a:endParaRPr lang="en-IN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026319"/>
            <a:ext cx="6667500" cy="5038725"/>
          </a:xfrm>
        </p:spPr>
      </p:pic>
    </p:spTree>
    <p:extLst>
      <p:ext uri="{BB962C8B-B14F-4D97-AF65-F5344CB8AC3E}">
        <p14:creationId xmlns:p14="http://schemas.microsoft.com/office/powerpoint/2010/main" val="306290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60" r="60450"/>
          <a:stretch/>
        </p:blipFill>
        <p:spPr>
          <a:xfrm>
            <a:off x="673008" y="1293448"/>
            <a:ext cx="5313019" cy="4636183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Iberian Peninsula </a:t>
            </a:r>
          </a:p>
          <a:p>
            <a:r>
              <a:rPr lang="en-US" dirty="0" err="1" smtClean="0"/>
              <a:t>Meseta</a:t>
            </a:r>
            <a:r>
              <a:rPr lang="en-US" dirty="0" smtClean="0"/>
              <a:t> - located between Cantabrian and Sierra </a:t>
            </a:r>
            <a:r>
              <a:rPr lang="en-US" dirty="0" err="1" smtClean="0"/>
              <a:t>Morena</a:t>
            </a:r>
            <a:r>
              <a:rPr lang="en-US" dirty="0" smtClean="0"/>
              <a:t> mountains</a:t>
            </a:r>
          </a:p>
          <a:p>
            <a:r>
              <a:rPr lang="en-US" dirty="0" smtClean="0"/>
              <a:t>Cereal farming and Mediterranean  agriculture</a:t>
            </a:r>
          </a:p>
          <a:p>
            <a:r>
              <a:rPr lang="en-US" dirty="0" smtClean="0"/>
              <a:t>Portugal – port wine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Rivers of Iberian Peninsula</a:t>
            </a:r>
            <a:endParaRPr lang="en-IN" dirty="0"/>
          </a:p>
        </p:txBody>
      </p:sp>
      <p:sp>
        <p:nvSpPr>
          <p:cNvPr id="6" name="Freeform 5"/>
          <p:cNvSpPr/>
          <p:nvPr/>
        </p:nvSpPr>
        <p:spPr>
          <a:xfrm>
            <a:off x="1110344" y="3239600"/>
            <a:ext cx="1371600" cy="274309"/>
          </a:xfrm>
          <a:custGeom>
            <a:avLst/>
            <a:gdLst>
              <a:gd name="connsiteX0" fmla="*/ 0 w 1374931"/>
              <a:gd name="connsiteY0" fmla="*/ 276423 h 359782"/>
              <a:gd name="connsiteX1" fmla="*/ 65314 w 1374931"/>
              <a:gd name="connsiteY1" fmla="*/ 263360 h 359782"/>
              <a:gd name="connsiteX2" fmla="*/ 104503 w 1374931"/>
              <a:gd name="connsiteY2" fmla="*/ 237234 h 359782"/>
              <a:gd name="connsiteX3" fmla="*/ 574765 w 1374931"/>
              <a:gd name="connsiteY3" fmla="*/ 250297 h 359782"/>
              <a:gd name="connsiteX4" fmla="*/ 692331 w 1374931"/>
              <a:gd name="connsiteY4" fmla="*/ 263360 h 359782"/>
              <a:gd name="connsiteX5" fmla="*/ 744583 w 1374931"/>
              <a:gd name="connsiteY5" fmla="*/ 276423 h 359782"/>
              <a:gd name="connsiteX6" fmla="*/ 953588 w 1374931"/>
              <a:gd name="connsiteY6" fmla="*/ 315611 h 359782"/>
              <a:gd name="connsiteX7" fmla="*/ 1332411 w 1374931"/>
              <a:gd name="connsiteY7" fmla="*/ 328674 h 359782"/>
              <a:gd name="connsiteX8" fmla="*/ 1358537 w 1374931"/>
              <a:gd name="connsiteY8" fmla="*/ 289486 h 359782"/>
              <a:gd name="connsiteX9" fmla="*/ 1345474 w 1374931"/>
              <a:gd name="connsiteY9" fmla="*/ 80480 h 359782"/>
              <a:gd name="connsiteX10" fmla="*/ 1319348 w 1374931"/>
              <a:gd name="connsiteY10" fmla="*/ 41291 h 359782"/>
              <a:gd name="connsiteX11" fmla="*/ 1227908 w 1374931"/>
              <a:gd name="connsiteY11" fmla="*/ 2103 h 35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4931" h="359782">
                <a:moveTo>
                  <a:pt x="0" y="276423"/>
                </a:moveTo>
                <a:cubicBezTo>
                  <a:pt x="21771" y="272069"/>
                  <a:pt x="44525" y="271156"/>
                  <a:pt x="65314" y="263360"/>
                </a:cubicBezTo>
                <a:cubicBezTo>
                  <a:pt x="80014" y="257847"/>
                  <a:pt x="88808" y="237636"/>
                  <a:pt x="104503" y="237234"/>
                </a:cubicBezTo>
                <a:lnTo>
                  <a:pt x="574765" y="250297"/>
                </a:lnTo>
                <a:cubicBezTo>
                  <a:pt x="613954" y="254651"/>
                  <a:pt x="653360" y="257364"/>
                  <a:pt x="692331" y="263360"/>
                </a:cubicBezTo>
                <a:cubicBezTo>
                  <a:pt x="710076" y="266090"/>
                  <a:pt x="727028" y="272661"/>
                  <a:pt x="744583" y="276423"/>
                </a:cubicBezTo>
                <a:cubicBezTo>
                  <a:pt x="854218" y="299916"/>
                  <a:pt x="859423" y="299918"/>
                  <a:pt x="953588" y="315611"/>
                </a:cubicBezTo>
                <a:cubicBezTo>
                  <a:pt x="1100716" y="374462"/>
                  <a:pt x="1063719" y="370011"/>
                  <a:pt x="1332411" y="328674"/>
                </a:cubicBezTo>
                <a:cubicBezTo>
                  <a:pt x="1347928" y="326287"/>
                  <a:pt x="1349828" y="302549"/>
                  <a:pt x="1358537" y="289486"/>
                </a:cubicBezTo>
                <a:cubicBezTo>
                  <a:pt x="1381587" y="197288"/>
                  <a:pt x="1382993" y="221176"/>
                  <a:pt x="1345474" y="80480"/>
                </a:cubicBezTo>
                <a:cubicBezTo>
                  <a:pt x="1341429" y="65310"/>
                  <a:pt x="1332661" y="49612"/>
                  <a:pt x="1319348" y="41291"/>
                </a:cubicBezTo>
                <a:cubicBezTo>
                  <a:pt x="1169625" y="-52285"/>
                  <a:pt x="1275091" y="49286"/>
                  <a:pt x="1227908" y="2103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>
            <a:off x="2024743" y="2939143"/>
            <a:ext cx="1228572" cy="979714"/>
          </a:xfrm>
          <a:custGeom>
            <a:avLst/>
            <a:gdLst>
              <a:gd name="connsiteX0" fmla="*/ 0 w 954252"/>
              <a:gd name="connsiteY0" fmla="*/ 0 h 940526"/>
              <a:gd name="connsiteX1" fmla="*/ 65314 w 954252"/>
              <a:gd name="connsiteY1" fmla="*/ 52252 h 940526"/>
              <a:gd name="connsiteX2" fmla="*/ 117566 w 954252"/>
              <a:gd name="connsiteY2" fmla="*/ 65315 h 940526"/>
              <a:gd name="connsiteX3" fmla="*/ 156754 w 954252"/>
              <a:gd name="connsiteY3" fmla="*/ 91440 h 940526"/>
              <a:gd name="connsiteX4" fmla="*/ 209006 w 954252"/>
              <a:gd name="connsiteY4" fmla="*/ 104503 h 940526"/>
              <a:gd name="connsiteX5" fmla="*/ 287383 w 954252"/>
              <a:gd name="connsiteY5" fmla="*/ 130629 h 940526"/>
              <a:gd name="connsiteX6" fmla="*/ 352697 w 954252"/>
              <a:gd name="connsiteY6" fmla="*/ 209006 h 940526"/>
              <a:gd name="connsiteX7" fmla="*/ 391886 w 954252"/>
              <a:gd name="connsiteY7" fmla="*/ 248195 h 940526"/>
              <a:gd name="connsiteX8" fmla="*/ 431074 w 954252"/>
              <a:gd name="connsiteY8" fmla="*/ 326572 h 940526"/>
              <a:gd name="connsiteX9" fmla="*/ 470263 w 954252"/>
              <a:gd name="connsiteY9" fmla="*/ 339635 h 940526"/>
              <a:gd name="connsiteX10" fmla="*/ 496388 w 954252"/>
              <a:gd name="connsiteY10" fmla="*/ 378823 h 940526"/>
              <a:gd name="connsiteX11" fmla="*/ 509451 w 954252"/>
              <a:gd name="connsiteY11" fmla="*/ 418012 h 940526"/>
              <a:gd name="connsiteX12" fmla="*/ 587828 w 954252"/>
              <a:gd name="connsiteY12" fmla="*/ 509452 h 940526"/>
              <a:gd name="connsiteX13" fmla="*/ 613954 w 954252"/>
              <a:gd name="connsiteY13" fmla="*/ 561703 h 940526"/>
              <a:gd name="connsiteX14" fmla="*/ 627017 w 954252"/>
              <a:gd name="connsiteY14" fmla="*/ 600892 h 940526"/>
              <a:gd name="connsiteX15" fmla="*/ 666206 w 954252"/>
              <a:gd name="connsiteY15" fmla="*/ 627018 h 940526"/>
              <a:gd name="connsiteX16" fmla="*/ 679268 w 954252"/>
              <a:gd name="connsiteY16" fmla="*/ 666206 h 940526"/>
              <a:gd name="connsiteX17" fmla="*/ 705394 w 954252"/>
              <a:gd name="connsiteY17" fmla="*/ 705395 h 940526"/>
              <a:gd name="connsiteX18" fmla="*/ 783771 w 954252"/>
              <a:gd name="connsiteY18" fmla="*/ 770709 h 940526"/>
              <a:gd name="connsiteX19" fmla="*/ 836023 w 954252"/>
              <a:gd name="connsiteY19" fmla="*/ 796835 h 940526"/>
              <a:gd name="connsiteX20" fmla="*/ 927463 w 954252"/>
              <a:gd name="connsiteY20" fmla="*/ 862149 h 940526"/>
              <a:gd name="connsiteX21" fmla="*/ 953588 w 954252"/>
              <a:gd name="connsiteY21" fmla="*/ 940526 h 9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54252" h="940526">
                <a:moveTo>
                  <a:pt x="0" y="0"/>
                </a:moveTo>
                <a:cubicBezTo>
                  <a:pt x="21771" y="17417"/>
                  <a:pt x="40942" y="38712"/>
                  <a:pt x="65314" y="52252"/>
                </a:cubicBezTo>
                <a:cubicBezTo>
                  <a:pt x="81008" y="60971"/>
                  <a:pt x="101064" y="58243"/>
                  <a:pt x="117566" y="65315"/>
                </a:cubicBezTo>
                <a:cubicBezTo>
                  <a:pt x="131996" y="71499"/>
                  <a:pt x="142324" y="85256"/>
                  <a:pt x="156754" y="91440"/>
                </a:cubicBezTo>
                <a:cubicBezTo>
                  <a:pt x="173256" y="98512"/>
                  <a:pt x="191810" y="99344"/>
                  <a:pt x="209006" y="104503"/>
                </a:cubicBezTo>
                <a:cubicBezTo>
                  <a:pt x="235383" y="112416"/>
                  <a:pt x="287383" y="130629"/>
                  <a:pt x="287383" y="130629"/>
                </a:cubicBezTo>
                <a:cubicBezTo>
                  <a:pt x="401881" y="245130"/>
                  <a:pt x="261756" y="99879"/>
                  <a:pt x="352697" y="209006"/>
                </a:cubicBezTo>
                <a:cubicBezTo>
                  <a:pt x="364524" y="223198"/>
                  <a:pt x="378823" y="235132"/>
                  <a:pt x="391886" y="248195"/>
                </a:cubicBezTo>
                <a:cubicBezTo>
                  <a:pt x="400491" y="274012"/>
                  <a:pt x="408052" y="308155"/>
                  <a:pt x="431074" y="326572"/>
                </a:cubicBezTo>
                <a:cubicBezTo>
                  <a:pt x="441826" y="335174"/>
                  <a:pt x="457200" y="335281"/>
                  <a:pt x="470263" y="339635"/>
                </a:cubicBezTo>
                <a:cubicBezTo>
                  <a:pt x="478971" y="352698"/>
                  <a:pt x="489367" y="364781"/>
                  <a:pt x="496388" y="378823"/>
                </a:cubicBezTo>
                <a:cubicBezTo>
                  <a:pt x="502546" y="391139"/>
                  <a:pt x="501448" y="406807"/>
                  <a:pt x="509451" y="418012"/>
                </a:cubicBezTo>
                <a:cubicBezTo>
                  <a:pt x="600625" y="545655"/>
                  <a:pt x="530308" y="408791"/>
                  <a:pt x="587828" y="509452"/>
                </a:cubicBezTo>
                <a:cubicBezTo>
                  <a:pt x="597489" y="526359"/>
                  <a:pt x="606283" y="543805"/>
                  <a:pt x="613954" y="561703"/>
                </a:cubicBezTo>
                <a:cubicBezTo>
                  <a:pt x="619378" y="574359"/>
                  <a:pt x="618415" y="590140"/>
                  <a:pt x="627017" y="600892"/>
                </a:cubicBezTo>
                <a:cubicBezTo>
                  <a:pt x="636825" y="613151"/>
                  <a:pt x="653143" y="618309"/>
                  <a:pt x="666206" y="627018"/>
                </a:cubicBezTo>
                <a:cubicBezTo>
                  <a:pt x="670560" y="640081"/>
                  <a:pt x="673110" y="653890"/>
                  <a:pt x="679268" y="666206"/>
                </a:cubicBezTo>
                <a:cubicBezTo>
                  <a:pt x="686289" y="680248"/>
                  <a:pt x="695343" y="693334"/>
                  <a:pt x="705394" y="705395"/>
                </a:cubicBezTo>
                <a:cubicBezTo>
                  <a:pt x="729953" y="734865"/>
                  <a:pt x="751080" y="752028"/>
                  <a:pt x="783771" y="770709"/>
                </a:cubicBezTo>
                <a:cubicBezTo>
                  <a:pt x="800678" y="780370"/>
                  <a:pt x="820177" y="785516"/>
                  <a:pt x="836023" y="796835"/>
                </a:cubicBezTo>
                <a:cubicBezTo>
                  <a:pt x="959593" y="885099"/>
                  <a:pt x="784254" y="790545"/>
                  <a:pt x="927463" y="862149"/>
                </a:cubicBezTo>
                <a:cubicBezTo>
                  <a:pt x="960834" y="912207"/>
                  <a:pt x="953588" y="885638"/>
                  <a:pt x="953588" y="940526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>
            <a:off x="927463" y="3762103"/>
            <a:ext cx="1645946" cy="483326"/>
          </a:xfrm>
          <a:custGeom>
            <a:avLst/>
            <a:gdLst>
              <a:gd name="connsiteX0" fmla="*/ 0 w 1645946"/>
              <a:gd name="connsiteY0" fmla="*/ 483326 h 483326"/>
              <a:gd name="connsiteX1" fmla="*/ 65314 w 1645946"/>
              <a:gd name="connsiteY1" fmla="*/ 457200 h 483326"/>
              <a:gd name="connsiteX2" fmla="*/ 156754 w 1645946"/>
              <a:gd name="connsiteY2" fmla="*/ 418011 h 483326"/>
              <a:gd name="connsiteX3" fmla="*/ 248194 w 1645946"/>
              <a:gd name="connsiteY3" fmla="*/ 365760 h 483326"/>
              <a:gd name="connsiteX4" fmla="*/ 287383 w 1645946"/>
              <a:gd name="connsiteY4" fmla="*/ 339634 h 483326"/>
              <a:gd name="connsiteX5" fmla="*/ 378823 w 1645946"/>
              <a:gd name="connsiteY5" fmla="*/ 300446 h 483326"/>
              <a:gd name="connsiteX6" fmla="*/ 404948 w 1645946"/>
              <a:gd name="connsiteY6" fmla="*/ 261257 h 483326"/>
              <a:gd name="connsiteX7" fmla="*/ 483326 w 1645946"/>
              <a:gd name="connsiteY7" fmla="*/ 209006 h 483326"/>
              <a:gd name="connsiteX8" fmla="*/ 1071154 w 1645946"/>
              <a:gd name="connsiteY8" fmla="*/ 169817 h 483326"/>
              <a:gd name="connsiteX9" fmla="*/ 1162594 w 1645946"/>
              <a:gd name="connsiteY9" fmla="*/ 143691 h 483326"/>
              <a:gd name="connsiteX10" fmla="*/ 1201783 w 1645946"/>
              <a:gd name="connsiteY10" fmla="*/ 117566 h 483326"/>
              <a:gd name="connsiteX11" fmla="*/ 1280160 w 1645946"/>
              <a:gd name="connsiteY11" fmla="*/ 91440 h 483326"/>
              <a:gd name="connsiteX12" fmla="*/ 1332411 w 1645946"/>
              <a:gd name="connsiteY12" fmla="*/ 65314 h 483326"/>
              <a:gd name="connsiteX13" fmla="*/ 1358537 w 1645946"/>
              <a:gd name="connsiteY13" fmla="*/ 26126 h 483326"/>
              <a:gd name="connsiteX14" fmla="*/ 1436914 w 1645946"/>
              <a:gd name="connsiteY14" fmla="*/ 13063 h 483326"/>
              <a:gd name="connsiteX15" fmla="*/ 1528354 w 1645946"/>
              <a:gd name="connsiteY15" fmla="*/ 0 h 483326"/>
              <a:gd name="connsiteX16" fmla="*/ 1619794 w 1645946"/>
              <a:gd name="connsiteY16" fmla="*/ 13063 h 483326"/>
              <a:gd name="connsiteX17" fmla="*/ 1632857 w 1645946"/>
              <a:gd name="connsiteY17" fmla="*/ 78377 h 483326"/>
              <a:gd name="connsiteX18" fmla="*/ 1645920 w 1645946"/>
              <a:gd name="connsiteY18" fmla="*/ 195943 h 48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45946" h="483326">
                <a:moveTo>
                  <a:pt x="0" y="483326"/>
                </a:moveTo>
                <a:cubicBezTo>
                  <a:pt x="21771" y="474617"/>
                  <a:pt x="43359" y="465433"/>
                  <a:pt x="65314" y="457200"/>
                </a:cubicBezTo>
                <a:cubicBezTo>
                  <a:pt x="101224" y="443734"/>
                  <a:pt x="122949" y="442157"/>
                  <a:pt x="156754" y="418011"/>
                </a:cubicBezTo>
                <a:cubicBezTo>
                  <a:pt x="240564" y="358147"/>
                  <a:pt x="146994" y="391060"/>
                  <a:pt x="248194" y="365760"/>
                </a:cubicBezTo>
                <a:cubicBezTo>
                  <a:pt x="261257" y="357051"/>
                  <a:pt x="272953" y="345819"/>
                  <a:pt x="287383" y="339634"/>
                </a:cubicBezTo>
                <a:cubicBezTo>
                  <a:pt x="405483" y="289019"/>
                  <a:pt x="280432" y="366038"/>
                  <a:pt x="378823" y="300446"/>
                </a:cubicBezTo>
                <a:cubicBezTo>
                  <a:pt x="387531" y="287383"/>
                  <a:pt x="393133" y="271595"/>
                  <a:pt x="404948" y="261257"/>
                </a:cubicBezTo>
                <a:cubicBezTo>
                  <a:pt x="428578" y="240580"/>
                  <a:pt x="453538" y="218935"/>
                  <a:pt x="483326" y="209006"/>
                </a:cubicBezTo>
                <a:cubicBezTo>
                  <a:pt x="722858" y="129161"/>
                  <a:pt x="534173" y="183586"/>
                  <a:pt x="1071154" y="169817"/>
                </a:cubicBezTo>
                <a:cubicBezTo>
                  <a:pt x="1087898" y="165631"/>
                  <a:pt x="1143852" y="153062"/>
                  <a:pt x="1162594" y="143691"/>
                </a:cubicBezTo>
                <a:cubicBezTo>
                  <a:pt x="1176636" y="136670"/>
                  <a:pt x="1187437" y="123942"/>
                  <a:pt x="1201783" y="117566"/>
                </a:cubicBezTo>
                <a:cubicBezTo>
                  <a:pt x="1226948" y="106381"/>
                  <a:pt x="1255529" y="103756"/>
                  <a:pt x="1280160" y="91440"/>
                </a:cubicBezTo>
                <a:lnTo>
                  <a:pt x="1332411" y="65314"/>
                </a:lnTo>
                <a:cubicBezTo>
                  <a:pt x="1341120" y="52251"/>
                  <a:pt x="1344495" y="33147"/>
                  <a:pt x="1358537" y="26126"/>
                </a:cubicBezTo>
                <a:cubicBezTo>
                  <a:pt x="1382227" y="14281"/>
                  <a:pt x="1410736" y="17090"/>
                  <a:pt x="1436914" y="13063"/>
                </a:cubicBezTo>
                <a:cubicBezTo>
                  <a:pt x="1467345" y="8381"/>
                  <a:pt x="1497874" y="4354"/>
                  <a:pt x="1528354" y="0"/>
                </a:cubicBezTo>
                <a:cubicBezTo>
                  <a:pt x="1558834" y="4354"/>
                  <a:pt x="1595162" y="-5411"/>
                  <a:pt x="1619794" y="13063"/>
                </a:cubicBezTo>
                <a:cubicBezTo>
                  <a:pt x="1637556" y="26384"/>
                  <a:pt x="1629207" y="56477"/>
                  <a:pt x="1632857" y="78377"/>
                </a:cubicBezTo>
                <a:cubicBezTo>
                  <a:pt x="1647152" y="164144"/>
                  <a:pt x="1645920" y="143071"/>
                  <a:pt x="1645920" y="195943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8"/>
          <p:cNvSpPr/>
          <p:nvPr/>
        </p:nvSpPr>
        <p:spPr>
          <a:xfrm rot="999625">
            <a:off x="1152390" y="2813932"/>
            <a:ext cx="1576689" cy="48333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Minus 9"/>
          <p:cNvSpPr/>
          <p:nvPr/>
        </p:nvSpPr>
        <p:spPr>
          <a:xfrm rot="999625">
            <a:off x="2909779" y="3066444"/>
            <a:ext cx="1128058" cy="395508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 rot="742347">
            <a:off x="3140667" y="2882220"/>
            <a:ext cx="120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Pyrenees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 rot="742347">
            <a:off x="968443" y="2355584"/>
            <a:ext cx="127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Cantabrian 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 rot="742347">
            <a:off x="2928719" y="3545902"/>
            <a:ext cx="120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Ebro Riv.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70613" y="3117193"/>
            <a:ext cx="120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Douro Riv.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 rot="21338436">
            <a:off x="1166791" y="3575850"/>
            <a:ext cx="120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Tagus Riv.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75123" y="3883309"/>
            <a:ext cx="1208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Iberian Peninsula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8" name="Minus 17"/>
          <p:cNvSpPr/>
          <p:nvPr/>
        </p:nvSpPr>
        <p:spPr>
          <a:xfrm rot="999625">
            <a:off x="1201898" y="4637510"/>
            <a:ext cx="1376584" cy="395508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 rot="742347">
            <a:off x="1278685" y="4802680"/>
            <a:ext cx="182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Sierra </a:t>
            </a:r>
            <a:r>
              <a:rPr lang="en-US" b="1" dirty="0" err="1" smtClean="0"/>
              <a:t>Morena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3265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46515" r="52451" b="10593"/>
          <a:stretch/>
        </p:blipFill>
        <p:spPr>
          <a:xfrm>
            <a:off x="781458" y="1122362"/>
            <a:ext cx="5199016" cy="505460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Rhone – irrigation, HEP, vineyard and fruit orchards – Burgundy wine</a:t>
            </a:r>
          </a:p>
          <a:p>
            <a:r>
              <a:rPr lang="en-US" dirty="0" smtClean="0"/>
              <a:t>Garonne – Bordeaux wine</a:t>
            </a:r>
          </a:p>
          <a:p>
            <a:r>
              <a:rPr lang="en-US" dirty="0" smtClean="0"/>
              <a:t>Loire – Champagne wine </a:t>
            </a:r>
          </a:p>
          <a:p>
            <a:r>
              <a:rPr lang="en-US" dirty="0" smtClean="0"/>
              <a:t>Seine – port Le Havre, navigation to Paris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Rivers of France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>
          <a:xfrm>
            <a:off x="1548174" y="3596449"/>
            <a:ext cx="902927" cy="785051"/>
          </a:xfrm>
          <a:custGeom>
            <a:avLst/>
            <a:gdLst>
              <a:gd name="connsiteX0" fmla="*/ 647700 w 673101"/>
              <a:gd name="connsiteY0" fmla="*/ 712316 h 712316"/>
              <a:gd name="connsiteX1" fmla="*/ 660400 w 673101"/>
              <a:gd name="connsiteY1" fmla="*/ 648816 h 712316"/>
              <a:gd name="connsiteX2" fmla="*/ 673100 w 673101"/>
              <a:gd name="connsiteY2" fmla="*/ 598016 h 712316"/>
              <a:gd name="connsiteX3" fmla="*/ 660400 w 673101"/>
              <a:gd name="connsiteY3" fmla="*/ 407516 h 712316"/>
              <a:gd name="connsiteX4" fmla="*/ 622300 w 673101"/>
              <a:gd name="connsiteY4" fmla="*/ 356716 h 712316"/>
              <a:gd name="connsiteX5" fmla="*/ 596900 w 673101"/>
              <a:gd name="connsiteY5" fmla="*/ 318616 h 712316"/>
              <a:gd name="connsiteX6" fmla="*/ 546100 w 673101"/>
              <a:gd name="connsiteY6" fmla="*/ 305916 h 712316"/>
              <a:gd name="connsiteX7" fmla="*/ 419100 w 673101"/>
              <a:gd name="connsiteY7" fmla="*/ 293216 h 712316"/>
              <a:gd name="connsiteX8" fmla="*/ 368300 w 673101"/>
              <a:gd name="connsiteY8" fmla="*/ 267816 h 712316"/>
              <a:gd name="connsiteX9" fmla="*/ 330200 w 673101"/>
              <a:gd name="connsiteY9" fmla="*/ 255116 h 712316"/>
              <a:gd name="connsiteX10" fmla="*/ 279400 w 673101"/>
              <a:gd name="connsiteY10" fmla="*/ 217016 h 712316"/>
              <a:gd name="connsiteX11" fmla="*/ 215900 w 673101"/>
              <a:gd name="connsiteY11" fmla="*/ 178916 h 712316"/>
              <a:gd name="connsiteX12" fmla="*/ 190500 w 673101"/>
              <a:gd name="connsiteY12" fmla="*/ 140816 h 712316"/>
              <a:gd name="connsiteX13" fmla="*/ 152400 w 673101"/>
              <a:gd name="connsiteY13" fmla="*/ 90016 h 712316"/>
              <a:gd name="connsiteX14" fmla="*/ 101600 w 673101"/>
              <a:gd name="connsiteY14" fmla="*/ 13816 h 712316"/>
              <a:gd name="connsiteX15" fmla="*/ 0 w 673101"/>
              <a:gd name="connsiteY15" fmla="*/ 1116 h 712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3101" h="712316">
                <a:moveTo>
                  <a:pt x="647700" y="712316"/>
                </a:moveTo>
                <a:cubicBezTo>
                  <a:pt x="651933" y="691149"/>
                  <a:pt x="655717" y="669888"/>
                  <a:pt x="660400" y="648816"/>
                </a:cubicBezTo>
                <a:cubicBezTo>
                  <a:pt x="664186" y="631777"/>
                  <a:pt x="673100" y="615470"/>
                  <a:pt x="673100" y="598016"/>
                </a:cubicBezTo>
                <a:cubicBezTo>
                  <a:pt x="673100" y="534375"/>
                  <a:pt x="673511" y="469792"/>
                  <a:pt x="660400" y="407516"/>
                </a:cubicBezTo>
                <a:cubicBezTo>
                  <a:pt x="656039" y="386803"/>
                  <a:pt x="634603" y="373940"/>
                  <a:pt x="622300" y="356716"/>
                </a:cubicBezTo>
                <a:cubicBezTo>
                  <a:pt x="613428" y="344296"/>
                  <a:pt x="609600" y="327083"/>
                  <a:pt x="596900" y="318616"/>
                </a:cubicBezTo>
                <a:cubicBezTo>
                  <a:pt x="582377" y="308934"/>
                  <a:pt x="563379" y="308384"/>
                  <a:pt x="546100" y="305916"/>
                </a:cubicBezTo>
                <a:cubicBezTo>
                  <a:pt x="503983" y="299899"/>
                  <a:pt x="461433" y="297449"/>
                  <a:pt x="419100" y="293216"/>
                </a:cubicBezTo>
                <a:cubicBezTo>
                  <a:pt x="402167" y="284749"/>
                  <a:pt x="385701" y="275274"/>
                  <a:pt x="368300" y="267816"/>
                </a:cubicBezTo>
                <a:cubicBezTo>
                  <a:pt x="355995" y="262543"/>
                  <a:pt x="341823" y="261758"/>
                  <a:pt x="330200" y="255116"/>
                </a:cubicBezTo>
                <a:cubicBezTo>
                  <a:pt x="311822" y="244614"/>
                  <a:pt x="297012" y="228757"/>
                  <a:pt x="279400" y="217016"/>
                </a:cubicBezTo>
                <a:cubicBezTo>
                  <a:pt x="258861" y="203324"/>
                  <a:pt x="237067" y="191616"/>
                  <a:pt x="215900" y="178916"/>
                </a:cubicBezTo>
                <a:cubicBezTo>
                  <a:pt x="207433" y="166216"/>
                  <a:pt x="199372" y="153236"/>
                  <a:pt x="190500" y="140816"/>
                </a:cubicBezTo>
                <a:cubicBezTo>
                  <a:pt x="178197" y="123592"/>
                  <a:pt x="162902" y="108394"/>
                  <a:pt x="152400" y="90016"/>
                </a:cubicBezTo>
                <a:cubicBezTo>
                  <a:pt x="123722" y="39829"/>
                  <a:pt x="162983" y="54738"/>
                  <a:pt x="101600" y="13816"/>
                </a:cubicBezTo>
                <a:cubicBezTo>
                  <a:pt x="72510" y="-5577"/>
                  <a:pt x="30891" y="1116"/>
                  <a:pt x="0" y="1116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>
            <a:off x="2184400" y="2162930"/>
            <a:ext cx="1117600" cy="466004"/>
          </a:xfrm>
          <a:custGeom>
            <a:avLst/>
            <a:gdLst>
              <a:gd name="connsiteX0" fmla="*/ 0 w 939800"/>
              <a:gd name="connsiteY0" fmla="*/ 0 h 419134"/>
              <a:gd name="connsiteX1" fmla="*/ 317500 w 939800"/>
              <a:gd name="connsiteY1" fmla="*/ 12700 h 419134"/>
              <a:gd name="connsiteX2" fmla="*/ 406400 w 939800"/>
              <a:gd name="connsiteY2" fmla="*/ 38100 h 419134"/>
              <a:gd name="connsiteX3" fmla="*/ 482600 w 939800"/>
              <a:gd name="connsiteY3" fmla="*/ 63500 h 419134"/>
              <a:gd name="connsiteX4" fmla="*/ 520700 w 939800"/>
              <a:gd name="connsiteY4" fmla="*/ 127000 h 419134"/>
              <a:gd name="connsiteX5" fmla="*/ 558800 w 939800"/>
              <a:gd name="connsiteY5" fmla="*/ 152400 h 419134"/>
              <a:gd name="connsiteX6" fmla="*/ 584200 w 939800"/>
              <a:gd name="connsiteY6" fmla="*/ 203200 h 419134"/>
              <a:gd name="connsiteX7" fmla="*/ 647700 w 939800"/>
              <a:gd name="connsiteY7" fmla="*/ 292100 h 419134"/>
              <a:gd name="connsiteX8" fmla="*/ 723900 w 939800"/>
              <a:gd name="connsiteY8" fmla="*/ 330200 h 419134"/>
              <a:gd name="connsiteX9" fmla="*/ 762000 w 939800"/>
              <a:gd name="connsiteY9" fmla="*/ 368300 h 419134"/>
              <a:gd name="connsiteX10" fmla="*/ 812800 w 939800"/>
              <a:gd name="connsiteY10" fmla="*/ 381000 h 419134"/>
              <a:gd name="connsiteX11" fmla="*/ 889000 w 939800"/>
              <a:gd name="connsiteY11" fmla="*/ 406400 h 419134"/>
              <a:gd name="connsiteX12" fmla="*/ 939800 w 939800"/>
              <a:gd name="connsiteY12" fmla="*/ 419100 h 41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9800" h="419134">
                <a:moveTo>
                  <a:pt x="0" y="0"/>
                </a:moveTo>
                <a:cubicBezTo>
                  <a:pt x="105833" y="4233"/>
                  <a:pt x="212044" y="2814"/>
                  <a:pt x="317500" y="12700"/>
                </a:cubicBezTo>
                <a:cubicBezTo>
                  <a:pt x="348185" y="15577"/>
                  <a:pt x="376944" y="29037"/>
                  <a:pt x="406400" y="38100"/>
                </a:cubicBezTo>
                <a:cubicBezTo>
                  <a:pt x="431990" y="45974"/>
                  <a:pt x="482600" y="63500"/>
                  <a:pt x="482600" y="63500"/>
                </a:cubicBezTo>
                <a:cubicBezTo>
                  <a:pt x="495300" y="84667"/>
                  <a:pt x="504636" y="108258"/>
                  <a:pt x="520700" y="127000"/>
                </a:cubicBezTo>
                <a:cubicBezTo>
                  <a:pt x="530633" y="138589"/>
                  <a:pt x="549029" y="140674"/>
                  <a:pt x="558800" y="152400"/>
                </a:cubicBezTo>
                <a:cubicBezTo>
                  <a:pt x="570920" y="166944"/>
                  <a:pt x="574807" y="186762"/>
                  <a:pt x="584200" y="203200"/>
                </a:cubicBezTo>
                <a:cubicBezTo>
                  <a:pt x="593815" y="220026"/>
                  <a:pt x="638614" y="283014"/>
                  <a:pt x="647700" y="292100"/>
                </a:cubicBezTo>
                <a:cubicBezTo>
                  <a:pt x="672319" y="316719"/>
                  <a:pt x="692912" y="319871"/>
                  <a:pt x="723900" y="330200"/>
                </a:cubicBezTo>
                <a:cubicBezTo>
                  <a:pt x="736600" y="342900"/>
                  <a:pt x="746406" y="359389"/>
                  <a:pt x="762000" y="368300"/>
                </a:cubicBezTo>
                <a:cubicBezTo>
                  <a:pt x="777155" y="376960"/>
                  <a:pt x="796082" y="375984"/>
                  <a:pt x="812800" y="381000"/>
                </a:cubicBezTo>
                <a:cubicBezTo>
                  <a:pt x="838445" y="388693"/>
                  <a:pt x="863600" y="397933"/>
                  <a:pt x="889000" y="406400"/>
                </a:cubicBezTo>
                <a:cubicBezTo>
                  <a:pt x="931116" y="420439"/>
                  <a:pt x="913713" y="419100"/>
                  <a:pt x="939800" y="41910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 9"/>
          <p:cNvSpPr/>
          <p:nvPr/>
        </p:nvSpPr>
        <p:spPr>
          <a:xfrm>
            <a:off x="3073385" y="3669184"/>
            <a:ext cx="336158" cy="898618"/>
          </a:xfrm>
          <a:custGeom>
            <a:avLst/>
            <a:gdLst>
              <a:gd name="connsiteX0" fmla="*/ 228615 w 228615"/>
              <a:gd name="connsiteY0" fmla="*/ 774700 h 774700"/>
              <a:gd name="connsiteX1" fmla="*/ 165115 w 228615"/>
              <a:gd name="connsiteY1" fmla="*/ 698500 h 774700"/>
              <a:gd name="connsiteX2" fmla="*/ 139715 w 228615"/>
              <a:gd name="connsiteY2" fmla="*/ 660400 h 774700"/>
              <a:gd name="connsiteX3" fmla="*/ 101615 w 228615"/>
              <a:gd name="connsiteY3" fmla="*/ 622300 h 774700"/>
              <a:gd name="connsiteX4" fmla="*/ 76215 w 228615"/>
              <a:gd name="connsiteY4" fmla="*/ 584200 h 774700"/>
              <a:gd name="connsiteX5" fmla="*/ 63515 w 228615"/>
              <a:gd name="connsiteY5" fmla="*/ 546100 h 774700"/>
              <a:gd name="connsiteX6" fmla="*/ 25415 w 228615"/>
              <a:gd name="connsiteY6" fmla="*/ 520700 h 774700"/>
              <a:gd name="connsiteX7" fmla="*/ 12715 w 228615"/>
              <a:gd name="connsiteY7" fmla="*/ 469900 h 774700"/>
              <a:gd name="connsiteX8" fmla="*/ 15 w 228615"/>
              <a:gd name="connsiteY8" fmla="*/ 431800 h 774700"/>
              <a:gd name="connsiteX9" fmla="*/ 25415 w 228615"/>
              <a:gd name="connsiteY9" fmla="*/ 88900 h 774700"/>
              <a:gd name="connsiteX10" fmla="*/ 25415 w 228615"/>
              <a:gd name="connsiteY10" fmla="*/ 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15" h="774700">
                <a:moveTo>
                  <a:pt x="228615" y="774700"/>
                </a:moveTo>
                <a:cubicBezTo>
                  <a:pt x="207448" y="749300"/>
                  <a:pt x="185414" y="724599"/>
                  <a:pt x="165115" y="698500"/>
                </a:cubicBezTo>
                <a:cubicBezTo>
                  <a:pt x="155744" y="686452"/>
                  <a:pt x="149486" y="672126"/>
                  <a:pt x="139715" y="660400"/>
                </a:cubicBezTo>
                <a:cubicBezTo>
                  <a:pt x="128217" y="646602"/>
                  <a:pt x="113113" y="636098"/>
                  <a:pt x="101615" y="622300"/>
                </a:cubicBezTo>
                <a:cubicBezTo>
                  <a:pt x="91844" y="610574"/>
                  <a:pt x="83041" y="597852"/>
                  <a:pt x="76215" y="584200"/>
                </a:cubicBezTo>
                <a:cubicBezTo>
                  <a:pt x="70228" y="572226"/>
                  <a:pt x="71878" y="556553"/>
                  <a:pt x="63515" y="546100"/>
                </a:cubicBezTo>
                <a:cubicBezTo>
                  <a:pt x="53980" y="534181"/>
                  <a:pt x="38115" y="529167"/>
                  <a:pt x="25415" y="520700"/>
                </a:cubicBezTo>
                <a:cubicBezTo>
                  <a:pt x="21182" y="503767"/>
                  <a:pt x="17510" y="486683"/>
                  <a:pt x="12715" y="469900"/>
                </a:cubicBezTo>
                <a:cubicBezTo>
                  <a:pt x="9037" y="457028"/>
                  <a:pt x="-431" y="445180"/>
                  <a:pt x="15" y="431800"/>
                </a:cubicBezTo>
                <a:cubicBezTo>
                  <a:pt x="3833" y="317250"/>
                  <a:pt x="18685" y="203315"/>
                  <a:pt x="25415" y="88900"/>
                </a:cubicBezTo>
                <a:cubicBezTo>
                  <a:pt x="27155" y="59318"/>
                  <a:pt x="25415" y="29633"/>
                  <a:pt x="25415" y="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1548174" y="2856131"/>
            <a:ext cx="1386451" cy="864969"/>
          </a:xfrm>
          <a:custGeom>
            <a:avLst/>
            <a:gdLst>
              <a:gd name="connsiteX0" fmla="*/ 0 w 1194725"/>
              <a:gd name="connsiteY0" fmla="*/ 25400 h 850900"/>
              <a:gd name="connsiteX1" fmla="*/ 406400 w 1194725"/>
              <a:gd name="connsiteY1" fmla="*/ 12700 h 850900"/>
              <a:gd name="connsiteX2" fmla="*/ 444500 w 1194725"/>
              <a:gd name="connsiteY2" fmla="*/ 0 h 850900"/>
              <a:gd name="connsiteX3" fmla="*/ 889000 w 1194725"/>
              <a:gd name="connsiteY3" fmla="*/ 12700 h 850900"/>
              <a:gd name="connsiteX4" fmla="*/ 965200 w 1194725"/>
              <a:gd name="connsiteY4" fmla="*/ 38100 h 850900"/>
              <a:gd name="connsiteX5" fmla="*/ 1041400 w 1194725"/>
              <a:gd name="connsiteY5" fmla="*/ 88900 h 850900"/>
              <a:gd name="connsiteX6" fmla="*/ 1066800 w 1194725"/>
              <a:gd name="connsiteY6" fmla="*/ 127000 h 850900"/>
              <a:gd name="connsiteX7" fmla="*/ 1104900 w 1194725"/>
              <a:gd name="connsiteY7" fmla="*/ 139700 h 850900"/>
              <a:gd name="connsiteX8" fmla="*/ 1130300 w 1194725"/>
              <a:gd name="connsiteY8" fmla="*/ 215900 h 850900"/>
              <a:gd name="connsiteX9" fmla="*/ 1143000 w 1194725"/>
              <a:gd name="connsiteY9" fmla="*/ 254000 h 850900"/>
              <a:gd name="connsiteX10" fmla="*/ 1155700 w 1194725"/>
              <a:gd name="connsiteY10" fmla="*/ 292100 h 850900"/>
              <a:gd name="connsiteX11" fmla="*/ 1181100 w 1194725"/>
              <a:gd name="connsiteY11" fmla="*/ 419100 h 850900"/>
              <a:gd name="connsiteX12" fmla="*/ 1193800 w 1194725"/>
              <a:gd name="connsiteY12" fmla="*/ 850900 h 8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94725" h="850900">
                <a:moveTo>
                  <a:pt x="0" y="25400"/>
                </a:moveTo>
                <a:cubicBezTo>
                  <a:pt x="135467" y="21167"/>
                  <a:pt x="271088" y="20432"/>
                  <a:pt x="406400" y="12700"/>
                </a:cubicBezTo>
                <a:cubicBezTo>
                  <a:pt x="419765" y="11936"/>
                  <a:pt x="431113" y="0"/>
                  <a:pt x="444500" y="0"/>
                </a:cubicBezTo>
                <a:cubicBezTo>
                  <a:pt x="592727" y="0"/>
                  <a:pt x="740833" y="8467"/>
                  <a:pt x="889000" y="12700"/>
                </a:cubicBezTo>
                <a:cubicBezTo>
                  <a:pt x="914400" y="21167"/>
                  <a:pt x="946268" y="19168"/>
                  <a:pt x="965200" y="38100"/>
                </a:cubicBezTo>
                <a:cubicBezTo>
                  <a:pt x="1012766" y="85666"/>
                  <a:pt x="986261" y="70520"/>
                  <a:pt x="1041400" y="88900"/>
                </a:cubicBezTo>
                <a:cubicBezTo>
                  <a:pt x="1049867" y="101600"/>
                  <a:pt x="1054881" y="117465"/>
                  <a:pt x="1066800" y="127000"/>
                </a:cubicBezTo>
                <a:cubicBezTo>
                  <a:pt x="1077253" y="135363"/>
                  <a:pt x="1097119" y="128807"/>
                  <a:pt x="1104900" y="139700"/>
                </a:cubicBezTo>
                <a:cubicBezTo>
                  <a:pt x="1120462" y="161487"/>
                  <a:pt x="1121833" y="190500"/>
                  <a:pt x="1130300" y="215900"/>
                </a:cubicBezTo>
                <a:lnTo>
                  <a:pt x="1143000" y="254000"/>
                </a:lnTo>
                <a:cubicBezTo>
                  <a:pt x="1147233" y="266700"/>
                  <a:pt x="1153075" y="278973"/>
                  <a:pt x="1155700" y="292100"/>
                </a:cubicBezTo>
                <a:lnTo>
                  <a:pt x="1181100" y="419100"/>
                </a:lnTo>
                <a:cubicBezTo>
                  <a:pt x="1199832" y="681352"/>
                  <a:pt x="1193800" y="537482"/>
                  <a:pt x="1193800" y="85090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 12"/>
          <p:cNvSpPr/>
          <p:nvPr/>
        </p:nvSpPr>
        <p:spPr>
          <a:xfrm>
            <a:off x="3124200" y="3402759"/>
            <a:ext cx="723900" cy="294547"/>
          </a:xfrm>
          <a:custGeom>
            <a:avLst/>
            <a:gdLst>
              <a:gd name="connsiteX0" fmla="*/ 0 w 723900"/>
              <a:gd name="connsiteY0" fmla="*/ 292941 h 294547"/>
              <a:gd name="connsiteX1" fmla="*/ 368300 w 723900"/>
              <a:gd name="connsiteY1" fmla="*/ 254841 h 294547"/>
              <a:gd name="connsiteX2" fmla="*/ 393700 w 723900"/>
              <a:gd name="connsiteY2" fmla="*/ 216741 h 294547"/>
              <a:gd name="connsiteX3" fmla="*/ 469900 w 723900"/>
              <a:gd name="connsiteY3" fmla="*/ 165941 h 294547"/>
              <a:gd name="connsiteX4" fmla="*/ 495300 w 723900"/>
              <a:gd name="connsiteY4" fmla="*/ 127841 h 294547"/>
              <a:gd name="connsiteX5" fmla="*/ 609600 w 723900"/>
              <a:gd name="connsiteY5" fmla="*/ 77041 h 294547"/>
              <a:gd name="connsiteX6" fmla="*/ 647700 w 723900"/>
              <a:gd name="connsiteY6" fmla="*/ 64341 h 294547"/>
              <a:gd name="connsiteX7" fmla="*/ 711200 w 723900"/>
              <a:gd name="connsiteY7" fmla="*/ 841 h 294547"/>
              <a:gd name="connsiteX8" fmla="*/ 723900 w 723900"/>
              <a:gd name="connsiteY8" fmla="*/ 841 h 29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3900" h="294547">
                <a:moveTo>
                  <a:pt x="0" y="292941"/>
                </a:moveTo>
                <a:cubicBezTo>
                  <a:pt x="10931" y="292466"/>
                  <a:pt x="284234" y="307382"/>
                  <a:pt x="368300" y="254841"/>
                </a:cubicBezTo>
                <a:cubicBezTo>
                  <a:pt x="381243" y="246751"/>
                  <a:pt x="383929" y="228467"/>
                  <a:pt x="393700" y="216741"/>
                </a:cubicBezTo>
                <a:cubicBezTo>
                  <a:pt x="430289" y="172834"/>
                  <a:pt x="422943" y="181593"/>
                  <a:pt x="469900" y="165941"/>
                </a:cubicBezTo>
                <a:cubicBezTo>
                  <a:pt x="478367" y="153241"/>
                  <a:pt x="484507" y="138634"/>
                  <a:pt x="495300" y="127841"/>
                </a:cubicBezTo>
                <a:cubicBezTo>
                  <a:pt x="525489" y="97652"/>
                  <a:pt x="571874" y="89616"/>
                  <a:pt x="609600" y="77041"/>
                </a:cubicBezTo>
                <a:lnTo>
                  <a:pt x="647700" y="64341"/>
                </a:lnTo>
                <a:cubicBezTo>
                  <a:pt x="673100" y="26241"/>
                  <a:pt x="668867" y="22008"/>
                  <a:pt x="711200" y="841"/>
                </a:cubicBezTo>
                <a:cubicBezTo>
                  <a:pt x="714986" y="-1052"/>
                  <a:pt x="719667" y="841"/>
                  <a:pt x="723900" y="84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 rot="1576826">
            <a:off x="2759448" y="2122897"/>
            <a:ext cx="7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Seine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41963" y="2495068"/>
            <a:ext cx="7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Loire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75857" y="4567802"/>
            <a:ext cx="8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Rhone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 rot="1218681">
            <a:off x="1859124" y="3617912"/>
            <a:ext cx="116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Garonne</a:t>
            </a:r>
            <a:endParaRPr lang="en-IN" b="1" dirty="0"/>
          </a:p>
        </p:txBody>
      </p:sp>
      <p:sp>
        <p:nvSpPr>
          <p:cNvPr id="18" name="Oval 17"/>
          <p:cNvSpPr/>
          <p:nvPr/>
        </p:nvSpPr>
        <p:spPr>
          <a:xfrm>
            <a:off x="2934625" y="2374900"/>
            <a:ext cx="45719" cy="1201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2568659" y="2400038"/>
            <a:ext cx="7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Paris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737379" y="1490386"/>
            <a:ext cx="92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 Havre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3134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10706"/>
          <a:stretch/>
        </p:blipFill>
        <p:spPr>
          <a:xfrm>
            <a:off x="711199" y="1156382"/>
            <a:ext cx="5228735" cy="466021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50000" y="908026"/>
            <a:ext cx="5181600" cy="51569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Rhine river</a:t>
            </a:r>
          </a:p>
          <a:p>
            <a:r>
              <a:rPr lang="en-US" dirty="0" smtClean="0"/>
              <a:t>Important for navigation</a:t>
            </a:r>
          </a:p>
          <a:p>
            <a:r>
              <a:rPr lang="en-US" dirty="0" smtClean="0"/>
              <a:t>Imp cities: Basel (Swiss), Strasbourg (France), Worms, Mainz and Cologne </a:t>
            </a:r>
            <a:r>
              <a:rPr lang="en-US" dirty="0"/>
              <a:t>(</a:t>
            </a:r>
            <a:r>
              <a:rPr lang="en-US" dirty="0" smtClean="0"/>
              <a:t>Germany), Amsterdam (Netherlands)</a:t>
            </a:r>
          </a:p>
          <a:p>
            <a:r>
              <a:rPr lang="en-US" dirty="0" smtClean="0"/>
              <a:t>New water canal: </a:t>
            </a:r>
            <a:r>
              <a:rPr lang="en-US" dirty="0" err="1" smtClean="0"/>
              <a:t>Europoort</a:t>
            </a:r>
            <a:r>
              <a:rPr lang="en-US" dirty="0" smtClean="0"/>
              <a:t>: out-port of Rotterdam (</a:t>
            </a:r>
            <a:r>
              <a:rPr lang="en-US" dirty="0"/>
              <a:t>N</a:t>
            </a:r>
            <a:r>
              <a:rPr lang="en-US" dirty="0" smtClean="0"/>
              <a:t>etherlands)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Rivers of Germany: Rhine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31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24" y="1020034"/>
            <a:ext cx="4727575" cy="5075617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Tributary: Ruhr – one of the largest industrial region of the world</a:t>
            </a:r>
          </a:p>
          <a:p>
            <a:r>
              <a:rPr lang="en-US" dirty="0" smtClean="0"/>
              <a:t>Ruhr coal field – Bituminous coal, steel industries, manufacturing and chemical industries</a:t>
            </a:r>
          </a:p>
          <a:p>
            <a:r>
              <a:rPr lang="en-IN" dirty="0" smtClean="0"/>
              <a:t>From </a:t>
            </a:r>
            <a:r>
              <a:rPr lang="en-IN" dirty="0"/>
              <a:t>Düsseldorf through Wuppertal to Hagen – most populated region of Germany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Rhine- Ruhr coal 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21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823211"/>
            <a:ext cx="8645161" cy="575767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River: Danube</a:t>
            </a:r>
            <a:endParaRPr lang="en-IN" dirty="0"/>
          </a:p>
        </p:txBody>
      </p:sp>
      <p:sp>
        <p:nvSpPr>
          <p:cNvPr id="2" name="Right Arrow Callout 1"/>
          <p:cNvSpPr/>
          <p:nvPr/>
        </p:nvSpPr>
        <p:spPr>
          <a:xfrm>
            <a:off x="584200" y="965200"/>
            <a:ext cx="2743200" cy="5615688"/>
          </a:xfrm>
          <a:prstGeom prst="right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Passes through 10 countries</a:t>
            </a:r>
          </a:p>
          <a:p>
            <a:pPr algn="ctr"/>
            <a:r>
              <a:rPr lang="en-US" sz="2400" dirty="0"/>
              <a:t>Germany, Austria, Slovakia, Hungary, Croatia, Serbia, Bulgaria, Romania, Moldova, Ukraine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152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638800" cy="53553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Origin: Black forest in Germany</a:t>
            </a:r>
          </a:p>
          <a:p>
            <a:r>
              <a:rPr lang="en-US" dirty="0" smtClean="0"/>
              <a:t>Black forest – block mountain</a:t>
            </a:r>
          </a:p>
          <a:p>
            <a:r>
              <a:rPr lang="en-US" dirty="0" smtClean="0"/>
              <a:t>Importance: for freight transport, HEP, Irrigation, fishing</a:t>
            </a:r>
          </a:p>
          <a:p>
            <a:r>
              <a:rPr lang="en-US" dirty="0" smtClean="0"/>
              <a:t>Industrial use – polluted water: unfit for drinking and irrigation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River: Danube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375634"/>
            <a:ext cx="5211810" cy="4047266"/>
          </a:xfrm>
        </p:spPr>
      </p:pic>
    </p:spTree>
    <p:extLst>
      <p:ext uri="{BB962C8B-B14F-4D97-AF65-F5344CB8AC3E}">
        <p14:creationId xmlns:p14="http://schemas.microsoft.com/office/powerpoint/2010/main" val="94517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World  Geography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0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Italy’s most widest and fertile plains</a:t>
            </a:r>
          </a:p>
          <a:p>
            <a:r>
              <a:rPr lang="en-US" dirty="0"/>
              <a:t>Partially navigable</a:t>
            </a:r>
          </a:p>
          <a:p>
            <a:r>
              <a:rPr lang="en-US" dirty="0" smtClean="0"/>
              <a:t>Lombardy plain (Milan) and Piedmont plan (Turin) – fertile regions</a:t>
            </a:r>
          </a:p>
          <a:p>
            <a:r>
              <a:rPr lang="en-US" dirty="0" smtClean="0"/>
              <a:t>Known for rice and maize cultivation and wine making</a:t>
            </a:r>
          </a:p>
          <a:p>
            <a:r>
              <a:rPr lang="en-US" dirty="0" smtClean="0"/>
              <a:t>Piedmont: </a:t>
            </a:r>
            <a:r>
              <a:rPr lang="en-US" dirty="0"/>
              <a:t>A</a:t>
            </a:r>
            <a:r>
              <a:rPr lang="en-US" dirty="0" smtClean="0"/>
              <a:t>sti wine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River: Po</a:t>
            </a:r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4"/>
          <a:stretch/>
        </p:blipFill>
        <p:spPr>
          <a:xfrm>
            <a:off x="838200" y="1865964"/>
            <a:ext cx="5181600" cy="3465798"/>
          </a:xfrm>
        </p:spPr>
      </p:pic>
      <p:sp>
        <p:nvSpPr>
          <p:cNvPr id="6" name="TextBox 5"/>
          <p:cNvSpPr txBox="1"/>
          <p:nvPr/>
        </p:nvSpPr>
        <p:spPr>
          <a:xfrm>
            <a:off x="2590800" y="2755900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Lombardy plains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22400" y="2755899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Piedmont region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1084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City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River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Paris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Seine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Frankfurt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Rhine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Venice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Po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Vienna, Budapest, Belgrade</a:t>
                      </a:r>
                      <a:r>
                        <a:rPr lang="en-US" sz="4000" baseline="0" dirty="0" smtClean="0"/>
                        <a:t> 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Danube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Kiev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Dniester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Berlin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Elbe</a:t>
                      </a:r>
                      <a:endParaRPr lang="en-IN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Cities of Europe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76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Climate of Europe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5" y="886488"/>
            <a:ext cx="8667750" cy="5821623"/>
          </a:xfrm>
        </p:spPr>
      </p:pic>
      <p:sp>
        <p:nvSpPr>
          <p:cNvPr id="2" name="Oval 1"/>
          <p:cNvSpPr/>
          <p:nvPr/>
        </p:nvSpPr>
        <p:spPr>
          <a:xfrm>
            <a:off x="3009900" y="3111500"/>
            <a:ext cx="4483100" cy="1765300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3187700" y="4912316"/>
            <a:ext cx="5486400" cy="1765300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506913" y="1346200"/>
            <a:ext cx="4483100" cy="1765300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7283450" y="4089400"/>
            <a:ext cx="2444750" cy="1092200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20900" y="3013988"/>
            <a:ext cx="132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British type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6800" y="1412270"/>
            <a:ext cx="132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</a:t>
            </a:r>
            <a:r>
              <a:rPr lang="en-US" sz="2800" b="1" dirty="0" smtClean="0">
                <a:solidFill>
                  <a:srgbClr val="C00000"/>
                </a:solidFill>
              </a:rPr>
              <a:t>aiga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0350" y="4974312"/>
            <a:ext cx="2501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Mediterranean </a:t>
            </a:r>
            <a:r>
              <a:rPr lang="en-US" sz="2800" b="1" dirty="0">
                <a:solidFill>
                  <a:srgbClr val="C00000"/>
                </a:solidFill>
              </a:rPr>
              <a:t>type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8000" y="4028929"/>
            <a:ext cx="132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Steppe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346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24" y="923385"/>
            <a:ext cx="8659876" cy="57096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North Atlantic drift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11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Agriculture in Europe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1" t="36553" r="12253"/>
          <a:stretch/>
        </p:blipFill>
        <p:spPr>
          <a:xfrm>
            <a:off x="1143000" y="1066800"/>
            <a:ext cx="9499600" cy="5653260"/>
          </a:xfrm>
        </p:spPr>
      </p:pic>
      <p:sp>
        <p:nvSpPr>
          <p:cNvPr id="5" name="TextBox 4"/>
          <p:cNvSpPr txBox="1"/>
          <p:nvPr/>
        </p:nvSpPr>
        <p:spPr>
          <a:xfrm>
            <a:off x="3340100" y="4178300"/>
            <a:ext cx="15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Wine, cheese, wheat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6800" y="5308600"/>
            <a:ext cx="181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Barley, Orange, Olives, Almonds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9800" y="2693101"/>
            <a:ext cx="151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Wheat, Barley, sugar beet, corn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1300" y="4985434"/>
            <a:ext cx="15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Rice, olives, citrus fruits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5400" y="2450600"/>
            <a:ext cx="151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Wheat, potato, sugar beet</a:t>
            </a: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75700" y="3154766"/>
            <a:ext cx="151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Wheat, sunflower, nuts, corn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21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10844"/>
            <a:ext cx="5867400" cy="241354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European countries largest producer of wine and largest consumers as well</a:t>
            </a:r>
          </a:p>
          <a:p>
            <a:r>
              <a:rPr lang="en-US" dirty="0" smtClean="0"/>
              <a:t>Portugal, Spain, France, Italy</a:t>
            </a:r>
          </a:p>
          <a:p>
            <a:r>
              <a:rPr lang="en-US" dirty="0" smtClean="0"/>
              <a:t>Port wine</a:t>
            </a:r>
          </a:p>
          <a:p>
            <a:r>
              <a:rPr lang="en-US" dirty="0" smtClean="0"/>
              <a:t>Sherry wine</a:t>
            </a:r>
          </a:p>
          <a:p>
            <a:r>
              <a:rPr lang="en-US" dirty="0" smtClean="0"/>
              <a:t>Bordeaux, champagne</a:t>
            </a:r>
          </a:p>
          <a:p>
            <a:r>
              <a:rPr lang="en-US" dirty="0" smtClean="0"/>
              <a:t>Asti, Cincinnati wine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US" dirty="0" smtClean="0"/>
              <a:t>iticulture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913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87463"/>
            <a:ext cx="5715000" cy="428625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Modern dairying</a:t>
            </a:r>
          </a:p>
          <a:p>
            <a:r>
              <a:rPr lang="en-US" dirty="0" smtClean="0"/>
              <a:t>Cows wear electronic tag, machine scan it to know, whether cow is ready to be milked. </a:t>
            </a:r>
          </a:p>
          <a:p>
            <a:r>
              <a:rPr lang="en-US"/>
              <a:t>Tag holds info about quality and quantity of milk produced by every cow</a:t>
            </a:r>
          </a:p>
          <a:p>
            <a:r>
              <a:rPr lang="en-US" smtClean="0"/>
              <a:t>Cows </a:t>
            </a:r>
            <a:r>
              <a:rPr lang="en-US" dirty="0" smtClean="0"/>
              <a:t>are milked by robotic milking machines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Dairy farming </a:t>
            </a:r>
            <a:r>
              <a:rPr lang="en-US" dirty="0"/>
              <a:t>in Europe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174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Apart from cheese- whey powder, protein based products – protein sports drink, fortified meals</a:t>
            </a:r>
            <a:endParaRPr lang="en-US" dirty="0"/>
          </a:p>
          <a:p>
            <a:r>
              <a:rPr lang="en-US" dirty="0" smtClean="0"/>
              <a:t>Netherlands</a:t>
            </a:r>
            <a:r>
              <a:rPr lang="en-US" dirty="0"/>
              <a:t>, Denmark, Ireland, </a:t>
            </a:r>
            <a:r>
              <a:rPr lang="en-US" dirty="0" smtClean="0"/>
              <a:t>Germany</a:t>
            </a:r>
            <a:endParaRPr lang="en-US" dirty="0"/>
          </a:p>
          <a:p>
            <a:r>
              <a:rPr lang="en-US" dirty="0" smtClean="0"/>
              <a:t>milk </a:t>
            </a:r>
            <a:r>
              <a:rPr lang="en-US" dirty="0"/>
              <a:t>sent to dairy cooperatives </a:t>
            </a:r>
          </a:p>
          <a:p>
            <a:r>
              <a:rPr lang="en-US" dirty="0" smtClean="0"/>
              <a:t>2/3th </a:t>
            </a:r>
            <a:r>
              <a:rPr lang="en-US" dirty="0"/>
              <a:t>milk produce is </a:t>
            </a:r>
            <a:r>
              <a:rPr lang="en-US" dirty="0" smtClean="0"/>
              <a:t>exported 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Dairy farming in Europe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207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milk quota sys. Est in 1984</a:t>
            </a:r>
          </a:p>
          <a:p>
            <a:r>
              <a:rPr lang="en-US" dirty="0" smtClean="0"/>
              <a:t>Domestic milk produce outstripped the consumer demands in European nations</a:t>
            </a:r>
          </a:p>
          <a:p>
            <a:r>
              <a:rPr lang="en-US" dirty="0" smtClean="0"/>
              <a:t>So, every countries has quota to produce milk – quotas being raised periodically</a:t>
            </a:r>
          </a:p>
          <a:p>
            <a:r>
              <a:rPr lang="en-US" dirty="0" smtClean="0"/>
              <a:t>Member state can be fined heavily if produce more than its quota</a:t>
            </a:r>
          </a:p>
          <a:p>
            <a:r>
              <a:rPr lang="en-US" dirty="0" smtClean="0"/>
              <a:t>Producers were paid higher prices for milk compared to world market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EU’s end of Milk Quota (2015)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815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Quota system ended in March 2015</a:t>
            </a:r>
          </a:p>
          <a:p>
            <a:r>
              <a:rPr lang="en-US" dirty="0" smtClean="0"/>
              <a:t>EU wants European dairies to compete global dairy market with growing demand in Asia and Africa</a:t>
            </a:r>
          </a:p>
          <a:p>
            <a:r>
              <a:rPr lang="en-US" dirty="0" smtClean="0"/>
              <a:t>But protest by small farmers – benefit to only rich and large dairy farmers</a:t>
            </a:r>
          </a:p>
          <a:p>
            <a:r>
              <a:rPr lang="en-US" dirty="0" smtClean="0"/>
              <a:t>Freedom of commercial decision making but problem of price fluctuation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EU’s end of Milk </a:t>
            </a:r>
            <a:r>
              <a:rPr lang="en-US" dirty="0" smtClean="0"/>
              <a:t>Quota (2015)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67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68"/>
          <a:stretch/>
        </p:blipFill>
        <p:spPr>
          <a:xfrm>
            <a:off x="1593850" y="884423"/>
            <a:ext cx="8185150" cy="58758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Geography of Europe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 rot="3600822">
            <a:off x="2463800" y="379730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Pennines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 rot="181473">
            <a:off x="2125463" y="5899418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Iberian Peninsula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 rot="451186">
            <a:off x="1935705" y="535241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Cantabrian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35983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EU’s dairy: organized, sophisticated, dairy giants (quality norms, brands)</a:t>
            </a:r>
          </a:p>
          <a:p>
            <a:r>
              <a:rPr lang="en-US" dirty="0" smtClean="0"/>
              <a:t>Fall in Indian dairy exports</a:t>
            </a:r>
          </a:p>
          <a:p>
            <a:r>
              <a:rPr lang="en-US" dirty="0" smtClean="0"/>
              <a:t>Drop in global prices (low cost producers- Ireland and Poland will increase the production)</a:t>
            </a:r>
          </a:p>
          <a:p>
            <a:r>
              <a:rPr lang="en-US" dirty="0" smtClean="0"/>
              <a:t>If more competitors in Indian market – less remuneration to Indian farmers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EU’s end of Milk </a:t>
            </a:r>
            <a:r>
              <a:rPr lang="en-US" dirty="0" smtClean="0"/>
              <a:t>Quota: effects to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756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India – world’s largest milk producer</a:t>
            </a:r>
          </a:p>
          <a:p>
            <a:r>
              <a:rPr lang="en-US" dirty="0" smtClean="0"/>
              <a:t>Indian dairy products cannot get access in EU, USA, China, South Africa and Russia</a:t>
            </a:r>
          </a:p>
          <a:p>
            <a:r>
              <a:rPr lang="en-US" dirty="0" smtClean="0"/>
              <a:t>Strict quality standards - TBT (Technical Barriers to Trade) of WTO</a:t>
            </a:r>
          </a:p>
          <a:p>
            <a:r>
              <a:rPr lang="en-US" dirty="0" smtClean="0"/>
              <a:t>Ex. China – requires dairy import certification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Indian Dairying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024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Growing economy – disposable income – growing demand of milk and milk-produce in India</a:t>
            </a:r>
            <a:endParaRPr lang="en-IN" dirty="0" smtClean="0"/>
          </a:p>
          <a:p>
            <a:r>
              <a:rPr lang="en-IN" dirty="0"/>
              <a:t> </a:t>
            </a:r>
            <a:r>
              <a:rPr lang="en-IN" dirty="0" err="1"/>
              <a:t>Amul</a:t>
            </a:r>
            <a:r>
              <a:rPr lang="en-IN" dirty="0"/>
              <a:t> has increased milk procurement price to its farmer-members by 75% in the last 5 </a:t>
            </a:r>
            <a:r>
              <a:rPr lang="en-IN" dirty="0" smtClean="0"/>
              <a:t>years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 smtClean="0"/>
              <a:t>Milk procurement in AMUL </a:t>
            </a:r>
            <a:r>
              <a:rPr lang="en-IN" dirty="0"/>
              <a:t>has witnessed an increase of </a:t>
            </a:r>
            <a:r>
              <a:rPr lang="en-IN" dirty="0" smtClean="0"/>
              <a:t>65%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Domestic Indian  Dairy sector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507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Australia</a:t>
            </a:r>
            <a:r>
              <a:rPr lang="en-IN" dirty="0"/>
              <a:t>, New Zealand and EU </a:t>
            </a:r>
            <a:r>
              <a:rPr lang="en-IN" dirty="0" smtClean="0"/>
              <a:t>nations – fall in farm-gate prices of milk</a:t>
            </a:r>
          </a:p>
          <a:p>
            <a:r>
              <a:rPr lang="en-IN" dirty="0" smtClean="0"/>
              <a:t>These countries used to export to China, but now Decrease in demand of dairy products in China + </a:t>
            </a:r>
            <a:r>
              <a:rPr lang="en-IN" dirty="0"/>
              <a:t>higher production in major exporting </a:t>
            </a:r>
            <a:r>
              <a:rPr lang="en-IN" dirty="0" smtClean="0"/>
              <a:t>countries</a:t>
            </a:r>
          </a:p>
          <a:p>
            <a:r>
              <a:rPr lang="en-US" dirty="0"/>
              <a:t>Australia, NZ, EU pressurizing – access to Indian market for dairy products under FTA</a:t>
            </a:r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Dairying at world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529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15" y="1020763"/>
            <a:ext cx="4881769" cy="51562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Ruhr </a:t>
            </a:r>
          </a:p>
          <a:p>
            <a:r>
              <a:rPr lang="en-US" dirty="0" smtClean="0"/>
              <a:t>Saar coal field</a:t>
            </a:r>
          </a:p>
          <a:p>
            <a:r>
              <a:rPr lang="en-US" dirty="0" smtClean="0"/>
              <a:t>Minden coal field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Coal in Germany region</a:t>
            </a:r>
            <a:endParaRPr lang="en-IN" dirty="0"/>
          </a:p>
        </p:txBody>
      </p:sp>
      <p:sp>
        <p:nvSpPr>
          <p:cNvPr id="2" name="Freeform 1"/>
          <p:cNvSpPr/>
          <p:nvPr/>
        </p:nvSpPr>
        <p:spPr>
          <a:xfrm>
            <a:off x="2116046" y="990600"/>
            <a:ext cx="3133379" cy="2552700"/>
          </a:xfrm>
          <a:custGeom>
            <a:avLst/>
            <a:gdLst>
              <a:gd name="connsiteX0" fmla="*/ 4854 w 3133379"/>
              <a:gd name="connsiteY0" fmla="*/ 2222500 h 2552700"/>
              <a:gd name="connsiteX1" fmla="*/ 17554 w 3133379"/>
              <a:gd name="connsiteY1" fmla="*/ 2362200 h 2552700"/>
              <a:gd name="connsiteX2" fmla="*/ 157254 w 3133379"/>
              <a:gd name="connsiteY2" fmla="*/ 2311400 h 2552700"/>
              <a:gd name="connsiteX3" fmla="*/ 195354 w 3133379"/>
              <a:gd name="connsiteY3" fmla="*/ 2298700 h 2552700"/>
              <a:gd name="connsiteX4" fmla="*/ 296954 w 3133379"/>
              <a:gd name="connsiteY4" fmla="*/ 2362200 h 2552700"/>
              <a:gd name="connsiteX5" fmla="*/ 576354 w 3133379"/>
              <a:gd name="connsiteY5" fmla="*/ 2362200 h 2552700"/>
              <a:gd name="connsiteX6" fmla="*/ 639854 w 3133379"/>
              <a:gd name="connsiteY6" fmla="*/ 2286000 h 2552700"/>
              <a:gd name="connsiteX7" fmla="*/ 677954 w 3133379"/>
              <a:gd name="connsiteY7" fmla="*/ 2235200 h 2552700"/>
              <a:gd name="connsiteX8" fmla="*/ 779554 w 3133379"/>
              <a:gd name="connsiteY8" fmla="*/ 2209800 h 2552700"/>
              <a:gd name="connsiteX9" fmla="*/ 817654 w 3133379"/>
              <a:gd name="connsiteY9" fmla="*/ 2197100 h 2552700"/>
              <a:gd name="connsiteX10" fmla="*/ 843054 w 3133379"/>
              <a:gd name="connsiteY10" fmla="*/ 2146300 h 2552700"/>
              <a:gd name="connsiteX11" fmla="*/ 855754 w 3133379"/>
              <a:gd name="connsiteY11" fmla="*/ 2108200 h 2552700"/>
              <a:gd name="connsiteX12" fmla="*/ 881154 w 3133379"/>
              <a:gd name="connsiteY12" fmla="*/ 2057400 h 2552700"/>
              <a:gd name="connsiteX13" fmla="*/ 957354 w 3133379"/>
              <a:gd name="connsiteY13" fmla="*/ 2070100 h 2552700"/>
              <a:gd name="connsiteX14" fmla="*/ 995454 w 3133379"/>
              <a:gd name="connsiteY14" fmla="*/ 2095500 h 2552700"/>
              <a:gd name="connsiteX15" fmla="*/ 1033554 w 3133379"/>
              <a:gd name="connsiteY15" fmla="*/ 2108200 h 2552700"/>
              <a:gd name="connsiteX16" fmla="*/ 1084354 w 3133379"/>
              <a:gd name="connsiteY16" fmla="*/ 2095500 h 2552700"/>
              <a:gd name="connsiteX17" fmla="*/ 1097054 w 3133379"/>
              <a:gd name="connsiteY17" fmla="*/ 2057400 h 2552700"/>
              <a:gd name="connsiteX18" fmla="*/ 1135154 w 3133379"/>
              <a:gd name="connsiteY18" fmla="*/ 2044700 h 2552700"/>
              <a:gd name="connsiteX19" fmla="*/ 1185954 w 3133379"/>
              <a:gd name="connsiteY19" fmla="*/ 2108200 h 2552700"/>
              <a:gd name="connsiteX20" fmla="*/ 1224054 w 3133379"/>
              <a:gd name="connsiteY20" fmla="*/ 2133600 h 2552700"/>
              <a:gd name="connsiteX21" fmla="*/ 1274854 w 3133379"/>
              <a:gd name="connsiteY21" fmla="*/ 2120900 h 2552700"/>
              <a:gd name="connsiteX22" fmla="*/ 1287554 w 3133379"/>
              <a:gd name="connsiteY22" fmla="*/ 2082800 h 2552700"/>
              <a:gd name="connsiteX23" fmla="*/ 1325654 w 3133379"/>
              <a:gd name="connsiteY23" fmla="*/ 2057400 h 2552700"/>
              <a:gd name="connsiteX24" fmla="*/ 1376454 w 3133379"/>
              <a:gd name="connsiteY24" fmla="*/ 2070100 h 2552700"/>
              <a:gd name="connsiteX25" fmla="*/ 1389154 w 3133379"/>
              <a:gd name="connsiteY25" fmla="*/ 2108200 h 2552700"/>
              <a:gd name="connsiteX26" fmla="*/ 1401854 w 3133379"/>
              <a:gd name="connsiteY26" fmla="*/ 2197100 h 2552700"/>
              <a:gd name="connsiteX27" fmla="*/ 1414554 w 3133379"/>
              <a:gd name="connsiteY27" fmla="*/ 2247900 h 2552700"/>
              <a:gd name="connsiteX28" fmla="*/ 1503454 w 3133379"/>
              <a:gd name="connsiteY28" fmla="*/ 2260600 h 2552700"/>
              <a:gd name="connsiteX29" fmla="*/ 1528854 w 3133379"/>
              <a:gd name="connsiteY29" fmla="*/ 2298700 h 2552700"/>
              <a:gd name="connsiteX30" fmla="*/ 1541554 w 3133379"/>
              <a:gd name="connsiteY30" fmla="*/ 2336800 h 2552700"/>
              <a:gd name="connsiteX31" fmla="*/ 1579654 w 3133379"/>
              <a:gd name="connsiteY31" fmla="*/ 2349500 h 2552700"/>
              <a:gd name="connsiteX32" fmla="*/ 1808254 w 3133379"/>
              <a:gd name="connsiteY32" fmla="*/ 2362200 h 2552700"/>
              <a:gd name="connsiteX33" fmla="*/ 1846354 w 3133379"/>
              <a:gd name="connsiteY33" fmla="*/ 2387600 h 2552700"/>
              <a:gd name="connsiteX34" fmla="*/ 1998754 w 3133379"/>
              <a:gd name="connsiteY34" fmla="*/ 2400300 h 2552700"/>
              <a:gd name="connsiteX35" fmla="*/ 2024154 w 3133379"/>
              <a:gd name="connsiteY35" fmla="*/ 2540000 h 2552700"/>
              <a:gd name="connsiteX36" fmla="*/ 2074954 w 3133379"/>
              <a:gd name="connsiteY36" fmla="*/ 2552700 h 2552700"/>
              <a:gd name="connsiteX37" fmla="*/ 2125754 w 3133379"/>
              <a:gd name="connsiteY37" fmla="*/ 2540000 h 2552700"/>
              <a:gd name="connsiteX38" fmla="*/ 2138454 w 3133379"/>
              <a:gd name="connsiteY38" fmla="*/ 2501900 h 2552700"/>
              <a:gd name="connsiteX39" fmla="*/ 2176554 w 3133379"/>
              <a:gd name="connsiteY39" fmla="*/ 2463800 h 2552700"/>
              <a:gd name="connsiteX40" fmla="*/ 2201954 w 3133379"/>
              <a:gd name="connsiteY40" fmla="*/ 2374900 h 2552700"/>
              <a:gd name="connsiteX41" fmla="*/ 2227354 w 3133379"/>
              <a:gd name="connsiteY41" fmla="*/ 2286000 h 2552700"/>
              <a:gd name="connsiteX42" fmla="*/ 2265454 w 3133379"/>
              <a:gd name="connsiteY42" fmla="*/ 2235200 h 2552700"/>
              <a:gd name="connsiteX43" fmla="*/ 2201954 w 3133379"/>
              <a:gd name="connsiteY43" fmla="*/ 1905000 h 2552700"/>
              <a:gd name="connsiteX44" fmla="*/ 2176554 w 3133379"/>
              <a:gd name="connsiteY44" fmla="*/ 1866900 h 2552700"/>
              <a:gd name="connsiteX45" fmla="*/ 2138454 w 3133379"/>
              <a:gd name="connsiteY45" fmla="*/ 1854200 h 2552700"/>
              <a:gd name="connsiteX46" fmla="*/ 2100354 w 3133379"/>
              <a:gd name="connsiteY46" fmla="*/ 1828800 h 2552700"/>
              <a:gd name="connsiteX47" fmla="*/ 2113054 w 3133379"/>
              <a:gd name="connsiteY47" fmla="*/ 1600200 h 2552700"/>
              <a:gd name="connsiteX48" fmla="*/ 2138454 w 3133379"/>
              <a:gd name="connsiteY48" fmla="*/ 1562100 h 2552700"/>
              <a:gd name="connsiteX49" fmla="*/ 2176554 w 3133379"/>
              <a:gd name="connsiteY49" fmla="*/ 1549400 h 2552700"/>
              <a:gd name="connsiteX50" fmla="*/ 2214654 w 3133379"/>
              <a:gd name="connsiteY50" fmla="*/ 1524000 h 2552700"/>
              <a:gd name="connsiteX51" fmla="*/ 2646454 w 3133379"/>
              <a:gd name="connsiteY51" fmla="*/ 1524000 h 2552700"/>
              <a:gd name="connsiteX52" fmla="*/ 2697254 w 3133379"/>
              <a:gd name="connsiteY52" fmla="*/ 1511300 h 2552700"/>
              <a:gd name="connsiteX53" fmla="*/ 2709954 w 3133379"/>
              <a:gd name="connsiteY53" fmla="*/ 1473200 h 2552700"/>
              <a:gd name="connsiteX54" fmla="*/ 2722654 w 3133379"/>
              <a:gd name="connsiteY54" fmla="*/ 1409700 h 2552700"/>
              <a:gd name="connsiteX55" fmla="*/ 2748054 w 3133379"/>
              <a:gd name="connsiteY55" fmla="*/ 1358900 h 2552700"/>
              <a:gd name="connsiteX56" fmla="*/ 2760754 w 3133379"/>
              <a:gd name="connsiteY56" fmla="*/ 1320800 h 2552700"/>
              <a:gd name="connsiteX57" fmla="*/ 2786154 w 3133379"/>
              <a:gd name="connsiteY57" fmla="*/ 1143000 h 2552700"/>
              <a:gd name="connsiteX58" fmla="*/ 2849654 w 3133379"/>
              <a:gd name="connsiteY58" fmla="*/ 1066800 h 2552700"/>
              <a:gd name="connsiteX59" fmla="*/ 2887754 w 3133379"/>
              <a:gd name="connsiteY59" fmla="*/ 1054100 h 2552700"/>
              <a:gd name="connsiteX60" fmla="*/ 2925854 w 3133379"/>
              <a:gd name="connsiteY60" fmla="*/ 1028700 h 2552700"/>
              <a:gd name="connsiteX61" fmla="*/ 2938554 w 3133379"/>
              <a:gd name="connsiteY61" fmla="*/ 990600 h 2552700"/>
              <a:gd name="connsiteX62" fmla="*/ 2951254 w 3133379"/>
              <a:gd name="connsiteY62" fmla="*/ 787400 h 2552700"/>
              <a:gd name="connsiteX63" fmla="*/ 2824254 w 3133379"/>
              <a:gd name="connsiteY63" fmla="*/ 762000 h 2552700"/>
              <a:gd name="connsiteX64" fmla="*/ 2773454 w 3133379"/>
              <a:gd name="connsiteY64" fmla="*/ 749300 h 2552700"/>
              <a:gd name="connsiteX65" fmla="*/ 2735354 w 3133379"/>
              <a:gd name="connsiteY65" fmla="*/ 723900 h 2552700"/>
              <a:gd name="connsiteX66" fmla="*/ 2722654 w 3133379"/>
              <a:gd name="connsiteY66" fmla="*/ 673100 h 2552700"/>
              <a:gd name="connsiteX67" fmla="*/ 2709954 w 3133379"/>
              <a:gd name="connsiteY67" fmla="*/ 635000 h 2552700"/>
              <a:gd name="connsiteX68" fmla="*/ 2735354 w 3133379"/>
              <a:gd name="connsiteY68" fmla="*/ 558800 h 2552700"/>
              <a:gd name="connsiteX69" fmla="*/ 2773454 w 3133379"/>
              <a:gd name="connsiteY69" fmla="*/ 533400 h 2552700"/>
              <a:gd name="connsiteX70" fmla="*/ 2913154 w 3133379"/>
              <a:gd name="connsiteY70" fmla="*/ 508000 h 2552700"/>
              <a:gd name="connsiteX71" fmla="*/ 2951254 w 3133379"/>
              <a:gd name="connsiteY71" fmla="*/ 495300 h 2552700"/>
              <a:gd name="connsiteX72" fmla="*/ 2976654 w 3133379"/>
              <a:gd name="connsiteY72" fmla="*/ 381000 h 2552700"/>
              <a:gd name="connsiteX73" fmla="*/ 2989354 w 3133379"/>
              <a:gd name="connsiteY73" fmla="*/ 228600 h 2552700"/>
              <a:gd name="connsiteX74" fmla="*/ 3014754 w 3133379"/>
              <a:gd name="connsiteY74" fmla="*/ 152400 h 2552700"/>
              <a:gd name="connsiteX75" fmla="*/ 3090954 w 3133379"/>
              <a:gd name="connsiteY75" fmla="*/ 127000 h 2552700"/>
              <a:gd name="connsiteX76" fmla="*/ 3129054 w 3133379"/>
              <a:gd name="connsiteY76" fmla="*/ 101600 h 2552700"/>
              <a:gd name="connsiteX77" fmla="*/ 3129054 w 3133379"/>
              <a:gd name="connsiteY77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133379" h="2552700">
                <a:moveTo>
                  <a:pt x="4854" y="2222500"/>
                </a:moveTo>
                <a:cubicBezTo>
                  <a:pt x="9087" y="2269067"/>
                  <a:pt x="-15509" y="2329137"/>
                  <a:pt x="17554" y="2362200"/>
                </a:cubicBezTo>
                <a:cubicBezTo>
                  <a:pt x="112681" y="2457327"/>
                  <a:pt x="124264" y="2337792"/>
                  <a:pt x="157254" y="2311400"/>
                </a:cubicBezTo>
                <a:cubicBezTo>
                  <a:pt x="167707" y="2303037"/>
                  <a:pt x="182654" y="2302933"/>
                  <a:pt x="195354" y="2298700"/>
                </a:cubicBezTo>
                <a:cubicBezTo>
                  <a:pt x="229221" y="2319867"/>
                  <a:pt x="261893" y="2343076"/>
                  <a:pt x="296954" y="2362200"/>
                </a:cubicBezTo>
                <a:cubicBezTo>
                  <a:pt x="370852" y="2402508"/>
                  <a:pt x="566042" y="2362743"/>
                  <a:pt x="576354" y="2362200"/>
                </a:cubicBezTo>
                <a:cubicBezTo>
                  <a:pt x="600610" y="2289431"/>
                  <a:pt x="570656" y="2355198"/>
                  <a:pt x="639854" y="2286000"/>
                </a:cubicBezTo>
                <a:cubicBezTo>
                  <a:pt x="654821" y="2271033"/>
                  <a:pt x="659372" y="2245336"/>
                  <a:pt x="677954" y="2235200"/>
                </a:cubicBezTo>
                <a:cubicBezTo>
                  <a:pt x="708600" y="2218484"/>
                  <a:pt x="746436" y="2220839"/>
                  <a:pt x="779554" y="2209800"/>
                </a:cubicBezTo>
                <a:lnTo>
                  <a:pt x="817654" y="2197100"/>
                </a:lnTo>
                <a:cubicBezTo>
                  <a:pt x="826121" y="2180167"/>
                  <a:pt x="835596" y="2163701"/>
                  <a:pt x="843054" y="2146300"/>
                </a:cubicBezTo>
                <a:cubicBezTo>
                  <a:pt x="848327" y="2133995"/>
                  <a:pt x="850481" y="2120505"/>
                  <a:pt x="855754" y="2108200"/>
                </a:cubicBezTo>
                <a:cubicBezTo>
                  <a:pt x="863212" y="2090799"/>
                  <a:pt x="872687" y="2074333"/>
                  <a:pt x="881154" y="2057400"/>
                </a:cubicBezTo>
                <a:cubicBezTo>
                  <a:pt x="906554" y="2061633"/>
                  <a:pt x="932925" y="2061957"/>
                  <a:pt x="957354" y="2070100"/>
                </a:cubicBezTo>
                <a:cubicBezTo>
                  <a:pt x="971834" y="2074927"/>
                  <a:pt x="981802" y="2088674"/>
                  <a:pt x="995454" y="2095500"/>
                </a:cubicBezTo>
                <a:cubicBezTo>
                  <a:pt x="1007428" y="2101487"/>
                  <a:pt x="1020854" y="2103967"/>
                  <a:pt x="1033554" y="2108200"/>
                </a:cubicBezTo>
                <a:cubicBezTo>
                  <a:pt x="1050487" y="2103967"/>
                  <a:pt x="1070724" y="2106404"/>
                  <a:pt x="1084354" y="2095500"/>
                </a:cubicBezTo>
                <a:cubicBezTo>
                  <a:pt x="1094807" y="2087137"/>
                  <a:pt x="1087588" y="2066866"/>
                  <a:pt x="1097054" y="2057400"/>
                </a:cubicBezTo>
                <a:cubicBezTo>
                  <a:pt x="1106520" y="2047934"/>
                  <a:pt x="1122454" y="2048933"/>
                  <a:pt x="1135154" y="2044700"/>
                </a:cubicBezTo>
                <a:cubicBezTo>
                  <a:pt x="1244343" y="2117493"/>
                  <a:pt x="1115847" y="2020566"/>
                  <a:pt x="1185954" y="2108200"/>
                </a:cubicBezTo>
                <a:cubicBezTo>
                  <a:pt x="1195489" y="2120119"/>
                  <a:pt x="1211354" y="2125133"/>
                  <a:pt x="1224054" y="2133600"/>
                </a:cubicBezTo>
                <a:cubicBezTo>
                  <a:pt x="1240987" y="2129367"/>
                  <a:pt x="1261224" y="2131804"/>
                  <a:pt x="1274854" y="2120900"/>
                </a:cubicBezTo>
                <a:cubicBezTo>
                  <a:pt x="1285307" y="2112537"/>
                  <a:pt x="1279191" y="2093253"/>
                  <a:pt x="1287554" y="2082800"/>
                </a:cubicBezTo>
                <a:cubicBezTo>
                  <a:pt x="1297089" y="2070881"/>
                  <a:pt x="1312954" y="2065867"/>
                  <a:pt x="1325654" y="2057400"/>
                </a:cubicBezTo>
                <a:cubicBezTo>
                  <a:pt x="1342587" y="2061633"/>
                  <a:pt x="1362824" y="2059196"/>
                  <a:pt x="1376454" y="2070100"/>
                </a:cubicBezTo>
                <a:cubicBezTo>
                  <a:pt x="1386907" y="2078463"/>
                  <a:pt x="1386529" y="2095073"/>
                  <a:pt x="1389154" y="2108200"/>
                </a:cubicBezTo>
                <a:cubicBezTo>
                  <a:pt x="1395025" y="2137553"/>
                  <a:pt x="1396499" y="2167649"/>
                  <a:pt x="1401854" y="2197100"/>
                </a:cubicBezTo>
                <a:cubicBezTo>
                  <a:pt x="1404976" y="2214273"/>
                  <a:pt x="1399753" y="2238649"/>
                  <a:pt x="1414554" y="2247900"/>
                </a:cubicBezTo>
                <a:cubicBezTo>
                  <a:pt x="1439938" y="2263765"/>
                  <a:pt x="1473821" y="2256367"/>
                  <a:pt x="1503454" y="2260600"/>
                </a:cubicBezTo>
                <a:cubicBezTo>
                  <a:pt x="1511921" y="2273300"/>
                  <a:pt x="1522028" y="2285048"/>
                  <a:pt x="1528854" y="2298700"/>
                </a:cubicBezTo>
                <a:cubicBezTo>
                  <a:pt x="1534841" y="2310674"/>
                  <a:pt x="1532088" y="2327334"/>
                  <a:pt x="1541554" y="2336800"/>
                </a:cubicBezTo>
                <a:cubicBezTo>
                  <a:pt x="1551020" y="2346266"/>
                  <a:pt x="1566327" y="2348231"/>
                  <a:pt x="1579654" y="2349500"/>
                </a:cubicBezTo>
                <a:cubicBezTo>
                  <a:pt x="1655628" y="2356736"/>
                  <a:pt x="1732054" y="2357967"/>
                  <a:pt x="1808254" y="2362200"/>
                </a:cubicBezTo>
                <a:cubicBezTo>
                  <a:pt x="1820954" y="2370667"/>
                  <a:pt x="1831387" y="2384607"/>
                  <a:pt x="1846354" y="2387600"/>
                </a:cubicBezTo>
                <a:cubicBezTo>
                  <a:pt x="1896340" y="2397597"/>
                  <a:pt x="1953871" y="2376132"/>
                  <a:pt x="1998754" y="2400300"/>
                </a:cubicBezTo>
                <a:cubicBezTo>
                  <a:pt x="2002487" y="2402310"/>
                  <a:pt x="2016895" y="2531290"/>
                  <a:pt x="2024154" y="2540000"/>
                </a:cubicBezTo>
                <a:cubicBezTo>
                  <a:pt x="2035328" y="2553409"/>
                  <a:pt x="2058021" y="2548467"/>
                  <a:pt x="2074954" y="2552700"/>
                </a:cubicBezTo>
                <a:cubicBezTo>
                  <a:pt x="2091887" y="2548467"/>
                  <a:pt x="2112124" y="2550904"/>
                  <a:pt x="2125754" y="2540000"/>
                </a:cubicBezTo>
                <a:cubicBezTo>
                  <a:pt x="2136207" y="2531637"/>
                  <a:pt x="2131028" y="2513039"/>
                  <a:pt x="2138454" y="2501900"/>
                </a:cubicBezTo>
                <a:cubicBezTo>
                  <a:pt x="2148417" y="2486956"/>
                  <a:pt x="2163854" y="2476500"/>
                  <a:pt x="2176554" y="2463800"/>
                </a:cubicBezTo>
                <a:cubicBezTo>
                  <a:pt x="2216256" y="2304991"/>
                  <a:pt x="2165515" y="2502437"/>
                  <a:pt x="2201954" y="2374900"/>
                </a:cubicBezTo>
                <a:cubicBezTo>
                  <a:pt x="2205489" y="2362528"/>
                  <a:pt x="2218654" y="2301225"/>
                  <a:pt x="2227354" y="2286000"/>
                </a:cubicBezTo>
                <a:cubicBezTo>
                  <a:pt x="2237856" y="2267622"/>
                  <a:pt x="2252754" y="2252133"/>
                  <a:pt x="2265454" y="2235200"/>
                </a:cubicBezTo>
                <a:cubicBezTo>
                  <a:pt x="2227170" y="1794936"/>
                  <a:pt x="2311244" y="2036148"/>
                  <a:pt x="2201954" y="1905000"/>
                </a:cubicBezTo>
                <a:cubicBezTo>
                  <a:pt x="2192183" y="1893274"/>
                  <a:pt x="2188473" y="1876435"/>
                  <a:pt x="2176554" y="1866900"/>
                </a:cubicBezTo>
                <a:cubicBezTo>
                  <a:pt x="2166101" y="1858537"/>
                  <a:pt x="2150428" y="1860187"/>
                  <a:pt x="2138454" y="1854200"/>
                </a:cubicBezTo>
                <a:cubicBezTo>
                  <a:pt x="2124802" y="1847374"/>
                  <a:pt x="2113054" y="1837267"/>
                  <a:pt x="2100354" y="1828800"/>
                </a:cubicBezTo>
                <a:cubicBezTo>
                  <a:pt x="2104587" y="1752600"/>
                  <a:pt x="2102261" y="1675750"/>
                  <a:pt x="2113054" y="1600200"/>
                </a:cubicBezTo>
                <a:cubicBezTo>
                  <a:pt x="2115213" y="1585090"/>
                  <a:pt x="2126535" y="1571635"/>
                  <a:pt x="2138454" y="1562100"/>
                </a:cubicBezTo>
                <a:cubicBezTo>
                  <a:pt x="2148907" y="1553737"/>
                  <a:pt x="2164580" y="1555387"/>
                  <a:pt x="2176554" y="1549400"/>
                </a:cubicBezTo>
                <a:cubicBezTo>
                  <a:pt x="2190206" y="1542574"/>
                  <a:pt x="2201954" y="1532467"/>
                  <a:pt x="2214654" y="1524000"/>
                </a:cubicBezTo>
                <a:cubicBezTo>
                  <a:pt x="2424495" y="1541487"/>
                  <a:pt x="2380994" y="1544420"/>
                  <a:pt x="2646454" y="1524000"/>
                </a:cubicBezTo>
                <a:cubicBezTo>
                  <a:pt x="2663857" y="1522661"/>
                  <a:pt x="2680321" y="1515533"/>
                  <a:pt x="2697254" y="1511300"/>
                </a:cubicBezTo>
                <a:cubicBezTo>
                  <a:pt x="2701487" y="1498600"/>
                  <a:pt x="2706707" y="1486187"/>
                  <a:pt x="2709954" y="1473200"/>
                </a:cubicBezTo>
                <a:cubicBezTo>
                  <a:pt x="2715189" y="1452259"/>
                  <a:pt x="2715828" y="1430178"/>
                  <a:pt x="2722654" y="1409700"/>
                </a:cubicBezTo>
                <a:cubicBezTo>
                  <a:pt x="2728641" y="1391739"/>
                  <a:pt x="2740596" y="1376301"/>
                  <a:pt x="2748054" y="1358900"/>
                </a:cubicBezTo>
                <a:cubicBezTo>
                  <a:pt x="2753327" y="1346595"/>
                  <a:pt x="2756521" y="1333500"/>
                  <a:pt x="2760754" y="1320800"/>
                </a:cubicBezTo>
                <a:cubicBezTo>
                  <a:pt x="2769221" y="1261533"/>
                  <a:pt x="2773167" y="1201443"/>
                  <a:pt x="2786154" y="1143000"/>
                </a:cubicBezTo>
                <a:cubicBezTo>
                  <a:pt x="2795456" y="1101143"/>
                  <a:pt x="2814284" y="1084485"/>
                  <a:pt x="2849654" y="1066800"/>
                </a:cubicBezTo>
                <a:cubicBezTo>
                  <a:pt x="2861628" y="1060813"/>
                  <a:pt x="2875780" y="1060087"/>
                  <a:pt x="2887754" y="1054100"/>
                </a:cubicBezTo>
                <a:cubicBezTo>
                  <a:pt x="2901406" y="1047274"/>
                  <a:pt x="2913154" y="1037167"/>
                  <a:pt x="2925854" y="1028700"/>
                </a:cubicBezTo>
                <a:cubicBezTo>
                  <a:pt x="2930087" y="1016000"/>
                  <a:pt x="2932567" y="1002574"/>
                  <a:pt x="2938554" y="990600"/>
                </a:cubicBezTo>
                <a:cubicBezTo>
                  <a:pt x="2972975" y="921758"/>
                  <a:pt x="3043221" y="912810"/>
                  <a:pt x="2951254" y="787400"/>
                </a:cubicBezTo>
                <a:cubicBezTo>
                  <a:pt x="2925724" y="752586"/>
                  <a:pt x="2866467" y="771046"/>
                  <a:pt x="2824254" y="762000"/>
                </a:cubicBezTo>
                <a:cubicBezTo>
                  <a:pt x="2807187" y="758343"/>
                  <a:pt x="2790387" y="753533"/>
                  <a:pt x="2773454" y="749300"/>
                </a:cubicBezTo>
                <a:cubicBezTo>
                  <a:pt x="2760754" y="740833"/>
                  <a:pt x="2743821" y="736600"/>
                  <a:pt x="2735354" y="723900"/>
                </a:cubicBezTo>
                <a:cubicBezTo>
                  <a:pt x="2725672" y="709377"/>
                  <a:pt x="2727449" y="689883"/>
                  <a:pt x="2722654" y="673100"/>
                </a:cubicBezTo>
                <a:cubicBezTo>
                  <a:pt x="2718976" y="660228"/>
                  <a:pt x="2714187" y="647700"/>
                  <a:pt x="2709954" y="635000"/>
                </a:cubicBezTo>
                <a:cubicBezTo>
                  <a:pt x="2718421" y="609600"/>
                  <a:pt x="2721164" y="581504"/>
                  <a:pt x="2735354" y="558800"/>
                </a:cubicBezTo>
                <a:cubicBezTo>
                  <a:pt x="2743444" y="545857"/>
                  <a:pt x="2758778" y="537593"/>
                  <a:pt x="2773454" y="533400"/>
                </a:cubicBezTo>
                <a:cubicBezTo>
                  <a:pt x="2818963" y="520397"/>
                  <a:pt x="2866875" y="517917"/>
                  <a:pt x="2913154" y="508000"/>
                </a:cubicBezTo>
                <a:cubicBezTo>
                  <a:pt x="2926244" y="505195"/>
                  <a:pt x="2938554" y="499533"/>
                  <a:pt x="2951254" y="495300"/>
                </a:cubicBezTo>
                <a:cubicBezTo>
                  <a:pt x="2968224" y="444391"/>
                  <a:pt x="2969204" y="448054"/>
                  <a:pt x="2976654" y="381000"/>
                </a:cubicBezTo>
                <a:cubicBezTo>
                  <a:pt x="2982283" y="330336"/>
                  <a:pt x="2980974" y="278882"/>
                  <a:pt x="2989354" y="228600"/>
                </a:cubicBezTo>
                <a:cubicBezTo>
                  <a:pt x="2993756" y="202190"/>
                  <a:pt x="2989354" y="160867"/>
                  <a:pt x="3014754" y="152400"/>
                </a:cubicBezTo>
                <a:cubicBezTo>
                  <a:pt x="3040154" y="143933"/>
                  <a:pt x="3068677" y="141852"/>
                  <a:pt x="3090954" y="127000"/>
                </a:cubicBezTo>
                <a:cubicBezTo>
                  <a:pt x="3103654" y="118533"/>
                  <a:pt x="3124668" y="116220"/>
                  <a:pt x="3129054" y="101600"/>
                </a:cubicBezTo>
                <a:cubicBezTo>
                  <a:pt x="3138786" y="69162"/>
                  <a:pt x="3129054" y="33867"/>
                  <a:pt x="3129054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1447800" y="3479800"/>
            <a:ext cx="3022600" cy="2023024"/>
          </a:xfrm>
          <a:custGeom>
            <a:avLst/>
            <a:gdLst>
              <a:gd name="connsiteX0" fmla="*/ 0 w 3022600"/>
              <a:gd name="connsiteY0" fmla="*/ 114300 h 2023024"/>
              <a:gd name="connsiteX1" fmla="*/ 25400 w 3022600"/>
              <a:gd name="connsiteY1" fmla="*/ 190500 h 2023024"/>
              <a:gd name="connsiteX2" fmla="*/ 38100 w 3022600"/>
              <a:gd name="connsiteY2" fmla="*/ 241300 h 2023024"/>
              <a:gd name="connsiteX3" fmla="*/ 63500 w 3022600"/>
              <a:gd name="connsiteY3" fmla="*/ 279400 h 2023024"/>
              <a:gd name="connsiteX4" fmla="*/ 88900 w 3022600"/>
              <a:gd name="connsiteY4" fmla="*/ 355600 h 2023024"/>
              <a:gd name="connsiteX5" fmla="*/ 114300 w 3022600"/>
              <a:gd name="connsiteY5" fmla="*/ 406400 h 2023024"/>
              <a:gd name="connsiteX6" fmla="*/ 127000 w 3022600"/>
              <a:gd name="connsiteY6" fmla="*/ 444500 h 2023024"/>
              <a:gd name="connsiteX7" fmla="*/ 165100 w 3022600"/>
              <a:gd name="connsiteY7" fmla="*/ 469900 h 2023024"/>
              <a:gd name="connsiteX8" fmla="*/ 177800 w 3022600"/>
              <a:gd name="connsiteY8" fmla="*/ 508000 h 2023024"/>
              <a:gd name="connsiteX9" fmla="*/ 304800 w 3022600"/>
              <a:gd name="connsiteY9" fmla="*/ 520700 h 2023024"/>
              <a:gd name="connsiteX10" fmla="*/ 368300 w 3022600"/>
              <a:gd name="connsiteY10" fmla="*/ 469900 h 2023024"/>
              <a:gd name="connsiteX11" fmla="*/ 419100 w 3022600"/>
              <a:gd name="connsiteY11" fmla="*/ 457200 h 2023024"/>
              <a:gd name="connsiteX12" fmla="*/ 482600 w 3022600"/>
              <a:gd name="connsiteY12" fmla="*/ 469900 h 2023024"/>
              <a:gd name="connsiteX13" fmla="*/ 520700 w 3022600"/>
              <a:gd name="connsiteY13" fmla="*/ 508000 h 2023024"/>
              <a:gd name="connsiteX14" fmla="*/ 571500 w 3022600"/>
              <a:gd name="connsiteY14" fmla="*/ 622300 h 2023024"/>
              <a:gd name="connsiteX15" fmla="*/ 596900 w 3022600"/>
              <a:gd name="connsiteY15" fmla="*/ 762000 h 2023024"/>
              <a:gd name="connsiteX16" fmla="*/ 635000 w 3022600"/>
              <a:gd name="connsiteY16" fmla="*/ 774700 h 2023024"/>
              <a:gd name="connsiteX17" fmla="*/ 685800 w 3022600"/>
              <a:gd name="connsiteY17" fmla="*/ 787400 h 2023024"/>
              <a:gd name="connsiteX18" fmla="*/ 825500 w 3022600"/>
              <a:gd name="connsiteY18" fmla="*/ 800100 h 2023024"/>
              <a:gd name="connsiteX19" fmla="*/ 863600 w 3022600"/>
              <a:gd name="connsiteY19" fmla="*/ 812800 h 2023024"/>
              <a:gd name="connsiteX20" fmla="*/ 952500 w 3022600"/>
              <a:gd name="connsiteY20" fmla="*/ 889000 h 2023024"/>
              <a:gd name="connsiteX21" fmla="*/ 1003300 w 3022600"/>
              <a:gd name="connsiteY21" fmla="*/ 901700 h 2023024"/>
              <a:gd name="connsiteX22" fmla="*/ 1219200 w 3022600"/>
              <a:gd name="connsiteY22" fmla="*/ 939800 h 2023024"/>
              <a:gd name="connsiteX23" fmla="*/ 1270000 w 3022600"/>
              <a:gd name="connsiteY23" fmla="*/ 1016000 h 2023024"/>
              <a:gd name="connsiteX24" fmla="*/ 1308100 w 3022600"/>
              <a:gd name="connsiteY24" fmla="*/ 1308100 h 2023024"/>
              <a:gd name="connsiteX25" fmla="*/ 1346200 w 3022600"/>
              <a:gd name="connsiteY25" fmla="*/ 1397000 h 2023024"/>
              <a:gd name="connsiteX26" fmla="*/ 1397000 w 3022600"/>
              <a:gd name="connsiteY26" fmla="*/ 1409700 h 2023024"/>
              <a:gd name="connsiteX27" fmla="*/ 1701800 w 3022600"/>
              <a:gd name="connsiteY27" fmla="*/ 1384300 h 2023024"/>
              <a:gd name="connsiteX28" fmla="*/ 1727200 w 3022600"/>
              <a:gd name="connsiteY28" fmla="*/ 1346200 h 2023024"/>
              <a:gd name="connsiteX29" fmla="*/ 1765300 w 3022600"/>
              <a:gd name="connsiteY29" fmla="*/ 1333500 h 2023024"/>
              <a:gd name="connsiteX30" fmla="*/ 1854200 w 3022600"/>
              <a:gd name="connsiteY30" fmla="*/ 1270000 h 2023024"/>
              <a:gd name="connsiteX31" fmla="*/ 1866900 w 3022600"/>
              <a:gd name="connsiteY31" fmla="*/ 1562100 h 2023024"/>
              <a:gd name="connsiteX32" fmla="*/ 1879600 w 3022600"/>
              <a:gd name="connsiteY32" fmla="*/ 1701800 h 2023024"/>
              <a:gd name="connsiteX33" fmla="*/ 1892300 w 3022600"/>
              <a:gd name="connsiteY33" fmla="*/ 1752600 h 2023024"/>
              <a:gd name="connsiteX34" fmla="*/ 1930400 w 3022600"/>
              <a:gd name="connsiteY34" fmla="*/ 1778000 h 2023024"/>
              <a:gd name="connsiteX35" fmla="*/ 2133600 w 3022600"/>
              <a:gd name="connsiteY35" fmla="*/ 1790700 h 2023024"/>
              <a:gd name="connsiteX36" fmla="*/ 2159000 w 3022600"/>
              <a:gd name="connsiteY36" fmla="*/ 1828800 h 2023024"/>
              <a:gd name="connsiteX37" fmla="*/ 2197100 w 3022600"/>
              <a:gd name="connsiteY37" fmla="*/ 1866900 h 2023024"/>
              <a:gd name="connsiteX38" fmla="*/ 2222500 w 3022600"/>
              <a:gd name="connsiteY38" fmla="*/ 1917700 h 2023024"/>
              <a:gd name="connsiteX39" fmla="*/ 2235200 w 3022600"/>
              <a:gd name="connsiteY39" fmla="*/ 1955800 h 2023024"/>
              <a:gd name="connsiteX40" fmla="*/ 2286000 w 3022600"/>
              <a:gd name="connsiteY40" fmla="*/ 1968500 h 2023024"/>
              <a:gd name="connsiteX41" fmla="*/ 2679700 w 3022600"/>
              <a:gd name="connsiteY41" fmla="*/ 1968500 h 2023024"/>
              <a:gd name="connsiteX42" fmla="*/ 2692400 w 3022600"/>
              <a:gd name="connsiteY42" fmla="*/ 1930400 h 2023024"/>
              <a:gd name="connsiteX43" fmla="*/ 2679700 w 3022600"/>
              <a:gd name="connsiteY43" fmla="*/ 1714500 h 2023024"/>
              <a:gd name="connsiteX44" fmla="*/ 2667000 w 3022600"/>
              <a:gd name="connsiteY44" fmla="*/ 1676400 h 2023024"/>
              <a:gd name="connsiteX45" fmla="*/ 2628900 w 3022600"/>
              <a:gd name="connsiteY45" fmla="*/ 1562100 h 2023024"/>
              <a:gd name="connsiteX46" fmla="*/ 2667000 w 3022600"/>
              <a:gd name="connsiteY46" fmla="*/ 1409700 h 2023024"/>
              <a:gd name="connsiteX47" fmla="*/ 2692400 w 3022600"/>
              <a:gd name="connsiteY47" fmla="*/ 1371600 h 2023024"/>
              <a:gd name="connsiteX48" fmla="*/ 2730500 w 3022600"/>
              <a:gd name="connsiteY48" fmla="*/ 1346200 h 2023024"/>
              <a:gd name="connsiteX49" fmla="*/ 2743200 w 3022600"/>
              <a:gd name="connsiteY49" fmla="*/ 1308100 h 2023024"/>
              <a:gd name="connsiteX50" fmla="*/ 2819400 w 3022600"/>
              <a:gd name="connsiteY50" fmla="*/ 1282700 h 2023024"/>
              <a:gd name="connsiteX51" fmla="*/ 2857500 w 3022600"/>
              <a:gd name="connsiteY51" fmla="*/ 1257300 h 2023024"/>
              <a:gd name="connsiteX52" fmla="*/ 2882900 w 3022600"/>
              <a:gd name="connsiteY52" fmla="*/ 1219200 h 2023024"/>
              <a:gd name="connsiteX53" fmla="*/ 2921000 w 3022600"/>
              <a:gd name="connsiteY53" fmla="*/ 1193800 h 2023024"/>
              <a:gd name="connsiteX54" fmla="*/ 2933700 w 3022600"/>
              <a:gd name="connsiteY54" fmla="*/ 1143000 h 2023024"/>
              <a:gd name="connsiteX55" fmla="*/ 2946400 w 3022600"/>
              <a:gd name="connsiteY55" fmla="*/ 1104900 h 2023024"/>
              <a:gd name="connsiteX56" fmla="*/ 2997200 w 3022600"/>
              <a:gd name="connsiteY56" fmla="*/ 1016000 h 2023024"/>
              <a:gd name="connsiteX57" fmla="*/ 3009900 w 3022600"/>
              <a:gd name="connsiteY57" fmla="*/ 965200 h 2023024"/>
              <a:gd name="connsiteX58" fmla="*/ 3022600 w 3022600"/>
              <a:gd name="connsiteY58" fmla="*/ 927100 h 2023024"/>
              <a:gd name="connsiteX59" fmla="*/ 3009900 w 3022600"/>
              <a:gd name="connsiteY59" fmla="*/ 850900 h 2023024"/>
              <a:gd name="connsiteX60" fmla="*/ 2959100 w 3022600"/>
              <a:gd name="connsiteY60" fmla="*/ 774700 h 2023024"/>
              <a:gd name="connsiteX61" fmla="*/ 2895600 w 3022600"/>
              <a:gd name="connsiteY61" fmla="*/ 685800 h 2023024"/>
              <a:gd name="connsiteX62" fmla="*/ 2870200 w 3022600"/>
              <a:gd name="connsiteY62" fmla="*/ 647700 h 2023024"/>
              <a:gd name="connsiteX63" fmla="*/ 2819400 w 3022600"/>
              <a:gd name="connsiteY63" fmla="*/ 533400 h 2023024"/>
              <a:gd name="connsiteX64" fmla="*/ 2781300 w 3022600"/>
              <a:gd name="connsiteY64" fmla="*/ 495300 h 2023024"/>
              <a:gd name="connsiteX65" fmla="*/ 2540000 w 3022600"/>
              <a:gd name="connsiteY65" fmla="*/ 457200 h 2023024"/>
              <a:gd name="connsiteX66" fmla="*/ 2552700 w 3022600"/>
              <a:gd name="connsiteY66" fmla="*/ 228600 h 2023024"/>
              <a:gd name="connsiteX67" fmla="*/ 2578100 w 3022600"/>
              <a:gd name="connsiteY67" fmla="*/ 177800 h 2023024"/>
              <a:gd name="connsiteX68" fmla="*/ 2590800 w 3022600"/>
              <a:gd name="connsiteY68" fmla="*/ 127000 h 2023024"/>
              <a:gd name="connsiteX69" fmla="*/ 2628900 w 3022600"/>
              <a:gd name="connsiteY69" fmla="*/ 101600 h 2023024"/>
              <a:gd name="connsiteX70" fmla="*/ 2692400 w 3022600"/>
              <a:gd name="connsiteY70" fmla="*/ 25400 h 2023024"/>
              <a:gd name="connsiteX71" fmla="*/ 2717800 w 3022600"/>
              <a:gd name="connsiteY71" fmla="*/ 0 h 202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022600" h="2023024">
                <a:moveTo>
                  <a:pt x="0" y="114300"/>
                </a:moveTo>
                <a:cubicBezTo>
                  <a:pt x="8467" y="139700"/>
                  <a:pt x="17707" y="164855"/>
                  <a:pt x="25400" y="190500"/>
                </a:cubicBezTo>
                <a:cubicBezTo>
                  <a:pt x="30416" y="207218"/>
                  <a:pt x="31224" y="225257"/>
                  <a:pt x="38100" y="241300"/>
                </a:cubicBezTo>
                <a:cubicBezTo>
                  <a:pt x="44113" y="255329"/>
                  <a:pt x="57301" y="265452"/>
                  <a:pt x="63500" y="279400"/>
                </a:cubicBezTo>
                <a:cubicBezTo>
                  <a:pt x="74374" y="303866"/>
                  <a:pt x="76926" y="331653"/>
                  <a:pt x="88900" y="355600"/>
                </a:cubicBezTo>
                <a:cubicBezTo>
                  <a:pt x="97367" y="372533"/>
                  <a:pt x="106842" y="388999"/>
                  <a:pt x="114300" y="406400"/>
                </a:cubicBezTo>
                <a:cubicBezTo>
                  <a:pt x="119573" y="418705"/>
                  <a:pt x="118637" y="434047"/>
                  <a:pt x="127000" y="444500"/>
                </a:cubicBezTo>
                <a:cubicBezTo>
                  <a:pt x="136535" y="456419"/>
                  <a:pt x="152400" y="461433"/>
                  <a:pt x="165100" y="469900"/>
                </a:cubicBezTo>
                <a:cubicBezTo>
                  <a:pt x="169333" y="482600"/>
                  <a:pt x="169437" y="497547"/>
                  <a:pt x="177800" y="508000"/>
                </a:cubicBezTo>
                <a:cubicBezTo>
                  <a:pt x="214419" y="553774"/>
                  <a:pt x="252540" y="528166"/>
                  <a:pt x="304800" y="520700"/>
                </a:cubicBezTo>
                <a:cubicBezTo>
                  <a:pt x="429355" y="479182"/>
                  <a:pt x="253410" y="546493"/>
                  <a:pt x="368300" y="469900"/>
                </a:cubicBezTo>
                <a:cubicBezTo>
                  <a:pt x="382823" y="460218"/>
                  <a:pt x="402167" y="461433"/>
                  <a:pt x="419100" y="457200"/>
                </a:cubicBezTo>
                <a:cubicBezTo>
                  <a:pt x="440267" y="461433"/>
                  <a:pt x="463293" y="460247"/>
                  <a:pt x="482600" y="469900"/>
                </a:cubicBezTo>
                <a:cubicBezTo>
                  <a:pt x="498664" y="477932"/>
                  <a:pt x="509202" y="494202"/>
                  <a:pt x="520700" y="508000"/>
                </a:cubicBezTo>
                <a:cubicBezTo>
                  <a:pt x="548125" y="540910"/>
                  <a:pt x="563773" y="579801"/>
                  <a:pt x="571500" y="622300"/>
                </a:cubicBezTo>
                <a:cubicBezTo>
                  <a:pt x="579967" y="668867"/>
                  <a:pt x="578696" y="718311"/>
                  <a:pt x="596900" y="762000"/>
                </a:cubicBezTo>
                <a:cubicBezTo>
                  <a:pt x="602049" y="774357"/>
                  <a:pt x="622128" y="771022"/>
                  <a:pt x="635000" y="774700"/>
                </a:cubicBezTo>
                <a:cubicBezTo>
                  <a:pt x="651783" y="779495"/>
                  <a:pt x="668499" y="785093"/>
                  <a:pt x="685800" y="787400"/>
                </a:cubicBezTo>
                <a:cubicBezTo>
                  <a:pt x="732149" y="793580"/>
                  <a:pt x="778933" y="795867"/>
                  <a:pt x="825500" y="800100"/>
                </a:cubicBezTo>
                <a:cubicBezTo>
                  <a:pt x="838200" y="804333"/>
                  <a:pt x="852461" y="805374"/>
                  <a:pt x="863600" y="812800"/>
                </a:cubicBezTo>
                <a:cubicBezTo>
                  <a:pt x="939855" y="863637"/>
                  <a:pt x="860004" y="842752"/>
                  <a:pt x="952500" y="889000"/>
                </a:cubicBezTo>
                <a:cubicBezTo>
                  <a:pt x="968112" y="896806"/>
                  <a:pt x="986111" y="898667"/>
                  <a:pt x="1003300" y="901700"/>
                </a:cubicBezTo>
                <a:cubicBezTo>
                  <a:pt x="1241760" y="943781"/>
                  <a:pt x="1096793" y="909198"/>
                  <a:pt x="1219200" y="939800"/>
                </a:cubicBezTo>
                <a:cubicBezTo>
                  <a:pt x="1236133" y="965200"/>
                  <a:pt x="1268307" y="985520"/>
                  <a:pt x="1270000" y="1016000"/>
                </a:cubicBezTo>
                <a:cubicBezTo>
                  <a:pt x="1289962" y="1375312"/>
                  <a:pt x="1252565" y="1141495"/>
                  <a:pt x="1308100" y="1308100"/>
                </a:cubicBezTo>
                <a:cubicBezTo>
                  <a:pt x="1317204" y="1335411"/>
                  <a:pt x="1317500" y="1377867"/>
                  <a:pt x="1346200" y="1397000"/>
                </a:cubicBezTo>
                <a:cubicBezTo>
                  <a:pt x="1360723" y="1406682"/>
                  <a:pt x="1380067" y="1405467"/>
                  <a:pt x="1397000" y="1409700"/>
                </a:cubicBezTo>
                <a:cubicBezTo>
                  <a:pt x="1498600" y="1401233"/>
                  <a:pt x="1645247" y="1469129"/>
                  <a:pt x="1701800" y="1384300"/>
                </a:cubicBezTo>
                <a:cubicBezTo>
                  <a:pt x="1710267" y="1371600"/>
                  <a:pt x="1715281" y="1355735"/>
                  <a:pt x="1727200" y="1346200"/>
                </a:cubicBezTo>
                <a:cubicBezTo>
                  <a:pt x="1737653" y="1337837"/>
                  <a:pt x="1752600" y="1337733"/>
                  <a:pt x="1765300" y="1333500"/>
                </a:cubicBezTo>
                <a:cubicBezTo>
                  <a:pt x="1823526" y="1246161"/>
                  <a:pt x="1787140" y="1247647"/>
                  <a:pt x="1854200" y="1270000"/>
                </a:cubicBezTo>
                <a:cubicBezTo>
                  <a:pt x="1858433" y="1367367"/>
                  <a:pt x="1861177" y="1464810"/>
                  <a:pt x="1866900" y="1562100"/>
                </a:cubicBezTo>
                <a:cubicBezTo>
                  <a:pt x="1869646" y="1608778"/>
                  <a:pt x="1873420" y="1655451"/>
                  <a:pt x="1879600" y="1701800"/>
                </a:cubicBezTo>
                <a:cubicBezTo>
                  <a:pt x="1881907" y="1719101"/>
                  <a:pt x="1882618" y="1738077"/>
                  <a:pt x="1892300" y="1752600"/>
                </a:cubicBezTo>
                <a:cubicBezTo>
                  <a:pt x="1900767" y="1765300"/>
                  <a:pt x="1915323" y="1775619"/>
                  <a:pt x="1930400" y="1778000"/>
                </a:cubicBezTo>
                <a:cubicBezTo>
                  <a:pt x="1997435" y="1788584"/>
                  <a:pt x="2065867" y="1786467"/>
                  <a:pt x="2133600" y="1790700"/>
                </a:cubicBezTo>
                <a:cubicBezTo>
                  <a:pt x="2142067" y="1803400"/>
                  <a:pt x="2149229" y="1817074"/>
                  <a:pt x="2159000" y="1828800"/>
                </a:cubicBezTo>
                <a:cubicBezTo>
                  <a:pt x="2170498" y="1842598"/>
                  <a:pt x="2186661" y="1852285"/>
                  <a:pt x="2197100" y="1866900"/>
                </a:cubicBezTo>
                <a:cubicBezTo>
                  <a:pt x="2208104" y="1882306"/>
                  <a:pt x="2215042" y="1900299"/>
                  <a:pt x="2222500" y="1917700"/>
                </a:cubicBezTo>
                <a:cubicBezTo>
                  <a:pt x="2227773" y="1930005"/>
                  <a:pt x="2224747" y="1947437"/>
                  <a:pt x="2235200" y="1955800"/>
                </a:cubicBezTo>
                <a:cubicBezTo>
                  <a:pt x="2248830" y="1966704"/>
                  <a:pt x="2269067" y="1964267"/>
                  <a:pt x="2286000" y="1968500"/>
                </a:cubicBezTo>
                <a:cubicBezTo>
                  <a:pt x="2417245" y="2055996"/>
                  <a:pt x="2353505" y="2024741"/>
                  <a:pt x="2679700" y="1968500"/>
                </a:cubicBezTo>
                <a:cubicBezTo>
                  <a:pt x="2692892" y="1966225"/>
                  <a:pt x="2688167" y="1943100"/>
                  <a:pt x="2692400" y="1930400"/>
                </a:cubicBezTo>
                <a:cubicBezTo>
                  <a:pt x="2688167" y="1858433"/>
                  <a:pt x="2686873" y="1786233"/>
                  <a:pt x="2679700" y="1714500"/>
                </a:cubicBezTo>
                <a:cubicBezTo>
                  <a:pt x="2678368" y="1701179"/>
                  <a:pt x="2670678" y="1689272"/>
                  <a:pt x="2667000" y="1676400"/>
                </a:cubicBezTo>
                <a:cubicBezTo>
                  <a:pt x="2639656" y="1580697"/>
                  <a:pt x="2672687" y="1671567"/>
                  <a:pt x="2628900" y="1562100"/>
                </a:cubicBezTo>
                <a:cubicBezTo>
                  <a:pt x="2641016" y="1465172"/>
                  <a:pt x="2627963" y="1478015"/>
                  <a:pt x="2667000" y="1409700"/>
                </a:cubicBezTo>
                <a:cubicBezTo>
                  <a:pt x="2674573" y="1396448"/>
                  <a:pt x="2681607" y="1382393"/>
                  <a:pt x="2692400" y="1371600"/>
                </a:cubicBezTo>
                <a:cubicBezTo>
                  <a:pt x="2703193" y="1360807"/>
                  <a:pt x="2717800" y="1354667"/>
                  <a:pt x="2730500" y="1346200"/>
                </a:cubicBezTo>
                <a:cubicBezTo>
                  <a:pt x="2734733" y="1333500"/>
                  <a:pt x="2732307" y="1315881"/>
                  <a:pt x="2743200" y="1308100"/>
                </a:cubicBezTo>
                <a:cubicBezTo>
                  <a:pt x="2764987" y="1292538"/>
                  <a:pt x="2797123" y="1297552"/>
                  <a:pt x="2819400" y="1282700"/>
                </a:cubicBezTo>
                <a:lnTo>
                  <a:pt x="2857500" y="1257300"/>
                </a:lnTo>
                <a:cubicBezTo>
                  <a:pt x="2865967" y="1244600"/>
                  <a:pt x="2872107" y="1229993"/>
                  <a:pt x="2882900" y="1219200"/>
                </a:cubicBezTo>
                <a:cubicBezTo>
                  <a:pt x="2893693" y="1208407"/>
                  <a:pt x="2912533" y="1206500"/>
                  <a:pt x="2921000" y="1193800"/>
                </a:cubicBezTo>
                <a:cubicBezTo>
                  <a:pt x="2930682" y="1179277"/>
                  <a:pt x="2928905" y="1159783"/>
                  <a:pt x="2933700" y="1143000"/>
                </a:cubicBezTo>
                <a:cubicBezTo>
                  <a:pt x="2937378" y="1130128"/>
                  <a:pt x="2941127" y="1117205"/>
                  <a:pt x="2946400" y="1104900"/>
                </a:cubicBezTo>
                <a:cubicBezTo>
                  <a:pt x="2965736" y="1059784"/>
                  <a:pt x="2971691" y="1054264"/>
                  <a:pt x="2997200" y="1016000"/>
                </a:cubicBezTo>
                <a:cubicBezTo>
                  <a:pt x="3001433" y="999067"/>
                  <a:pt x="3005105" y="981983"/>
                  <a:pt x="3009900" y="965200"/>
                </a:cubicBezTo>
                <a:cubicBezTo>
                  <a:pt x="3013578" y="952328"/>
                  <a:pt x="3022600" y="940487"/>
                  <a:pt x="3022600" y="927100"/>
                </a:cubicBezTo>
                <a:cubicBezTo>
                  <a:pt x="3022600" y="901350"/>
                  <a:pt x="3019804" y="874670"/>
                  <a:pt x="3009900" y="850900"/>
                </a:cubicBezTo>
                <a:cubicBezTo>
                  <a:pt x="2998159" y="822721"/>
                  <a:pt x="2976033" y="800100"/>
                  <a:pt x="2959100" y="774700"/>
                </a:cubicBezTo>
                <a:cubicBezTo>
                  <a:pt x="2899240" y="684910"/>
                  <a:pt x="2974364" y="796069"/>
                  <a:pt x="2895600" y="685800"/>
                </a:cubicBezTo>
                <a:cubicBezTo>
                  <a:pt x="2886728" y="673380"/>
                  <a:pt x="2876399" y="661648"/>
                  <a:pt x="2870200" y="647700"/>
                </a:cubicBezTo>
                <a:cubicBezTo>
                  <a:pt x="2838556" y="576501"/>
                  <a:pt x="2860460" y="582671"/>
                  <a:pt x="2819400" y="533400"/>
                </a:cubicBezTo>
                <a:cubicBezTo>
                  <a:pt x="2807902" y="519602"/>
                  <a:pt x="2797000" y="504022"/>
                  <a:pt x="2781300" y="495300"/>
                </a:cubicBezTo>
                <a:cubicBezTo>
                  <a:pt x="2712427" y="457037"/>
                  <a:pt x="2608741" y="462488"/>
                  <a:pt x="2540000" y="457200"/>
                </a:cubicBezTo>
                <a:cubicBezTo>
                  <a:pt x="2544233" y="381000"/>
                  <a:pt x="2542388" y="304218"/>
                  <a:pt x="2552700" y="228600"/>
                </a:cubicBezTo>
                <a:cubicBezTo>
                  <a:pt x="2555258" y="209842"/>
                  <a:pt x="2571453" y="195527"/>
                  <a:pt x="2578100" y="177800"/>
                </a:cubicBezTo>
                <a:cubicBezTo>
                  <a:pt x="2584229" y="161457"/>
                  <a:pt x="2581118" y="141523"/>
                  <a:pt x="2590800" y="127000"/>
                </a:cubicBezTo>
                <a:cubicBezTo>
                  <a:pt x="2599267" y="114300"/>
                  <a:pt x="2617174" y="111371"/>
                  <a:pt x="2628900" y="101600"/>
                </a:cubicBezTo>
                <a:cubicBezTo>
                  <a:pt x="2683202" y="56348"/>
                  <a:pt x="2652440" y="75350"/>
                  <a:pt x="2692400" y="25400"/>
                </a:cubicBezTo>
                <a:cubicBezTo>
                  <a:pt x="2699880" y="16050"/>
                  <a:pt x="2709333" y="8467"/>
                  <a:pt x="2717800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>
            <a:off x="4102100" y="5499100"/>
            <a:ext cx="1701903" cy="609600"/>
          </a:xfrm>
          <a:custGeom>
            <a:avLst/>
            <a:gdLst>
              <a:gd name="connsiteX0" fmla="*/ 0 w 1701903"/>
              <a:gd name="connsiteY0" fmla="*/ 0 h 609600"/>
              <a:gd name="connsiteX1" fmla="*/ 76200 w 1701903"/>
              <a:gd name="connsiteY1" fmla="*/ 114300 h 609600"/>
              <a:gd name="connsiteX2" fmla="*/ 266700 w 1701903"/>
              <a:gd name="connsiteY2" fmla="*/ 76200 h 609600"/>
              <a:gd name="connsiteX3" fmla="*/ 304800 w 1701903"/>
              <a:gd name="connsiteY3" fmla="*/ 63500 h 609600"/>
              <a:gd name="connsiteX4" fmla="*/ 342900 w 1701903"/>
              <a:gd name="connsiteY4" fmla="*/ 50800 h 609600"/>
              <a:gd name="connsiteX5" fmla="*/ 457200 w 1701903"/>
              <a:gd name="connsiteY5" fmla="*/ 63500 h 609600"/>
              <a:gd name="connsiteX6" fmla="*/ 495300 w 1701903"/>
              <a:gd name="connsiteY6" fmla="*/ 114300 h 609600"/>
              <a:gd name="connsiteX7" fmla="*/ 533400 w 1701903"/>
              <a:gd name="connsiteY7" fmla="*/ 215900 h 609600"/>
              <a:gd name="connsiteX8" fmla="*/ 571500 w 1701903"/>
              <a:gd name="connsiteY8" fmla="*/ 241300 h 609600"/>
              <a:gd name="connsiteX9" fmla="*/ 660400 w 1701903"/>
              <a:gd name="connsiteY9" fmla="*/ 292100 h 609600"/>
              <a:gd name="connsiteX10" fmla="*/ 685800 w 1701903"/>
              <a:gd name="connsiteY10" fmla="*/ 330200 h 609600"/>
              <a:gd name="connsiteX11" fmla="*/ 723900 w 1701903"/>
              <a:gd name="connsiteY11" fmla="*/ 406400 h 609600"/>
              <a:gd name="connsiteX12" fmla="*/ 762000 w 1701903"/>
              <a:gd name="connsiteY12" fmla="*/ 419100 h 609600"/>
              <a:gd name="connsiteX13" fmla="*/ 787400 w 1701903"/>
              <a:gd name="connsiteY13" fmla="*/ 457200 h 609600"/>
              <a:gd name="connsiteX14" fmla="*/ 1028700 w 1701903"/>
              <a:gd name="connsiteY14" fmla="*/ 495300 h 609600"/>
              <a:gd name="connsiteX15" fmla="*/ 1435100 w 1701903"/>
              <a:gd name="connsiteY15" fmla="*/ 546100 h 609600"/>
              <a:gd name="connsiteX16" fmla="*/ 1473200 w 1701903"/>
              <a:gd name="connsiteY16" fmla="*/ 558800 h 609600"/>
              <a:gd name="connsiteX17" fmla="*/ 1663700 w 1701903"/>
              <a:gd name="connsiteY17" fmla="*/ 584200 h 609600"/>
              <a:gd name="connsiteX18" fmla="*/ 1701800 w 1701903"/>
              <a:gd name="connsiteY18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01903" h="609600">
                <a:moveTo>
                  <a:pt x="0" y="0"/>
                </a:moveTo>
                <a:cubicBezTo>
                  <a:pt x="25400" y="38100"/>
                  <a:pt x="35797" y="92752"/>
                  <a:pt x="76200" y="114300"/>
                </a:cubicBezTo>
                <a:cubicBezTo>
                  <a:pt x="112331" y="133570"/>
                  <a:pt x="227314" y="89329"/>
                  <a:pt x="266700" y="76200"/>
                </a:cubicBezTo>
                <a:lnTo>
                  <a:pt x="304800" y="63500"/>
                </a:lnTo>
                <a:lnTo>
                  <a:pt x="342900" y="50800"/>
                </a:lnTo>
                <a:cubicBezTo>
                  <a:pt x="381000" y="55033"/>
                  <a:pt x="421814" y="48756"/>
                  <a:pt x="457200" y="63500"/>
                </a:cubicBezTo>
                <a:cubicBezTo>
                  <a:pt x="476738" y="71641"/>
                  <a:pt x="484798" y="95922"/>
                  <a:pt x="495300" y="114300"/>
                </a:cubicBezTo>
                <a:cubicBezTo>
                  <a:pt x="530260" y="175481"/>
                  <a:pt x="477397" y="137495"/>
                  <a:pt x="533400" y="215900"/>
                </a:cubicBezTo>
                <a:cubicBezTo>
                  <a:pt x="542272" y="228320"/>
                  <a:pt x="558248" y="233727"/>
                  <a:pt x="571500" y="241300"/>
                </a:cubicBezTo>
                <a:cubicBezTo>
                  <a:pt x="684291" y="305752"/>
                  <a:pt x="567575" y="230217"/>
                  <a:pt x="660400" y="292100"/>
                </a:cubicBezTo>
                <a:cubicBezTo>
                  <a:pt x="668867" y="304800"/>
                  <a:pt x="678974" y="316548"/>
                  <a:pt x="685800" y="330200"/>
                </a:cubicBezTo>
                <a:cubicBezTo>
                  <a:pt x="701138" y="360876"/>
                  <a:pt x="693570" y="382136"/>
                  <a:pt x="723900" y="406400"/>
                </a:cubicBezTo>
                <a:cubicBezTo>
                  <a:pt x="734353" y="414763"/>
                  <a:pt x="749300" y="414867"/>
                  <a:pt x="762000" y="419100"/>
                </a:cubicBezTo>
                <a:cubicBezTo>
                  <a:pt x="770467" y="431800"/>
                  <a:pt x="775674" y="447429"/>
                  <a:pt x="787400" y="457200"/>
                </a:cubicBezTo>
                <a:cubicBezTo>
                  <a:pt x="848286" y="507939"/>
                  <a:pt x="976750" y="491837"/>
                  <a:pt x="1028700" y="495300"/>
                </a:cubicBezTo>
                <a:cubicBezTo>
                  <a:pt x="1209627" y="555609"/>
                  <a:pt x="1078205" y="518647"/>
                  <a:pt x="1435100" y="546100"/>
                </a:cubicBezTo>
                <a:cubicBezTo>
                  <a:pt x="1447800" y="550333"/>
                  <a:pt x="1460132" y="555896"/>
                  <a:pt x="1473200" y="558800"/>
                </a:cubicBezTo>
                <a:cubicBezTo>
                  <a:pt x="1530206" y="571468"/>
                  <a:pt x="1608672" y="578086"/>
                  <a:pt x="1663700" y="584200"/>
                </a:cubicBezTo>
                <a:cubicBezTo>
                  <a:pt x="1705816" y="598239"/>
                  <a:pt x="1701800" y="583513"/>
                  <a:pt x="1701800" y="60960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175000" y="189761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Netherlands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0099" y="3583874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Belgium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4800" y="5499100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France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1025" y="4306646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</a:t>
            </a:r>
            <a:r>
              <a:rPr lang="en-US" b="1" dirty="0" smtClean="0">
                <a:solidFill>
                  <a:srgbClr val="C00000"/>
                </a:solidFill>
              </a:rPr>
              <a:t>ermany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343400" y="4724400"/>
            <a:ext cx="332295" cy="825500"/>
          </a:xfrm>
          <a:custGeom>
            <a:avLst/>
            <a:gdLst>
              <a:gd name="connsiteX0" fmla="*/ 0 w 332295"/>
              <a:gd name="connsiteY0" fmla="*/ 0 h 825500"/>
              <a:gd name="connsiteX1" fmla="*/ 25400 w 332295"/>
              <a:gd name="connsiteY1" fmla="*/ 165100 h 825500"/>
              <a:gd name="connsiteX2" fmla="*/ 50800 w 332295"/>
              <a:gd name="connsiteY2" fmla="*/ 241300 h 825500"/>
              <a:gd name="connsiteX3" fmla="*/ 88900 w 332295"/>
              <a:gd name="connsiteY3" fmla="*/ 266700 h 825500"/>
              <a:gd name="connsiteX4" fmla="*/ 152400 w 332295"/>
              <a:gd name="connsiteY4" fmla="*/ 330200 h 825500"/>
              <a:gd name="connsiteX5" fmla="*/ 203200 w 332295"/>
              <a:gd name="connsiteY5" fmla="*/ 381000 h 825500"/>
              <a:gd name="connsiteX6" fmla="*/ 292100 w 332295"/>
              <a:gd name="connsiteY6" fmla="*/ 406400 h 825500"/>
              <a:gd name="connsiteX7" fmla="*/ 330200 w 332295"/>
              <a:gd name="connsiteY7" fmla="*/ 431800 h 825500"/>
              <a:gd name="connsiteX8" fmla="*/ 317500 w 332295"/>
              <a:gd name="connsiteY8" fmla="*/ 584200 h 825500"/>
              <a:gd name="connsiteX9" fmla="*/ 304800 w 332295"/>
              <a:gd name="connsiteY9" fmla="*/ 622300 h 825500"/>
              <a:gd name="connsiteX10" fmla="*/ 266700 w 332295"/>
              <a:gd name="connsiteY10" fmla="*/ 647700 h 825500"/>
              <a:gd name="connsiteX11" fmla="*/ 215900 w 332295"/>
              <a:gd name="connsiteY11" fmla="*/ 736600 h 825500"/>
              <a:gd name="connsiteX12" fmla="*/ 190500 w 332295"/>
              <a:gd name="connsiteY12" fmla="*/ 774700 h 825500"/>
              <a:gd name="connsiteX13" fmla="*/ 190500 w 332295"/>
              <a:gd name="connsiteY13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2295" h="825500">
                <a:moveTo>
                  <a:pt x="0" y="0"/>
                </a:moveTo>
                <a:cubicBezTo>
                  <a:pt x="8467" y="55033"/>
                  <a:pt x="13929" y="110614"/>
                  <a:pt x="25400" y="165100"/>
                </a:cubicBezTo>
                <a:cubicBezTo>
                  <a:pt x="30916" y="191300"/>
                  <a:pt x="28523" y="226448"/>
                  <a:pt x="50800" y="241300"/>
                </a:cubicBezTo>
                <a:lnTo>
                  <a:pt x="88900" y="266700"/>
                </a:lnTo>
                <a:cubicBezTo>
                  <a:pt x="137819" y="340078"/>
                  <a:pt x="86548" y="273756"/>
                  <a:pt x="152400" y="330200"/>
                </a:cubicBezTo>
                <a:cubicBezTo>
                  <a:pt x="170582" y="345785"/>
                  <a:pt x="183713" y="367081"/>
                  <a:pt x="203200" y="381000"/>
                </a:cubicBezTo>
                <a:cubicBezTo>
                  <a:pt x="213011" y="388008"/>
                  <a:pt x="286788" y="405072"/>
                  <a:pt x="292100" y="406400"/>
                </a:cubicBezTo>
                <a:cubicBezTo>
                  <a:pt x="304800" y="414867"/>
                  <a:pt x="328041" y="416690"/>
                  <a:pt x="330200" y="431800"/>
                </a:cubicBezTo>
                <a:cubicBezTo>
                  <a:pt x="337409" y="482264"/>
                  <a:pt x="324237" y="533671"/>
                  <a:pt x="317500" y="584200"/>
                </a:cubicBezTo>
                <a:cubicBezTo>
                  <a:pt x="315731" y="597470"/>
                  <a:pt x="313163" y="611847"/>
                  <a:pt x="304800" y="622300"/>
                </a:cubicBezTo>
                <a:cubicBezTo>
                  <a:pt x="295265" y="634219"/>
                  <a:pt x="279400" y="639233"/>
                  <a:pt x="266700" y="647700"/>
                </a:cubicBezTo>
                <a:cubicBezTo>
                  <a:pt x="204817" y="740525"/>
                  <a:pt x="280352" y="623809"/>
                  <a:pt x="215900" y="736600"/>
                </a:cubicBezTo>
                <a:cubicBezTo>
                  <a:pt x="208327" y="749852"/>
                  <a:pt x="194693" y="760024"/>
                  <a:pt x="190500" y="774700"/>
                </a:cubicBezTo>
                <a:cubicBezTo>
                  <a:pt x="185848" y="790982"/>
                  <a:pt x="190500" y="808567"/>
                  <a:pt x="190500" y="82550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02100" y="5030034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Luxemburg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78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9"/>
          <a:stretch/>
        </p:blipFill>
        <p:spPr>
          <a:xfrm>
            <a:off x="457200" y="1020034"/>
            <a:ext cx="5569354" cy="4742704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Lorraine region</a:t>
            </a:r>
          </a:p>
          <a:p>
            <a:r>
              <a:rPr lang="en-US" dirty="0" smtClean="0"/>
              <a:t>Loire mining region</a:t>
            </a:r>
          </a:p>
          <a:p>
            <a:r>
              <a:rPr lang="en-US" dirty="0" smtClean="0"/>
              <a:t> Vosges and Jura mountain region</a:t>
            </a:r>
          </a:p>
          <a:p>
            <a:r>
              <a:rPr lang="en-US" dirty="0" err="1" smtClean="0"/>
              <a:t>Nord-pas-de-Calais</a:t>
            </a:r>
            <a:r>
              <a:rPr lang="en-US" dirty="0" smtClean="0"/>
              <a:t> region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Coal in France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403677" y="3546848"/>
            <a:ext cx="83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Loire mining region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2076" y="1637161"/>
            <a:ext cx="1025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Lorraine mining region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2077" y="2623518"/>
            <a:ext cx="1025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Vosges and Jura region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3677" y="1360111"/>
            <a:ext cx="1266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Nord- Pas-de-Calais region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10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020034"/>
            <a:ext cx="3349625" cy="539959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Most of them now exhausted </a:t>
            </a:r>
          </a:p>
          <a:p>
            <a:r>
              <a:rPr lang="en-US" dirty="0" smtClean="0"/>
              <a:t>Currently, </a:t>
            </a:r>
            <a:r>
              <a:rPr lang="en-US" dirty="0" err="1" smtClean="0"/>
              <a:t>Kellingley</a:t>
            </a:r>
            <a:r>
              <a:rPr lang="en-US" dirty="0" smtClean="0"/>
              <a:t>, </a:t>
            </a:r>
            <a:r>
              <a:rPr lang="en-US" dirty="0" err="1" smtClean="0"/>
              <a:t>Thoresby</a:t>
            </a:r>
            <a:r>
              <a:rPr lang="en-US" dirty="0" smtClean="0"/>
              <a:t> , </a:t>
            </a:r>
            <a:r>
              <a:rPr lang="en-US" dirty="0" smtClean="0">
                <a:solidFill>
                  <a:srgbClr val="FF0000"/>
                </a:solidFill>
              </a:rPr>
              <a:t>Hatfield</a:t>
            </a:r>
          </a:p>
          <a:p>
            <a:r>
              <a:rPr lang="en-US" dirty="0" smtClean="0"/>
              <a:t>2014 – </a:t>
            </a:r>
            <a:r>
              <a:rPr lang="en-US" dirty="0" err="1" smtClean="0"/>
              <a:t>Kellingley</a:t>
            </a:r>
            <a:r>
              <a:rPr lang="en-US" dirty="0" smtClean="0"/>
              <a:t> and </a:t>
            </a:r>
            <a:r>
              <a:rPr lang="en-US" dirty="0" err="1" smtClean="0"/>
              <a:t>Thoresby</a:t>
            </a:r>
            <a:r>
              <a:rPr lang="en-US" dirty="0" smtClean="0"/>
              <a:t> closed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Coal reserve in UK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899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North Sea</a:t>
            </a:r>
          </a:p>
          <a:p>
            <a:r>
              <a:rPr lang="en-US" dirty="0" smtClean="0"/>
              <a:t>UK, Denmark, Norway, Netherlands </a:t>
            </a:r>
          </a:p>
          <a:p>
            <a:r>
              <a:rPr lang="en-US" dirty="0" smtClean="0"/>
              <a:t>Norwegian sea (</a:t>
            </a:r>
            <a:r>
              <a:rPr lang="en-US" dirty="0" err="1" smtClean="0"/>
              <a:t>statfjord</a:t>
            </a:r>
            <a:r>
              <a:rPr lang="en-US" dirty="0" smtClean="0"/>
              <a:t> oil field) around Svalbard island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Petroleum reserve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4" y="1020034"/>
            <a:ext cx="4949826" cy="5527908"/>
          </a:xfrm>
        </p:spPr>
      </p:pic>
      <p:sp>
        <p:nvSpPr>
          <p:cNvPr id="2" name="TextBox 1"/>
          <p:cNvSpPr txBox="1"/>
          <p:nvPr/>
        </p:nvSpPr>
        <p:spPr>
          <a:xfrm>
            <a:off x="3494087" y="1358900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Norwegian sea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73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4"/>
          <a:stretch/>
        </p:blipFill>
        <p:spPr>
          <a:xfrm>
            <a:off x="381000" y="1228581"/>
            <a:ext cx="5613400" cy="480910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Sweet light crude oil</a:t>
            </a:r>
          </a:p>
          <a:p>
            <a:r>
              <a:rPr lang="en-US" dirty="0" smtClean="0"/>
              <a:t>Sweet = low </a:t>
            </a:r>
            <a:r>
              <a:rPr lang="en-US" dirty="0" err="1"/>
              <a:t>S</a:t>
            </a:r>
            <a:r>
              <a:rPr lang="en-US" dirty="0" err="1" smtClean="0"/>
              <a:t>ulphur</a:t>
            </a:r>
            <a:r>
              <a:rPr lang="en-US" dirty="0" smtClean="0"/>
              <a:t> (if high –sour crude oil)</a:t>
            </a:r>
          </a:p>
          <a:p>
            <a:r>
              <a:rPr lang="en-US" dirty="0" smtClean="0"/>
              <a:t>Light = low density (produce higher amount of petrol and diesel after refining)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Brent crude oil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403600" y="2247900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Brent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84600" y="341383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Oseburg</a:t>
            </a: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773462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Forties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4433151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Ekofisk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1137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4"/>
          <a:stretch/>
        </p:blipFill>
        <p:spPr>
          <a:xfrm>
            <a:off x="381000" y="1228581"/>
            <a:ext cx="5613400" cy="480910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Brent crude – major oil pricing benchmark for Atlantic basin crude oil- Other: OPEC, </a:t>
            </a:r>
            <a:r>
              <a:rPr lang="en-US" dirty="0"/>
              <a:t>U</a:t>
            </a:r>
            <a:r>
              <a:rPr lang="en-US" dirty="0" smtClean="0"/>
              <a:t>rals oil, West Texas intermediate (WTI)</a:t>
            </a:r>
          </a:p>
          <a:p>
            <a:r>
              <a:rPr lang="en-US" dirty="0" smtClean="0"/>
              <a:t>WTI – most sweet and light crude oil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Brent crude oil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403600" y="2247900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Brent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84600" y="341383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Oseburg</a:t>
            </a: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773462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Forties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4433151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Ekofisk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9543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25" y="795523"/>
            <a:ext cx="8760725" cy="588406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 bodies around Europe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292600" y="3228525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North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Sea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5100" y="4907892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Bay of Biscay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771287">
            <a:off x="3130550" y="4274567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English Channel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328778">
            <a:off x="5697474" y="335761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Baltic Sea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96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Antwerp diamond district (diamond quarter)</a:t>
            </a:r>
          </a:p>
          <a:p>
            <a:r>
              <a:rPr lang="en-US" dirty="0" smtClean="0"/>
              <a:t>Historically – diamond cutting and polishing</a:t>
            </a:r>
          </a:p>
          <a:p>
            <a:r>
              <a:rPr lang="en-US" dirty="0" smtClean="0"/>
              <a:t>Today only trading – 50% of world’s rough, polished and industrial diamonds traded</a:t>
            </a:r>
          </a:p>
          <a:p>
            <a:r>
              <a:rPr lang="en-US" dirty="0" smtClean="0"/>
              <a:t>Diamonds from Botswana, Russia, </a:t>
            </a:r>
            <a:r>
              <a:rPr lang="en-US" dirty="0" err="1" smtClean="0"/>
              <a:t>S.Africa</a:t>
            </a:r>
            <a:r>
              <a:rPr lang="en-US" dirty="0" smtClean="0"/>
              <a:t>, Angola, Australia, Namibia and DRC</a:t>
            </a:r>
          </a:p>
          <a:p>
            <a:r>
              <a:rPr lang="en-US" dirty="0" smtClean="0"/>
              <a:t>District dominated by </a:t>
            </a:r>
            <a:r>
              <a:rPr lang="en-US" dirty="0"/>
              <a:t>J</a:t>
            </a:r>
            <a:r>
              <a:rPr lang="en-US" dirty="0" smtClean="0"/>
              <a:t>ewish and Indian dealers = </a:t>
            </a:r>
            <a:r>
              <a:rPr lang="en-US" dirty="0" err="1" smtClean="0"/>
              <a:t>diamantaires</a:t>
            </a:r>
            <a:endParaRPr lang="en-US" dirty="0" smtClean="0"/>
          </a:p>
          <a:p>
            <a:r>
              <a:rPr lang="en-US" dirty="0" smtClean="0"/>
              <a:t>Indians are increasingly dominating in Antwerp diamond trading</a:t>
            </a:r>
          </a:p>
          <a:p>
            <a:r>
              <a:rPr lang="en-US" dirty="0" smtClean="0"/>
              <a:t>90% of diamond cutting in the world – in </a:t>
            </a:r>
            <a:r>
              <a:rPr lang="en-US" dirty="0" err="1" smtClean="0"/>
              <a:t>Surat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Diamond trading at </a:t>
            </a:r>
            <a:r>
              <a:rPr lang="en-US" dirty="0"/>
              <a:t>B</a:t>
            </a:r>
            <a:r>
              <a:rPr lang="en-US" dirty="0" smtClean="0"/>
              <a:t>elgium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186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020034"/>
            <a:ext cx="4368954" cy="565467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Benelux = economic union of Belgium +Netherlands + Luxemburg</a:t>
            </a:r>
          </a:p>
          <a:p>
            <a:r>
              <a:rPr lang="en-US" dirty="0"/>
              <a:t>Est in 1958</a:t>
            </a:r>
          </a:p>
          <a:p>
            <a:r>
              <a:rPr lang="en-US" dirty="0" smtClean="0"/>
              <a:t>Sec-gen –at Brussels (Belgium)</a:t>
            </a:r>
          </a:p>
          <a:p>
            <a:r>
              <a:rPr lang="en-US" dirty="0" smtClean="0"/>
              <a:t>Later joined ECSC – EEC and = EU</a:t>
            </a:r>
          </a:p>
          <a:p>
            <a:r>
              <a:rPr lang="en-US" dirty="0" smtClean="0"/>
              <a:t>Benelux Parliament, Benelux court of justice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Benelux countries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082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Scandinavia</a:t>
            </a:r>
            <a:r>
              <a:rPr lang="en-US" dirty="0" smtClean="0"/>
              <a:t>: cultural- linguistic region</a:t>
            </a:r>
          </a:p>
          <a:p>
            <a:r>
              <a:rPr lang="en-US" dirty="0" smtClean="0"/>
              <a:t>Norway, Sweden and Denmark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Nordic countries</a:t>
            </a:r>
            <a:r>
              <a:rPr lang="en-US" dirty="0" smtClean="0"/>
              <a:t>: Norway, Sweden, Finland, Denmark and Iceland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Northern Europe : physical geo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" y="1199324"/>
            <a:ext cx="5857558" cy="3817175"/>
          </a:xfrm>
        </p:spPr>
      </p:pic>
    </p:spTree>
    <p:extLst>
      <p:ext uri="{BB962C8B-B14F-4D97-AF65-F5344CB8AC3E}">
        <p14:creationId xmlns:p14="http://schemas.microsoft.com/office/powerpoint/2010/main" val="3105923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Known for Very high HDI</a:t>
            </a:r>
          </a:p>
          <a:p>
            <a:r>
              <a:rPr lang="en-US" dirty="0" smtClean="0"/>
              <a:t>Known for green technologies – HEP and wind energy for electricity</a:t>
            </a:r>
          </a:p>
          <a:p>
            <a:r>
              <a:rPr lang="en-US" dirty="0" smtClean="0"/>
              <a:t>High latitude – </a:t>
            </a:r>
            <a:r>
              <a:rPr lang="en-US" dirty="0"/>
              <a:t>T</a:t>
            </a:r>
            <a:r>
              <a:rPr lang="en-US" dirty="0" smtClean="0"/>
              <a:t>aiga Climate</a:t>
            </a:r>
          </a:p>
          <a:p>
            <a:r>
              <a:rPr lang="en-US" dirty="0" smtClean="0"/>
              <a:t>Coniferous </a:t>
            </a:r>
            <a:r>
              <a:rPr lang="en-US" dirty="0"/>
              <a:t>forest- softwood: lumbering and paper industries</a:t>
            </a:r>
          </a:p>
          <a:p>
            <a:endParaRPr lang="en-US" dirty="0" smtClean="0"/>
          </a:p>
          <a:p>
            <a:r>
              <a:rPr lang="en-US" dirty="0" smtClean="0"/>
              <a:t>Denmark: dairy industries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Nordic countries: economy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857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10"/>
          <a:stretch/>
        </p:blipFill>
        <p:spPr>
          <a:xfrm>
            <a:off x="685799" y="1020034"/>
            <a:ext cx="5383843" cy="535536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99% of electricity produced using HEP</a:t>
            </a:r>
          </a:p>
          <a:p>
            <a:r>
              <a:rPr lang="en-US" dirty="0" smtClean="0"/>
              <a:t>Largest producer of solar grade silicon and solar cells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9827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Svalbard- gold, coal</a:t>
            </a:r>
          </a:p>
          <a:p>
            <a:r>
              <a:rPr lang="en-US" dirty="0" smtClean="0"/>
              <a:t>Northern Norway – gold and copper</a:t>
            </a:r>
          </a:p>
          <a:p>
            <a:r>
              <a:rPr lang="en-US" dirty="0" smtClean="0"/>
              <a:t>Natural gas from North sea, Norwegian sea and Barents sea</a:t>
            </a:r>
          </a:p>
          <a:p>
            <a:r>
              <a:rPr lang="en-US" dirty="0" smtClean="0"/>
              <a:t>Largest petroleum reserve in western Europe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Norway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933700" y="4114800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Norwegian sea</a:t>
            </a:r>
            <a:endParaRPr lang="en-IN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2" y="1020034"/>
            <a:ext cx="4776788" cy="5600372"/>
          </a:xfrm>
        </p:spPr>
      </p:pic>
    </p:spTree>
    <p:extLst>
      <p:ext uri="{BB962C8B-B14F-4D97-AF65-F5344CB8AC3E}">
        <p14:creationId xmlns:p14="http://schemas.microsoft.com/office/powerpoint/2010/main" val="3600809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~60% energy from HEP and wave power</a:t>
            </a:r>
          </a:p>
          <a:p>
            <a:r>
              <a:rPr lang="en-US" dirty="0"/>
              <a:t>~35% energy produced by nuclear</a:t>
            </a:r>
            <a:endParaRPr lang="en-IN" dirty="0"/>
          </a:p>
          <a:p>
            <a:r>
              <a:rPr lang="en-US" dirty="0" smtClean="0"/>
              <a:t>Plans for fossil fuel free vehicles by 2030 – vehicles running on bio-fuels (bio-methane)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Sweden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49"/>
          <a:stretch/>
        </p:blipFill>
        <p:spPr>
          <a:xfrm>
            <a:off x="456712" y="1134334"/>
            <a:ext cx="5639288" cy="4707666"/>
          </a:xfrm>
        </p:spPr>
      </p:pic>
    </p:spTree>
    <p:extLst>
      <p:ext uri="{BB962C8B-B14F-4D97-AF65-F5344CB8AC3E}">
        <p14:creationId xmlns:p14="http://schemas.microsoft.com/office/powerpoint/2010/main" val="842242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Kiruna</a:t>
            </a:r>
            <a:r>
              <a:rPr lang="en-US" dirty="0" smtClean="0"/>
              <a:t> mine of iron</a:t>
            </a:r>
          </a:p>
          <a:p>
            <a:r>
              <a:rPr lang="en-US" dirty="0" smtClean="0"/>
              <a:t>Largest underground mine of Iron ore</a:t>
            </a:r>
          </a:p>
          <a:p>
            <a:r>
              <a:rPr lang="en-US" dirty="0" smtClean="0"/>
              <a:t>Gold- </a:t>
            </a:r>
            <a:r>
              <a:rPr lang="en-US" dirty="0" err="1" smtClean="0"/>
              <a:t>Bjorkdal</a:t>
            </a:r>
            <a:r>
              <a:rPr lang="en-US" dirty="0" smtClean="0"/>
              <a:t>, </a:t>
            </a:r>
            <a:r>
              <a:rPr lang="en-US" dirty="0" err="1" smtClean="0"/>
              <a:t>Kristineberg</a:t>
            </a:r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Sweden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9" r="6617"/>
          <a:stretch/>
        </p:blipFill>
        <p:spPr>
          <a:xfrm>
            <a:off x="1282700" y="931134"/>
            <a:ext cx="4381500" cy="5736598"/>
          </a:xfrm>
        </p:spPr>
      </p:pic>
      <p:sp>
        <p:nvSpPr>
          <p:cNvPr id="6" name="Oval 5"/>
          <p:cNvSpPr/>
          <p:nvPr/>
        </p:nvSpPr>
        <p:spPr>
          <a:xfrm>
            <a:off x="3403600" y="3048000"/>
            <a:ext cx="228600" cy="1651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175000" y="2146300"/>
            <a:ext cx="228600" cy="1651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403600" y="2042411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Iron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875" y="2964709"/>
            <a:ext cx="79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Gold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0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" r="20589"/>
          <a:stretch/>
        </p:blipFill>
        <p:spPr>
          <a:xfrm>
            <a:off x="685800" y="1020033"/>
            <a:ext cx="5334000" cy="527155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Energy from HEP, black liquor (by-product of paper industry, forestry), nuclear technology</a:t>
            </a:r>
          </a:p>
          <a:p>
            <a:r>
              <a:rPr lang="en-US" dirty="0" smtClean="0"/>
              <a:t>Most of industrial wood residue is recycled into energy production</a:t>
            </a:r>
          </a:p>
          <a:p>
            <a:r>
              <a:rPr lang="en-US" dirty="0" err="1"/>
              <a:t>Pietarsaari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world’s largest biomass based power plant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Finland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961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4"/>
          <a:stretch/>
        </p:blipFill>
        <p:spPr>
          <a:xfrm>
            <a:off x="825500" y="965198"/>
            <a:ext cx="9664700" cy="57729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Manufacturing centers of Europe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930400" y="4622800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498600" y="4876800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467100" y="4216400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365500" y="3162300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4102100" y="4381500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5080000" y="5397500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1765300" y="42418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Bilbao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435100" y="503860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Valladolid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124200" y="42926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Lyon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22600" y="322580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Lille</a:t>
            </a:r>
            <a:endParaRPr lang="en-IN" b="1" dirty="0"/>
          </a:p>
        </p:txBody>
      </p:sp>
      <p:sp>
        <p:nvSpPr>
          <p:cNvPr id="37" name="Oval 36"/>
          <p:cNvSpPr/>
          <p:nvPr/>
        </p:nvSpPr>
        <p:spPr>
          <a:xfrm>
            <a:off x="5905500" y="2820432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5810250" y="286916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Lodz</a:t>
            </a:r>
            <a:endParaRPr lang="en-IN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216400" y="42418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Turin</a:t>
            </a:r>
            <a:endParaRPr lang="en-IN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483100" y="5505966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aples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8712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Water bodies around Europe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r="7877" b="39923"/>
          <a:stretch/>
        </p:blipFill>
        <p:spPr>
          <a:xfrm>
            <a:off x="427747" y="1088230"/>
            <a:ext cx="10724405" cy="5325269"/>
          </a:xfrm>
        </p:spPr>
      </p:pic>
      <p:sp>
        <p:nvSpPr>
          <p:cNvPr id="5" name="TextBox 4"/>
          <p:cNvSpPr txBox="1"/>
          <p:nvPr/>
        </p:nvSpPr>
        <p:spPr>
          <a:xfrm>
            <a:off x="5789950" y="5283200"/>
            <a:ext cx="11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Baltic Sea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8127316">
            <a:off x="6099433" y="3173422"/>
            <a:ext cx="197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Gulf of Bothnia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0700" y="4217953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Gulf of Finland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29763">
            <a:off x="4096086" y="473260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Skagerrak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3072228">
            <a:off x="4964594" y="4988075"/>
            <a:ext cx="121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Kattegat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2247" y="4586147"/>
            <a:ext cx="158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North Sea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503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7700" y="1016000"/>
          <a:ext cx="10515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900"/>
                <a:gridCol w="725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city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Main economic activity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Bilbao (Spain)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Iron mining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Valladolid (Spain)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Copper mining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Lyon (France)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Silk</a:t>
                      </a:r>
                      <a:r>
                        <a:rPr lang="en-US" sz="3200" baseline="0" dirty="0" smtClean="0"/>
                        <a:t> –rayon textile, chemical industries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Lille (France)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Textile industries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Turin (Italy)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Automobile and chocolate</a:t>
                      </a:r>
                      <a:r>
                        <a:rPr lang="en-US" sz="3200" baseline="0" dirty="0" smtClean="0"/>
                        <a:t> industries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Naples (Italy)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Automobile, ship building and light aircraft manufacturing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Lodz (Poland)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Textile industries</a:t>
                      </a:r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Manufacturing centers of Europe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530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4"/>
          <a:stretch/>
        </p:blipFill>
        <p:spPr>
          <a:xfrm>
            <a:off x="825500" y="965198"/>
            <a:ext cx="9664700" cy="57729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Manufacturing centers of Germany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4381500" y="2696976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445000" y="2374900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975100" y="2871488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4356100" y="3429795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4699000" y="3582195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4318000" y="3063385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4610100" y="220928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</a:t>
            </a:r>
            <a:r>
              <a:rPr lang="en-US" b="1" dirty="0" smtClean="0">
                <a:solidFill>
                  <a:srgbClr val="0070C0"/>
                </a:solidFill>
              </a:rPr>
              <a:t>amburg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6600" y="25273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Hannover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46600" y="297763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b="1" dirty="0" smtClean="0">
                <a:solidFill>
                  <a:srgbClr val="0070C0"/>
                </a:solidFill>
              </a:rPr>
              <a:t>rankfurt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43300" y="340943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Stuttgart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87900" y="34823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Munich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5600" y="2740507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Dortmund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25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7700" y="1016000"/>
          <a:ext cx="10515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900"/>
                <a:gridCol w="725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city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Main economic activity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Hamburg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Copper mining</a:t>
                      </a:r>
                      <a:r>
                        <a:rPr lang="en-IN" sz="3200" dirty="0" smtClean="0"/>
                        <a:t>,</a:t>
                      </a:r>
                      <a:r>
                        <a:rPr lang="en-IN" sz="3200" baseline="0" dirty="0" smtClean="0"/>
                        <a:t> nuclear plants</a:t>
                      </a:r>
                      <a:r>
                        <a:rPr lang="en-US" sz="3200" dirty="0" smtClean="0"/>
                        <a:t> 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Hannover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Automobile (</a:t>
                      </a:r>
                      <a:r>
                        <a:rPr lang="en-US" sz="3200" dirty="0" err="1" smtClean="0"/>
                        <a:t>Valkswagen</a:t>
                      </a:r>
                      <a:r>
                        <a:rPr lang="en-US" sz="3200" dirty="0" smtClean="0"/>
                        <a:t>)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Dortmund-Essen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Ruhr region, iron and steel industries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Frankfurt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Important</a:t>
                      </a:r>
                      <a:r>
                        <a:rPr lang="en-US" sz="3200" baseline="0" dirty="0" smtClean="0"/>
                        <a:t> global</a:t>
                      </a:r>
                      <a:r>
                        <a:rPr lang="en-US" sz="3200" dirty="0" smtClean="0"/>
                        <a:t> financial</a:t>
                      </a:r>
                      <a:r>
                        <a:rPr lang="en-US" sz="3200" baseline="0" dirty="0" smtClean="0"/>
                        <a:t> center, seat of ECB,</a:t>
                      </a:r>
                      <a:r>
                        <a:rPr lang="en-US" sz="3200" dirty="0" smtClean="0"/>
                        <a:t> Deutsche bank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Stuttgart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Automobile (Mercedes, Porsche)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Munich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Automobile (BMW), electronics (Siemens), finance</a:t>
                      </a:r>
                      <a:r>
                        <a:rPr lang="en-US" sz="3200" baseline="0" dirty="0" smtClean="0"/>
                        <a:t> (Allianz)</a:t>
                      </a:r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Industrial centers of Germany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023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5"/>
          <a:stretch/>
        </p:blipFill>
        <p:spPr>
          <a:xfrm>
            <a:off x="2956490" y="926926"/>
            <a:ext cx="5035115" cy="58364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Industrial centers of UK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5741270" y="2884015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6032500" y="2849466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6605566" y="4787971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993873" y="4787971"/>
            <a:ext cx="1270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473699" y="4887108"/>
            <a:ext cx="141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Birmingham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7659" y="4887108"/>
            <a:ext cx="111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Coventry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7015" y="2948603"/>
            <a:ext cx="103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Glasgow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2916337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Edinburg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41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7700" y="1016000"/>
          <a:ext cx="10515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900"/>
                <a:gridCol w="725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city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Main economic activity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Coventry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Automobile (Jaguar Land Rover) 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Glasgow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Shipbuilding industries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Edinburg (Cap. Scotland)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Steel, optoelectronics, </a:t>
                      </a:r>
                      <a:r>
                        <a:rPr lang="en-US" sz="3200" dirty="0" err="1" smtClean="0"/>
                        <a:t>defence</a:t>
                      </a:r>
                      <a:r>
                        <a:rPr lang="en-US" sz="3200" dirty="0" smtClean="0"/>
                        <a:t> manufacturing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Birmingham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Jewelry manufacturing, Cadbury</a:t>
                      </a:r>
                      <a:r>
                        <a:rPr lang="en-US" sz="3200" baseline="0" dirty="0" smtClean="0"/>
                        <a:t> chocolate</a:t>
                      </a:r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Industrial centers of UK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72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" y="1035844"/>
            <a:ext cx="10598095" cy="536495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Islands within Mediterranean sea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803400" y="2908300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Balearic Is.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0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Water-bodies within Mediterranean Sea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5" y="930884"/>
            <a:ext cx="10598095" cy="5364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81350" y="2061461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Gulf of Lions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5100" y="1763197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Ligurian</a:t>
            </a:r>
            <a:r>
              <a:rPr lang="en-US" b="1" dirty="0" smtClean="0">
                <a:solidFill>
                  <a:srgbClr val="FF0000"/>
                </a:solidFill>
              </a:rPr>
              <a:t> Sea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923998">
            <a:off x="7543800" y="3361015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Aegean Sea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2260600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Barcelona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81300" y="1573252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Marseille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99046" y="2155693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Rome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51500" y="2454622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Naples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29088" y="3049349"/>
            <a:ext cx="90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Athens</a:t>
            </a:r>
            <a:endParaRPr lang="en-IN" b="1" dirty="0"/>
          </a:p>
        </p:txBody>
      </p:sp>
      <p:sp>
        <p:nvSpPr>
          <p:cNvPr id="4" name="Oval 3"/>
          <p:cNvSpPr/>
          <p:nvPr/>
        </p:nvSpPr>
        <p:spPr>
          <a:xfrm>
            <a:off x="2895600" y="2454622"/>
            <a:ext cx="127000" cy="86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689350" y="1938550"/>
            <a:ext cx="127000" cy="86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5305341" y="2402061"/>
            <a:ext cx="127000" cy="86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5876952" y="2719855"/>
            <a:ext cx="127000" cy="86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7836203" y="3375476"/>
            <a:ext cx="127000" cy="86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39" y="889000"/>
            <a:ext cx="7616461" cy="58075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sea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2028693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Crimea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4679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Water-bodies within </a:t>
            </a:r>
            <a:r>
              <a:rPr lang="en-US" dirty="0" smtClean="0"/>
              <a:t>Mediterranean Sea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5" y="930884"/>
            <a:ext cx="10598095" cy="5364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2600" y="2171700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Gulf of Lions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5100" y="1763197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Ligurian</a:t>
            </a:r>
            <a:r>
              <a:rPr lang="en-US" b="1" dirty="0" smtClean="0">
                <a:solidFill>
                  <a:srgbClr val="FF0000"/>
                </a:solidFill>
              </a:rPr>
              <a:t> Sea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923998">
            <a:off x="7543800" y="3361015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Aegean Sea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0" y="4368800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Gulf of </a:t>
            </a:r>
            <a:r>
              <a:rPr lang="en-US" b="1" dirty="0" err="1" smtClean="0">
                <a:solidFill>
                  <a:srgbClr val="FF0000"/>
                </a:solidFill>
              </a:rPr>
              <a:t>Gabes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5946" y="4793787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Gulf of </a:t>
            </a:r>
            <a:r>
              <a:rPr lang="en-US" b="1" dirty="0" err="1" smtClean="0">
                <a:solidFill>
                  <a:srgbClr val="FF0000"/>
                </a:solidFill>
              </a:rPr>
              <a:t>Sirte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2260600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Barcelona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81300" y="1573252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Marseille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99046" y="2155693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Rome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51500" y="2454622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Naples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29088" y="3049349"/>
            <a:ext cx="90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Athens</a:t>
            </a:r>
            <a:endParaRPr lang="en-IN" b="1" dirty="0"/>
          </a:p>
        </p:txBody>
      </p:sp>
      <p:sp>
        <p:nvSpPr>
          <p:cNvPr id="4" name="Oval 3"/>
          <p:cNvSpPr/>
          <p:nvPr/>
        </p:nvSpPr>
        <p:spPr>
          <a:xfrm>
            <a:off x="2895600" y="2454622"/>
            <a:ext cx="127000" cy="86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689350" y="1938550"/>
            <a:ext cx="127000" cy="86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5305341" y="2402061"/>
            <a:ext cx="127000" cy="86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5876952" y="2719855"/>
            <a:ext cx="127000" cy="86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7836203" y="3375476"/>
            <a:ext cx="127000" cy="86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9861550" y="4881229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Port Said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337550" y="4793787"/>
            <a:ext cx="12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Alexandria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908625" y="3361015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Izmir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03800" y="4761296"/>
            <a:ext cx="84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Tripoli 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06900" y="3730347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Tunis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874342" y="3862665"/>
            <a:ext cx="94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Algiers</a:t>
            </a:r>
            <a:endParaRPr lang="en-IN" b="1" dirty="0"/>
          </a:p>
        </p:txBody>
      </p:sp>
      <p:sp>
        <p:nvSpPr>
          <p:cNvPr id="28" name="Oval 27"/>
          <p:cNvSpPr/>
          <p:nvPr/>
        </p:nvSpPr>
        <p:spPr>
          <a:xfrm>
            <a:off x="3314700" y="3700440"/>
            <a:ext cx="127000" cy="86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4675109" y="3623076"/>
            <a:ext cx="127000" cy="86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5524500" y="4754365"/>
            <a:ext cx="127000" cy="86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9486900" y="5119914"/>
            <a:ext cx="127000" cy="86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9829800" y="5164151"/>
            <a:ext cx="127000" cy="86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8778478" y="3579871"/>
            <a:ext cx="127000" cy="86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22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0</TotalTime>
  <Words>1594</Words>
  <Application>Microsoft Office PowerPoint</Application>
  <PresentationFormat>Widescreen</PresentationFormat>
  <Paragraphs>343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PowerPoint Presentation</vt:lpstr>
      <vt:lpstr>World  Geography</vt:lpstr>
      <vt:lpstr>Physical Geography of Europe</vt:lpstr>
      <vt:lpstr>Water bodies around Europe</vt:lpstr>
      <vt:lpstr>Water bodies around Europe</vt:lpstr>
      <vt:lpstr>Islands within Mediterranean sea</vt:lpstr>
      <vt:lpstr>Water-bodies within Mediterranean Sea</vt:lpstr>
      <vt:lpstr>Black sea</vt:lpstr>
      <vt:lpstr>Water-bodies within Mediterranean Sea</vt:lpstr>
      <vt:lpstr>Rivers of Europe</vt:lpstr>
      <vt:lpstr>Rivers of Europe: Flow to Mediterranean</vt:lpstr>
      <vt:lpstr>Rivers of Europe: flow to Atlantic Ocean</vt:lpstr>
      <vt:lpstr>Rivers of Europe: flow to Black Sea</vt:lpstr>
      <vt:lpstr>Rivers of Iberian Peninsula</vt:lpstr>
      <vt:lpstr>Rivers of France</vt:lpstr>
      <vt:lpstr>Rivers of Germany: Rhine </vt:lpstr>
      <vt:lpstr>Rhine- Ruhr coal region</vt:lpstr>
      <vt:lpstr>Important River: Danube</vt:lpstr>
      <vt:lpstr>Important River: Danube </vt:lpstr>
      <vt:lpstr>Important River: Po</vt:lpstr>
      <vt:lpstr>Cities of Europe</vt:lpstr>
      <vt:lpstr>Climate of Europe</vt:lpstr>
      <vt:lpstr>North Atlantic drift</vt:lpstr>
      <vt:lpstr>Agriculture in Europe</vt:lpstr>
      <vt:lpstr>Viticulture</vt:lpstr>
      <vt:lpstr>Dairy farming in Europe</vt:lpstr>
      <vt:lpstr>Dairy farming in Europe</vt:lpstr>
      <vt:lpstr>EU’s end of Milk Quota (2015)</vt:lpstr>
      <vt:lpstr>EU’s end of Milk Quota (2015)</vt:lpstr>
      <vt:lpstr>EU’s end of Milk Quota: effects to India</vt:lpstr>
      <vt:lpstr>Indian Dairying </vt:lpstr>
      <vt:lpstr>Domestic Indian  Dairy sector</vt:lpstr>
      <vt:lpstr>Dairying at world level</vt:lpstr>
      <vt:lpstr>Coal in Germany region</vt:lpstr>
      <vt:lpstr>Coal in France</vt:lpstr>
      <vt:lpstr>Coal reserve in UK</vt:lpstr>
      <vt:lpstr>Petroleum reserve</vt:lpstr>
      <vt:lpstr>Brent crude oil</vt:lpstr>
      <vt:lpstr>Brent crude oil</vt:lpstr>
      <vt:lpstr>Diamond trading at Belgium</vt:lpstr>
      <vt:lpstr>Benelux countries</vt:lpstr>
      <vt:lpstr>Northern Europe : physical geo</vt:lpstr>
      <vt:lpstr>Nordic countries: economy</vt:lpstr>
      <vt:lpstr>Norway</vt:lpstr>
      <vt:lpstr>Norway</vt:lpstr>
      <vt:lpstr>Sweden</vt:lpstr>
      <vt:lpstr>Sweden</vt:lpstr>
      <vt:lpstr>Finland</vt:lpstr>
      <vt:lpstr>Manufacturing centers of Europe</vt:lpstr>
      <vt:lpstr>Manufacturing centers of Europe</vt:lpstr>
      <vt:lpstr>Manufacturing centers of Germany</vt:lpstr>
      <vt:lpstr>Industrial centers of Germany</vt:lpstr>
      <vt:lpstr>Industrial centers of UK</vt:lpstr>
      <vt:lpstr>Industrial centers of UK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rajtanil solanki</dc:creator>
  <cp:lastModifiedBy>rajtanil solanki</cp:lastModifiedBy>
  <cp:revision>1</cp:revision>
  <dcterms:created xsi:type="dcterms:W3CDTF">2015-06-12T16:02:12Z</dcterms:created>
  <dcterms:modified xsi:type="dcterms:W3CDTF">2015-06-12T16:02:38Z</dcterms:modified>
</cp:coreProperties>
</file>