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3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7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33488"/>
            <a:ext cx="5157787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157787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19653" y="2505486"/>
            <a:ext cx="6068272" cy="876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47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33" y="5829344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6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090552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0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02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86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1718733"/>
            <a:ext cx="3053918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384A9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384A92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0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50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BAA1-D1EE-4A2E-A01B-0123E258D88B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5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Earth receive energy from the sun, so temperature should increase away from the earth surface. </a:t>
            </a:r>
            <a:endParaRPr lang="en-IN" dirty="0" smtClean="0"/>
          </a:p>
          <a:p>
            <a:pPr lvl="0"/>
            <a:r>
              <a:rPr lang="en-IN" dirty="0" smtClean="0"/>
              <a:t>But </a:t>
            </a:r>
            <a:r>
              <a:rPr lang="en-IN" dirty="0"/>
              <a:t>If we go to top of the mountain, it gets cooler</a:t>
            </a:r>
          </a:p>
          <a:p>
            <a:pPr lvl="0"/>
            <a:r>
              <a:rPr lang="en-IN" dirty="0" smtClean="0"/>
              <a:t>Earth </a:t>
            </a:r>
            <a:r>
              <a:rPr lang="en-IN" dirty="0"/>
              <a:t>gets heated not because of short wave solar radiation but long wave terrestrial radiation</a:t>
            </a:r>
          </a:p>
          <a:p>
            <a:pPr lvl="0"/>
            <a:r>
              <a:rPr lang="en-IN" dirty="0"/>
              <a:t>Environmental lapse rate = 6.5 degree/km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Insolation –terrestrial radiation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89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The average temperature of the earth 15 </a:t>
            </a:r>
            <a:r>
              <a:rPr lang="en-IN" dirty="0" smtClean="0"/>
              <a:t>degree</a:t>
            </a:r>
            <a:endParaRPr lang="en-IN" dirty="0"/>
          </a:p>
          <a:p>
            <a:pPr lvl="0"/>
            <a:r>
              <a:rPr lang="en-IN" dirty="0"/>
              <a:t>Earth maintains influx and out-flux of the energy, but out-flux is not immediate, it has long time gap. That is why, the temperature is maintained.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Heat budget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79" y="1020763"/>
            <a:ext cx="4584526" cy="5156200"/>
          </a:xfrm>
        </p:spPr>
      </p:pic>
    </p:spTree>
    <p:extLst>
      <p:ext uri="{BB962C8B-B14F-4D97-AF65-F5344CB8AC3E}">
        <p14:creationId xmlns:p14="http://schemas.microsoft.com/office/powerpoint/2010/main" val="82822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1233168"/>
            <a:ext cx="7560212" cy="4870936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117058" y="1233168"/>
            <a:ext cx="3813517" cy="4607043"/>
          </a:xfrm>
        </p:spPr>
        <p:txBody>
          <a:bodyPr/>
          <a:lstStyle/>
          <a:p>
            <a:pPr lvl="0"/>
            <a:r>
              <a:rPr lang="en-IN" dirty="0"/>
              <a:t>First 35% absorbed by Ozone layer</a:t>
            </a:r>
          </a:p>
          <a:p>
            <a:pPr lvl="0"/>
            <a:r>
              <a:rPr lang="en-IN" dirty="0"/>
              <a:t>Then 15% by cloud cover</a:t>
            </a:r>
          </a:p>
          <a:p>
            <a:pPr lvl="0"/>
            <a:r>
              <a:rPr lang="en-IN" dirty="0"/>
              <a:t>Only 50% energy reached to the earth surface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Heat budget - Incoming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10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466428" y="1028055"/>
            <a:ext cx="4603652" cy="5400880"/>
          </a:xfrm>
        </p:spPr>
        <p:txBody>
          <a:bodyPr>
            <a:normAutofit/>
          </a:bodyPr>
          <a:lstStyle/>
          <a:p>
            <a:pPr lvl="0"/>
            <a:r>
              <a:rPr lang="en-IN" dirty="0" smtClean="0"/>
              <a:t>20</a:t>
            </a:r>
            <a:r>
              <a:rPr lang="en-IN" dirty="0"/>
              <a:t>% is lost in latent heat of evaporation </a:t>
            </a:r>
            <a:r>
              <a:rPr lang="en-IN" dirty="0" smtClean="0"/>
              <a:t>10</a:t>
            </a:r>
            <a:r>
              <a:rPr lang="en-IN" dirty="0"/>
              <a:t>% lost in sensible heat (temperature of the body) </a:t>
            </a:r>
          </a:p>
          <a:p>
            <a:pPr lvl="0"/>
            <a:r>
              <a:rPr lang="en-IN" dirty="0"/>
              <a:t>15% absorbed by GHGs</a:t>
            </a:r>
          </a:p>
          <a:p>
            <a:pPr lvl="0"/>
            <a:r>
              <a:rPr lang="en-IN" dirty="0"/>
              <a:t>Remaining 5% was released in the space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Heat budget - outgoing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4" y="1227143"/>
            <a:ext cx="7182311" cy="5075183"/>
          </a:xfrm>
        </p:spPr>
      </p:pic>
    </p:spTree>
    <p:extLst>
      <p:ext uri="{BB962C8B-B14F-4D97-AF65-F5344CB8AC3E}">
        <p14:creationId xmlns:p14="http://schemas.microsoft.com/office/powerpoint/2010/main" val="16698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2" y="1125440"/>
            <a:ext cx="5008097" cy="4973318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Ratio between the total solar radiation falling upon a surface and the amount reflected</a:t>
            </a:r>
          </a:p>
          <a:p>
            <a:r>
              <a:rPr lang="en-US" dirty="0" smtClean="0"/>
              <a:t>Represents as %</a:t>
            </a:r>
          </a:p>
          <a:p>
            <a:r>
              <a:rPr lang="en-US" dirty="0" smtClean="0"/>
              <a:t>Earth’s avg. Albedo = 35%</a:t>
            </a:r>
          </a:p>
          <a:p>
            <a:r>
              <a:rPr lang="en-US" dirty="0" smtClean="0"/>
              <a:t>Lowest- dark soil</a:t>
            </a:r>
          </a:p>
          <a:p>
            <a:r>
              <a:rPr lang="en-US" dirty="0" smtClean="0"/>
              <a:t> highest - snowfall 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en-US" dirty="0" smtClean="0"/>
              <a:t>lbedo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33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surface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Albedo</a:t>
                      </a:r>
                      <a:endParaRPr lang="en-IN" sz="5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Fresh</a:t>
                      </a:r>
                      <a:r>
                        <a:rPr lang="en-US" sz="5400" baseline="0" dirty="0" smtClean="0"/>
                        <a:t> snow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80%-90%</a:t>
                      </a:r>
                      <a:endParaRPr lang="en-IN" sz="5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Desert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35-45%</a:t>
                      </a:r>
                      <a:endParaRPr lang="en-IN" sz="5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Grasses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26%</a:t>
                      </a:r>
                      <a:endParaRPr lang="en-IN" sz="5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Crops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15%</a:t>
                      </a:r>
                      <a:endParaRPr lang="en-IN" sz="5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Brick</a:t>
                      </a:r>
                      <a:r>
                        <a:rPr lang="en-US" sz="5400" baseline="0" dirty="0" smtClean="0"/>
                        <a:t> - concrete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10-20%</a:t>
                      </a:r>
                      <a:endParaRPr lang="en-IN" sz="5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Albedo -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23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	Prelims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2010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Q. </a:t>
            </a:r>
            <a:r>
              <a:rPr lang="en-IN" dirty="0" smtClean="0"/>
              <a:t>Which one of the following reflect back more sunlight as compared to other three?</a:t>
            </a:r>
          </a:p>
          <a:p>
            <a:pPr marL="742950" indent="-742950">
              <a:buAutoNum type="alphaLcParenR"/>
            </a:pPr>
            <a:r>
              <a:rPr lang="en-IN" dirty="0" smtClean="0"/>
              <a:t>sandy desert</a:t>
            </a:r>
          </a:p>
          <a:p>
            <a:pPr marL="742950" indent="-742950">
              <a:buAutoNum type="alphaLcParenR"/>
            </a:pPr>
            <a:r>
              <a:rPr lang="en-US" dirty="0" smtClean="0"/>
              <a:t>Paddy crops</a:t>
            </a:r>
          </a:p>
          <a:p>
            <a:pPr marL="742950" indent="-742950">
              <a:buAutoNum type="alphaLcParenR"/>
            </a:pPr>
            <a:r>
              <a:rPr lang="en-US" dirty="0" smtClean="0"/>
              <a:t>Land covered with fresh snow</a:t>
            </a:r>
          </a:p>
          <a:p>
            <a:pPr marL="742950" indent="-742950">
              <a:buAutoNum type="alphaLcParenR"/>
            </a:pPr>
            <a:r>
              <a:rPr lang="en-US" dirty="0" smtClean="0"/>
              <a:t>Prairie land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Ans. A)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UPSC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08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ial_DARK_THEME_Mru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_DARK_THEME_Mrunal" id="{74D714AF-EE3F-4680-9A5D-838B4BE9F08C}" vid="{961A7278-7B07-4D3A-9B91-7E3FA88391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3_Official_DARK_THEME_Mrunal</Template>
  <TotalTime>1</TotalTime>
  <Words>250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Franklin Gothic Demi</vt:lpstr>
      <vt:lpstr>Franklin Gothic Demi Cond</vt:lpstr>
      <vt:lpstr>Franklin Gothic Heavy</vt:lpstr>
      <vt:lpstr>Segoe UI Black</vt:lpstr>
      <vt:lpstr>Segoe UI Semibold</vt:lpstr>
      <vt:lpstr>Wingdings</vt:lpstr>
      <vt:lpstr>Official_DARK_THEME_Mrunal</vt:lpstr>
      <vt:lpstr>Insolation –terrestrial radiation</vt:lpstr>
      <vt:lpstr>Heat budget</vt:lpstr>
      <vt:lpstr>Heat budget - Incoming</vt:lpstr>
      <vt:lpstr>Heat budget - outgoing</vt:lpstr>
      <vt:lpstr>Albedo</vt:lpstr>
      <vt:lpstr>Albedo - table</vt:lpstr>
      <vt:lpstr>UPSC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Insolation –terrestrial radiation</dc:title>
  <dc:creator>rajtanil solanki</dc:creator>
  <cp:lastModifiedBy>rajtanil solanki</cp:lastModifiedBy>
  <cp:revision>1</cp:revision>
  <dcterms:created xsi:type="dcterms:W3CDTF">2015-07-20T16:25:30Z</dcterms:created>
  <dcterms:modified xsi:type="dcterms:W3CDTF">2015-07-20T16:26:33Z</dcterms:modified>
</cp:coreProperties>
</file>