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0948C-E70F-4DB0-B683-DFCD9BD9C8A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7F8364-E04D-443C-868F-FB36B6FCA25D}">
      <dgm:prSet phldrT="[Text]"/>
      <dgm:spPr/>
      <dgm:t>
        <a:bodyPr/>
        <a:lstStyle/>
        <a:p>
          <a:r>
            <a:rPr lang="en-US" dirty="0" smtClean="0"/>
            <a:t>Geological history of India</a:t>
          </a:r>
          <a:endParaRPr lang="en-IN" dirty="0"/>
        </a:p>
      </dgm:t>
    </dgm:pt>
    <dgm:pt modelId="{FDFF7365-D50F-457C-AF7F-14E3E5C4E0FD}" type="parTrans" cxnId="{29D9B1F5-F901-4CCB-A01D-F24C9664139B}">
      <dgm:prSet/>
      <dgm:spPr/>
      <dgm:t>
        <a:bodyPr/>
        <a:lstStyle/>
        <a:p>
          <a:endParaRPr lang="en-IN"/>
        </a:p>
      </dgm:t>
    </dgm:pt>
    <dgm:pt modelId="{416A25DE-FBF9-4BBD-8782-05ECD9B88C95}" type="sibTrans" cxnId="{29D9B1F5-F901-4CCB-A01D-F24C9664139B}">
      <dgm:prSet/>
      <dgm:spPr/>
      <dgm:t>
        <a:bodyPr/>
        <a:lstStyle/>
        <a:p>
          <a:endParaRPr lang="en-IN"/>
        </a:p>
      </dgm:t>
    </dgm:pt>
    <dgm:pt modelId="{A133C1CC-8F74-4852-A2F5-7D622979189C}">
      <dgm:prSet phldrT="[Text]"/>
      <dgm:spPr/>
      <dgm:t>
        <a:bodyPr/>
        <a:lstStyle/>
        <a:p>
          <a:r>
            <a:rPr lang="en-US" dirty="0" smtClean="0"/>
            <a:t>Soils of India</a:t>
          </a:r>
          <a:endParaRPr lang="en-IN" dirty="0"/>
        </a:p>
      </dgm:t>
    </dgm:pt>
    <dgm:pt modelId="{E01504C4-4FBA-4A6B-9237-DAB8082AE175}" type="parTrans" cxnId="{997C1D1E-D0EA-4386-9149-CC28B1086759}">
      <dgm:prSet/>
      <dgm:spPr/>
      <dgm:t>
        <a:bodyPr/>
        <a:lstStyle/>
        <a:p>
          <a:endParaRPr lang="en-IN"/>
        </a:p>
      </dgm:t>
    </dgm:pt>
    <dgm:pt modelId="{03B76982-89EC-4369-B683-77BB903BF789}" type="sibTrans" cxnId="{997C1D1E-D0EA-4386-9149-CC28B1086759}">
      <dgm:prSet/>
      <dgm:spPr/>
      <dgm:t>
        <a:bodyPr/>
        <a:lstStyle/>
        <a:p>
          <a:endParaRPr lang="en-IN"/>
        </a:p>
      </dgm:t>
    </dgm:pt>
    <dgm:pt modelId="{E6BB8320-E1F5-4BC6-AAE4-88A096D4395F}">
      <dgm:prSet/>
      <dgm:spPr/>
      <dgm:t>
        <a:bodyPr/>
        <a:lstStyle/>
        <a:p>
          <a:r>
            <a:rPr lang="en-US" dirty="0" smtClean="0"/>
            <a:t>Physiography of India</a:t>
          </a:r>
          <a:endParaRPr lang="en-IN" dirty="0"/>
        </a:p>
      </dgm:t>
    </dgm:pt>
    <dgm:pt modelId="{45894F99-D21D-4400-967D-B176CC35A5C3}" type="parTrans" cxnId="{D9D97574-AFB9-404D-BFAC-08E41469C855}">
      <dgm:prSet/>
      <dgm:spPr/>
      <dgm:t>
        <a:bodyPr/>
        <a:lstStyle/>
        <a:p>
          <a:endParaRPr lang="en-IN"/>
        </a:p>
      </dgm:t>
    </dgm:pt>
    <dgm:pt modelId="{C0B2EB6D-B1CC-4C85-8D66-D350B28BAD16}" type="sibTrans" cxnId="{D9D97574-AFB9-404D-BFAC-08E41469C855}">
      <dgm:prSet/>
      <dgm:spPr/>
      <dgm:t>
        <a:bodyPr/>
        <a:lstStyle/>
        <a:p>
          <a:endParaRPr lang="en-IN"/>
        </a:p>
      </dgm:t>
    </dgm:pt>
    <dgm:pt modelId="{AF290F6C-35D7-4056-B6BB-0A6D1563DD86}">
      <dgm:prSet/>
      <dgm:spPr/>
      <dgm:t>
        <a:bodyPr/>
        <a:lstStyle/>
        <a:p>
          <a:r>
            <a:rPr lang="en-US" dirty="0" smtClean="0"/>
            <a:t>Climatic regions of India</a:t>
          </a:r>
          <a:endParaRPr lang="en-IN" dirty="0"/>
        </a:p>
      </dgm:t>
    </dgm:pt>
    <dgm:pt modelId="{0CE0780C-4127-47FD-82A3-346EE3F74F91}" type="parTrans" cxnId="{105B19D3-E683-40E7-BD51-A0A883467115}">
      <dgm:prSet/>
      <dgm:spPr/>
      <dgm:t>
        <a:bodyPr/>
        <a:lstStyle/>
        <a:p>
          <a:endParaRPr lang="en-IN"/>
        </a:p>
      </dgm:t>
    </dgm:pt>
    <dgm:pt modelId="{50CE8C96-FD87-470F-98D1-3BD764847CC2}" type="sibTrans" cxnId="{105B19D3-E683-40E7-BD51-A0A883467115}">
      <dgm:prSet/>
      <dgm:spPr/>
      <dgm:t>
        <a:bodyPr/>
        <a:lstStyle/>
        <a:p>
          <a:endParaRPr lang="en-IN"/>
        </a:p>
      </dgm:t>
    </dgm:pt>
    <dgm:pt modelId="{DC5CA451-98D3-40E6-A0A8-4DDD0C44DA22}">
      <dgm:prSet/>
      <dgm:spPr/>
      <dgm:t>
        <a:bodyPr/>
        <a:lstStyle/>
        <a:p>
          <a:r>
            <a:rPr lang="en-US" dirty="0" smtClean="0"/>
            <a:t>Indian weather: seasons</a:t>
          </a:r>
          <a:endParaRPr lang="en-IN" dirty="0"/>
        </a:p>
      </dgm:t>
    </dgm:pt>
    <dgm:pt modelId="{AEBA9DA3-0252-426C-8641-D9BD4FE14AFE}" type="parTrans" cxnId="{6270B6C9-D489-4454-9A3D-2DEDAD5D3589}">
      <dgm:prSet/>
      <dgm:spPr/>
      <dgm:t>
        <a:bodyPr/>
        <a:lstStyle/>
        <a:p>
          <a:endParaRPr lang="en-IN"/>
        </a:p>
      </dgm:t>
    </dgm:pt>
    <dgm:pt modelId="{81E7ED14-0FFD-41C5-8B0D-7545806B528B}" type="sibTrans" cxnId="{6270B6C9-D489-4454-9A3D-2DEDAD5D3589}">
      <dgm:prSet/>
      <dgm:spPr/>
      <dgm:t>
        <a:bodyPr/>
        <a:lstStyle/>
        <a:p>
          <a:endParaRPr lang="en-IN"/>
        </a:p>
      </dgm:t>
    </dgm:pt>
    <dgm:pt modelId="{E7455A2D-5E73-4B24-BFD2-89B559AEE5BE}" type="pres">
      <dgm:prSet presAssocID="{6250948C-E70F-4DB0-B683-DFCD9BD9C8AD}" presName="linearFlow" presStyleCnt="0">
        <dgm:presLayoutVars>
          <dgm:dir/>
          <dgm:resizeHandles val="exact"/>
        </dgm:presLayoutVars>
      </dgm:prSet>
      <dgm:spPr/>
    </dgm:pt>
    <dgm:pt modelId="{CDEF8995-F845-45B1-8FB0-FD1E2DB5A0A7}" type="pres">
      <dgm:prSet presAssocID="{737F8364-E04D-443C-868F-FB36B6FCA25D}" presName="composite" presStyleCnt="0"/>
      <dgm:spPr/>
    </dgm:pt>
    <dgm:pt modelId="{BED4F462-F0AA-47BE-B07F-1263DDC7FA72}" type="pres">
      <dgm:prSet presAssocID="{737F8364-E04D-443C-868F-FB36B6FCA25D}" presName="imgShp" presStyleLbl="fgImgPlace1" presStyleIdx="0" presStyleCnt="5"/>
      <dgm:spPr/>
    </dgm:pt>
    <dgm:pt modelId="{55FF8161-8ED5-4A1B-BCD2-BB39F61031AF}" type="pres">
      <dgm:prSet presAssocID="{737F8364-E04D-443C-868F-FB36B6FCA25D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B7F73A-CFB1-4937-83B1-35CB3A59B7CE}" type="pres">
      <dgm:prSet presAssocID="{416A25DE-FBF9-4BBD-8782-05ECD9B88C95}" presName="spacing" presStyleCnt="0"/>
      <dgm:spPr/>
    </dgm:pt>
    <dgm:pt modelId="{F9D0B54D-4DD8-4B2C-8F0B-0759E534199A}" type="pres">
      <dgm:prSet presAssocID="{E6BB8320-E1F5-4BC6-AAE4-88A096D4395F}" presName="composite" presStyleCnt="0"/>
      <dgm:spPr/>
    </dgm:pt>
    <dgm:pt modelId="{D8915F4A-1807-4171-93A2-FF3AB5F4CB9D}" type="pres">
      <dgm:prSet presAssocID="{E6BB8320-E1F5-4BC6-AAE4-88A096D4395F}" presName="imgShp" presStyleLbl="fgImgPlace1" presStyleIdx="1" presStyleCnt="5"/>
      <dgm:spPr/>
    </dgm:pt>
    <dgm:pt modelId="{5A2434A5-C38C-4638-9EC4-CCB1D9745A31}" type="pres">
      <dgm:prSet presAssocID="{E6BB8320-E1F5-4BC6-AAE4-88A096D4395F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8F76C3-9978-4ED8-8F7A-83C7E114A6D0}" type="pres">
      <dgm:prSet presAssocID="{C0B2EB6D-B1CC-4C85-8D66-D350B28BAD16}" presName="spacing" presStyleCnt="0"/>
      <dgm:spPr/>
    </dgm:pt>
    <dgm:pt modelId="{412E9497-3524-4CB4-8FA7-7D6A7F63A421}" type="pres">
      <dgm:prSet presAssocID="{DC5CA451-98D3-40E6-A0A8-4DDD0C44DA22}" presName="composite" presStyleCnt="0"/>
      <dgm:spPr/>
    </dgm:pt>
    <dgm:pt modelId="{F2EDD276-18B4-4601-80CC-4F9061A83B92}" type="pres">
      <dgm:prSet presAssocID="{DC5CA451-98D3-40E6-A0A8-4DDD0C44DA22}" presName="imgShp" presStyleLbl="fgImgPlace1" presStyleIdx="2" presStyleCnt="5"/>
      <dgm:spPr/>
    </dgm:pt>
    <dgm:pt modelId="{80AA3E0F-7C53-4F9F-A2E0-4DAE95B49CA8}" type="pres">
      <dgm:prSet presAssocID="{DC5CA451-98D3-40E6-A0A8-4DDD0C44DA2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563711-BA72-4FC1-A3AD-DEF754B11B3D}" type="pres">
      <dgm:prSet presAssocID="{81E7ED14-0FFD-41C5-8B0D-7545806B528B}" presName="spacing" presStyleCnt="0"/>
      <dgm:spPr/>
    </dgm:pt>
    <dgm:pt modelId="{AE92C73A-EA0A-4160-A33B-927C94BF1055}" type="pres">
      <dgm:prSet presAssocID="{AF290F6C-35D7-4056-B6BB-0A6D1563DD86}" presName="composite" presStyleCnt="0"/>
      <dgm:spPr/>
    </dgm:pt>
    <dgm:pt modelId="{1B086596-B3B4-4654-85A3-AF298CACB807}" type="pres">
      <dgm:prSet presAssocID="{AF290F6C-35D7-4056-B6BB-0A6D1563DD86}" presName="imgShp" presStyleLbl="fgImgPlace1" presStyleIdx="3" presStyleCnt="5"/>
      <dgm:spPr/>
    </dgm:pt>
    <dgm:pt modelId="{5AD7F20F-8D30-4A8B-A330-62C7DB5B6399}" type="pres">
      <dgm:prSet presAssocID="{AF290F6C-35D7-4056-B6BB-0A6D1563DD8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77EAC0-375E-4187-A450-BA33F1F20B49}" type="pres">
      <dgm:prSet presAssocID="{50CE8C96-FD87-470F-98D1-3BD764847CC2}" presName="spacing" presStyleCnt="0"/>
      <dgm:spPr/>
    </dgm:pt>
    <dgm:pt modelId="{ADC8FEED-8A62-4102-AC5D-348813F22E36}" type="pres">
      <dgm:prSet presAssocID="{A133C1CC-8F74-4852-A2F5-7D622979189C}" presName="composite" presStyleCnt="0"/>
      <dgm:spPr/>
    </dgm:pt>
    <dgm:pt modelId="{ACA85EA1-706D-4EA2-9EF4-C15211733C19}" type="pres">
      <dgm:prSet presAssocID="{A133C1CC-8F74-4852-A2F5-7D622979189C}" presName="imgShp" presStyleLbl="fgImgPlace1" presStyleIdx="4" presStyleCnt="5"/>
      <dgm:spPr/>
    </dgm:pt>
    <dgm:pt modelId="{870EB59A-1B84-48F2-842C-81926E957885}" type="pres">
      <dgm:prSet presAssocID="{A133C1CC-8F74-4852-A2F5-7D622979189C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9D9B1F5-F901-4CCB-A01D-F24C9664139B}" srcId="{6250948C-E70F-4DB0-B683-DFCD9BD9C8AD}" destId="{737F8364-E04D-443C-868F-FB36B6FCA25D}" srcOrd="0" destOrd="0" parTransId="{FDFF7365-D50F-457C-AF7F-14E3E5C4E0FD}" sibTransId="{416A25DE-FBF9-4BBD-8782-05ECD9B88C95}"/>
    <dgm:cxn modelId="{D9D97574-AFB9-404D-BFAC-08E41469C855}" srcId="{6250948C-E70F-4DB0-B683-DFCD9BD9C8AD}" destId="{E6BB8320-E1F5-4BC6-AAE4-88A096D4395F}" srcOrd="1" destOrd="0" parTransId="{45894F99-D21D-4400-967D-B176CC35A5C3}" sibTransId="{C0B2EB6D-B1CC-4C85-8D66-D350B28BAD16}"/>
    <dgm:cxn modelId="{96400C20-C10C-4610-8B3B-CC5D5B9A2488}" type="presOf" srcId="{737F8364-E04D-443C-868F-FB36B6FCA25D}" destId="{55FF8161-8ED5-4A1B-BCD2-BB39F61031AF}" srcOrd="0" destOrd="0" presId="urn:microsoft.com/office/officeart/2005/8/layout/vList3"/>
    <dgm:cxn modelId="{105B19D3-E683-40E7-BD51-A0A883467115}" srcId="{6250948C-E70F-4DB0-B683-DFCD9BD9C8AD}" destId="{AF290F6C-35D7-4056-B6BB-0A6D1563DD86}" srcOrd="3" destOrd="0" parTransId="{0CE0780C-4127-47FD-82A3-346EE3F74F91}" sibTransId="{50CE8C96-FD87-470F-98D1-3BD764847CC2}"/>
    <dgm:cxn modelId="{F01FA84F-15C7-45B8-8986-E5D2D8D23F43}" type="presOf" srcId="{E6BB8320-E1F5-4BC6-AAE4-88A096D4395F}" destId="{5A2434A5-C38C-4638-9EC4-CCB1D9745A31}" srcOrd="0" destOrd="0" presId="urn:microsoft.com/office/officeart/2005/8/layout/vList3"/>
    <dgm:cxn modelId="{6270B6C9-D489-4454-9A3D-2DEDAD5D3589}" srcId="{6250948C-E70F-4DB0-B683-DFCD9BD9C8AD}" destId="{DC5CA451-98D3-40E6-A0A8-4DDD0C44DA22}" srcOrd="2" destOrd="0" parTransId="{AEBA9DA3-0252-426C-8641-D9BD4FE14AFE}" sibTransId="{81E7ED14-0FFD-41C5-8B0D-7545806B528B}"/>
    <dgm:cxn modelId="{997C1D1E-D0EA-4386-9149-CC28B1086759}" srcId="{6250948C-E70F-4DB0-B683-DFCD9BD9C8AD}" destId="{A133C1CC-8F74-4852-A2F5-7D622979189C}" srcOrd="4" destOrd="0" parTransId="{E01504C4-4FBA-4A6B-9237-DAB8082AE175}" sibTransId="{03B76982-89EC-4369-B683-77BB903BF789}"/>
    <dgm:cxn modelId="{84F8F73C-13FF-4398-9648-187C563B21D2}" type="presOf" srcId="{AF290F6C-35D7-4056-B6BB-0A6D1563DD86}" destId="{5AD7F20F-8D30-4A8B-A330-62C7DB5B6399}" srcOrd="0" destOrd="0" presId="urn:microsoft.com/office/officeart/2005/8/layout/vList3"/>
    <dgm:cxn modelId="{78838EBC-7BFB-4203-BBFA-6B183E242D5B}" type="presOf" srcId="{6250948C-E70F-4DB0-B683-DFCD9BD9C8AD}" destId="{E7455A2D-5E73-4B24-BFD2-89B559AEE5BE}" srcOrd="0" destOrd="0" presId="urn:microsoft.com/office/officeart/2005/8/layout/vList3"/>
    <dgm:cxn modelId="{FE22B28B-4D86-44D2-B86D-E5BA1AD40EF9}" type="presOf" srcId="{A133C1CC-8F74-4852-A2F5-7D622979189C}" destId="{870EB59A-1B84-48F2-842C-81926E957885}" srcOrd="0" destOrd="0" presId="urn:microsoft.com/office/officeart/2005/8/layout/vList3"/>
    <dgm:cxn modelId="{364B728C-1826-43E4-B1DC-AED655003C02}" type="presOf" srcId="{DC5CA451-98D3-40E6-A0A8-4DDD0C44DA22}" destId="{80AA3E0F-7C53-4F9F-A2E0-4DAE95B49CA8}" srcOrd="0" destOrd="0" presId="urn:microsoft.com/office/officeart/2005/8/layout/vList3"/>
    <dgm:cxn modelId="{F04F78B1-9504-4600-AF27-C57E3FBC67BD}" type="presParOf" srcId="{E7455A2D-5E73-4B24-BFD2-89B559AEE5BE}" destId="{CDEF8995-F845-45B1-8FB0-FD1E2DB5A0A7}" srcOrd="0" destOrd="0" presId="urn:microsoft.com/office/officeart/2005/8/layout/vList3"/>
    <dgm:cxn modelId="{43B296B2-7075-4E0E-AA60-11838C626D45}" type="presParOf" srcId="{CDEF8995-F845-45B1-8FB0-FD1E2DB5A0A7}" destId="{BED4F462-F0AA-47BE-B07F-1263DDC7FA72}" srcOrd="0" destOrd="0" presId="urn:microsoft.com/office/officeart/2005/8/layout/vList3"/>
    <dgm:cxn modelId="{C29B02BC-F58B-42E7-A02E-DFEB41B882EB}" type="presParOf" srcId="{CDEF8995-F845-45B1-8FB0-FD1E2DB5A0A7}" destId="{55FF8161-8ED5-4A1B-BCD2-BB39F61031AF}" srcOrd="1" destOrd="0" presId="urn:microsoft.com/office/officeart/2005/8/layout/vList3"/>
    <dgm:cxn modelId="{1EA5684C-2777-4815-B7EF-4CCB16E13AD1}" type="presParOf" srcId="{E7455A2D-5E73-4B24-BFD2-89B559AEE5BE}" destId="{7DB7F73A-CFB1-4937-83B1-35CB3A59B7CE}" srcOrd="1" destOrd="0" presId="urn:microsoft.com/office/officeart/2005/8/layout/vList3"/>
    <dgm:cxn modelId="{92897BA0-9D50-4A88-BB3A-B156BC2D6DA7}" type="presParOf" srcId="{E7455A2D-5E73-4B24-BFD2-89B559AEE5BE}" destId="{F9D0B54D-4DD8-4B2C-8F0B-0759E534199A}" srcOrd="2" destOrd="0" presId="urn:microsoft.com/office/officeart/2005/8/layout/vList3"/>
    <dgm:cxn modelId="{F8241E19-0418-4D03-8BD2-0545D2968397}" type="presParOf" srcId="{F9D0B54D-4DD8-4B2C-8F0B-0759E534199A}" destId="{D8915F4A-1807-4171-93A2-FF3AB5F4CB9D}" srcOrd="0" destOrd="0" presId="urn:microsoft.com/office/officeart/2005/8/layout/vList3"/>
    <dgm:cxn modelId="{DCCA9950-5014-4DFB-A8F9-2C7077F2239E}" type="presParOf" srcId="{F9D0B54D-4DD8-4B2C-8F0B-0759E534199A}" destId="{5A2434A5-C38C-4638-9EC4-CCB1D9745A31}" srcOrd="1" destOrd="0" presId="urn:microsoft.com/office/officeart/2005/8/layout/vList3"/>
    <dgm:cxn modelId="{D0E54A6A-EE56-49FD-B0F5-7F3E471B1691}" type="presParOf" srcId="{E7455A2D-5E73-4B24-BFD2-89B559AEE5BE}" destId="{7C8F76C3-9978-4ED8-8F7A-83C7E114A6D0}" srcOrd="3" destOrd="0" presId="urn:microsoft.com/office/officeart/2005/8/layout/vList3"/>
    <dgm:cxn modelId="{22F428CA-E297-4813-8096-1F1883A3AD74}" type="presParOf" srcId="{E7455A2D-5E73-4B24-BFD2-89B559AEE5BE}" destId="{412E9497-3524-4CB4-8FA7-7D6A7F63A421}" srcOrd="4" destOrd="0" presId="urn:microsoft.com/office/officeart/2005/8/layout/vList3"/>
    <dgm:cxn modelId="{DB058D7D-A13E-40D6-9838-C76B02DF3D5D}" type="presParOf" srcId="{412E9497-3524-4CB4-8FA7-7D6A7F63A421}" destId="{F2EDD276-18B4-4601-80CC-4F9061A83B92}" srcOrd="0" destOrd="0" presId="urn:microsoft.com/office/officeart/2005/8/layout/vList3"/>
    <dgm:cxn modelId="{DC724065-A956-4CA8-8E1D-02A545301A20}" type="presParOf" srcId="{412E9497-3524-4CB4-8FA7-7D6A7F63A421}" destId="{80AA3E0F-7C53-4F9F-A2E0-4DAE95B49CA8}" srcOrd="1" destOrd="0" presId="urn:microsoft.com/office/officeart/2005/8/layout/vList3"/>
    <dgm:cxn modelId="{CA43B887-66CD-4465-8BD9-FBA9C51D2299}" type="presParOf" srcId="{E7455A2D-5E73-4B24-BFD2-89B559AEE5BE}" destId="{7B563711-BA72-4FC1-A3AD-DEF754B11B3D}" srcOrd="5" destOrd="0" presId="urn:microsoft.com/office/officeart/2005/8/layout/vList3"/>
    <dgm:cxn modelId="{7C66A570-1494-4AAB-AFB0-F0209912F7F8}" type="presParOf" srcId="{E7455A2D-5E73-4B24-BFD2-89B559AEE5BE}" destId="{AE92C73A-EA0A-4160-A33B-927C94BF1055}" srcOrd="6" destOrd="0" presId="urn:microsoft.com/office/officeart/2005/8/layout/vList3"/>
    <dgm:cxn modelId="{54ED0721-530E-446F-8846-F1390D79ADBC}" type="presParOf" srcId="{AE92C73A-EA0A-4160-A33B-927C94BF1055}" destId="{1B086596-B3B4-4654-85A3-AF298CACB807}" srcOrd="0" destOrd="0" presId="urn:microsoft.com/office/officeart/2005/8/layout/vList3"/>
    <dgm:cxn modelId="{0FA0EEDF-B84E-4678-8376-E8AE700325E6}" type="presParOf" srcId="{AE92C73A-EA0A-4160-A33B-927C94BF1055}" destId="{5AD7F20F-8D30-4A8B-A330-62C7DB5B6399}" srcOrd="1" destOrd="0" presId="urn:microsoft.com/office/officeart/2005/8/layout/vList3"/>
    <dgm:cxn modelId="{170D457B-00B8-4230-B88A-A05BC3B0EB8F}" type="presParOf" srcId="{E7455A2D-5E73-4B24-BFD2-89B559AEE5BE}" destId="{0B77EAC0-375E-4187-A450-BA33F1F20B49}" srcOrd="7" destOrd="0" presId="urn:microsoft.com/office/officeart/2005/8/layout/vList3"/>
    <dgm:cxn modelId="{454EE3F0-046B-4FC4-8129-F08C6ED78F8E}" type="presParOf" srcId="{E7455A2D-5E73-4B24-BFD2-89B559AEE5BE}" destId="{ADC8FEED-8A62-4102-AC5D-348813F22E36}" srcOrd="8" destOrd="0" presId="urn:microsoft.com/office/officeart/2005/8/layout/vList3"/>
    <dgm:cxn modelId="{F6FA6E13-49B1-4735-A2F4-ED238C15C309}" type="presParOf" srcId="{ADC8FEED-8A62-4102-AC5D-348813F22E36}" destId="{ACA85EA1-706D-4EA2-9EF4-C15211733C19}" srcOrd="0" destOrd="0" presId="urn:microsoft.com/office/officeart/2005/8/layout/vList3"/>
    <dgm:cxn modelId="{D5BF7B3B-5179-4FDA-9964-1EBE4B58C073}" type="presParOf" srcId="{ADC8FEED-8A62-4102-AC5D-348813F22E36}" destId="{870EB59A-1B84-48F2-842C-81926E9578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F8161-8ED5-4A1B-BCD2-BB39F61031AF}">
      <dsp:nvSpPr>
        <dsp:cNvPr id="0" name=""/>
        <dsp:cNvSpPr/>
      </dsp:nvSpPr>
      <dsp:spPr>
        <a:xfrm rot="10800000">
          <a:off x="1973578" y="2349"/>
          <a:ext cx="6992874" cy="8488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Geological history of India</a:t>
          </a:r>
          <a:endParaRPr lang="en-IN" sz="3900" kern="1200" dirty="0"/>
        </a:p>
      </dsp:txBody>
      <dsp:txXfrm rot="10800000">
        <a:off x="2185793" y="2349"/>
        <a:ext cx="6780659" cy="848860"/>
      </dsp:txXfrm>
    </dsp:sp>
    <dsp:sp modelId="{BED4F462-F0AA-47BE-B07F-1263DDC7FA72}">
      <dsp:nvSpPr>
        <dsp:cNvPr id="0" name=""/>
        <dsp:cNvSpPr/>
      </dsp:nvSpPr>
      <dsp:spPr>
        <a:xfrm>
          <a:off x="1549147" y="2349"/>
          <a:ext cx="848860" cy="8488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434A5-C38C-4638-9EC4-CCB1D9745A31}">
      <dsp:nvSpPr>
        <dsp:cNvPr id="0" name=""/>
        <dsp:cNvSpPr/>
      </dsp:nvSpPr>
      <dsp:spPr>
        <a:xfrm rot="10800000">
          <a:off x="1973578" y="1104600"/>
          <a:ext cx="6992874" cy="8488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Physiography of India</a:t>
          </a:r>
          <a:endParaRPr lang="en-IN" sz="3900" kern="1200" dirty="0"/>
        </a:p>
      </dsp:txBody>
      <dsp:txXfrm rot="10800000">
        <a:off x="2185793" y="1104600"/>
        <a:ext cx="6780659" cy="848860"/>
      </dsp:txXfrm>
    </dsp:sp>
    <dsp:sp modelId="{D8915F4A-1807-4171-93A2-FF3AB5F4CB9D}">
      <dsp:nvSpPr>
        <dsp:cNvPr id="0" name=""/>
        <dsp:cNvSpPr/>
      </dsp:nvSpPr>
      <dsp:spPr>
        <a:xfrm>
          <a:off x="1549147" y="1104600"/>
          <a:ext cx="848860" cy="8488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A3E0F-7C53-4F9F-A2E0-4DAE95B49CA8}">
      <dsp:nvSpPr>
        <dsp:cNvPr id="0" name=""/>
        <dsp:cNvSpPr/>
      </dsp:nvSpPr>
      <dsp:spPr>
        <a:xfrm rot="10800000">
          <a:off x="1973578" y="2206851"/>
          <a:ext cx="6992874" cy="8488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Indian weather: seasons</a:t>
          </a:r>
          <a:endParaRPr lang="en-IN" sz="3900" kern="1200" dirty="0"/>
        </a:p>
      </dsp:txBody>
      <dsp:txXfrm rot="10800000">
        <a:off x="2185793" y="2206851"/>
        <a:ext cx="6780659" cy="848860"/>
      </dsp:txXfrm>
    </dsp:sp>
    <dsp:sp modelId="{F2EDD276-18B4-4601-80CC-4F9061A83B92}">
      <dsp:nvSpPr>
        <dsp:cNvPr id="0" name=""/>
        <dsp:cNvSpPr/>
      </dsp:nvSpPr>
      <dsp:spPr>
        <a:xfrm>
          <a:off x="1549147" y="2206851"/>
          <a:ext cx="848860" cy="8488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7F20F-8D30-4A8B-A330-62C7DB5B6399}">
      <dsp:nvSpPr>
        <dsp:cNvPr id="0" name=""/>
        <dsp:cNvSpPr/>
      </dsp:nvSpPr>
      <dsp:spPr>
        <a:xfrm rot="10800000">
          <a:off x="1973578" y="3309102"/>
          <a:ext cx="6992874" cy="8488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Climatic regions of India</a:t>
          </a:r>
          <a:endParaRPr lang="en-IN" sz="3900" kern="1200" dirty="0"/>
        </a:p>
      </dsp:txBody>
      <dsp:txXfrm rot="10800000">
        <a:off x="2185793" y="3309102"/>
        <a:ext cx="6780659" cy="848860"/>
      </dsp:txXfrm>
    </dsp:sp>
    <dsp:sp modelId="{1B086596-B3B4-4654-85A3-AF298CACB807}">
      <dsp:nvSpPr>
        <dsp:cNvPr id="0" name=""/>
        <dsp:cNvSpPr/>
      </dsp:nvSpPr>
      <dsp:spPr>
        <a:xfrm>
          <a:off x="1549147" y="3309102"/>
          <a:ext cx="848860" cy="8488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EB59A-1B84-48F2-842C-81926E957885}">
      <dsp:nvSpPr>
        <dsp:cNvPr id="0" name=""/>
        <dsp:cNvSpPr/>
      </dsp:nvSpPr>
      <dsp:spPr>
        <a:xfrm rot="10800000">
          <a:off x="1973578" y="4411353"/>
          <a:ext cx="6992874" cy="8488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Soils of India</a:t>
          </a:r>
          <a:endParaRPr lang="en-IN" sz="3900" kern="1200" dirty="0"/>
        </a:p>
      </dsp:txBody>
      <dsp:txXfrm rot="10800000">
        <a:off x="2185793" y="4411353"/>
        <a:ext cx="6780659" cy="848860"/>
      </dsp:txXfrm>
    </dsp:sp>
    <dsp:sp modelId="{ACA85EA1-706D-4EA2-9EF4-C15211733C19}">
      <dsp:nvSpPr>
        <dsp:cNvPr id="0" name=""/>
        <dsp:cNvSpPr/>
      </dsp:nvSpPr>
      <dsp:spPr>
        <a:xfrm>
          <a:off x="1549147" y="4411353"/>
          <a:ext cx="848860" cy="8488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Indian Geography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Physical  geo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2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893034"/>
            <a:ext cx="4637087" cy="569945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India move over Reunion Islands</a:t>
            </a:r>
          </a:p>
          <a:p>
            <a:r>
              <a:rPr lang="en-US" dirty="0" smtClean="0"/>
              <a:t>Hotspot volcanism</a:t>
            </a:r>
          </a:p>
          <a:p>
            <a:r>
              <a:rPr lang="en-US" dirty="0" smtClean="0"/>
              <a:t>Deccan lava plateau</a:t>
            </a:r>
          </a:p>
          <a:p>
            <a:r>
              <a:rPr lang="en-US" dirty="0" smtClean="0"/>
              <a:t>Narrowing of Tethys sea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 Cretaceous</a:t>
            </a:r>
            <a:endParaRPr lang="en-IN" dirty="0"/>
          </a:p>
        </p:txBody>
      </p:sp>
      <p:sp>
        <p:nvSpPr>
          <p:cNvPr id="6" name="Left Arrow 5"/>
          <p:cNvSpPr/>
          <p:nvPr/>
        </p:nvSpPr>
        <p:spPr>
          <a:xfrm rot="1566742">
            <a:off x="3515111" y="4988921"/>
            <a:ext cx="1689464" cy="5205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175500" y="1020034"/>
            <a:ext cx="4178300" cy="5156929"/>
          </a:xfrm>
        </p:spPr>
        <p:txBody>
          <a:bodyPr/>
          <a:lstStyle/>
          <a:p>
            <a:r>
              <a:rPr lang="en-US" dirty="0" smtClean="0"/>
              <a:t>Collision between Indian plate and Eurasian plate</a:t>
            </a:r>
          </a:p>
          <a:p>
            <a:r>
              <a:rPr lang="en-US" dirty="0" err="1" smtClean="0"/>
              <a:t>Upliftment</a:t>
            </a:r>
            <a:r>
              <a:rPr lang="en-US" dirty="0" smtClean="0"/>
              <a:t> of Himalayas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Tertiary time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4" y="1159548"/>
            <a:ext cx="6508176" cy="4022052"/>
          </a:xfrm>
        </p:spPr>
      </p:pic>
    </p:spTree>
    <p:extLst>
      <p:ext uri="{BB962C8B-B14F-4D97-AF65-F5344CB8AC3E}">
        <p14:creationId xmlns:p14="http://schemas.microsoft.com/office/powerpoint/2010/main" val="32486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7109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jerk – activation of crack created at western margin of peninsula</a:t>
            </a:r>
          </a:p>
          <a:p>
            <a:r>
              <a:rPr lang="en-US" dirty="0" smtClean="0"/>
              <a:t>Breaking </a:t>
            </a:r>
            <a:r>
              <a:rPr lang="en-US" dirty="0"/>
              <a:t>of western part </a:t>
            </a:r>
            <a:r>
              <a:rPr lang="en-US" dirty="0" smtClean="0"/>
              <a:t>– subsidence – peninsula raised at western side </a:t>
            </a:r>
          </a:p>
          <a:p>
            <a:r>
              <a:rPr lang="en-US" dirty="0" smtClean="0"/>
              <a:t>Tilted on west-east direction</a:t>
            </a:r>
          </a:p>
          <a:p>
            <a:r>
              <a:rPr lang="en-US" dirty="0" smtClean="0"/>
              <a:t>Western </a:t>
            </a:r>
            <a:r>
              <a:rPr lang="en-US" dirty="0" err="1" smtClean="0"/>
              <a:t>ghats</a:t>
            </a:r>
            <a:r>
              <a:rPr lang="en-US" dirty="0" smtClean="0"/>
              <a:t> = horst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Tertiary Time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69" y="1033463"/>
            <a:ext cx="4369661" cy="5156200"/>
          </a:xfrm>
        </p:spPr>
      </p:pic>
      <p:sp>
        <p:nvSpPr>
          <p:cNvPr id="6" name="Right Arrow 5"/>
          <p:cNvSpPr/>
          <p:nvPr/>
        </p:nvSpPr>
        <p:spPr>
          <a:xfrm rot="19916540">
            <a:off x="371473" y="4733691"/>
            <a:ext cx="1130300" cy="533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31614" y="3579394"/>
            <a:ext cx="308551" cy="24266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817472" y="3764445"/>
            <a:ext cx="308551" cy="24109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65397" y="3942030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00175" y="3509719"/>
            <a:ext cx="600075" cy="2370381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032000" y="5724662"/>
            <a:ext cx="635000" cy="15543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own Arrow 1"/>
          <p:cNvSpPr/>
          <p:nvPr/>
        </p:nvSpPr>
        <p:spPr>
          <a:xfrm rot="19303361">
            <a:off x="3453703" y="3221539"/>
            <a:ext cx="393700" cy="715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54307" y="3509719"/>
            <a:ext cx="314110" cy="276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194824" y="3737842"/>
            <a:ext cx="259451" cy="22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407549" y="4715060"/>
            <a:ext cx="259451" cy="22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450678" y="4979584"/>
            <a:ext cx="259451" cy="22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219901" y="3942029"/>
            <a:ext cx="319775" cy="227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297220" y="4180939"/>
            <a:ext cx="259451" cy="22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345201" y="4450536"/>
            <a:ext cx="259451" cy="22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878627" y="4160902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941311" y="4361310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993826" y="4551159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072175" y="5020818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16359" y="4779971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 rot="19303361">
            <a:off x="2911279" y="3726038"/>
            <a:ext cx="393700" cy="715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2379788" y="2919287"/>
            <a:ext cx="170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Slope: South eastern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21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9" y="1020763"/>
            <a:ext cx="4369661" cy="5156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 phases of formation of Himalayas:</a:t>
            </a:r>
          </a:p>
          <a:p>
            <a:pPr marL="742950" indent="-742950">
              <a:buAutoNum type="arabicParenR"/>
            </a:pPr>
            <a:r>
              <a:rPr lang="en-US" dirty="0" smtClean="0"/>
              <a:t>Great Himalayas (</a:t>
            </a:r>
            <a:r>
              <a:rPr lang="en-US" dirty="0" err="1" smtClean="0"/>
              <a:t>Oligo</a:t>
            </a:r>
            <a:r>
              <a:rPr lang="en-US" dirty="0" smtClean="0"/>
              <a:t>-Eocene)</a:t>
            </a:r>
          </a:p>
          <a:p>
            <a:pPr marL="742950" indent="-742950">
              <a:buAutoNum type="arabicParenR"/>
            </a:pPr>
            <a:r>
              <a:rPr lang="en-US" dirty="0" smtClean="0"/>
              <a:t>Mid-Himalayas (Miocene)</a:t>
            </a:r>
          </a:p>
          <a:p>
            <a:pPr marL="742950" indent="-742950">
              <a:buAutoNum type="arabicParenR"/>
            </a:pPr>
            <a:r>
              <a:rPr lang="en-US" dirty="0" smtClean="0"/>
              <a:t>Outer-Himalayas (Pleistocene)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Tertiary time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24100" y="1422400"/>
            <a:ext cx="762000" cy="698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86100" y="2120900"/>
            <a:ext cx="1193800" cy="533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79900" y="2438400"/>
            <a:ext cx="1016000" cy="2159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4100" y="1717020"/>
            <a:ext cx="762000" cy="5825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86100" y="2273300"/>
            <a:ext cx="1066800" cy="482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52900" y="2498540"/>
            <a:ext cx="1086495" cy="257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24100" y="2008280"/>
            <a:ext cx="762000" cy="43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86100" y="2438400"/>
            <a:ext cx="1079931" cy="4191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152900" y="2495550"/>
            <a:ext cx="1079930" cy="3839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Heptagon 29"/>
          <p:cNvSpPr/>
          <p:nvPr/>
        </p:nvSpPr>
        <p:spPr>
          <a:xfrm>
            <a:off x="2044700" y="1143000"/>
            <a:ext cx="292100" cy="254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31" name="Heptagon 30"/>
          <p:cNvSpPr/>
          <p:nvPr/>
        </p:nvSpPr>
        <p:spPr>
          <a:xfrm>
            <a:off x="2044700" y="1587500"/>
            <a:ext cx="279400" cy="2794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2" name="Heptagon 31"/>
          <p:cNvSpPr/>
          <p:nvPr/>
        </p:nvSpPr>
        <p:spPr>
          <a:xfrm>
            <a:off x="2044700" y="2019300"/>
            <a:ext cx="279400" cy="2794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2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153727"/>
            <a:ext cx="6466646" cy="454857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166100" y="1032734"/>
            <a:ext cx="3187700" cy="5156929"/>
          </a:xfrm>
        </p:spPr>
        <p:txBody>
          <a:bodyPr/>
          <a:lstStyle/>
          <a:p>
            <a:r>
              <a:rPr lang="en-US" dirty="0" smtClean="0"/>
              <a:t>Late Pleistocene – formation of Northern plains</a:t>
            </a:r>
          </a:p>
          <a:p>
            <a:r>
              <a:rPr lang="en-US" dirty="0" smtClean="0"/>
              <a:t>Sediments from Himalayan rivers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Tertiary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4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6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010400" y="1020034"/>
            <a:ext cx="4343400" cy="5156929"/>
          </a:xfrm>
        </p:spPr>
        <p:txBody>
          <a:bodyPr/>
          <a:lstStyle/>
          <a:p>
            <a:r>
              <a:rPr lang="en-US" dirty="0" smtClean="0"/>
              <a:t>Pre-Cambrian era</a:t>
            </a:r>
          </a:p>
          <a:p>
            <a:r>
              <a:rPr lang="en-US" dirty="0" smtClean="0"/>
              <a:t>India part of </a:t>
            </a:r>
            <a:r>
              <a:rPr lang="en-US" dirty="0" err="1" smtClean="0"/>
              <a:t>Gondwana</a:t>
            </a:r>
            <a:r>
              <a:rPr lang="en-US" dirty="0" smtClean="0"/>
              <a:t> land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Geological history of India</a:t>
            </a:r>
            <a:endParaRPr lang="en-IN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7"/>
          <a:stretch/>
        </p:blipFill>
        <p:spPr>
          <a:xfrm>
            <a:off x="523318" y="1175291"/>
            <a:ext cx="6235675" cy="4527009"/>
          </a:xfrm>
        </p:spPr>
      </p:pic>
      <p:sp>
        <p:nvSpPr>
          <p:cNvPr id="2" name="Oval 1"/>
          <p:cNvSpPr/>
          <p:nvPr/>
        </p:nvSpPr>
        <p:spPr>
          <a:xfrm>
            <a:off x="4114800" y="3937000"/>
            <a:ext cx="1143000" cy="9525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Indian Peninsular plate =Oldest crustal block of India</a:t>
            </a:r>
          </a:p>
          <a:p>
            <a:r>
              <a:rPr lang="en-US" dirty="0" smtClean="0"/>
              <a:t>Collision between 3 proto continents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Aravalli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smtClean="0"/>
              <a:t>Dharwad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Singhbhum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Pre-Cambrian era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9" y="1020763"/>
            <a:ext cx="4369661" cy="5156200"/>
          </a:xfrm>
        </p:spPr>
      </p:pic>
      <p:cxnSp>
        <p:nvCxnSpPr>
          <p:cNvPr id="9" name="Straight Connector 8"/>
          <p:cNvCxnSpPr/>
          <p:nvPr/>
        </p:nvCxnSpPr>
        <p:spPr>
          <a:xfrm flipV="1">
            <a:off x="2006599" y="2658698"/>
            <a:ext cx="1422400" cy="939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27300" y="3302000"/>
            <a:ext cx="901699" cy="939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rot="19569431">
            <a:off x="1727092" y="1746724"/>
            <a:ext cx="418535" cy="1038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rot="5899331">
            <a:off x="4446674" y="3137673"/>
            <a:ext cx="377265" cy="1330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 rot="13058249">
            <a:off x="1836228" y="4247383"/>
            <a:ext cx="394811" cy="110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883293" y="2684502"/>
            <a:ext cx="987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Aravalli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06598" y="3895278"/>
            <a:ext cx="1168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Dhrawad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03550" y="3061231"/>
            <a:ext cx="137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Singhbhum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347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 lineaments</a:t>
            </a:r>
          </a:p>
          <a:p>
            <a:pPr marL="742950" indent="-742950">
              <a:buAutoNum type="arabicParenR"/>
            </a:pPr>
            <a:r>
              <a:rPr lang="en-US" dirty="0" smtClean="0"/>
              <a:t>Narmada</a:t>
            </a:r>
          </a:p>
          <a:p>
            <a:pPr marL="742950" indent="-742950">
              <a:buAutoNum type="arabicParenR"/>
            </a:pPr>
            <a:r>
              <a:rPr lang="en-US" dirty="0" smtClean="0"/>
              <a:t>Son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Godawari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Remmenants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Aravalli</a:t>
            </a:r>
            <a:r>
              <a:rPr lang="en-US" dirty="0" smtClean="0"/>
              <a:t> R, Dharwad </a:t>
            </a:r>
            <a:r>
              <a:rPr lang="en-US" dirty="0" err="1" smtClean="0"/>
              <a:t>plt</a:t>
            </a:r>
            <a:r>
              <a:rPr lang="en-US" dirty="0" smtClean="0"/>
              <a:t>, </a:t>
            </a:r>
            <a:r>
              <a:rPr lang="en-US" dirty="0" err="1" smtClean="0"/>
              <a:t>Singhbhum</a:t>
            </a:r>
            <a:r>
              <a:rPr lang="en-US" dirty="0" smtClean="0"/>
              <a:t> </a:t>
            </a:r>
            <a:r>
              <a:rPr lang="en-US" dirty="0" err="1" smtClean="0"/>
              <a:t>plt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Pre-Cambrian era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69" y="1143000"/>
            <a:ext cx="4369661" cy="515620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2108200" y="3340099"/>
            <a:ext cx="10795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1706" y="3020329"/>
            <a:ext cx="1085918" cy="297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51571" y="3445354"/>
            <a:ext cx="203200" cy="1041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 rot="20139706">
            <a:off x="2198231" y="2253684"/>
            <a:ext cx="393700" cy="889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 rot="21164688">
            <a:off x="3448152" y="2110027"/>
            <a:ext cx="393700" cy="889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 rot="14344992">
            <a:off x="2628852" y="3673860"/>
            <a:ext cx="393700" cy="889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 rot="20379689">
            <a:off x="1870043" y="3173256"/>
            <a:ext cx="14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Narmada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 rot="20885569">
            <a:off x="3382070" y="2763187"/>
            <a:ext cx="14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Son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 rot="4322904">
            <a:off x="2964789" y="3765999"/>
            <a:ext cx="14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Godavari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664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53" y="1020034"/>
            <a:ext cx="4485894" cy="5156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Geosynclines at margins of Proto-continents:</a:t>
            </a:r>
          </a:p>
          <a:p>
            <a:pPr marL="742950" indent="-742950">
              <a:buFont typeface="Arial" panose="020B0604020202020204" pitchFamily="34" charset="0"/>
              <a:buAutoNum type="arabicParenR"/>
            </a:pPr>
            <a:r>
              <a:rPr lang="en-US" dirty="0" err="1"/>
              <a:t>Aravalli</a:t>
            </a:r>
            <a:endParaRPr lang="en-US" dirty="0"/>
          </a:p>
          <a:p>
            <a:pPr marL="742950" indent="-742950">
              <a:buAutoNum type="arabicParenR"/>
            </a:pPr>
            <a:r>
              <a:rPr lang="en-US" dirty="0" err="1" smtClean="0"/>
              <a:t>Vindhyan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err="1" smtClean="0"/>
              <a:t>Satpura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smtClean="0"/>
              <a:t>Eastern </a:t>
            </a:r>
            <a:r>
              <a:rPr lang="en-US" dirty="0"/>
              <a:t>G</a:t>
            </a:r>
            <a:r>
              <a:rPr lang="en-US" dirty="0" smtClean="0"/>
              <a:t>hats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Bijawal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Pre-Cambrian era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 rot="1659389">
            <a:off x="2222500" y="2514600"/>
            <a:ext cx="584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6952666">
            <a:off x="3121724" y="2768600"/>
            <a:ext cx="584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3860800" y="3213100"/>
            <a:ext cx="584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16422976">
            <a:off x="2989646" y="3749936"/>
            <a:ext cx="584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13089434">
            <a:off x="3949700" y="4203700"/>
            <a:ext cx="584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5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Reactivation of Narmada – Son-</a:t>
            </a:r>
            <a:r>
              <a:rPr lang="en-US" dirty="0" err="1" smtClean="0"/>
              <a:t>Godawari</a:t>
            </a:r>
            <a:r>
              <a:rPr lang="en-US" dirty="0" smtClean="0"/>
              <a:t> lineament</a:t>
            </a:r>
          </a:p>
          <a:p>
            <a:r>
              <a:rPr lang="en-US" dirty="0" smtClean="0"/>
              <a:t>Rifting of Mahanadi and </a:t>
            </a:r>
            <a:r>
              <a:rPr lang="en-US" dirty="0" err="1" smtClean="0"/>
              <a:t>Damodar</a:t>
            </a:r>
            <a:r>
              <a:rPr lang="en-US" dirty="0" smtClean="0"/>
              <a:t> valley </a:t>
            </a:r>
          </a:p>
          <a:p>
            <a:r>
              <a:rPr lang="en-US" dirty="0" smtClean="0"/>
              <a:t>Submergence of forest-Development of coalfields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Gondwana</a:t>
            </a:r>
            <a:r>
              <a:rPr lang="en-US" dirty="0" smtClean="0"/>
              <a:t> times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04" y="1041400"/>
            <a:ext cx="4369661" cy="5156200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2006600" y="3265488"/>
            <a:ext cx="1079500" cy="354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75000" y="2806700"/>
            <a:ext cx="787400" cy="458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23238" y="3029347"/>
            <a:ext cx="431693" cy="54295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57500" y="3387540"/>
            <a:ext cx="406400" cy="10495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735" y="3265488"/>
            <a:ext cx="396766" cy="6468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2762" y="3080544"/>
            <a:ext cx="406185" cy="5082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25635" y="3265488"/>
            <a:ext cx="349465" cy="55721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Left Arrow 26"/>
          <p:cNvSpPr/>
          <p:nvPr/>
        </p:nvSpPr>
        <p:spPr>
          <a:xfrm rot="1566742">
            <a:off x="4174679" y="4169356"/>
            <a:ext cx="835925" cy="2966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Arrow 27"/>
          <p:cNvSpPr/>
          <p:nvPr/>
        </p:nvSpPr>
        <p:spPr>
          <a:xfrm rot="1566742">
            <a:off x="4439993" y="3660610"/>
            <a:ext cx="801865" cy="3241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 rot="20379689">
            <a:off x="1845404" y="3072966"/>
            <a:ext cx="14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Narmada</a:t>
            </a:r>
            <a:endParaRPr lang="en-IN" sz="2000" b="1" dirty="0"/>
          </a:p>
        </p:txBody>
      </p:sp>
      <p:sp>
        <p:nvSpPr>
          <p:cNvPr id="20" name="TextBox 19"/>
          <p:cNvSpPr txBox="1"/>
          <p:nvPr/>
        </p:nvSpPr>
        <p:spPr>
          <a:xfrm rot="19648240">
            <a:off x="3064070" y="2563283"/>
            <a:ext cx="14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Son</a:t>
            </a:r>
            <a:endParaRPr lang="en-IN" sz="2000" b="1" dirty="0"/>
          </a:p>
        </p:txBody>
      </p:sp>
      <p:sp>
        <p:nvSpPr>
          <p:cNvPr id="21" name="TextBox 20"/>
          <p:cNvSpPr txBox="1"/>
          <p:nvPr/>
        </p:nvSpPr>
        <p:spPr>
          <a:xfrm rot="3988272">
            <a:off x="2585981" y="3712246"/>
            <a:ext cx="14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Godavari</a:t>
            </a:r>
            <a:endParaRPr lang="en-IN" sz="2000" b="1" dirty="0"/>
          </a:p>
        </p:txBody>
      </p:sp>
      <p:sp>
        <p:nvSpPr>
          <p:cNvPr id="23" name="TextBox 22"/>
          <p:cNvSpPr txBox="1"/>
          <p:nvPr/>
        </p:nvSpPr>
        <p:spPr>
          <a:xfrm rot="3320583">
            <a:off x="3332221" y="3498565"/>
            <a:ext cx="140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Mahanadi</a:t>
            </a:r>
            <a:endParaRPr lang="en-IN" sz="2000" b="1" dirty="0"/>
          </a:p>
        </p:txBody>
      </p:sp>
      <p:sp>
        <p:nvSpPr>
          <p:cNvPr id="25" name="TextBox 24"/>
          <p:cNvSpPr txBox="1"/>
          <p:nvPr/>
        </p:nvSpPr>
        <p:spPr>
          <a:xfrm rot="2668204">
            <a:off x="3637455" y="3132458"/>
            <a:ext cx="140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Damodar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650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467600" y="1020034"/>
            <a:ext cx="3886200" cy="5156929"/>
          </a:xfrm>
        </p:spPr>
        <p:txBody>
          <a:bodyPr/>
          <a:lstStyle/>
          <a:p>
            <a:r>
              <a:rPr lang="en-US" dirty="0" smtClean="0"/>
              <a:t>Faulting along western edge of peninsular plateau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Gondwana</a:t>
            </a:r>
            <a:r>
              <a:rPr lang="en-US" dirty="0"/>
              <a:t> times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9" y="1020763"/>
            <a:ext cx="4369661" cy="5156200"/>
          </a:xfrm>
        </p:spPr>
      </p:pic>
      <p:sp>
        <p:nvSpPr>
          <p:cNvPr id="6" name="Right Arrow 5"/>
          <p:cNvSpPr/>
          <p:nvPr/>
        </p:nvSpPr>
        <p:spPr>
          <a:xfrm>
            <a:off x="210089" y="4491709"/>
            <a:ext cx="1231469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841500" y="3598498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41500" y="3771900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860765" y="4004898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92300" y="4234042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80985" y="4474798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32000" y="4700038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46085" y="4838577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49500" y="5421069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85785" y="5213260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228635" y="5040130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00175" y="3509719"/>
            <a:ext cx="600075" cy="2370381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032000" y="5724662"/>
            <a:ext cx="635000" cy="15543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137400" y="918434"/>
            <a:ext cx="4381500" cy="5837966"/>
          </a:xfrm>
        </p:spPr>
        <p:txBody>
          <a:bodyPr/>
          <a:lstStyle/>
          <a:p>
            <a:r>
              <a:rPr lang="en-US" dirty="0" smtClean="0"/>
              <a:t>150 ml </a:t>
            </a:r>
            <a:r>
              <a:rPr lang="en-US" dirty="0" err="1" smtClean="0"/>
              <a:t>yrs</a:t>
            </a:r>
            <a:r>
              <a:rPr lang="en-US" dirty="0" smtClean="0"/>
              <a:t> ago Indian plate broke from </a:t>
            </a:r>
            <a:r>
              <a:rPr lang="en-US" dirty="0" err="1" smtClean="0"/>
              <a:t>Gondwana</a:t>
            </a:r>
            <a:r>
              <a:rPr lang="en-US" dirty="0" smtClean="0"/>
              <a:t> land</a:t>
            </a:r>
          </a:p>
          <a:p>
            <a:r>
              <a:rPr lang="en-US" dirty="0" smtClean="0"/>
              <a:t>Started northward journey</a:t>
            </a:r>
          </a:p>
          <a:p>
            <a:r>
              <a:rPr lang="en-US" dirty="0" smtClean="0"/>
              <a:t>15 ml </a:t>
            </a:r>
            <a:r>
              <a:rPr lang="en-US" dirty="0" err="1" smtClean="0"/>
              <a:t>yrs</a:t>
            </a:r>
            <a:r>
              <a:rPr lang="en-US" dirty="0" smtClean="0"/>
              <a:t> ago India broke from Madagascar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Mesozoic time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3" y="1179512"/>
            <a:ext cx="6453718" cy="4840288"/>
          </a:xfrm>
        </p:spPr>
      </p:pic>
      <p:sp>
        <p:nvSpPr>
          <p:cNvPr id="5" name="Left Arrow 4"/>
          <p:cNvSpPr/>
          <p:nvPr/>
        </p:nvSpPr>
        <p:spPr>
          <a:xfrm rot="20434860">
            <a:off x="4870469" y="2851713"/>
            <a:ext cx="1572608" cy="549543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9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0</TotalTime>
  <Words>251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Indian Geography</vt:lpstr>
      <vt:lpstr>PowerPoint Presentation</vt:lpstr>
      <vt:lpstr>Geological history of India</vt:lpstr>
      <vt:lpstr>Pre-Cambrian era</vt:lpstr>
      <vt:lpstr>Pre-Cambrian era</vt:lpstr>
      <vt:lpstr>Pre-Cambrian era</vt:lpstr>
      <vt:lpstr>Gondwana times</vt:lpstr>
      <vt:lpstr>Gondwana times</vt:lpstr>
      <vt:lpstr>Mesozoic time</vt:lpstr>
      <vt:lpstr>Late Cretaceous</vt:lpstr>
      <vt:lpstr>Tertiary time</vt:lpstr>
      <vt:lpstr>Tertiary Time</vt:lpstr>
      <vt:lpstr>Tertiary time</vt:lpstr>
      <vt:lpstr>Tertiary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Geography</dc:title>
  <dc:creator>rajtanil solanki</dc:creator>
  <cp:lastModifiedBy>rajtanil solanki</cp:lastModifiedBy>
  <cp:revision>1</cp:revision>
  <dcterms:created xsi:type="dcterms:W3CDTF">2015-03-08T03:47:16Z</dcterms:created>
  <dcterms:modified xsi:type="dcterms:W3CDTF">2015-03-08T03:48:12Z</dcterms:modified>
</cp:coreProperties>
</file>