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82" r:id="rId4"/>
    <p:sldId id="266" r:id="rId5"/>
    <p:sldId id="267" r:id="rId6"/>
    <p:sldId id="268" r:id="rId7"/>
    <p:sldId id="272" r:id="rId8"/>
    <p:sldId id="277" r:id="rId9"/>
    <p:sldId id="271" r:id="rId10"/>
    <p:sldId id="275" r:id="rId11"/>
    <p:sldId id="270" r:id="rId12"/>
    <p:sldId id="283" r:id="rId13"/>
    <p:sldId id="273" r:id="rId14"/>
    <p:sldId id="269" r:id="rId15"/>
    <p:sldId id="276" r:id="rId16"/>
    <p:sldId id="280" r:id="rId17"/>
    <p:sldId id="278" r:id="rId18"/>
    <p:sldId id="279" r:id="rId19"/>
    <p:sldId id="274" r:id="rId20"/>
    <p:sldId id="281" r:id="rId21"/>
  </p:sldIdLst>
  <p:sldSz cx="9144000" cy="5143500" type="screen16x9"/>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FCB414"/>
    <a:srgbClr val="F6C528"/>
    <a:srgbClr val="F8CF4A"/>
    <a:srgbClr val="292929"/>
    <a:srgbClr val="FEEC0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062" autoAdjust="0"/>
  </p:normalViewPr>
  <p:slideViewPr>
    <p:cSldViewPr snapToGrid="0" snapToObjects="1">
      <p:cViewPr>
        <p:scale>
          <a:sx n="96" d="100"/>
          <a:sy n="96" d="100"/>
        </p:scale>
        <p:origin x="636" y="78"/>
      </p:cViewPr>
      <p:guideLst>
        <p:guide orient="horz" pos="1620"/>
        <p:guide pos="2880"/>
      </p:guideLst>
    </p:cSldViewPr>
  </p:slideViewPr>
  <p:notesTextViewPr>
    <p:cViewPr>
      <p:scale>
        <a:sx n="100" d="100"/>
        <a:sy n="100" d="100"/>
      </p:scale>
      <p:origin x="0" y="0"/>
    </p:cViewPr>
  </p:notesTextViewPr>
  <p:notesViewPr>
    <p:cSldViewPr snapToGrid="0" snapToObjects="1">
      <p:cViewPr varScale="1">
        <p:scale>
          <a:sx n="82" d="100"/>
          <a:sy n="82" d="100"/>
        </p:scale>
        <p:origin x="-2064"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A3B859D3-5140-40C7-A34C-C3BF769D1A86}" type="datetimeFigureOut">
              <a:rPr lang="en-US" smtClean="0"/>
              <a:pPr/>
              <a:t>5/18/2018</a:t>
            </a:fld>
            <a:endParaRPr lang="en-US" dirty="0"/>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73FC394B-3EB1-4AA2-A932-09F2AFD2428D}" type="slidenum">
              <a:rPr lang="en-US" smtClean="0"/>
              <a:pPr/>
              <a:t>‹#›</a:t>
            </a:fld>
            <a:endParaRPr lang="en-US" dirty="0"/>
          </a:p>
        </p:txBody>
      </p:sp>
    </p:spTree>
    <p:extLst>
      <p:ext uri="{BB962C8B-B14F-4D97-AF65-F5344CB8AC3E}">
        <p14:creationId xmlns:p14="http://schemas.microsoft.com/office/powerpoint/2010/main" val="2987313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7" name="Rectangle 16"/>
          <p:cNvSpPr/>
          <p:nvPr userDrawn="1"/>
        </p:nvSpPr>
        <p:spPr>
          <a:xfrm>
            <a:off x="-7316" y="4120204"/>
            <a:ext cx="9151315" cy="10232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463859" y="1913019"/>
            <a:ext cx="7772400" cy="352890"/>
          </a:xfrm>
        </p:spPr>
        <p:txBody>
          <a:bodyPr>
            <a:normAutofit/>
          </a:bodyPr>
          <a:lstStyle>
            <a:lvl1pPr algn="ctr">
              <a:defRPr sz="2800" b="1">
                <a:solidFill>
                  <a:schemeClr val="accent6"/>
                </a:solidFill>
              </a:defRPr>
            </a:lvl1pPr>
          </a:lstStyle>
          <a:p>
            <a:r>
              <a:rPr lang="en-US" dirty="0"/>
              <a:t>Presentation title</a:t>
            </a:r>
          </a:p>
        </p:txBody>
      </p:sp>
      <p:sp>
        <p:nvSpPr>
          <p:cNvPr id="3" name="Subtitle 2"/>
          <p:cNvSpPr>
            <a:spLocks noGrp="1"/>
          </p:cNvSpPr>
          <p:nvPr>
            <p:ph type="subTitle" idx="1" hasCustomPrompt="1"/>
          </p:nvPr>
        </p:nvSpPr>
        <p:spPr>
          <a:xfrm>
            <a:off x="1149659" y="2288841"/>
            <a:ext cx="6400800" cy="354552"/>
          </a:xfrm>
        </p:spPr>
        <p:txBody>
          <a:bodyPr/>
          <a:lstStyle>
            <a:lvl1pPr marL="0" indent="0" algn="ctr">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Presentation subtitle</a:t>
            </a:r>
          </a:p>
        </p:txBody>
      </p:sp>
      <p:sp>
        <p:nvSpPr>
          <p:cNvPr id="15" name="Text Placeholder 14"/>
          <p:cNvSpPr>
            <a:spLocks noGrp="1"/>
          </p:cNvSpPr>
          <p:nvPr>
            <p:ph type="body" sz="quarter" idx="10" hasCustomPrompt="1"/>
          </p:nvPr>
        </p:nvSpPr>
        <p:spPr>
          <a:xfrm>
            <a:off x="1963813" y="2795983"/>
            <a:ext cx="4772492" cy="193067"/>
          </a:xfrm>
        </p:spPr>
        <p:txBody>
          <a:bodyPr>
            <a:noAutofit/>
          </a:bodyPr>
          <a:lstStyle>
            <a:lvl1pPr algn="ctr">
              <a:buNone/>
              <a:defRPr sz="1500" b="1">
                <a:solidFill>
                  <a:schemeClr val="bg1">
                    <a:lumMod val="50000"/>
                  </a:schemeClr>
                </a:solidFill>
              </a:defRPr>
            </a:lvl1pPr>
          </a:lstStyle>
          <a:p>
            <a:pPr lvl="0"/>
            <a:r>
              <a:rPr lang="en-US" dirty="0"/>
              <a:t>Presenter’s name/title</a:t>
            </a:r>
          </a:p>
        </p:txBody>
      </p:sp>
      <p:sp>
        <p:nvSpPr>
          <p:cNvPr id="16" name="Text Placeholder 14"/>
          <p:cNvSpPr>
            <a:spLocks noGrp="1"/>
          </p:cNvSpPr>
          <p:nvPr>
            <p:ph type="body" sz="quarter" idx="11" hasCustomPrompt="1"/>
          </p:nvPr>
        </p:nvSpPr>
        <p:spPr>
          <a:xfrm>
            <a:off x="1963813" y="3065249"/>
            <a:ext cx="4772492" cy="174227"/>
          </a:xfrm>
        </p:spPr>
        <p:txBody>
          <a:bodyPr>
            <a:noAutofit/>
          </a:bodyPr>
          <a:lstStyle>
            <a:lvl1pPr algn="ctr">
              <a:buNone/>
              <a:defRPr sz="1500" b="1">
                <a:solidFill>
                  <a:schemeClr val="bg1">
                    <a:lumMod val="50000"/>
                  </a:schemeClr>
                </a:solidFill>
              </a:defRPr>
            </a:lvl1pPr>
          </a:lstStyle>
          <a:p>
            <a:pPr lvl="0"/>
            <a:r>
              <a:rPr lang="en-US" dirty="0"/>
              <a:t>XX.XX.XX</a:t>
            </a:r>
          </a:p>
        </p:txBody>
      </p:sp>
      <p:pic>
        <p:nvPicPr>
          <p:cNvPr id="7" name="Picture 6"/>
          <p:cNvPicPr>
            <a:picLocks noChangeAspect="1"/>
          </p:cNvPicPr>
          <p:nvPr userDrawn="1"/>
        </p:nvPicPr>
        <p:blipFill>
          <a:blip r:embed="rId2"/>
          <a:stretch>
            <a:fillRect/>
          </a:stretch>
        </p:blipFill>
        <p:spPr>
          <a:xfrm>
            <a:off x="6374953" y="127156"/>
            <a:ext cx="2577332" cy="965256"/>
          </a:xfrm>
          <a:prstGeom prst="rect">
            <a:avLst/>
          </a:prstGeom>
        </p:spPr>
      </p:pic>
      <p:pic>
        <p:nvPicPr>
          <p:cNvPr id="2055" name="Picture 7"/>
          <p:cNvPicPr>
            <a:picLocks noChangeAspect="1" noChangeArrowheads="1"/>
          </p:cNvPicPr>
          <p:nvPr userDrawn="1"/>
        </p:nvPicPr>
        <p:blipFill>
          <a:blip r:embed="rId3"/>
          <a:srcRect/>
          <a:stretch>
            <a:fillRect/>
          </a:stretch>
        </p:blipFill>
        <p:spPr bwMode="auto">
          <a:xfrm>
            <a:off x="7787482" y="971023"/>
            <a:ext cx="924846" cy="152982"/>
          </a:xfrm>
          <a:prstGeom prst="rect">
            <a:avLst/>
          </a:prstGeom>
          <a:noFill/>
          <a:ln w="9525">
            <a:noFill/>
            <a:miter lim="800000"/>
            <a:headEnd/>
            <a:tailEnd/>
          </a:ln>
          <a:effectLst/>
        </p:spPr>
      </p:pic>
      <p:pic>
        <p:nvPicPr>
          <p:cNvPr id="14" name="Picture 13"/>
          <p:cNvPicPr>
            <a:picLocks noChangeAspect="1"/>
          </p:cNvPicPr>
          <p:nvPr userDrawn="1"/>
        </p:nvPicPr>
        <p:blipFill>
          <a:blip r:embed="rId4">
            <a:duotone>
              <a:schemeClr val="bg2">
                <a:shade val="45000"/>
                <a:satMod val="135000"/>
              </a:schemeClr>
              <a:prstClr val="white"/>
            </a:duotone>
            <a:alphaModFix amt="24000"/>
          </a:blip>
          <a:stretch>
            <a:fillRect/>
          </a:stretch>
        </p:blipFill>
        <p:spPr>
          <a:xfrm>
            <a:off x="-57608" y="-411220"/>
            <a:ext cx="6482613" cy="6760439"/>
          </a:xfrm>
          <a:prstGeom prst="rect">
            <a:avLst/>
          </a:prstGeom>
        </p:spPr>
      </p:pic>
    </p:spTree>
    <p:extLst>
      <p:ext uri="{BB962C8B-B14F-4D97-AF65-F5344CB8AC3E}">
        <p14:creationId xmlns:p14="http://schemas.microsoft.com/office/powerpoint/2010/main" val="2379408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79289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2045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146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p:txBody>
          <a:bodyPr/>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644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222501"/>
            <a:ext cx="7772400" cy="1021556"/>
          </a:xfrm>
        </p:spPr>
        <p:txBody>
          <a:bodyPr anchor="t"/>
          <a:lstStyle>
            <a:lvl1pPr algn="ctr">
              <a:defRPr sz="4000" b="1" cap="all"/>
            </a:lvl1pPr>
          </a:lstStyle>
          <a:p>
            <a:r>
              <a:rPr lang="en-US"/>
              <a:t>Click to edit Master title style</a:t>
            </a:r>
          </a:p>
        </p:txBody>
      </p:sp>
      <p:sp>
        <p:nvSpPr>
          <p:cNvPr id="3" name="Text Placeholder 2"/>
          <p:cNvSpPr>
            <a:spLocks noGrp="1"/>
          </p:cNvSpPr>
          <p:nvPr>
            <p:ph type="body" idx="1"/>
          </p:nvPr>
        </p:nvSpPr>
        <p:spPr>
          <a:xfrm>
            <a:off x="722313" y="1097360"/>
            <a:ext cx="7772400" cy="1125140"/>
          </a:xfrm>
        </p:spPr>
        <p:txBody>
          <a:bodyPr anchor="b"/>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477488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0859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9983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816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F8CF4A"/>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userDrawn="1"/>
        </p:nvSpPr>
        <p:spPr>
          <a:xfrm>
            <a:off x="1" y="2014742"/>
            <a:ext cx="9144000" cy="1015663"/>
          </a:xfrm>
          <a:prstGeom prst="rect">
            <a:avLst/>
          </a:prstGeom>
          <a:noFill/>
        </p:spPr>
        <p:txBody>
          <a:bodyPr wrap="square" rtlCol="0">
            <a:spAutoFit/>
          </a:bodyPr>
          <a:lstStyle/>
          <a:p>
            <a:pPr algn="ctr"/>
            <a:r>
              <a:rPr lang="en-US" sz="6000" b="1" dirty="0">
                <a:solidFill>
                  <a:schemeClr val="bg1"/>
                </a:solidFill>
                <a:latin typeface="Arial" pitchFamily="34" charset="0"/>
                <a:cs typeface="Arial" pitchFamily="34" charset="0"/>
              </a:rPr>
              <a:t>Go be great.</a:t>
            </a:r>
          </a:p>
        </p:txBody>
      </p:sp>
    </p:spTree>
    <p:extLst>
      <p:ext uri="{BB962C8B-B14F-4D97-AF65-F5344CB8AC3E}">
        <p14:creationId xmlns:p14="http://schemas.microsoft.com/office/powerpoint/2010/main" val="745832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F05A30"/>
          </a:solidFill>
          <a:ln>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userDrawn="1"/>
        </p:nvSpPr>
        <p:spPr>
          <a:xfrm>
            <a:off x="1" y="2014742"/>
            <a:ext cx="9144000" cy="1015663"/>
          </a:xfrm>
          <a:prstGeom prst="rect">
            <a:avLst/>
          </a:prstGeom>
          <a:noFill/>
        </p:spPr>
        <p:txBody>
          <a:bodyPr wrap="square" rtlCol="0">
            <a:spAutoFit/>
          </a:bodyPr>
          <a:lstStyle/>
          <a:p>
            <a:pPr algn="ctr"/>
            <a:r>
              <a:rPr lang="en-US" sz="6000" b="1" dirty="0">
                <a:solidFill>
                  <a:schemeClr val="bg1"/>
                </a:solidFill>
                <a:latin typeface="Arial" pitchFamily="34" charset="0"/>
                <a:cs typeface="Arial" pitchFamily="34" charset="0"/>
              </a:rPr>
              <a:t>Go be great.</a:t>
            </a:r>
          </a:p>
        </p:txBody>
      </p:sp>
    </p:spTree>
    <p:extLst>
      <p:ext uri="{BB962C8B-B14F-4D97-AF65-F5344CB8AC3E}">
        <p14:creationId xmlns:p14="http://schemas.microsoft.com/office/powerpoint/2010/main" val="745832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35350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1590" y="243160"/>
            <a:ext cx="8229600" cy="648425"/>
          </a:xfrm>
          <a:prstGeom prst="rect">
            <a:avLst/>
          </a:prstGeom>
        </p:spPr>
        <p:txBody>
          <a:bodyPr vert="horz" lIns="91440" tIns="45720" rIns="91440" bIns="45720" rtlCol="0" anchor="ctr">
            <a:noAutofit/>
          </a:bodyPr>
          <a:lstStyle/>
          <a:p>
            <a:r>
              <a:rPr lang="en-US" dirty="0"/>
              <a:t>Content Slide Title</a:t>
            </a:r>
          </a:p>
        </p:txBody>
      </p:sp>
      <p:sp>
        <p:nvSpPr>
          <p:cNvPr id="3" name="Text Placeholder 2"/>
          <p:cNvSpPr>
            <a:spLocks noGrp="1"/>
          </p:cNvSpPr>
          <p:nvPr>
            <p:ph type="body" idx="1"/>
          </p:nvPr>
        </p:nvSpPr>
        <p:spPr>
          <a:xfrm>
            <a:off x="457200" y="1364395"/>
            <a:ext cx="8229600" cy="2890644"/>
          </a:xfrm>
          <a:prstGeom prst="rect">
            <a:avLst/>
          </a:prstGeom>
        </p:spPr>
        <p:txBody>
          <a:bodyPr vert="horz" lIns="91440" tIns="45720" rIns="91440" bIns="45720" rtlCol="0">
            <a:normAutofit/>
          </a:bodyPr>
          <a:lstStyle/>
          <a:p>
            <a:pPr lvl="0"/>
            <a:r>
              <a:rPr lang="en-US" dirty="0"/>
              <a:t>Click to edit Master text styles</a:t>
            </a:r>
          </a:p>
          <a:p>
            <a:pPr lvl="0"/>
            <a:r>
              <a:rPr lang="en-US" dirty="0"/>
              <a:t>Second level</a:t>
            </a:r>
          </a:p>
          <a:p>
            <a:pPr lvl="1"/>
            <a:r>
              <a:rPr lang="en-US" dirty="0"/>
              <a:t>Third level</a:t>
            </a:r>
          </a:p>
          <a:p>
            <a:pPr lvl="2"/>
            <a:r>
              <a:rPr lang="en-US" dirty="0"/>
              <a:t>Fourth level </a:t>
            </a:r>
          </a:p>
          <a:p>
            <a:pPr lvl="3"/>
            <a:r>
              <a:rPr lang="en-US" dirty="0"/>
              <a:t>Fifth level</a:t>
            </a:r>
          </a:p>
        </p:txBody>
      </p:sp>
      <p:pic>
        <p:nvPicPr>
          <p:cNvPr id="6" name="Picture 5"/>
          <p:cNvPicPr>
            <a:picLocks noChangeAspect="1"/>
          </p:cNvPicPr>
          <p:nvPr userDrawn="1"/>
        </p:nvPicPr>
        <p:blipFill>
          <a:blip r:embed="rId14"/>
          <a:stretch>
            <a:fillRect/>
          </a:stretch>
        </p:blipFill>
        <p:spPr>
          <a:xfrm>
            <a:off x="197250" y="4347289"/>
            <a:ext cx="1763143" cy="645301"/>
          </a:xfrm>
          <a:prstGeom prst="rect">
            <a:avLst/>
          </a:prstGeom>
        </p:spPr>
      </p:pic>
    </p:spTree>
    <p:extLst>
      <p:ext uri="{BB962C8B-B14F-4D97-AF65-F5344CB8AC3E}">
        <p14:creationId xmlns:p14="http://schemas.microsoft.com/office/powerpoint/2010/main" val="156738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000" b="1" kern="1200" baseline="0">
          <a:solidFill>
            <a:schemeClr val="accent6"/>
          </a:solidFill>
          <a:latin typeface="Verdana"/>
          <a:ea typeface="+mj-ea"/>
          <a:cs typeface="Verdana"/>
        </a:defRPr>
      </a:lvl1pPr>
    </p:titleStyle>
    <p:bodyStyle>
      <a:lvl1pPr marL="342900" indent="-342900" algn="l" defTabSz="457200" rtl="0" eaLnBrk="1" latinLnBrk="0" hangingPunct="1">
        <a:spcBef>
          <a:spcPct val="20000"/>
        </a:spcBef>
        <a:buFont typeface="Arial"/>
        <a:buNone/>
        <a:defRPr sz="2400" b="0" kern="1200">
          <a:solidFill>
            <a:schemeClr val="tx1">
              <a:lumMod val="65000"/>
              <a:lumOff val="35000"/>
            </a:schemeClr>
          </a:solidFill>
          <a:latin typeface="Verdana"/>
          <a:ea typeface="+mn-ea"/>
          <a:cs typeface="Verdana"/>
        </a:defRPr>
      </a:lvl1pPr>
      <a:lvl2pPr marL="742950" indent="-285750" algn="l" defTabSz="457200" rtl="0" eaLnBrk="1" latinLnBrk="0" hangingPunct="1">
        <a:spcBef>
          <a:spcPct val="20000"/>
        </a:spcBef>
        <a:buFont typeface="Arial"/>
        <a:buNone/>
        <a:defRPr sz="2000" kern="1200">
          <a:solidFill>
            <a:schemeClr val="tx1">
              <a:lumMod val="65000"/>
              <a:lumOff val="35000"/>
            </a:schemeClr>
          </a:solidFill>
          <a:latin typeface="Verdana"/>
          <a:ea typeface="+mn-ea"/>
          <a:cs typeface="Verdana"/>
        </a:defRPr>
      </a:lvl2pPr>
      <a:lvl3pPr marL="1143000" indent="-228600" algn="l" defTabSz="457200" rtl="0" eaLnBrk="1" latinLnBrk="0" hangingPunct="1">
        <a:spcBef>
          <a:spcPct val="20000"/>
        </a:spcBef>
        <a:buFont typeface="Arial"/>
        <a:buNone/>
        <a:defRPr sz="1800" kern="1200">
          <a:solidFill>
            <a:schemeClr val="tx1">
              <a:lumMod val="65000"/>
              <a:lumOff val="35000"/>
            </a:schemeClr>
          </a:solidFill>
          <a:latin typeface="Verdana"/>
          <a:ea typeface="+mn-ea"/>
          <a:cs typeface="Verdana"/>
        </a:defRPr>
      </a:lvl3pPr>
      <a:lvl4pPr marL="1600200" indent="-228600" algn="l" defTabSz="457200" rtl="0" eaLnBrk="1" latinLnBrk="0" hangingPunct="1">
        <a:spcBef>
          <a:spcPct val="20000"/>
        </a:spcBef>
        <a:buFont typeface="Arial"/>
        <a:buNone/>
        <a:defRPr sz="1600" kern="1200" baseline="0">
          <a:solidFill>
            <a:schemeClr val="tx1">
              <a:lumMod val="65000"/>
              <a:lumOff val="35000"/>
            </a:schemeClr>
          </a:solidFill>
          <a:latin typeface="Verdana"/>
          <a:ea typeface="+mn-ea"/>
          <a:cs typeface="Verdana"/>
        </a:defRPr>
      </a:lvl4pPr>
      <a:lvl5pPr marL="2057400" indent="-228600" algn="ctr" defTabSz="457200" rtl="0" eaLnBrk="1" latinLnBrk="0" hangingPunct="1">
        <a:spcBef>
          <a:spcPct val="20000"/>
        </a:spcBef>
        <a:buFont typeface="Arial"/>
        <a:buNone/>
        <a:defRPr sz="1600" kern="1200">
          <a:solidFill>
            <a:schemeClr val="tx1">
              <a:lumMod val="65000"/>
              <a:lumOff val="35000"/>
            </a:schemeClr>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Developers Guide</a:t>
            </a:r>
          </a:p>
        </p:txBody>
      </p:sp>
      <p:sp>
        <p:nvSpPr>
          <p:cNvPr id="3" name="Subtitle 2"/>
          <p:cNvSpPr>
            <a:spLocks noGrp="1"/>
          </p:cNvSpPr>
          <p:nvPr>
            <p:ph type="subTitle" idx="1"/>
          </p:nvPr>
        </p:nvSpPr>
        <p:spPr>
          <a:xfrm>
            <a:off x="1149659" y="2347517"/>
            <a:ext cx="6400800" cy="352890"/>
          </a:xfrm>
        </p:spPr>
        <p:txBody>
          <a:bodyPr>
            <a:normAutofit lnSpcReduction="10000"/>
          </a:bodyPr>
          <a:lstStyle/>
          <a:p>
            <a:r>
              <a:rPr lang="en-US" sz="1800" dirty="0"/>
              <a:t>Automation Anywhere Enterprise Client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745" y="207988"/>
            <a:ext cx="8229600" cy="360167"/>
          </a:xfrm>
        </p:spPr>
        <p:txBody>
          <a:bodyPr>
            <a:noAutofit/>
          </a:bodyPr>
          <a:lstStyle/>
          <a:p>
            <a:r>
              <a:rPr lang="en-US" sz="2000" dirty="0"/>
              <a:t>2. Development Templates</a:t>
            </a:r>
          </a:p>
        </p:txBody>
      </p:sp>
      <p:sp>
        <p:nvSpPr>
          <p:cNvPr id="10" name="TextBox 9">
            <a:extLst>
              <a:ext uri="{FF2B5EF4-FFF2-40B4-BE49-F238E27FC236}">
                <a16:creationId xmlns:a16="http://schemas.microsoft.com/office/drawing/2014/main" id="{C1CFD10F-11B0-4443-B0D3-D7D9387CC69E}"/>
              </a:ext>
            </a:extLst>
          </p:cNvPr>
          <p:cNvSpPr txBox="1"/>
          <p:nvPr/>
        </p:nvSpPr>
        <p:spPr>
          <a:xfrm>
            <a:off x="457202" y="594238"/>
            <a:ext cx="4591876" cy="276999"/>
          </a:xfrm>
          <a:prstGeom prst="rect">
            <a:avLst/>
          </a:prstGeom>
          <a:noFill/>
        </p:spPr>
        <p:txBody>
          <a:bodyPr wrap="square" rtlCol="0">
            <a:spAutoFit/>
          </a:bodyPr>
          <a:lstStyle/>
          <a:p>
            <a:r>
              <a:rPr lang="en-US" sz="1200" b="1" dirty="0"/>
              <a:t>2.7 Folder Structure &amp; File Naming Convention</a:t>
            </a:r>
          </a:p>
        </p:txBody>
      </p:sp>
      <p:sp>
        <p:nvSpPr>
          <p:cNvPr id="14" name="TextBox 13">
            <a:extLst>
              <a:ext uri="{FF2B5EF4-FFF2-40B4-BE49-F238E27FC236}">
                <a16:creationId xmlns:a16="http://schemas.microsoft.com/office/drawing/2014/main" id="{1915A6C9-15A5-4E66-B895-819787289132}"/>
              </a:ext>
            </a:extLst>
          </p:cNvPr>
          <p:cNvSpPr txBox="1"/>
          <p:nvPr/>
        </p:nvSpPr>
        <p:spPr>
          <a:xfrm>
            <a:off x="1600199" y="2400275"/>
            <a:ext cx="5943601" cy="1200329"/>
          </a:xfrm>
          <a:prstGeom prst="rect">
            <a:avLst/>
          </a:prstGeom>
          <a:noFill/>
          <a:ln>
            <a:solidFill>
              <a:schemeClr val="tx1"/>
            </a:solidFill>
          </a:ln>
        </p:spPr>
        <p:txBody>
          <a:bodyPr wrap="square" rtlCol="0">
            <a:spAutoFit/>
          </a:bodyPr>
          <a:lstStyle/>
          <a:p>
            <a:pPr algn="ctr"/>
            <a:r>
              <a:rPr lang="en-US" sz="900" b="1" dirty="0"/>
              <a:t>Folder Naming Convention for My Tasks and My Docs Folder:</a:t>
            </a:r>
            <a:endParaRPr lang="en-US" sz="900" dirty="0"/>
          </a:p>
          <a:p>
            <a:pPr lvl="0"/>
            <a:r>
              <a:rPr lang="en-US" sz="900" dirty="0"/>
              <a:t>Shared  </a:t>
            </a:r>
            <a:r>
              <a:rPr lang="en-US" sz="900" dirty="0">
                <a:sym typeface="Wingdings" panose="05000000000000000000" pitchFamily="2" charset="2"/>
              </a:rPr>
              <a:t></a:t>
            </a:r>
            <a:r>
              <a:rPr lang="en-US" sz="900" dirty="0"/>
              <a:t> Shared bots </a:t>
            </a:r>
            <a:r>
              <a:rPr lang="en-US" sz="900" b="1" dirty="0"/>
              <a:t>across</a:t>
            </a:r>
            <a:r>
              <a:rPr lang="en-US" sz="900" dirty="0"/>
              <a:t> LOBs</a:t>
            </a:r>
          </a:p>
          <a:p>
            <a:pPr lvl="0"/>
            <a:r>
              <a:rPr lang="en-US" sz="900" dirty="0"/>
              <a:t>LOB </a:t>
            </a:r>
            <a:r>
              <a:rPr lang="en-US" sz="900" dirty="0">
                <a:sym typeface="Wingdings" panose="05000000000000000000" pitchFamily="2" charset="2"/>
              </a:rPr>
              <a:t></a:t>
            </a:r>
            <a:r>
              <a:rPr lang="en-US" sz="900" dirty="0"/>
              <a:t> Line of business </a:t>
            </a:r>
          </a:p>
          <a:p>
            <a:pPr lvl="2"/>
            <a:r>
              <a:rPr lang="en-US" sz="900" dirty="0"/>
              <a:t>Shared </a:t>
            </a:r>
            <a:r>
              <a:rPr lang="en-US" sz="900" dirty="0">
                <a:sym typeface="Wingdings" panose="05000000000000000000" pitchFamily="2" charset="2"/>
              </a:rPr>
              <a:t></a:t>
            </a:r>
            <a:r>
              <a:rPr lang="en-US" sz="900" dirty="0"/>
              <a:t> Shared bots within a LOB &amp; </a:t>
            </a:r>
            <a:r>
              <a:rPr lang="en-US" sz="900" dirty="0" err="1"/>
              <a:t>BusinessArea</a:t>
            </a:r>
            <a:endParaRPr lang="en-US" sz="900" dirty="0"/>
          </a:p>
          <a:p>
            <a:pPr lvl="2"/>
            <a:r>
              <a:rPr lang="en-US" sz="900" dirty="0" err="1"/>
              <a:t>BusinessArea</a:t>
            </a:r>
            <a:r>
              <a:rPr lang="en-US" sz="900" dirty="0"/>
              <a:t> </a:t>
            </a:r>
            <a:r>
              <a:rPr lang="en-US" sz="900" dirty="0">
                <a:sym typeface="Wingdings" panose="05000000000000000000" pitchFamily="2" charset="2"/>
              </a:rPr>
              <a:t></a:t>
            </a:r>
            <a:r>
              <a:rPr lang="en-US" sz="900" dirty="0"/>
              <a:t> Primary Business Area </a:t>
            </a:r>
          </a:p>
          <a:p>
            <a:pPr lvl="4"/>
            <a:r>
              <a:rPr lang="en-US" sz="900" dirty="0"/>
              <a:t>Project Acronym </a:t>
            </a:r>
            <a:r>
              <a:rPr lang="en-US" sz="900" dirty="0">
                <a:sym typeface="Wingdings" panose="05000000000000000000" pitchFamily="2" charset="2"/>
              </a:rPr>
              <a:t></a:t>
            </a:r>
            <a:r>
              <a:rPr lang="en-US" sz="900" dirty="0"/>
              <a:t> Project Short Name/Acronym </a:t>
            </a:r>
          </a:p>
          <a:p>
            <a:pPr lvl="5"/>
            <a:r>
              <a:rPr lang="en-US" sz="900" dirty="0" err="1"/>
              <a:t>BOT_BotName</a:t>
            </a:r>
            <a:r>
              <a:rPr lang="en-US" sz="900" dirty="0"/>
              <a:t> </a:t>
            </a:r>
            <a:r>
              <a:rPr lang="en-US" sz="900" dirty="0">
                <a:sym typeface="Wingdings" panose="05000000000000000000" pitchFamily="2" charset="2"/>
              </a:rPr>
              <a:t></a:t>
            </a:r>
            <a:r>
              <a:rPr lang="en-US" sz="900" dirty="0"/>
              <a:t> Descriptive Short Name for Bot</a:t>
            </a:r>
          </a:p>
          <a:p>
            <a:r>
              <a:rPr lang="en-US" sz="900" dirty="0"/>
              <a:t>Caps the first letter of each word [Ex. </a:t>
            </a:r>
            <a:r>
              <a:rPr lang="en-US" sz="900" dirty="0" err="1"/>
              <a:t>BOT_VirtualSiteVisit</a:t>
            </a:r>
            <a:r>
              <a:rPr lang="en-US" sz="900" dirty="0"/>
              <a:t>]</a:t>
            </a:r>
          </a:p>
        </p:txBody>
      </p:sp>
      <p:pic>
        <p:nvPicPr>
          <p:cNvPr id="15" name="Picture 14">
            <a:extLst>
              <a:ext uri="{FF2B5EF4-FFF2-40B4-BE49-F238E27FC236}">
                <a16:creationId xmlns:a16="http://schemas.microsoft.com/office/drawing/2014/main" id="{A1D78DAA-AB05-4A9E-B7DB-FB9E86B132E1}"/>
              </a:ext>
            </a:extLst>
          </p:cNvPr>
          <p:cNvPicPr/>
          <p:nvPr/>
        </p:nvPicPr>
        <p:blipFill>
          <a:blip r:embed="rId2"/>
          <a:stretch>
            <a:fillRect/>
          </a:stretch>
        </p:blipFill>
        <p:spPr>
          <a:xfrm>
            <a:off x="1600199" y="885328"/>
            <a:ext cx="5943601" cy="1504950"/>
          </a:xfrm>
          <a:prstGeom prst="rect">
            <a:avLst/>
          </a:prstGeom>
        </p:spPr>
      </p:pic>
      <p:sp>
        <p:nvSpPr>
          <p:cNvPr id="16" name="TextBox 15">
            <a:extLst>
              <a:ext uri="{FF2B5EF4-FFF2-40B4-BE49-F238E27FC236}">
                <a16:creationId xmlns:a16="http://schemas.microsoft.com/office/drawing/2014/main" id="{88133321-69EC-4784-812D-145445125ECC}"/>
              </a:ext>
            </a:extLst>
          </p:cNvPr>
          <p:cNvSpPr txBox="1"/>
          <p:nvPr/>
        </p:nvSpPr>
        <p:spPr>
          <a:xfrm>
            <a:off x="1600199" y="3647719"/>
            <a:ext cx="5943601" cy="1338828"/>
          </a:xfrm>
          <a:prstGeom prst="rect">
            <a:avLst/>
          </a:prstGeom>
          <a:noFill/>
          <a:ln>
            <a:solidFill>
              <a:schemeClr val="tx1"/>
            </a:solidFill>
          </a:ln>
        </p:spPr>
        <p:txBody>
          <a:bodyPr wrap="square" rtlCol="0">
            <a:spAutoFit/>
          </a:bodyPr>
          <a:lstStyle/>
          <a:p>
            <a:pPr algn="ctr"/>
            <a:r>
              <a:rPr lang="en-US" sz="900" b="1" dirty="0"/>
              <a:t>File Naming Convention:</a:t>
            </a:r>
          </a:p>
          <a:p>
            <a:r>
              <a:rPr lang="en-US" sz="900" dirty="0"/>
              <a:t>Name</a:t>
            </a:r>
            <a:r>
              <a:rPr lang="en-US" sz="900" b="1" dirty="0"/>
              <a:t>:  </a:t>
            </a:r>
            <a:r>
              <a:rPr lang="en-US" sz="900" dirty="0"/>
              <a:t>Caps the first letter of each word ex. 2_DownloadLoanApps</a:t>
            </a:r>
          </a:p>
          <a:p>
            <a:pPr lvl="0"/>
            <a:r>
              <a:rPr lang="en-US" sz="900" dirty="0"/>
              <a:t>1_Main </a:t>
            </a:r>
            <a:r>
              <a:rPr lang="en-US" sz="900" dirty="0">
                <a:sym typeface="Wingdings" panose="05000000000000000000" pitchFamily="2" charset="2"/>
              </a:rPr>
              <a:t></a:t>
            </a:r>
            <a:r>
              <a:rPr lang="en-US" sz="900" dirty="0"/>
              <a:t> Main bot which orchestrates the calls</a:t>
            </a:r>
          </a:p>
          <a:p>
            <a:pPr lvl="1"/>
            <a:r>
              <a:rPr lang="en-US" sz="900" dirty="0"/>
              <a:t>2_xxx </a:t>
            </a:r>
            <a:r>
              <a:rPr lang="en-US" sz="900" dirty="0">
                <a:sym typeface="Wingdings" panose="05000000000000000000" pitchFamily="2" charset="2"/>
              </a:rPr>
              <a:t></a:t>
            </a:r>
            <a:r>
              <a:rPr lang="en-US" sz="900" dirty="0"/>
              <a:t>  2_xxx is being called from 1_main </a:t>
            </a:r>
          </a:p>
          <a:p>
            <a:pPr lvl="2"/>
            <a:r>
              <a:rPr lang="en-US" sz="900" dirty="0"/>
              <a:t>2_1_xxx </a:t>
            </a:r>
            <a:r>
              <a:rPr lang="en-US" sz="900" dirty="0">
                <a:sym typeface="Wingdings" panose="05000000000000000000" pitchFamily="2" charset="2"/>
              </a:rPr>
              <a:t></a:t>
            </a:r>
            <a:r>
              <a:rPr lang="en-US" sz="900" dirty="0"/>
              <a:t> 2_1_xxx is being called from 2_xxx </a:t>
            </a:r>
          </a:p>
          <a:p>
            <a:pPr lvl="2"/>
            <a:r>
              <a:rPr lang="en-US" sz="900" dirty="0"/>
              <a:t>2_2_xxx </a:t>
            </a:r>
            <a:r>
              <a:rPr lang="en-US" sz="900" dirty="0">
                <a:sym typeface="Wingdings" panose="05000000000000000000" pitchFamily="2" charset="2"/>
              </a:rPr>
              <a:t></a:t>
            </a:r>
            <a:r>
              <a:rPr lang="en-US" sz="900" dirty="0"/>
              <a:t> 2_2_xxx is being called from 2_xxx </a:t>
            </a:r>
          </a:p>
          <a:p>
            <a:pPr lvl="3"/>
            <a:r>
              <a:rPr lang="en-US" sz="900" dirty="0"/>
              <a:t>2_2_1_xxx </a:t>
            </a:r>
            <a:r>
              <a:rPr lang="en-US" sz="900" dirty="0">
                <a:sym typeface="Wingdings" panose="05000000000000000000" pitchFamily="2" charset="2"/>
              </a:rPr>
              <a:t></a:t>
            </a:r>
            <a:r>
              <a:rPr lang="en-US" sz="900" dirty="0"/>
              <a:t> 2_2_1_xxx is being called from 2_2_xxx </a:t>
            </a:r>
          </a:p>
          <a:p>
            <a:pPr lvl="1"/>
            <a:r>
              <a:rPr lang="en-US" sz="900" dirty="0"/>
              <a:t>3_xxx </a:t>
            </a:r>
            <a:r>
              <a:rPr lang="en-US" sz="900" dirty="0">
                <a:sym typeface="Wingdings" panose="05000000000000000000" pitchFamily="2" charset="2"/>
              </a:rPr>
              <a:t></a:t>
            </a:r>
            <a:r>
              <a:rPr lang="en-US" sz="900" dirty="0"/>
              <a:t>  3_xxx is being called from 1_main </a:t>
            </a:r>
          </a:p>
          <a:p>
            <a:pPr lvl="1"/>
            <a:r>
              <a:rPr lang="en-US" sz="900" dirty="0"/>
              <a:t>4_xxx </a:t>
            </a:r>
            <a:r>
              <a:rPr lang="en-US" sz="900" dirty="0">
                <a:sym typeface="Wingdings" panose="05000000000000000000" pitchFamily="2" charset="2"/>
              </a:rPr>
              <a:t></a:t>
            </a:r>
            <a:r>
              <a:rPr lang="en-US" sz="900" dirty="0"/>
              <a:t>  4_xxx is being called from 1_main </a:t>
            </a:r>
          </a:p>
        </p:txBody>
      </p:sp>
    </p:spTree>
    <p:extLst>
      <p:ext uri="{BB962C8B-B14F-4D97-AF65-F5344CB8AC3E}">
        <p14:creationId xmlns:p14="http://schemas.microsoft.com/office/powerpoint/2010/main" val="3803379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745" y="207988"/>
            <a:ext cx="8229600" cy="360167"/>
          </a:xfrm>
        </p:spPr>
        <p:txBody>
          <a:bodyPr>
            <a:noAutofit/>
          </a:bodyPr>
          <a:lstStyle/>
          <a:p>
            <a:r>
              <a:rPr lang="en-US" sz="2000" dirty="0"/>
              <a:t>2. Development Guidelines</a:t>
            </a:r>
          </a:p>
        </p:txBody>
      </p:sp>
      <p:sp>
        <p:nvSpPr>
          <p:cNvPr id="10" name="TextBox 9">
            <a:extLst>
              <a:ext uri="{FF2B5EF4-FFF2-40B4-BE49-F238E27FC236}">
                <a16:creationId xmlns:a16="http://schemas.microsoft.com/office/drawing/2014/main" id="{C1CFD10F-11B0-4443-B0D3-D7D9387CC69E}"/>
              </a:ext>
            </a:extLst>
          </p:cNvPr>
          <p:cNvSpPr txBox="1"/>
          <p:nvPr/>
        </p:nvSpPr>
        <p:spPr>
          <a:xfrm>
            <a:off x="457202" y="569442"/>
            <a:ext cx="4064345" cy="276999"/>
          </a:xfrm>
          <a:prstGeom prst="rect">
            <a:avLst/>
          </a:prstGeom>
          <a:noFill/>
        </p:spPr>
        <p:txBody>
          <a:bodyPr wrap="square" rtlCol="0">
            <a:spAutoFit/>
          </a:bodyPr>
          <a:lstStyle/>
          <a:p>
            <a:r>
              <a:rPr lang="en-US" sz="1200" b="1" dirty="0"/>
              <a:t>2.8 Basic Guidelines</a:t>
            </a:r>
          </a:p>
        </p:txBody>
      </p:sp>
      <p:sp>
        <p:nvSpPr>
          <p:cNvPr id="17" name="TextBox 16">
            <a:extLst>
              <a:ext uri="{FF2B5EF4-FFF2-40B4-BE49-F238E27FC236}">
                <a16:creationId xmlns:a16="http://schemas.microsoft.com/office/drawing/2014/main" id="{F8830F22-B950-424E-BFF0-97B86CDBA4E4}"/>
              </a:ext>
            </a:extLst>
          </p:cNvPr>
          <p:cNvSpPr txBox="1"/>
          <p:nvPr/>
        </p:nvSpPr>
        <p:spPr>
          <a:xfrm>
            <a:off x="457547" y="846441"/>
            <a:ext cx="8229600" cy="1338828"/>
          </a:xfrm>
          <a:prstGeom prst="rect">
            <a:avLst/>
          </a:prstGeom>
          <a:noFill/>
          <a:ln>
            <a:solidFill>
              <a:schemeClr val="tx1"/>
            </a:solidFill>
          </a:ln>
        </p:spPr>
        <p:txBody>
          <a:bodyPr wrap="square" rtlCol="0">
            <a:spAutoFit/>
          </a:bodyPr>
          <a:lstStyle/>
          <a:p>
            <a:pPr marL="171450" lvl="0" indent="-171450">
              <a:buFont typeface="Arial" panose="020B0604020202020204" pitchFamily="34" charset="0"/>
              <a:buChar char="•"/>
            </a:pPr>
            <a:r>
              <a:rPr lang="en-US" sz="900" dirty="0"/>
              <a:t>Have meaningful names for tasks and modularize them based on their functionality</a:t>
            </a:r>
          </a:p>
          <a:p>
            <a:pPr marL="171450" lvl="0" indent="-171450">
              <a:buFont typeface="Arial" panose="020B0604020202020204" pitchFamily="34" charset="0"/>
              <a:buChar char="•"/>
            </a:pPr>
            <a:r>
              <a:rPr lang="en-US" sz="900" dirty="0"/>
              <a:t>Identify redundant logic to organize into loops and/or sub-task</a:t>
            </a:r>
          </a:p>
          <a:p>
            <a:pPr marL="171450" lvl="0" indent="-171450">
              <a:buFont typeface="Arial" panose="020B0604020202020204" pitchFamily="34" charset="0"/>
              <a:buChar char="•"/>
            </a:pPr>
            <a:r>
              <a:rPr lang="en-US" sz="900" dirty="0"/>
              <a:t>Each task should not exceed 500 lines of code, excluding comments.</a:t>
            </a:r>
          </a:p>
          <a:p>
            <a:pPr marL="171450" lvl="0" indent="-171450">
              <a:buFont typeface="Arial" panose="020B0604020202020204" pitchFamily="34" charset="0"/>
              <a:buChar char="•"/>
            </a:pPr>
            <a:r>
              <a:rPr lang="en-US" sz="900" dirty="0"/>
              <a:t>Delete all the temp data immediately once processed</a:t>
            </a:r>
          </a:p>
          <a:p>
            <a:pPr marL="171450" lvl="0" indent="-171450">
              <a:buFont typeface="Arial" panose="020B0604020202020204" pitchFamily="34" charset="0"/>
              <a:buChar char="•"/>
            </a:pPr>
            <a:r>
              <a:rPr lang="en-US" sz="900" dirty="0"/>
              <a:t>If message boxes are being used for the debug mode, make sure that they have timeouts.</a:t>
            </a:r>
          </a:p>
          <a:p>
            <a:pPr marL="171450" lvl="0" indent="-171450">
              <a:buFont typeface="Arial" panose="020B0604020202020204" pitchFamily="34" charset="0"/>
              <a:buChar char="•"/>
            </a:pPr>
            <a:r>
              <a:rPr lang="en-US" sz="900" dirty="0"/>
              <a:t>Have metabots for common modules like below:</a:t>
            </a:r>
          </a:p>
          <a:p>
            <a:pPr marL="628650" lvl="1" indent="-171450">
              <a:buFont typeface="Arial" panose="020B0604020202020204" pitchFamily="34" charset="0"/>
              <a:buChar char="•"/>
            </a:pPr>
            <a:r>
              <a:rPr lang="en-US" sz="900" dirty="0"/>
              <a:t>Application login and navigation</a:t>
            </a:r>
          </a:p>
          <a:p>
            <a:pPr marL="628650" lvl="1" indent="-171450">
              <a:buFont typeface="Arial" panose="020B0604020202020204" pitchFamily="34" charset="0"/>
              <a:buChar char="•"/>
            </a:pPr>
            <a:r>
              <a:rPr lang="en-US" sz="900" dirty="0"/>
              <a:t>Custom functions such as String, Date, etc., [Refer to the </a:t>
            </a:r>
            <a:r>
              <a:rPr lang="en-US" sz="900" dirty="0" err="1"/>
              <a:t>DateTime</a:t>
            </a:r>
            <a:r>
              <a:rPr lang="en-US" sz="900" dirty="0"/>
              <a:t> </a:t>
            </a:r>
            <a:r>
              <a:rPr lang="en-US" sz="900" dirty="0" err="1"/>
              <a:t>metabot</a:t>
            </a:r>
            <a:r>
              <a:rPr lang="en-US" sz="900" dirty="0"/>
              <a:t>]</a:t>
            </a:r>
          </a:p>
          <a:p>
            <a:pPr marL="628650" lvl="1" indent="-171450">
              <a:buFont typeface="Arial" panose="020B0604020202020204" pitchFamily="34" charset="0"/>
              <a:buChar char="•"/>
            </a:pPr>
            <a:r>
              <a:rPr lang="en-US" sz="900" dirty="0"/>
              <a:t>Custom API</a:t>
            </a:r>
          </a:p>
        </p:txBody>
      </p:sp>
      <p:sp>
        <p:nvSpPr>
          <p:cNvPr id="7" name="TextBox 6">
            <a:extLst>
              <a:ext uri="{FF2B5EF4-FFF2-40B4-BE49-F238E27FC236}">
                <a16:creationId xmlns:a16="http://schemas.microsoft.com/office/drawing/2014/main" id="{D70F945F-B155-497C-907E-9E8FB576C4D9}"/>
              </a:ext>
            </a:extLst>
          </p:cNvPr>
          <p:cNvSpPr txBox="1"/>
          <p:nvPr/>
        </p:nvSpPr>
        <p:spPr>
          <a:xfrm>
            <a:off x="457200" y="2313215"/>
            <a:ext cx="4064345" cy="276999"/>
          </a:xfrm>
          <a:prstGeom prst="rect">
            <a:avLst/>
          </a:prstGeom>
          <a:noFill/>
        </p:spPr>
        <p:txBody>
          <a:bodyPr wrap="square" rtlCol="0">
            <a:spAutoFit/>
          </a:bodyPr>
          <a:lstStyle/>
          <a:p>
            <a:r>
              <a:rPr lang="en-US" sz="1200" b="1" dirty="0"/>
              <a:t>2.9 Control Room Best Practices</a:t>
            </a:r>
          </a:p>
        </p:txBody>
      </p:sp>
      <p:sp>
        <p:nvSpPr>
          <p:cNvPr id="8" name="TextBox 7">
            <a:extLst>
              <a:ext uri="{FF2B5EF4-FFF2-40B4-BE49-F238E27FC236}">
                <a16:creationId xmlns:a16="http://schemas.microsoft.com/office/drawing/2014/main" id="{CE7A9938-002F-4661-83B6-043ED4C75F16}"/>
              </a:ext>
            </a:extLst>
          </p:cNvPr>
          <p:cNvSpPr txBox="1"/>
          <p:nvPr/>
        </p:nvSpPr>
        <p:spPr>
          <a:xfrm>
            <a:off x="457547" y="2614791"/>
            <a:ext cx="8229600" cy="1938992"/>
          </a:xfrm>
          <a:prstGeom prst="rect">
            <a:avLst/>
          </a:prstGeom>
          <a:noFill/>
          <a:ln>
            <a:solidFill>
              <a:schemeClr val="tx1"/>
            </a:solidFill>
          </a:ln>
        </p:spPr>
        <p:txBody>
          <a:bodyPr wrap="square" rtlCol="0">
            <a:spAutoFit/>
          </a:bodyPr>
          <a:lstStyle/>
          <a:p>
            <a:pPr lvl="0"/>
            <a:r>
              <a:rPr lang="en-US" sz="1000" b="1" dirty="0"/>
              <a:t>Credential Vault Naming Convention</a:t>
            </a:r>
          </a:p>
          <a:p>
            <a:pPr marL="171450" lvl="0" indent="-171450">
              <a:buFont typeface="Arial" panose="020B0604020202020204" pitchFamily="34" charset="0"/>
              <a:buChar char="•"/>
            </a:pPr>
            <a:r>
              <a:rPr lang="en-US" sz="1000" dirty="0"/>
              <a:t>Follow a standard naming convention for naming variables within the credentials vault: “</a:t>
            </a:r>
            <a:r>
              <a:rPr lang="en-US" sz="1000" dirty="0" err="1"/>
              <a:t>LOB_BusinessArea_Project</a:t>
            </a:r>
            <a:r>
              <a:rPr lang="en-US" sz="1000" dirty="0"/>
              <a:t> </a:t>
            </a:r>
            <a:r>
              <a:rPr lang="en-US" sz="1000" dirty="0" err="1"/>
              <a:t>Code_BotName_Vault</a:t>
            </a:r>
            <a:r>
              <a:rPr lang="en-US" sz="1000" dirty="0"/>
              <a:t>. Ex. </a:t>
            </a:r>
            <a:r>
              <a:rPr lang="en-US" sz="1000" dirty="0" err="1"/>
              <a:t>RET_KYC_VSV_VirtualSiteVisit_Vault</a:t>
            </a:r>
            <a:r>
              <a:rPr lang="en-US" sz="1000" dirty="0"/>
              <a:t>”</a:t>
            </a:r>
          </a:p>
          <a:p>
            <a:r>
              <a:rPr lang="en-US" sz="1000" b="1" dirty="0"/>
              <a:t>Task Schedule Naming Convention</a:t>
            </a:r>
          </a:p>
          <a:p>
            <a:pPr marL="171450" indent="-171450">
              <a:buFont typeface="Arial" panose="020B0604020202020204" pitchFamily="34" charset="0"/>
              <a:buChar char="•"/>
            </a:pPr>
            <a:r>
              <a:rPr lang="en-US" sz="1000" dirty="0"/>
              <a:t>Follow a standard naming convention for schedules within the ‘Task Schedules’ tab: “</a:t>
            </a:r>
            <a:r>
              <a:rPr lang="en-US" sz="1000" dirty="0" err="1"/>
              <a:t>LOB_BusinessArea_Project</a:t>
            </a:r>
            <a:r>
              <a:rPr lang="en-US" sz="1000" dirty="0"/>
              <a:t> </a:t>
            </a:r>
            <a:r>
              <a:rPr lang="en-US" sz="1000" dirty="0" err="1"/>
              <a:t>Code_BotName_ScheduleName</a:t>
            </a:r>
            <a:r>
              <a:rPr lang="en-US" sz="1000" dirty="0"/>
              <a:t>. Ex. </a:t>
            </a:r>
            <a:r>
              <a:rPr lang="en-US" sz="1000" dirty="0" err="1"/>
              <a:t>RET_KYC_VSV_VirtualSiteVisit_Schedule</a:t>
            </a:r>
            <a:r>
              <a:rPr lang="en-US" sz="1000" dirty="0"/>
              <a:t>”</a:t>
            </a:r>
          </a:p>
          <a:p>
            <a:r>
              <a:rPr lang="en-US" sz="1000" b="1" dirty="0"/>
              <a:t>Using Credentials Vault for Config Variables</a:t>
            </a:r>
          </a:p>
          <a:p>
            <a:pPr marL="171450" lvl="0" indent="-171450">
              <a:buFont typeface="Arial" panose="020B0604020202020204" pitchFamily="34" charset="0"/>
              <a:buChar char="•"/>
            </a:pPr>
            <a:r>
              <a:rPr lang="en-US" sz="1000" dirty="0"/>
              <a:t>Variables such as URL for websites, File Paths for shared drives should be stored in the Credentials Vault and not in the config file. This ensures that any sudden changes in the URLs/ file paths do not lead to an emergency code promotions.</a:t>
            </a:r>
          </a:p>
          <a:p>
            <a:pPr marL="171450" lvl="0" indent="-171450">
              <a:buFont typeface="Arial" panose="020B0604020202020204" pitchFamily="34" charset="0"/>
              <a:buChar char="•"/>
            </a:pPr>
            <a:r>
              <a:rPr lang="en-US" sz="1000" dirty="0"/>
              <a:t>In order to import these values from the credentials vault to commands where credential variables cannot be imported, use the ‘</a:t>
            </a:r>
            <a:r>
              <a:rPr lang="en-US" sz="1000" dirty="0" err="1">
                <a:ea typeface="MS PGothic" panose="020B0600070205080204" pitchFamily="34" charset="-128"/>
                <a:cs typeface="Times New Roman" panose="02020603050405020304" pitchFamily="18" charset="0"/>
              </a:rPr>
              <a:t>GetCredentialVartoLocalVar</a:t>
            </a:r>
            <a:r>
              <a:rPr lang="en-US" sz="1000" dirty="0"/>
              <a:t>’ </a:t>
            </a:r>
            <a:r>
              <a:rPr lang="en-US" sz="1000" dirty="0" err="1"/>
              <a:t>metabot</a:t>
            </a:r>
            <a:r>
              <a:rPr lang="en-US" sz="1000" dirty="0"/>
              <a:t> logic. (See metabots library section for details on usage).</a:t>
            </a:r>
          </a:p>
          <a:p>
            <a:pPr marL="171450" lvl="0" indent="-171450">
              <a:buFont typeface="Arial" panose="020B0604020202020204" pitchFamily="34" charset="0"/>
              <a:buChar char="•"/>
            </a:pPr>
            <a:r>
              <a:rPr lang="en-US" sz="1000" dirty="0"/>
              <a:t>All other values apart from these two mentioned values can be stored in the configuration file.</a:t>
            </a:r>
          </a:p>
        </p:txBody>
      </p:sp>
    </p:spTree>
    <p:extLst>
      <p:ext uri="{BB962C8B-B14F-4D97-AF65-F5344CB8AC3E}">
        <p14:creationId xmlns:p14="http://schemas.microsoft.com/office/powerpoint/2010/main" val="3607742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745" y="207988"/>
            <a:ext cx="8229600" cy="360167"/>
          </a:xfrm>
        </p:spPr>
        <p:txBody>
          <a:bodyPr>
            <a:noAutofit/>
          </a:bodyPr>
          <a:lstStyle/>
          <a:p>
            <a:r>
              <a:rPr lang="en-US" sz="2000" dirty="0"/>
              <a:t>2. Development Guidelines</a:t>
            </a:r>
          </a:p>
        </p:txBody>
      </p:sp>
      <p:sp>
        <p:nvSpPr>
          <p:cNvPr id="10" name="TextBox 9">
            <a:extLst>
              <a:ext uri="{FF2B5EF4-FFF2-40B4-BE49-F238E27FC236}">
                <a16:creationId xmlns:a16="http://schemas.microsoft.com/office/drawing/2014/main" id="{C1CFD10F-11B0-4443-B0D3-D7D9387CC69E}"/>
              </a:ext>
            </a:extLst>
          </p:cNvPr>
          <p:cNvSpPr txBox="1"/>
          <p:nvPr/>
        </p:nvSpPr>
        <p:spPr>
          <a:xfrm>
            <a:off x="457202" y="569442"/>
            <a:ext cx="4064345" cy="276999"/>
          </a:xfrm>
          <a:prstGeom prst="rect">
            <a:avLst/>
          </a:prstGeom>
          <a:noFill/>
        </p:spPr>
        <p:txBody>
          <a:bodyPr wrap="square" rtlCol="0">
            <a:spAutoFit/>
          </a:bodyPr>
          <a:lstStyle/>
          <a:p>
            <a:r>
              <a:rPr lang="en-US" sz="1200" b="1" dirty="0"/>
              <a:t>2.10 Variable &amp; Task Naming Convention </a:t>
            </a:r>
          </a:p>
        </p:txBody>
      </p:sp>
      <p:sp>
        <p:nvSpPr>
          <p:cNvPr id="13" name="TextBox 12">
            <a:extLst>
              <a:ext uri="{FF2B5EF4-FFF2-40B4-BE49-F238E27FC236}">
                <a16:creationId xmlns:a16="http://schemas.microsoft.com/office/drawing/2014/main" id="{430E449D-9B07-4ADD-9B3B-E06E3E520759}"/>
              </a:ext>
            </a:extLst>
          </p:cNvPr>
          <p:cNvSpPr txBox="1"/>
          <p:nvPr/>
        </p:nvSpPr>
        <p:spPr>
          <a:xfrm>
            <a:off x="406745" y="3252152"/>
            <a:ext cx="4064345" cy="276999"/>
          </a:xfrm>
          <a:prstGeom prst="rect">
            <a:avLst/>
          </a:prstGeom>
          <a:noFill/>
        </p:spPr>
        <p:txBody>
          <a:bodyPr wrap="square" rtlCol="0">
            <a:spAutoFit/>
          </a:bodyPr>
          <a:lstStyle/>
          <a:p>
            <a:r>
              <a:rPr lang="en-US" sz="1200" b="1" dirty="0"/>
              <a:t>2.11 Project Change Log</a:t>
            </a:r>
          </a:p>
        </p:txBody>
      </p:sp>
      <p:sp>
        <p:nvSpPr>
          <p:cNvPr id="17" name="TextBox 16">
            <a:extLst>
              <a:ext uri="{FF2B5EF4-FFF2-40B4-BE49-F238E27FC236}">
                <a16:creationId xmlns:a16="http://schemas.microsoft.com/office/drawing/2014/main" id="{F8830F22-B950-424E-BFF0-97B86CDBA4E4}"/>
              </a:ext>
            </a:extLst>
          </p:cNvPr>
          <p:cNvSpPr txBox="1"/>
          <p:nvPr/>
        </p:nvSpPr>
        <p:spPr>
          <a:xfrm>
            <a:off x="457547" y="846441"/>
            <a:ext cx="8229600" cy="2169825"/>
          </a:xfrm>
          <a:prstGeom prst="rect">
            <a:avLst/>
          </a:prstGeom>
          <a:noFill/>
          <a:ln>
            <a:solidFill>
              <a:schemeClr val="tx1"/>
            </a:solidFill>
          </a:ln>
        </p:spPr>
        <p:txBody>
          <a:bodyPr wrap="square" rtlCol="0">
            <a:spAutoFit/>
          </a:bodyPr>
          <a:lstStyle/>
          <a:p>
            <a:r>
              <a:rPr lang="en-US" sz="900" dirty="0"/>
              <a:t>Variables should be named using the following convention:</a:t>
            </a:r>
          </a:p>
          <a:p>
            <a:pPr marL="171450" indent="-171450">
              <a:buFont typeface="Arial" panose="020B0604020202020204" pitchFamily="34" charset="0"/>
              <a:buChar char="•"/>
            </a:pPr>
            <a:r>
              <a:rPr lang="en-US" sz="900" dirty="0"/>
              <a:t>Prefix variables with ‘v’ for value variables.</a:t>
            </a:r>
          </a:p>
          <a:p>
            <a:pPr marL="171450" indent="-171450">
              <a:buFont typeface="Arial" panose="020B0604020202020204" pitchFamily="34" charset="0"/>
              <a:buChar char="•"/>
            </a:pPr>
            <a:r>
              <a:rPr lang="en-US" sz="900" dirty="0"/>
              <a:t>Prefix variables with ‘arr’ for array variables.</a:t>
            </a:r>
          </a:p>
          <a:p>
            <a:pPr marL="171450" indent="-171450">
              <a:buFont typeface="Arial" panose="020B0604020202020204" pitchFamily="34" charset="0"/>
              <a:buChar char="•"/>
            </a:pPr>
            <a:r>
              <a:rPr lang="en-US" sz="900" dirty="0"/>
              <a:t>Prefix variables with ‘lst’ for list variables.</a:t>
            </a:r>
          </a:p>
          <a:p>
            <a:pPr marL="171450" indent="-171450">
              <a:buFont typeface="Arial" panose="020B0604020202020204" pitchFamily="34" charset="0"/>
              <a:buChar char="•"/>
            </a:pPr>
            <a:r>
              <a:rPr lang="en-US" sz="900" dirty="0"/>
              <a:t>Prefix variables with ‘rnd’ for random variables.</a:t>
            </a:r>
          </a:p>
          <a:p>
            <a:pPr marL="171450" indent="-171450">
              <a:buFont typeface="Arial" panose="020B0604020202020204" pitchFamily="34" charset="0"/>
              <a:buChar char="•"/>
            </a:pPr>
            <a:r>
              <a:rPr lang="en-US" sz="900" dirty="0"/>
              <a:t>Prefix variables with ‘is’ for Boolean variables, example ‘</a:t>
            </a:r>
            <a:r>
              <a:rPr lang="en-US" sz="900" dirty="0" err="1"/>
              <a:t>isFound</a:t>
            </a:r>
            <a:r>
              <a:rPr lang="en-US" sz="900" dirty="0"/>
              <a:t>’.</a:t>
            </a:r>
          </a:p>
          <a:p>
            <a:pPr marL="171450" indent="-171450">
              <a:buFont typeface="Arial" panose="020B0604020202020204" pitchFamily="34" charset="0"/>
              <a:buChar char="•"/>
            </a:pPr>
            <a:r>
              <a:rPr lang="en-US" sz="900" dirty="0"/>
              <a:t>Prefix variables with ‘</a:t>
            </a:r>
            <a:r>
              <a:rPr lang="en-US" sz="900" dirty="0" err="1"/>
              <a:t>cf_x</a:t>
            </a:r>
            <a:r>
              <a:rPr lang="en-US" sz="900" dirty="0"/>
              <a:t>’ for variables read from a string file where ‘x’ is the type of variable as mentioned in the 4 points above.</a:t>
            </a:r>
          </a:p>
          <a:p>
            <a:pPr marL="171450" indent="-171450">
              <a:buFont typeface="Arial" panose="020B0604020202020204" pitchFamily="34" charset="0"/>
              <a:buChar char="•"/>
            </a:pPr>
            <a:r>
              <a:rPr lang="en-US" sz="900" dirty="0"/>
              <a:t>Variables should be named in Camel Caps. For e.g. $vFolderInput$</a:t>
            </a:r>
          </a:p>
          <a:p>
            <a:pPr marL="171450" indent="-171450">
              <a:buFont typeface="Arial" panose="020B0604020202020204" pitchFamily="34" charset="0"/>
              <a:buChar char="•"/>
            </a:pPr>
            <a:r>
              <a:rPr lang="en-US" sz="900" dirty="0"/>
              <a:t>Variables should be as descriptive as possible for the ease of understanding the code. </a:t>
            </a:r>
          </a:p>
          <a:p>
            <a:pPr marL="171450" indent="-171450">
              <a:buFont typeface="Arial" panose="020B0604020202020204" pitchFamily="34" charset="0"/>
              <a:buChar char="•"/>
            </a:pPr>
            <a:r>
              <a:rPr lang="en-US" sz="900" dirty="0"/>
              <a:t>Use common intuitive names such as start all folder path variables with $vFolder…$ and all URL variables with $vURL…$ since this would stack up all those variables in an alphabetical order which makes it easier to call them within tasks</a:t>
            </a:r>
          </a:p>
          <a:p>
            <a:pPr marL="171450" indent="-171450">
              <a:buFont typeface="Arial" panose="020B0604020202020204" pitchFamily="34" charset="0"/>
              <a:buChar char="•"/>
            </a:pPr>
            <a:r>
              <a:rPr lang="en-US" sz="900" dirty="0"/>
              <a:t>Enable analytics for the variables that business wants to track</a:t>
            </a:r>
          </a:p>
          <a:p>
            <a:endParaRPr lang="en-US" sz="900" dirty="0"/>
          </a:p>
          <a:p>
            <a:r>
              <a:rPr lang="en-US" sz="900" dirty="0"/>
              <a:t>All tasks and sub-tasks should be named using the following convention mentioned in section 2.7:</a:t>
            </a:r>
          </a:p>
          <a:p>
            <a:pPr marL="171450" indent="-171450">
              <a:buFont typeface="Arial" panose="020B0604020202020204" pitchFamily="34" charset="0"/>
              <a:buChar char="•"/>
            </a:pPr>
            <a:r>
              <a:rPr lang="en-US" sz="900" dirty="0"/>
              <a:t>Maximum Depth Level for tasks: 3 Sub-Tasks: Do not go beyond 3 levels deep when it comes to calling subtasks.</a:t>
            </a:r>
          </a:p>
        </p:txBody>
      </p:sp>
      <p:sp>
        <p:nvSpPr>
          <p:cNvPr id="18" name="TextBox 17">
            <a:extLst>
              <a:ext uri="{FF2B5EF4-FFF2-40B4-BE49-F238E27FC236}">
                <a16:creationId xmlns:a16="http://schemas.microsoft.com/office/drawing/2014/main" id="{B52C3A5E-F34B-4662-9247-0D1EFBBA52FE}"/>
              </a:ext>
            </a:extLst>
          </p:cNvPr>
          <p:cNvSpPr txBox="1"/>
          <p:nvPr/>
        </p:nvSpPr>
        <p:spPr>
          <a:xfrm>
            <a:off x="457200" y="3538381"/>
            <a:ext cx="8229600" cy="369332"/>
          </a:xfrm>
          <a:prstGeom prst="rect">
            <a:avLst/>
          </a:prstGeom>
          <a:noFill/>
          <a:ln>
            <a:solidFill>
              <a:schemeClr val="tx1"/>
            </a:solidFill>
          </a:ln>
        </p:spPr>
        <p:txBody>
          <a:bodyPr wrap="square" rtlCol="0">
            <a:spAutoFit/>
          </a:bodyPr>
          <a:lstStyle/>
          <a:p>
            <a:r>
              <a:rPr lang="en-US" sz="900" dirty="0"/>
              <a:t>The project change log should be populated frequently to reflect any updates in the bot, such as initiation of development, debugging, environment promotions, UAT Testing and production rollout.</a:t>
            </a:r>
          </a:p>
        </p:txBody>
      </p:sp>
    </p:spTree>
    <p:extLst>
      <p:ext uri="{BB962C8B-B14F-4D97-AF65-F5344CB8AC3E}">
        <p14:creationId xmlns:p14="http://schemas.microsoft.com/office/powerpoint/2010/main" val="2486002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745" y="207988"/>
            <a:ext cx="8229600" cy="360167"/>
          </a:xfrm>
        </p:spPr>
        <p:txBody>
          <a:bodyPr>
            <a:noAutofit/>
          </a:bodyPr>
          <a:lstStyle/>
          <a:p>
            <a:r>
              <a:rPr lang="en-US" sz="2000" dirty="0"/>
              <a:t>2. Development Templates</a:t>
            </a:r>
          </a:p>
        </p:txBody>
      </p:sp>
      <p:sp>
        <p:nvSpPr>
          <p:cNvPr id="10" name="TextBox 9">
            <a:extLst>
              <a:ext uri="{FF2B5EF4-FFF2-40B4-BE49-F238E27FC236}">
                <a16:creationId xmlns:a16="http://schemas.microsoft.com/office/drawing/2014/main" id="{C1CFD10F-11B0-4443-B0D3-D7D9387CC69E}"/>
              </a:ext>
            </a:extLst>
          </p:cNvPr>
          <p:cNvSpPr txBox="1"/>
          <p:nvPr/>
        </p:nvSpPr>
        <p:spPr>
          <a:xfrm>
            <a:off x="457202" y="594238"/>
            <a:ext cx="4064345" cy="276999"/>
          </a:xfrm>
          <a:prstGeom prst="rect">
            <a:avLst/>
          </a:prstGeom>
          <a:noFill/>
        </p:spPr>
        <p:txBody>
          <a:bodyPr wrap="square" rtlCol="0">
            <a:spAutoFit/>
          </a:bodyPr>
          <a:lstStyle/>
          <a:p>
            <a:r>
              <a:rPr lang="en-US" sz="1200" b="1" dirty="0"/>
              <a:t>2.12 Project Change Log</a:t>
            </a:r>
          </a:p>
        </p:txBody>
      </p:sp>
      <p:sp>
        <p:nvSpPr>
          <p:cNvPr id="12" name="TextBox 11">
            <a:extLst>
              <a:ext uri="{FF2B5EF4-FFF2-40B4-BE49-F238E27FC236}">
                <a16:creationId xmlns:a16="http://schemas.microsoft.com/office/drawing/2014/main" id="{43C35D3B-BC12-4AD2-A278-F4138BEFE07D}"/>
              </a:ext>
            </a:extLst>
          </p:cNvPr>
          <p:cNvSpPr txBox="1"/>
          <p:nvPr/>
        </p:nvSpPr>
        <p:spPr>
          <a:xfrm>
            <a:off x="457202" y="3194845"/>
            <a:ext cx="8229600" cy="784830"/>
          </a:xfrm>
          <a:prstGeom prst="rect">
            <a:avLst/>
          </a:prstGeom>
          <a:noFill/>
          <a:ln>
            <a:solidFill>
              <a:schemeClr val="tx1"/>
            </a:solidFill>
          </a:ln>
        </p:spPr>
        <p:txBody>
          <a:bodyPr wrap="square" rtlCol="0">
            <a:spAutoFit/>
          </a:bodyPr>
          <a:lstStyle/>
          <a:p>
            <a:pPr marL="171450" indent="-171450">
              <a:buFont typeface="Arial" panose="020B0604020202020204" pitchFamily="34" charset="0"/>
              <a:buChar char="•"/>
            </a:pPr>
            <a:r>
              <a:rPr lang="en-US" sz="900" dirty="0"/>
              <a:t>This change log keeps a track of the overall progress of the project and includes granular level information corresponding to:</a:t>
            </a:r>
          </a:p>
          <a:p>
            <a:pPr marL="628650" lvl="1" indent="-171450">
              <a:buFont typeface="Arial" panose="020B0604020202020204" pitchFamily="34" charset="0"/>
              <a:buChar char="•"/>
            </a:pPr>
            <a:r>
              <a:rPr lang="en-US" sz="900" dirty="0"/>
              <a:t>Initiation of Development, Testing, production rollout, rollback, debugging</a:t>
            </a:r>
          </a:p>
          <a:p>
            <a:pPr marL="628650" lvl="1" indent="-171450">
              <a:buFont typeface="Arial" panose="020B0604020202020204" pitchFamily="34" charset="0"/>
              <a:buChar char="•"/>
            </a:pPr>
            <a:r>
              <a:rPr lang="en-US" sz="900" dirty="0"/>
              <a:t>Tollgate information such as submission/ approval of code review or UAT testing</a:t>
            </a:r>
          </a:p>
          <a:p>
            <a:pPr marL="171450" indent="-171450">
              <a:buFont typeface="Arial" panose="020B0604020202020204" pitchFamily="34" charset="0"/>
              <a:buChar char="•"/>
            </a:pPr>
            <a:r>
              <a:rPr lang="en-US" sz="900" dirty="0"/>
              <a:t>It also mentions the modules which were affected by this change and the description of that change.</a:t>
            </a:r>
          </a:p>
          <a:p>
            <a:pPr marL="171450" indent="-171450">
              <a:buFont typeface="Arial" panose="020B0604020202020204" pitchFamily="34" charset="0"/>
              <a:buChar char="•"/>
            </a:pPr>
            <a:r>
              <a:rPr lang="en-US" sz="900" dirty="0"/>
              <a:t>Items such as Tollgate, Environment and Change have their own respective dropdown values to choose from.</a:t>
            </a:r>
          </a:p>
        </p:txBody>
      </p:sp>
      <p:sp>
        <p:nvSpPr>
          <p:cNvPr id="13" name="Arrow: Right 12">
            <a:extLst>
              <a:ext uri="{FF2B5EF4-FFF2-40B4-BE49-F238E27FC236}">
                <a16:creationId xmlns:a16="http://schemas.microsoft.com/office/drawing/2014/main" id="{5692E590-E013-4836-B955-4CE148435CD6}"/>
              </a:ext>
            </a:extLst>
          </p:cNvPr>
          <p:cNvSpPr/>
          <p:nvPr/>
        </p:nvSpPr>
        <p:spPr>
          <a:xfrm rot="5400000">
            <a:off x="4252040" y="2912296"/>
            <a:ext cx="288103" cy="277000"/>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BE584487-5B71-459D-A539-DF61BF198ED9}"/>
              </a:ext>
            </a:extLst>
          </p:cNvPr>
          <p:cNvPicPr>
            <a:picLocks noChangeAspect="1"/>
          </p:cNvPicPr>
          <p:nvPr/>
        </p:nvPicPr>
        <p:blipFill>
          <a:blip r:embed="rId2"/>
          <a:stretch>
            <a:fillRect/>
          </a:stretch>
        </p:blipFill>
        <p:spPr>
          <a:xfrm>
            <a:off x="2107610" y="894403"/>
            <a:ext cx="4576962" cy="2012340"/>
          </a:xfrm>
          <a:prstGeom prst="rect">
            <a:avLst/>
          </a:prstGeom>
        </p:spPr>
      </p:pic>
    </p:spTree>
    <p:extLst>
      <p:ext uri="{BB962C8B-B14F-4D97-AF65-F5344CB8AC3E}">
        <p14:creationId xmlns:p14="http://schemas.microsoft.com/office/powerpoint/2010/main" val="3704382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745" y="207988"/>
            <a:ext cx="8229600" cy="360167"/>
          </a:xfrm>
        </p:spPr>
        <p:txBody>
          <a:bodyPr>
            <a:noAutofit/>
          </a:bodyPr>
          <a:lstStyle/>
          <a:p>
            <a:r>
              <a:rPr lang="en-US" sz="2000" dirty="0"/>
              <a:t>2. Development Guidelines</a:t>
            </a:r>
          </a:p>
        </p:txBody>
      </p:sp>
      <p:sp>
        <p:nvSpPr>
          <p:cNvPr id="10" name="TextBox 9">
            <a:extLst>
              <a:ext uri="{FF2B5EF4-FFF2-40B4-BE49-F238E27FC236}">
                <a16:creationId xmlns:a16="http://schemas.microsoft.com/office/drawing/2014/main" id="{C1CFD10F-11B0-4443-B0D3-D7D9387CC69E}"/>
              </a:ext>
            </a:extLst>
          </p:cNvPr>
          <p:cNvSpPr txBox="1"/>
          <p:nvPr/>
        </p:nvSpPr>
        <p:spPr>
          <a:xfrm>
            <a:off x="457202" y="594238"/>
            <a:ext cx="4064345" cy="276999"/>
          </a:xfrm>
          <a:prstGeom prst="rect">
            <a:avLst/>
          </a:prstGeom>
          <a:noFill/>
        </p:spPr>
        <p:txBody>
          <a:bodyPr wrap="square" rtlCol="0">
            <a:spAutoFit/>
          </a:bodyPr>
          <a:lstStyle/>
          <a:p>
            <a:r>
              <a:rPr lang="en-US" sz="1200" b="1" dirty="0"/>
              <a:t>2.13 Log to File</a:t>
            </a:r>
          </a:p>
        </p:txBody>
      </p:sp>
      <p:pic>
        <p:nvPicPr>
          <p:cNvPr id="7" name="Picture 6">
            <a:extLst>
              <a:ext uri="{FF2B5EF4-FFF2-40B4-BE49-F238E27FC236}">
                <a16:creationId xmlns:a16="http://schemas.microsoft.com/office/drawing/2014/main" id="{0A52145B-E303-4ADB-BDEE-D6E148B4276E}"/>
              </a:ext>
            </a:extLst>
          </p:cNvPr>
          <p:cNvPicPr>
            <a:picLocks noChangeAspect="1"/>
          </p:cNvPicPr>
          <p:nvPr/>
        </p:nvPicPr>
        <p:blipFill rotWithShape="1">
          <a:blip r:embed="rId2"/>
          <a:srcRect r="4719"/>
          <a:stretch/>
        </p:blipFill>
        <p:spPr>
          <a:xfrm>
            <a:off x="457203" y="897320"/>
            <a:ext cx="2019298" cy="1564966"/>
          </a:xfrm>
          <a:prstGeom prst="rect">
            <a:avLst/>
          </a:prstGeom>
        </p:spPr>
      </p:pic>
      <p:sp>
        <p:nvSpPr>
          <p:cNvPr id="11" name="Arrow: Right 10">
            <a:extLst>
              <a:ext uri="{FF2B5EF4-FFF2-40B4-BE49-F238E27FC236}">
                <a16:creationId xmlns:a16="http://schemas.microsoft.com/office/drawing/2014/main" id="{D5BD0FC0-637F-4CA8-92DE-6BB387B517B9}"/>
              </a:ext>
            </a:extLst>
          </p:cNvPr>
          <p:cNvSpPr/>
          <p:nvPr/>
        </p:nvSpPr>
        <p:spPr>
          <a:xfrm>
            <a:off x="2476501" y="1541303"/>
            <a:ext cx="357807" cy="277000"/>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DD8EDA04-55F1-4585-A974-952B328ED942}"/>
              </a:ext>
            </a:extLst>
          </p:cNvPr>
          <p:cNvSpPr txBox="1"/>
          <p:nvPr/>
        </p:nvSpPr>
        <p:spPr>
          <a:xfrm>
            <a:off x="2859724" y="1147917"/>
            <a:ext cx="5827073" cy="1061829"/>
          </a:xfrm>
          <a:prstGeom prst="rect">
            <a:avLst/>
          </a:prstGeom>
          <a:noFill/>
          <a:ln>
            <a:solidFill>
              <a:schemeClr val="tx1"/>
            </a:solidFill>
          </a:ln>
        </p:spPr>
        <p:txBody>
          <a:bodyPr wrap="square" rtlCol="0">
            <a:spAutoFit/>
          </a:bodyPr>
          <a:lstStyle/>
          <a:p>
            <a:pPr marL="171450" indent="-171450">
              <a:buFont typeface="Arial" panose="020B0604020202020204" pitchFamily="34" charset="0"/>
              <a:buChar char="•"/>
            </a:pPr>
            <a:r>
              <a:rPr lang="en-US" sz="900" dirty="0"/>
              <a:t>The “Log to File” command should be used frequently in the code to log either an Activity or an Error (in the error handling task). This serves two purposes:</a:t>
            </a:r>
          </a:p>
          <a:p>
            <a:pPr marL="628650" lvl="1" indent="-171450">
              <a:buFont typeface="Arial" panose="020B0604020202020204" pitchFamily="34" charset="0"/>
              <a:buChar char="•"/>
            </a:pPr>
            <a:r>
              <a:rPr lang="en-US" sz="900" dirty="0"/>
              <a:t>It enables you to look at the log and debug the code based on bot activity and nature of error</a:t>
            </a:r>
          </a:p>
          <a:p>
            <a:pPr marL="628650" lvl="1" indent="-171450">
              <a:buFont typeface="Arial" panose="020B0604020202020204" pitchFamily="34" charset="0"/>
              <a:buChar char="•"/>
            </a:pPr>
            <a:r>
              <a:rPr lang="en-US" sz="900" dirty="0"/>
              <a:t>It helps create a comprehensive audit trail of all the granular level activities that the bot is performing.</a:t>
            </a:r>
          </a:p>
          <a:p>
            <a:pPr marL="628650" lvl="1" indent="-171450">
              <a:buFont typeface="Arial" panose="020B0604020202020204" pitchFamily="34" charset="0"/>
              <a:buChar char="•"/>
            </a:pPr>
            <a:r>
              <a:rPr lang="en-US" sz="900" dirty="0"/>
              <a:t>Mention the $vFolderLog$ folder for pointing towards the exact folder path for log.</a:t>
            </a:r>
          </a:p>
        </p:txBody>
      </p:sp>
      <p:sp>
        <p:nvSpPr>
          <p:cNvPr id="13" name="TextBox 12">
            <a:extLst>
              <a:ext uri="{FF2B5EF4-FFF2-40B4-BE49-F238E27FC236}">
                <a16:creationId xmlns:a16="http://schemas.microsoft.com/office/drawing/2014/main" id="{430E449D-9B07-4ADD-9B3B-E06E3E520759}"/>
              </a:ext>
            </a:extLst>
          </p:cNvPr>
          <p:cNvSpPr txBox="1"/>
          <p:nvPr/>
        </p:nvSpPr>
        <p:spPr>
          <a:xfrm>
            <a:off x="406745" y="2465529"/>
            <a:ext cx="4064345" cy="276999"/>
          </a:xfrm>
          <a:prstGeom prst="rect">
            <a:avLst/>
          </a:prstGeom>
          <a:noFill/>
        </p:spPr>
        <p:txBody>
          <a:bodyPr wrap="square" rtlCol="0">
            <a:spAutoFit/>
          </a:bodyPr>
          <a:lstStyle/>
          <a:p>
            <a:r>
              <a:rPr lang="en-US" sz="1200" b="1" dirty="0"/>
              <a:t>2.11 Run Task</a:t>
            </a:r>
          </a:p>
        </p:txBody>
      </p:sp>
      <p:pic>
        <p:nvPicPr>
          <p:cNvPr id="14" name="Picture 13">
            <a:extLst>
              <a:ext uri="{FF2B5EF4-FFF2-40B4-BE49-F238E27FC236}">
                <a16:creationId xmlns:a16="http://schemas.microsoft.com/office/drawing/2014/main" id="{A365E07E-4CEE-4B96-99B5-5A0D6B3581C7}"/>
              </a:ext>
            </a:extLst>
          </p:cNvPr>
          <p:cNvPicPr>
            <a:picLocks noChangeAspect="1"/>
          </p:cNvPicPr>
          <p:nvPr/>
        </p:nvPicPr>
        <p:blipFill>
          <a:blip r:embed="rId3"/>
          <a:stretch>
            <a:fillRect/>
          </a:stretch>
        </p:blipFill>
        <p:spPr>
          <a:xfrm>
            <a:off x="641353" y="2742528"/>
            <a:ext cx="1650998" cy="1552002"/>
          </a:xfrm>
          <a:prstGeom prst="rect">
            <a:avLst/>
          </a:prstGeom>
        </p:spPr>
      </p:pic>
      <p:sp>
        <p:nvSpPr>
          <p:cNvPr id="15" name="Arrow: Right 14">
            <a:extLst>
              <a:ext uri="{FF2B5EF4-FFF2-40B4-BE49-F238E27FC236}">
                <a16:creationId xmlns:a16="http://schemas.microsoft.com/office/drawing/2014/main" id="{D78B8E3D-F559-43F4-A6F8-7F55205CEEF5}"/>
              </a:ext>
            </a:extLst>
          </p:cNvPr>
          <p:cNvSpPr/>
          <p:nvPr/>
        </p:nvSpPr>
        <p:spPr>
          <a:xfrm>
            <a:off x="2292351" y="3372329"/>
            <a:ext cx="567373" cy="277000"/>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5B73B7EB-BE42-471E-8EEA-761F036C3F11}"/>
              </a:ext>
            </a:extLst>
          </p:cNvPr>
          <p:cNvSpPr txBox="1"/>
          <p:nvPr/>
        </p:nvSpPr>
        <p:spPr>
          <a:xfrm>
            <a:off x="2883090" y="2979914"/>
            <a:ext cx="5827073" cy="1338828"/>
          </a:xfrm>
          <a:prstGeom prst="rect">
            <a:avLst/>
          </a:prstGeom>
          <a:noFill/>
          <a:ln>
            <a:solidFill>
              <a:schemeClr val="tx1"/>
            </a:solidFill>
          </a:ln>
        </p:spPr>
        <p:txBody>
          <a:bodyPr wrap="square" rtlCol="0">
            <a:spAutoFit/>
          </a:bodyPr>
          <a:lstStyle/>
          <a:p>
            <a:pPr marL="171450" indent="-171450">
              <a:buFont typeface="Arial" panose="020B0604020202020204" pitchFamily="34" charset="0"/>
              <a:buChar char="•"/>
            </a:pPr>
            <a:r>
              <a:rPr lang="en-US" sz="900" dirty="0"/>
              <a:t>Use the ‘Quick Map’ feature to map the variables form the main task to the sub-task. In order to quick map the variables, the task needs to be browsed and path values need to be hard-coded.</a:t>
            </a:r>
          </a:p>
          <a:p>
            <a:pPr marL="171450" indent="-171450">
              <a:buFont typeface="Arial" panose="020B0604020202020204" pitchFamily="34" charset="0"/>
              <a:buChar char="•"/>
            </a:pPr>
            <a:r>
              <a:rPr lang="en-US" sz="900" dirty="0"/>
              <a:t>Once quick mapping has been done, use $</a:t>
            </a:r>
            <a:r>
              <a:rPr lang="en-US" sz="900" dirty="0" err="1"/>
              <a:t>AAApplicationPath</a:t>
            </a:r>
            <a:r>
              <a:rPr lang="en-US" sz="900" dirty="0"/>
              <a:t>$ to replace the component of the path: “C:\Users\[Username]\Documents\Automation Anywhere Files”. Your path should look something like this:</a:t>
            </a:r>
          </a:p>
          <a:p>
            <a:pPr marL="628650" lvl="1" indent="-171450">
              <a:buFont typeface="Arial" panose="020B0604020202020204" pitchFamily="34" charset="0"/>
              <a:buChar char="•"/>
            </a:pPr>
            <a:r>
              <a:rPr lang="en-US" sz="900" dirty="0"/>
              <a:t>[$</a:t>
            </a:r>
            <a:r>
              <a:rPr lang="en-US" sz="900" dirty="0" err="1"/>
              <a:t>AAApplicationPath</a:t>
            </a:r>
            <a:r>
              <a:rPr lang="en-US" sz="900" dirty="0"/>
              <a:t>$\Automation Anywhere\My Tasks\[Rest Of Folder Path]\Bot </a:t>
            </a:r>
            <a:r>
              <a:rPr lang="en-US" sz="900" dirty="0" err="1"/>
              <a:t>file.atmx</a:t>
            </a:r>
            <a:r>
              <a:rPr lang="en-US" sz="900" dirty="0"/>
              <a:t>]</a:t>
            </a:r>
          </a:p>
          <a:p>
            <a:pPr marL="628650" lvl="1" indent="-171450">
              <a:buFont typeface="Arial" panose="020B0604020202020204" pitchFamily="34" charset="0"/>
              <a:buChar char="•"/>
            </a:pPr>
            <a:r>
              <a:rPr lang="en-US" sz="900" dirty="0"/>
              <a:t>Do not use any other variables in the path than $</a:t>
            </a:r>
            <a:r>
              <a:rPr lang="en-US" sz="900" dirty="0" err="1"/>
              <a:t>AAApplicationPath</a:t>
            </a:r>
            <a:r>
              <a:rPr lang="en-US" sz="900" dirty="0"/>
              <a:t>$</a:t>
            </a:r>
          </a:p>
        </p:txBody>
      </p:sp>
    </p:spTree>
    <p:extLst>
      <p:ext uri="{BB962C8B-B14F-4D97-AF65-F5344CB8AC3E}">
        <p14:creationId xmlns:p14="http://schemas.microsoft.com/office/powerpoint/2010/main" val="3658447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745" y="207988"/>
            <a:ext cx="8229600" cy="360167"/>
          </a:xfrm>
        </p:spPr>
        <p:txBody>
          <a:bodyPr>
            <a:noAutofit/>
          </a:bodyPr>
          <a:lstStyle/>
          <a:p>
            <a:r>
              <a:rPr lang="en-US" sz="2000" dirty="0"/>
              <a:t>2. Development Guidelines</a:t>
            </a:r>
          </a:p>
        </p:txBody>
      </p:sp>
      <p:sp>
        <p:nvSpPr>
          <p:cNvPr id="10" name="TextBox 9">
            <a:extLst>
              <a:ext uri="{FF2B5EF4-FFF2-40B4-BE49-F238E27FC236}">
                <a16:creationId xmlns:a16="http://schemas.microsoft.com/office/drawing/2014/main" id="{C1CFD10F-11B0-4443-B0D3-D7D9387CC69E}"/>
              </a:ext>
            </a:extLst>
          </p:cNvPr>
          <p:cNvSpPr txBox="1"/>
          <p:nvPr/>
        </p:nvSpPr>
        <p:spPr>
          <a:xfrm>
            <a:off x="457202" y="569442"/>
            <a:ext cx="4064345" cy="276999"/>
          </a:xfrm>
          <a:prstGeom prst="rect">
            <a:avLst/>
          </a:prstGeom>
          <a:noFill/>
        </p:spPr>
        <p:txBody>
          <a:bodyPr wrap="square" rtlCol="0">
            <a:spAutoFit/>
          </a:bodyPr>
          <a:lstStyle/>
          <a:p>
            <a:r>
              <a:rPr lang="en-US" sz="1200" b="1" dirty="0"/>
              <a:t>2.12 Recording Commands, Keystrokes</a:t>
            </a:r>
          </a:p>
        </p:txBody>
      </p:sp>
      <p:sp>
        <p:nvSpPr>
          <p:cNvPr id="5" name="TextBox 4">
            <a:extLst>
              <a:ext uri="{FF2B5EF4-FFF2-40B4-BE49-F238E27FC236}">
                <a16:creationId xmlns:a16="http://schemas.microsoft.com/office/drawing/2014/main" id="{EBCC48A0-4555-4A01-AFC1-F452370FD129}"/>
              </a:ext>
            </a:extLst>
          </p:cNvPr>
          <p:cNvSpPr txBox="1"/>
          <p:nvPr/>
        </p:nvSpPr>
        <p:spPr>
          <a:xfrm>
            <a:off x="457200" y="859141"/>
            <a:ext cx="8229600" cy="2308324"/>
          </a:xfrm>
          <a:prstGeom prst="rect">
            <a:avLst/>
          </a:prstGeom>
          <a:noFill/>
          <a:ln>
            <a:solidFill>
              <a:schemeClr val="tx1"/>
            </a:solidFill>
          </a:ln>
        </p:spPr>
        <p:txBody>
          <a:bodyPr wrap="square" rtlCol="0">
            <a:spAutoFit/>
          </a:bodyPr>
          <a:lstStyle/>
          <a:p>
            <a:pPr marL="171450" indent="-171450">
              <a:buFont typeface="Arial" panose="020B0604020202020204" pitchFamily="34" charset="0"/>
              <a:buChar char="•"/>
            </a:pPr>
            <a:r>
              <a:rPr lang="en-US" sz="800" dirty="0"/>
              <a:t>Prioritize Click over Left Click. If Click does not work, resort to left clicks.</a:t>
            </a:r>
          </a:p>
          <a:p>
            <a:pPr marL="171450" indent="-171450">
              <a:buFont typeface="Arial" panose="020B0604020202020204" pitchFamily="34" charset="0"/>
              <a:buChar char="•"/>
            </a:pPr>
            <a:r>
              <a:rPr lang="en-US" sz="800" dirty="0"/>
              <a:t>Use DOMX, if it does not have any hardcoded properties such as ‘tr[1]td[2]…’. These properties tend to change from environment to environment.</a:t>
            </a:r>
          </a:p>
          <a:p>
            <a:pPr marL="171450" indent="-171450">
              <a:buFont typeface="Arial" panose="020B0604020202020204" pitchFamily="34" charset="0"/>
              <a:buChar char="•"/>
            </a:pPr>
            <a:r>
              <a:rPr lang="en-US" sz="800" dirty="0"/>
              <a:t>If the DOMX Path encapsulates the HTML ID and HTML Tag in a manner similar to \a[@id=“</a:t>
            </a:r>
            <a:r>
              <a:rPr lang="en-US" sz="800" dirty="0" err="1"/>
              <a:t>PushButton</a:t>
            </a:r>
            <a:r>
              <a:rPr lang="en-US" sz="800" dirty="0"/>
              <a:t>”] where “a” is the HTML Tag and “</a:t>
            </a:r>
            <a:r>
              <a:rPr lang="en-US" sz="800" dirty="0" err="1"/>
              <a:t>PushButton</a:t>
            </a:r>
            <a:r>
              <a:rPr lang="en-US" sz="800" dirty="0"/>
              <a:t>” is the HTML ID, either check just the DOMX Path, or check both HTML ID and HTML Tag.</a:t>
            </a:r>
          </a:p>
          <a:p>
            <a:pPr marL="171450" indent="-171450">
              <a:buFont typeface="Arial" panose="020B0604020202020204" pitchFamily="34" charset="0"/>
              <a:buChar char="•"/>
            </a:pPr>
            <a:r>
              <a:rPr lang="en-US" sz="800" dirty="0"/>
              <a:t>For Web Pages, priority order for commands is:</a:t>
            </a:r>
          </a:p>
          <a:p>
            <a:pPr marL="628650" lvl="1" indent="-171450">
              <a:buFont typeface="Arial" panose="020B0604020202020204" pitchFamily="34" charset="0"/>
              <a:buChar char="•"/>
            </a:pPr>
            <a:r>
              <a:rPr lang="en-US" sz="800" dirty="0"/>
              <a:t>1</a:t>
            </a:r>
            <a:r>
              <a:rPr lang="en-US" sz="800" baseline="30000" dirty="0"/>
              <a:t>st</a:t>
            </a:r>
            <a:r>
              <a:rPr lang="en-US" sz="800" dirty="0"/>
              <a:t> - Web Recorder</a:t>
            </a:r>
          </a:p>
          <a:p>
            <a:pPr marL="628650" lvl="1" indent="-171450">
              <a:buFont typeface="Arial" panose="020B0604020202020204" pitchFamily="34" charset="0"/>
              <a:buChar char="•"/>
            </a:pPr>
            <a:r>
              <a:rPr lang="en-US" sz="800" dirty="0"/>
              <a:t>2</a:t>
            </a:r>
            <a:r>
              <a:rPr lang="en-US" sz="800" baseline="30000" dirty="0"/>
              <a:t>nd</a:t>
            </a:r>
            <a:r>
              <a:rPr lang="en-US" sz="800" dirty="0"/>
              <a:t> – Object Cloning</a:t>
            </a:r>
          </a:p>
          <a:p>
            <a:pPr marL="628650" lvl="1" indent="-171450">
              <a:buFont typeface="Arial" panose="020B0604020202020204" pitchFamily="34" charset="0"/>
              <a:buChar char="•"/>
            </a:pPr>
            <a:r>
              <a:rPr lang="en-US" sz="800" dirty="0"/>
              <a:t>3</a:t>
            </a:r>
            <a:r>
              <a:rPr lang="en-US" sz="800" baseline="30000" dirty="0"/>
              <a:t>rd</a:t>
            </a:r>
            <a:r>
              <a:rPr lang="en-US" sz="800" dirty="0"/>
              <a:t> – Manage Windows Controls</a:t>
            </a:r>
          </a:p>
          <a:p>
            <a:pPr marL="628650" lvl="1" indent="-171450">
              <a:buFont typeface="Arial" panose="020B0604020202020204" pitchFamily="34" charset="0"/>
              <a:buChar char="•"/>
            </a:pPr>
            <a:r>
              <a:rPr lang="en-US" sz="800" dirty="0"/>
              <a:t>4</a:t>
            </a:r>
            <a:r>
              <a:rPr lang="en-US" sz="800" baseline="30000" dirty="0"/>
              <a:t>th</a:t>
            </a:r>
            <a:r>
              <a:rPr lang="en-US" sz="800" dirty="0"/>
              <a:t> – Keystrokes</a:t>
            </a:r>
          </a:p>
          <a:p>
            <a:pPr marL="628650" lvl="1" indent="-171450">
              <a:buFont typeface="Arial" panose="020B0604020202020204" pitchFamily="34" charset="0"/>
              <a:buChar char="•"/>
            </a:pPr>
            <a:r>
              <a:rPr lang="en-US" sz="800" dirty="0"/>
              <a:t>5</a:t>
            </a:r>
            <a:r>
              <a:rPr lang="en-US" sz="800" baseline="30000" dirty="0"/>
              <a:t>th</a:t>
            </a:r>
            <a:r>
              <a:rPr lang="en-US" sz="800" dirty="0"/>
              <a:t> – Mouse Clicks/ Mouse Moves</a:t>
            </a:r>
          </a:p>
          <a:p>
            <a:pPr marL="171450" indent="-171450">
              <a:buFont typeface="Arial" panose="020B0604020202020204" pitchFamily="34" charset="0"/>
              <a:buChar char="•"/>
            </a:pPr>
            <a:r>
              <a:rPr lang="en-US" sz="800" dirty="0"/>
              <a:t>There might be cases where keystrokes may be stronger and faster than an object cloning (if it is unstable). It really depends on the websites. But keystrokes do act as good alternatives to recording </a:t>
            </a:r>
          </a:p>
          <a:p>
            <a:pPr marL="171450" indent="-171450">
              <a:buFont typeface="Arial" panose="020B0604020202020204" pitchFamily="34" charset="0"/>
              <a:buChar char="•"/>
            </a:pPr>
            <a:r>
              <a:rPr lang="en-US" sz="800" dirty="0"/>
              <a:t>Delay for Object Cloning versus delay for keystrokes: While setting text using an Object Cloning command, the delay simulates a stipulated millisecond delay between two characters or the string being types. However, in case of a Keystrokes command, the delay mentioned is the overall delay used for typing the string.</a:t>
            </a:r>
          </a:p>
          <a:p>
            <a:pPr marL="171450" indent="-171450">
              <a:buFont typeface="Arial" panose="020B0604020202020204" pitchFamily="34" charset="0"/>
              <a:buChar char="•"/>
            </a:pPr>
            <a:r>
              <a:rPr lang="en-US" sz="800" dirty="0"/>
              <a:t>Avoid using the “Path” property within object cloning, unless there isn’t any other alternative property such as an “HTML ID”/ “HTML Tag” which can be used to detect an object.</a:t>
            </a:r>
          </a:p>
          <a:p>
            <a:pPr marL="171450" indent="-171450">
              <a:buFont typeface="Arial" panose="020B0604020202020204" pitchFamily="34" charset="0"/>
              <a:buChar char="•"/>
            </a:pPr>
            <a:r>
              <a:rPr lang="en-US" sz="800" dirty="0"/>
              <a:t>For Web Applications, HTML ID, HTML Tag are pretty robust properties to select objects on the screen.</a:t>
            </a:r>
          </a:p>
        </p:txBody>
      </p:sp>
      <p:sp>
        <p:nvSpPr>
          <p:cNvPr id="6" name="TextBox 5">
            <a:extLst>
              <a:ext uri="{FF2B5EF4-FFF2-40B4-BE49-F238E27FC236}">
                <a16:creationId xmlns:a16="http://schemas.microsoft.com/office/drawing/2014/main" id="{57A6F3F2-544E-49EB-B03F-E6878D441EA5}"/>
              </a:ext>
            </a:extLst>
          </p:cNvPr>
          <p:cNvSpPr txBox="1"/>
          <p:nvPr/>
        </p:nvSpPr>
        <p:spPr>
          <a:xfrm>
            <a:off x="457200" y="3177853"/>
            <a:ext cx="4064345" cy="276999"/>
          </a:xfrm>
          <a:prstGeom prst="rect">
            <a:avLst/>
          </a:prstGeom>
          <a:noFill/>
        </p:spPr>
        <p:txBody>
          <a:bodyPr wrap="square" rtlCol="0">
            <a:spAutoFit/>
          </a:bodyPr>
          <a:lstStyle/>
          <a:p>
            <a:r>
              <a:rPr lang="en-US" sz="1200" b="1" dirty="0"/>
              <a:t>2.13 Recommended Delays</a:t>
            </a:r>
          </a:p>
        </p:txBody>
      </p:sp>
      <p:sp>
        <p:nvSpPr>
          <p:cNvPr id="7" name="TextBox 6">
            <a:extLst>
              <a:ext uri="{FF2B5EF4-FFF2-40B4-BE49-F238E27FC236}">
                <a16:creationId xmlns:a16="http://schemas.microsoft.com/office/drawing/2014/main" id="{5CA14F2B-CA77-407B-9C2C-AAAC5588991D}"/>
              </a:ext>
            </a:extLst>
          </p:cNvPr>
          <p:cNvSpPr txBox="1"/>
          <p:nvPr/>
        </p:nvSpPr>
        <p:spPr>
          <a:xfrm>
            <a:off x="457200" y="3454852"/>
            <a:ext cx="8229600" cy="954107"/>
          </a:xfrm>
          <a:prstGeom prst="rect">
            <a:avLst/>
          </a:prstGeom>
          <a:noFill/>
          <a:ln>
            <a:solidFill>
              <a:schemeClr val="tx1"/>
            </a:solidFill>
          </a:ln>
        </p:spPr>
        <p:txBody>
          <a:bodyPr wrap="square" rtlCol="0">
            <a:spAutoFit/>
          </a:bodyPr>
          <a:lstStyle/>
          <a:p>
            <a:pPr marL="171450" indent="-171450">
              <a:buFont typeface="Arial" panose="020B0604020202020204" pitchFamily="34" charset="0"/>
              <a:buChar char="•"/>
            </a:pPr>
            <a:r>
              <a:rPr lang="en-US" sz="800" dirty="0"/>
              <a:t>It is recommended to add delays between any “Files/Folder” commands that deal with copying a file from one location to the other and moving it. This is because copying and deleting is dependent on system latencies which can vary based on deployment infrastructure such as deploying on VMs versus deploying on actual machines.</a:t>
            </a:r>
          </a:p>
          <a:p>
            <a:pPr marL="171450" indent="-171450">
              <a:buFont typeface="Arial" panose="020B0604020202020204" pitchFamily="34" charset="0"/>
              <a:buChar char="•"/>
            </a:pPr>
            <a:r>
              <a:rPr lang="en-US" sz="800" dirty="0"/>
              <a:t>Delay values should be stored in string file and called within the task using an XML command, in order to store them in variables. This allows easy tweaking of delay values throughout the code</a:t>
            </a:r>
          </a:p>
          <a:p>
            <a:pPr marL="171450" indent="-171450">
              <a:buFont typeface="Arial" panose="020B0604020202020204" pitchFamily="34" charset="0"/>
              <a:buChar char="•"/>
            </a:pPr>
            <a:r>
              <a:rPr lang="en-US" sz="800" dirty="0"/>
              <a:t>Using Dynamic delays such as “Wait for Window to Open/Close”, “Wait Till File Exists for x seconds” is a much better approach than hardcoding delays within the code. </a:t>
            </a:r>
          </a:p>
        </p:txBody>
      </p:sp>
    </p:spTree>
    <p:extLst>
      <p:ext uri="{BB962C8B-B14F-4D97-AF65-F5344CB8AC3E}">
        <p14:creationId xmlns:p14="http://schemas.microsoft.com/office/powerpoint/2010/main" val="3306239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745" y="207988"/>
            <a:ext cx="8229600" cy="360167"/>
          </a:xfrm>
        </p:spPr>
        <p:txBody>
          <a:bodyPr>
            <a:noAutofit/>
          </a:bodyPr>
          <a:lstStyle/>
          <a:p>
            <a:r>
              <a:rPr lang="en-US" sz="2000" dirty="0"/>
              <a:t>2. Development Guidelines</a:t>
            </a:r>
          </a:p>
        </p:txBody>
      </p:sp>
      <p:sp>
        <p:nvSpPr>
          <p:cNvPr id="10" name="TextBox 9">
            <a:extLst>
              <a:ext uri="{FF2B5EF4-FFF2-40B4-BE49-F238E27FC236}">
                <a16:creationId xmlns:a16="http://schemas.microsoft.com/office/drawing/2014/main" id="{C1CFD10F-11B0-4443-B0D3-D7D9387CC69E}"/>
              </a:ext>
            </a:extLst>
          </p:cNvPr>
          <p:cNvSpPr txBox="1"/>
          <p:nvPr/>
        </p:nvSpPr>
        <p:spPr>
          <a:xfrm>
            <a:off x="457202" y="569442"/>
            <a:ext cx="4064345" cy="276999"/>
          </a:xfrm>
          <a:prstGeom prst="rect">
            <a:avLst/>
          </a:prstGeom>
          <a:noFill/>
        </p:spPr>
        <p:txBody>
          <a:bodyPr wrap="square" rtlCol="0">
            <a:spAutoFit/>
          </a:bodyPr>
          <a:lstStyle/>
          <a:p>
            <a:r>
              <a:rPr lang="en-US" sz="1200" b="1" dirty="0"/>
              <a:t>2.14 Dependency Manager</a:t>
            </a:r>
          </a:p>
        </p:txBody>
      </p:sp>
      <p:sp>
        <p:nvSpPr>
          <p:cNvPr id="5" name="TextBox 4">
            <a:extLst>
              <a:ext uri="{FF2B5EF4-FFF2-40B4-BE49-F238E27FC236}">
                <a16:creationId xmlns:a16="http://schemas.microsoft.com/office/drawing/2014/main" id="{EBCC48A0-4555-4A01-AFC1-F452370FD129}"/>
              </a:ext>
            </a:extLst>
          </p:cNvPr>
          <p:cNvSpPr txBox="1"/>
          <p:nvPr/>
        </p:nvSpPr>
        <p:spPr>
          <a:xfrm>
            <a:off x="2038350" y="859141"/>
            <a:ext cx="6648450" cy="954107"/>
          </a:xfrm>
          <a:prstGeom prst="rect">
            <a:avLst/>
          </a:prstGeom>
          <a:noFill/>
          <a:ln>
            <a:solidFill>
              <a:schemeClr val="tx1"/>
            </a:solidFill>
          </a:ln>
        </p:spPr>
        <p:txBody>
          <a:bodyPr wrap="square" rtlCol="0">
            <a:spAutoFit/>
          </a:bodyPr>
          <a:lstStyle/>
          <a:p>
            <a:pPr marL="171450" indent="-171450">
              <a:buFont typeface="Arial" panose="020B0604020202020204" pitchFamily="34" charset="0"/>
              <a:buChar char="•"/>
            </a:pPr>
            <a:r>
              <a:rPr lang="en-US" sz="800" dirty="0"/>
              <a:t>All files which act as a dependency for the bot should be added as a dependency within that specific task. In this case, the configuration file is being used as a dependency within the </a:t>
            </a:r>
            <a:r>
              <a:rPr lang="en-US" sz="800" dirty="0" err="1"/>
              <a:t>maintask</a:t>
            </a:r>
            <a:r>
              <a:rPr lang="en-US" sz="800" dirty="0"/>
              <a:t>. This ensures that the Config file is also uploaded on the repository along with the task files, when uploaded using the Manage-&gt; Repository function within the client.</a:t>
            </a:r>
          </a:p>
          <a:p>
            <a:pPr marL="171450" indent="-171450">
              <a:buFont typeface="Arial" panose="020B0604020202020204" pitchFamily="34" charset="0"/>
              <a:buChar char="•"/>
            </a:pPr>
            <a:r>
              <a:rPr lang="en-US" sz="800" dirty="0"/>
              <a:t>The image below represents the window that appears while uploading the task on the server using the function within the client which scans the sub-tasks called within the main task and marks them as dependencies automatically.</a:t>
            </a:r>
          </a:p>
          <a:p>
            <a:pPr marL="171450" indent="-171450">
              <a:buFont typeface="Arial" panose="020B0604020202020204" pitchFamily="34" charset="0"/>
              <a:buChar char="•"/>
            </a:pPr>
            <a:r>
              <a:rPr lang="en-US" sz="800" dirty="0"/>
              <a:t>For the dependencies added within the dependency manager, they would be referenced as dependencies .</a:t>
            </a:r>
          </a:p>
        </p:txBody>
      </p:sp>
      <p:pic>
        <p:nvPicPr>
          <p:cNvPr id="4" name="Picture 3">
            <a:extLst>
              <a:ext uri="{FF2B5EF4-FFF2-40B4-BE49-F238E27FC236}">
                <a16:creationId xmlns:a16="http://schemas.microsoft.com/office/drawing/2014/main" id="{A14BFE19-519D-49EB-B209-BEC1CF6C4E24}"/>
              </a:ext>
            </a:extLst>
          </p:cNvPr>
          <p:cNvPicPr>
            <a:picLocks noChangeAspect="1"/>
          </p:cNvPicPr>
          <p:nvPr/>
        </p:nvPicPr>
        <p:blipFill>
          <a:blip r:embed="rId2"/>
          <a:stretch>
            <a:fillRect/>
          </a:stretch>
        </p:blipFill>
        <p:spPr>
          <a:xfrm>
            <a:off x="406744" y="846440"/>
            <a:ext cx="1193455" cy="3447117"/>
          </a:xfrm>
          <a:prstGeom prst="rect">
            <a:avLst/>
          </a:prstGeom>
        </p:spPr>
      </p:pic>
      <p:pic>
        <p:nvPicPr>
          <p:cNvPr id="8" name="Picture 7">
            <a:extLst>
              <a:ext uri="{FF2B5EF4-FFF2-40B4-BE49-F238E27FC236}">
                <a16:creationId xmlns:a16="http://schemas.microsoft.com/office/drawing/2014/main" id="{6793C3C8-17CE-4908-A790-5C77CF35546D}"/>
              </a:ext>
            </a:extLst>
          </p:cNvPr>
          <p:cNvPicPr>
            <a:picLocks noChangeAspect="1"/>
          </p:cNvPicPr>
          <p:nvPr/>
        </p:nvPicPr>
        <p:blipFill>
          <a:blip r:embed="rId3"/>
          <a:stretch>
            <a:fillRect/>
          </a:stretch>
        </p:blipFill>
        <p:spPr>
          <a:xfrm>
            <a:off x="2763481" y="2069555"/>
            <a:ext cx="4558415" cy="2224002"/>
          </a:xfrm>
          <a:prstGeom prst="rect">
            <a:avLst/>
          </a:prstGeom>
        </p:spPr>
      </p:pic>
      <p:sp>
        <p:nvSpPr>
          <p:cNvPr id="7" name="Arrow: Right 6">
            <a:extLst>
              <a:ext uri="{FF2B5EF4-FFF2-40B4-BE49-F238E27FC236}">
                <a16:creationId xmlns:a16="http://schemas.microsoft.com/office/drawing/2014/main" id="{B7CCB315-34D1-4E6C-8596-E269490F2251}"/>
              </a:ext>
            </a:extLst>
          </p:cNvPr>
          <p:cNvSpPr/>
          <p:nvPr/>
        </p:nvSpPr>
        <p:spPr>
          <a:xfrm>
            <a:off x="1600199" y="1197694"/>
            <a:ext cx="438151" cy="277000"/>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
        <p:nvSpPr>
          <p:cNvPr id="9" name="Arrow: Right 8">
            <a:extLst>
              <a:ext uri="{FF2B5EF4-FFF2-40B4-BE49-F238E27FC236}">
                <a16:creationId xmlns:a16="http://schemas.microsoft.com/office/drawing/2014/main" id="{731B80DD-6EE9-451B-BA9F-207FF46AA258}"/>
              </a:ext>
            </a:extLst>
          </p:cNvPr>
          <p:cNvSpPr/>
          <p:nvPr/>
        </p:nvSpPr>
        <p:spPr>
          <a:xfrm rot="5400000">
            <a:off x="5240771" y="1809252"/>
            <a:ext cx="243607" cy="277000"/>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70868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745" y="207988"/>
            <a:ext cx="8229600" cy="360167"/>
          </a:xfrm>
        </p:spPr>
        <p:txBody>
          <a:bodyPr>
            <a:noAutofit/>
          </a:bodyPr>
          <a:lstStyle/>
          <a:p>
            <a:r>
              <a:rPr lang="en-US" sz="2000" dirty="0"/>
              <a:t>2. Development Guidelines</a:t>
            </a:r>
          </a:p>
        </p:txBody>
      </p:sp>
      <p:sp>
        <p:nvSpPr>
          <p:cNvPr id="10" name="TextBox 9">
            <a:extLst>
              <a:ext uri="{FF2B5EF4-FFF2-40B4-BE49-F238E27FC236}">
                <a16:creationId xmlns:a16="http://schemas.microsoft.com/office/drawing/2014/main" id="{C1CFD10F-11B0-4443-B0D3-D7D9387CC69E}"/>
              </a:ext>
            </a:extLst>
          </p:cNvPr>
          <p:cNvSpPr txBox="1"/>
          <p:nvPr/>
        </p:nvSpPr>
        <p:spPr>
          <a:xfrm>
            <a:off x="457202" y="569442"/>
            <a:ext cx="4064345" cy="276999"/>
          </a:xfrm>
          <a:prstGeom prst="rect">
            <a:avLst/>
          </a:prstGeom>
          <a:noFill/>
        </p:spPr>
        <p:txBody>
          <a:bodyPr wrap="square" rtlCol="0">
            <a:spAutoFit/>
          </a:bodyPr>
          <a:lstStyle/>
          <a:p>
            <a:r>
              <a:rPr lang="en-US" sz="1200" b="1" dirty="0"/>
              <a:t>2.15 Terminal Emulator</a:t>
            </a:r>
          </a:p>
        </p:txBody>
      </p:sp>
      <p:sp>
        <p:nvSpPr>
          <p:cNvPr id="5" name="TextBox 4">
            <a:extLst>
              <a:ext uri="{FF2B5EF4-FFF2-40B4-BE49-F238E27FC236}">
                <a16:creationId xmlns:a16="http://schemas.microsoft.com/office/drawing/2014/main" id="{EBCC48A0-4555-4A01-AFC1-F452370FD129}"/>
              </a:ext>
            </a:extLst>
          </p:cNvPr>
          <p:cNvSpPr txBox="1"/>
          <p:nvPr/>
        </p:nvSpPr>
        <p:spPr>
          <a:xfrm>
            <a:off x="2641600" y="1192553"/>
            <a:ext cx="6045200" cy="1692771"/>
          </a:xfrm>
          <a:prstGeom prst="rect">
            <a:avLst/>
          </a:prstGeom>
          <a:noFill/>
          <a:ln>
            <a:solidFill>
              <a:schemeClr val="tx1"/>
            </a:solidFill>
          </a:ln>
        </p:spPr>
        <p:txBody>
          <a:bodyPr wrap="square" rtlCol="0">
            <a:spAutoFit/>
          </a:bodyPr>
          <a:lstStyle/>
          <a:p>
            <a:pPr marL="171450" indent="-171450">
              <a:buFont typeface="Arial" panose="020B0604020202020204" pitchFamily="34" charset="0"/>
              <a:buChar char="•"/>
            </a:pPr>
            <a:r>
              <a:rPr lang="en-US" sz="800" dirty="0"/>
              <a:t>Typical settings for simulating the mainframe system, simulated by </a:t>
            </a:r>
            <a:r>
              <a:rPr lang="en-US" sz="800" b="1" dirty="0" err="1"/>
              <a:t>Bluezone</a:t>
            </a:r>
            <a:r>
              <a:rPr lang="en-US" sz="800" dirty="0"/>
              <a:t> in the as is process are displayed in the image on the left.</a:t>
            </a:r>
          </a:p>
          <a:p>
            <a:pPr marL="171450" indent="-171450">
              <a:buFont typeface="Arial" panose="020B0604020202020204" pitchFamily="34" charset="0"/>
              <a:buChar char="•"/>
            </a:pPr>
            <a:r>
              <a:rPr lang="en-US" sz="800" dirty="0"/>
              <a:t>Every field/text element on a mainframe has a corresponding index value which is numeric or a field value which looks something like “R7C6” for example. While working with mainframe screens, it is recommended to build a small login to scrape through the screen and get all the fields using the “Get All Fields” commands, store the text and the corresponding Field Name/ Field Index in a text/ XML file and then work out of that to get specific fields or enter text in specific fields.</a:t>
            </a:r>
          </a:p>
          <a:p>
            <a:pPr marL="171450" indent="-171450">
              <a:buFont typeface="Arial" panose="020B0604020202020204" pitchFamily="34" charset="0"/>
              <a:buChar char="•"/>
            </a:pPr>
            <a:r>
              <a:rPr lang="en-US" sz="800" dirty="0"/>
              <a:t>It is recommended to add delays between two terminal emulator commands which involve getting text </a:t>
            </a:r>
            <a:r>
              <a:rPr lang="en-US" sz="800" dirty="0" err="1"/>
              <a:t>froma</a:t>
            </a:r>
            <a:r>
              <a:rPr lang="en-US" sz="800" dirty="0"/>
              <a:t> screen, entering text, navigating to another page, clearing text etc. This is done because terminal emulator functions really fast and thus, it may tend to skip some commands due to the inherent delay in the mainframe. Thus, adding delays.</a:t>
            </a:r>
          </a:p>
          <a:p>
            <a:pPr marL="171450" indent="-171450">
              <a:buFont typeface="Arial" panose="020B0604020202020204" pitchFamily="34" charset="0"/>
              <a:buChar char="•"/>
            </a:pPr>
            <a:r>
              <a:rPr lang="en-US" sz="800" dirty="0"/>
              <a:t>If a mainframe has multiple fields, the fields along with their corresponding field indices and values can be stored in an XML file using a schema and imported within the code using an </a:t>
            </a:r>
          </a:p>
        </p:txBody>
      </p:sp>
      <p:pic>
        <p:nvPicPr>
          <p:cNvPr id="3" name="Picture 2">
            <a:extLst>
              <a:ext uri="{FF2B5EF4-FFF2-40B4-BE49-F238E27FC236}">
                <a16:creationId xmlns:a16="http://schemas.microsoft.com/office/drawing/2014/main" id="{3C6A9EB1-4D45-4899-8628-58B871EBFC95}"/>
              </a:ext>
            </a:extLst>
          </p:cNvPr>
          <p:cNvPicPr>
            <a:picLocks noChangeAspect="1"/>
          </p:cNvPicPr>
          <p:nvPr/>
        </p:nvPicPr>
        <p:blipFill>
          <a:blip r:embed="rId2"/>
          <a:stretch>
            <a:fillRect/>
          </a:stretch>
        </p:blipFill>
        <p:spPr>
          <a:xfrm>
            <a:off x="457202" y="3288987"/>
            <a:ext cx="2922565" cy="1073923"/>
          </a:xfrm>
          <a:prstGeom prst="rect">
            <a:avLst/>
          </a:prstGeom>
        </p:spPr>
      </p:pic>
      <p:sp>
        <p:nvSpPr>
          <p:cNvPr id="8" name="TextBox 7">
            <a:extLst>
              <a:ext uri="{FF2B5EF4-FFF2-40B4-BE49-F238E27FC236}">
                <a16:creationId xmlns:a16="http://schemas.microsoft.com/office/drawing/2014/main" id="{C87CE16B-13AA-4BC6-A23E-FC50311EE9E9}"/>
              </a:ext>
            </a:extLst>
          </p:cNvPr>
          <p:cNvSpPr txBox="1"/>
          <p:nvPr/>
        </p:nvSpPr>
        <p:spPr>
          <a:xfrm>
            <a:off x="3829050" y="3004398"/>
            <a:ext cx="4857748" cy="1569660"/>
          </a:xfrm>
          <a:prstGeom prst="rect">
            <a:avLst/>
          </a:prstGeom>
          <a:noFill/>
          <a:ln>
            <a:solidFill>
              <a:schemeClr val="tx1"/>
            </a:solidFill>
          </a:ln>
        </p:spPr>
        <p:txBody>
          <a:bodyPr wrap="square" rtlCol="0">
            <a:spAutoFit/>
          </a:bodyPr>
          <a:lstStyle/>
          <a:p>
            <a:pPr marL="171450" indent="-171450">
              <a:buFont typeface="Arial" panose="020B0604020202020204" pitchFamily="34" charset="0"/>
              <a:buChar char="•"/>
            </a:pPr>
            <a:r>
              <a:rPr lang="en-US" sz="800" dirty="0"/>
              <a:t>If a particular mainframe screen has a dynamic index (i.e. dynamic because there might be more or less data on the screen due to conditional fields, thus changing the index numbers), in order to scrape through the screen, a logic like the one on the right can be used.</a:t>
            </a:r>
          </a:p>
          <a:p>
            <a:pPr marL="171450" indent="-171450">
              <a:buFont typeface="Arial" panose="020B0604020202020204" pitchFamily="34" charset="0"/>
              <a:buChar char="•"/>
            </a:pPr>
            <a:r>
              <a:rPr lang="en-US" sz="800" dirty="0"/>
              <a:t>In this logic, 200 is a big number which is beyond the maximum number of index numbers that any mainframe screen can have. This number can change from screen to screen and thus, 200 is more of an upper limit.</a:t>
            </a:r>
          </a:p>
          <a:p>
            <a:pPr marL="171450" indent="-171450">
              <a:buFont typeface="Arial" panose="020B0604020202020204" pitchFamily="34" charset="0"/>
              <a:buChar char="•"/>
            </a:pPr>
            <a:r>
              <a:rPr lang="en-US" sz="800" dirty="0"/>
              <a:t>$Counter$ variable helps us loop through each field and gets the value corresponding to that number. If that field contains the identifier that one is looking for, the code within the if statement will be executed.</a:t>
            </a:r>
          </a:p>
          <a:p>
            <a:pPr marL="171450" indent="-171450">
              <a:buFont typeface="Arial" panose="020B0604020202020204" pitchFamily="34" charset="0"/>
              <a:buChar char="•"/>
            </a:pPr>
            <a:r>
              <a:rPr lang="en-US" sz="800" dirty="0"/>
              <a:t>Any index beyond the last valid index will throw an error which would be captured by the Error handling Command.</a:t>
            </a:r>
          </a:p>
        </p:txBody>
      </p:sp>
      <p:pic>
        <p:nvPicPr>
          <p:cNvPr id="4" name="Picture 3">
            <a:extLst>
              <a:ext uri="{FF2B5EF4-FFF2-40B4-BE49-F238E27FC236}">
                <a16:creationId xmlns:a16="http://schemas.microsoft.com/office/drawing/2014/main" id="{406379D5-5959-4C91-901C-C8E83D7C6DFA}"/>
              </a:ext>
            </a:extLst>
          </p:cNvPr>
          <p:cNvPicPr>
            <a:picLocks noChangeAspect="1"/>
          </p:cNvPicPr>
          <p:nvPr/>
        </p:nvPicPr>
        <p:blipFill>
          <a:blip r:embed="rId3"/>
          <a:stretch>
            <a:fillRect/>
          </a:stretch>
        </p:blipFill>
        <p:spPr>
          <a:xfrm>
            <a:off x="457202" y="856851"/>
            <a:ext cx="1695448" cy="2364177"/>
          </a:xfrm>
          <a:prstGeom prst="rect">
            <a:avLst/>
          </a:prstGeom>
        </p:spPr>
      </p:pic>
      <p:sp>
        <p:nvSpPr>
          <p:cNvPr id="9" name="Arrow: Right 8">
            <a:extLst>
              <a:ext uri="{FF2B5EF4-FFF2-40B4-BE49-F238E27FC236}">
                <a16:creationId xmlns:a16="http://schemas.microsoft.com/office/drawing/2014/main" id="{7EC17657-6D48-4900-ADFF-FA4B46DC2CFC}"/>
              </a:ext>
            </a:extLst>
          </p:cNvPr>
          <p:cNvSpPr/>
          <p:nvPr/>
        </p:nvSpPr>
        <p:spPr>
          <a:xfrm>
            <a:off x="2137744" y="1900439"/>
            <a:ext cx="503856" cy="277000"/>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
        <p:nvSpPr>
          <p:cNvPr id="11" name="Arrow: Right 10">
            <a:extLst>
              <a:ext uri="{FF2B5EF4-FFF2-40B4-BE49-F238E27FC236}">
                <a16:creationId xmlns:a16="http://schemas.microsoft.com/office/drawing/2014/main" id="{F1E8F4E7-1164-45DF-9B70-17B1D39195EE}"/>
              </a:ext>
            </a:extLst>
          </p:cNvPr>
          <p:cNvSpPr/>
          <p:nvPr/>
        </p:nvSpPr>
        <p:spPr>
          <a:xfrm>
            <a:off x="3379767" y="3650728"/>
            <a:ext cx="449283" cy="277000"/>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17121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745" y="207988"/>
            <a:ext cx="8229600" cy="360167"/>
          </a:xfrm>
        </p:spPr>
        <p:txBody>
          <a:bodyPr>
            <a:noAutofit/>
          </a:bodyPr>
          <a:lstStyle/>
          <a:p>
            <a:r>
              <a:rPr lang="en-US" sz="2000" dirty="0"/>
              <a:t>2. Development Guidelines</a:t>
            </a:r>
          </a:p>
        </p:txBody>
      </p:sp>
      <p:sp>
        <p:nvSpPr>
          <p:cNvPr id="10" name="TextBox 9">
            <a:extLst>
              <a:ext uri="{FF2B5EF4-FFF2-40B4-BE49-F238E27FC236}">
                <a16:creationId xmlns:a16="http://schemas.microsoft.com/office/drawing/2014/main" id="{C1CFD10F-11B0-4443-B0D3-D7D9387CC69E}"/>
              </a:ext>
            </a:extLst>
          </p:cNvPr>
          <p:cNvSpPr txBox="1"/>
          <p:nvPr/>
        </p:nvSpPr>
        <p:spPr>
          <a:xfrm>
            <a:off x="457204" y="734542"/>
            <a:ext cx="3213094" cy="276999"/>
          </a:xfrm>
          <a:prstGeom prst="rect">
            <a:avLst/>
          </a:prstGeom>
          <a:noFill/>
        </p:spPr>
        <p:txBody>
          <a:bodyPr wrap="square" rtlCol="0">
            <a:spAutoFit/>
          </a:bodyPr>
          <a:lstStyle/>
          <a:p>
            <a:r>
              <a:rPr lang="en-US" sz="1200" b="1" dirty="0"/>
              <a:t>2.16 Outgoing Email Settings</a:t>
            </a:r>
          </a:p>
        </p:txBody>
      </p:sp>
      <p:sp>
        <p:nvSpPr>
          <p:cNvPr id="5" name="TextBox 4">
            <a:extLst>
              <a:ext uri="{FF2B5EF4-FFF2-40B4-BE49-F238E27FC236}">
                <a16:creationId xmlns:a16="http://schemas.microsoft.com/office/drawing/2014/main" id="{EBCC48A0-4555-4A01-AFC1-F452370FD129}"/>
              </a:ext>
            </a:extLst>
          </p:cNvPr>
          <p:cNvSpPr txBox="1"/>
          <p:nvPr/>
        </p:nvSpPr>
        <p:spPr>
          <a:xfrm>
            <a:off x="406745" y="3700696"/>
            <a:ext cx="3213093" cy="584775"/>
          </a:xfrm>
          <a:prstGeom prst="rect">
            <a:avLst/>
          </a:prstGeom>
          <a:noFill/>
          <a:ln>
            <a:solidFill>
              <a:schemeClr val="tx1"/>
            </a:solidFill>
          </a:ln>
        </p:spPr>
        <p:txBody>
          <a:bodyPr wrap="square" rtlCol="0">
            <a:spAutoFit/>
          </a:bodyPr>
          <a:lstStyle/>
          <a:p>
            <a:r>
              <a:rPr lang="en-US" sz="800" dirty="0"/>
              <a:t>Outgoing email settings are configured by navigating to Tools -&gt; Options within the main Enterprise Client Screen. Toggle to Email Settings, and enter values as shown in the image above.</a:t>
            </a:r>
          </a:p>
        </p:txBody>
      </p:sp>
      <p:pic>
        <p:nvPicPr>
          <p:cNvPr id="3" name="Picture 2">
            <a:extLst>
              <a:ext uri="{FF2B5EF4-FFF2-40B4-BE49-F238E27FC236}">
                <a16:creationId xmlns:a16="http://schemas.microsoft.com/office/drawing/2014/main" id="{D84EA5AC-270C-48DF-BF9E-41F4E9D3FFD0}"/>
              </a:ext>
            </a:extLst>
          </p:cNvPr>
          <p:cNvPicPr>
            <a:picLocks noChangeAspect="1"/>
          </p:cNvPicPr>
          <p:nvPr/>
        </p:nvPicPr>
        <p:blipFill>
          <a:blip r:embed="rId2"/>
          <a:stretch>
            <a:fillRect/>
          </a:stretch>
        </p:blipFill>
        <p:spPr>
          <a:xfrm>
            <a:off x="4295499" y="1105460"/>
            <a:ext cx="2457328" cy="3619500"/>
          </a:xfrm>
          <a:prstGeom prst="rect">
            <a:avLst/>
          </a:prstGeom>
        </p:spPr>
      </p:pic>
      <p:pic>
        <p:nvPicPr>
          <p:cNvPr id="4" name="Picture 3">
            <a:extLst>
              <a:ext uri="{FF2B5EF4-FFF2-40B4-BE49-F238E27FC236}">
                <a16:creationId xmlns:a16="http://schemas.microsoft.com/office/drawing/2014/main" id="{ED355DBF-857C-450C-8F04-646DA4CD16CB}"/>
              </a:ext>
            </a:extLst>
          </p:cNvPr>
          <p:cNvPicPr>
            <a:picLocks noChangeAspect="1"/>
          </p:cNvPicPr>
          <p:nvPr/>
        </p:nvPicPr>
        <p:blipFill>
          <a:blip r:embed="rId3"/>
          <a:stretch>
            <a:fillRect/>
          </a:stretch>
        </p:blipFill>
        <p:spPr>
          <a:xfrm>
            <a:off x="406746" y="1105460"/>
            <a:ext cx="3213093" cy="2229153"/>
          </a:xfrm>
          <a:prstGeom prst="rect">
            <a:avLst/>
          </a:prstGeom>
        </p:spPr>
      </p:pic>
      <p:sp>
        <p:nvSpPr>
          <p:cNvPr id="9" name="TextBox 8">
            <a:extLst>
              <a:ext uri="{FF2B5EF4-FFF2-40B4-BE49-F238E27FC236}">
                <a16:creationId xmlns:a16="http://schemas.microsoft.com/office/drawing/2014/main" id="{7C06585B-C450-4858-BC93-0A537038993B}"/>
              </a:ext>
            </a:extLst>
          </p:cNvPr>
          <p:cNvSpPr txBox="1"/>
          <p:nvPr/>
        </p:nvSpPr>
        <p:spPr>
          <a:xfrm>
            <a:off x="4299521" y="734541"/>
            <a:ext cx="3213094" cy="276999"/>
          </a:xfrm>
          <a:prstGeom prst="rect">
            <a:avLst/>
          </a:prstGeom>
          <a:noFill/>
        </p:spPr>
        <p:txBody>
          <a:bodyPr wrap="square" rtlCol="0">
            <a:spAutoFit/>
          </a:bodyPr>
          <a:lstStyle/>
          <a:p>
            <a:r>
              <a:rPr lang="en-US" sz="1200" b="1" dirty="0"/>
              <a:t>2.16 Incoming Email Settings</a:t>
            </a:r>
          </a:p>
        </p:txBody>
      </p:sp>
      <p:sp>
        <p:nvSpPr>
          <p:cNvPr id="11" name="TextBox 10">
            <a:extLst>
              <a:ext uri="{FF2B5EF4-FFF2-40B4-BE49-F238E27FC236}">
                <a16:creationId xmlns:a16="http://schemas.microsoft.com/office/drawing/2014/main" id="{53F25175-79A3-49E8-998B-E13850A0F981}"/>
              </a:ext>
            </a:extLst>
          </p:cNvPr>
          <p:cNvSpPr txBox="1"/>
          <p:nvPr/>
        </p:nvSpPr>
        <p:spPr>
          <a:xfrm>
            <a:off x="7166487" y="1105460"/>
            <a:ext cx="1619588" cy="1077218"/>
          </a:xfrm>
          <a:prstGeom prst="rect">
            <a:avLst/>
          </a:prstGeom>
          <a:noFill/>
          <a:ln>
            <a:solidFill>
              <a:schemeClr val="tx1"/>
            </a:solidFill>
          </a:ln>
        </p:spPr>
        <p:txBody>
          <a:bodyPr wrap="square" rtlCol="0">
            <a:spAutoFit/>
          </a:bodyPr>
          <a:lstStyle/>
          <a:p>
            <a:r>
              <a:rPr lang="en-US" sz="800" dirty="0"/>
              <a:t>Incoming Email server settings are used for monitoring an email inbox based using the Email Automation Command. The settings for the same have been displayed in the image. </a:t>
            </a:r>
          </a:p>
        </p:txBody>
      </p:sp>
      <p:sp>
        <p:nvSpPr>
          <p:cNvPr id="12" name="Arrow: Right 11">
            <a:extLst>
              <a:ext uri="{FF2B5EF4-FFF2-40B4-BE49-F238E27FC236}">
                <a16:creationId xmlns:a16="http://schemas.microsoft.com/office/drawing/2014/main" id="{697C12D8-C299-457D-AE67-C14DBF5412C5}"/>
              </a:ext>
            </a:extLst>
          </p:cNvPr>
          <p:cNvSpPr/>
          <p:nvPr/>
        </p:nvSpPr>
        <p:spPr>
          <a:xfrm rot="5400000">
            <a:off x="1742209" y="3379154"/>
            <a:ext cx="366083" cy="277000"/>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
        <p:nvSpPr>
          <p:cNvPr id="13" name="Arrow: Right 12">
            <a:extLst>
              <a:ext uri="{FF2B5EF4-FFF2-40B4-BE49-F238E27FC236}">
                <a16:creationId xmlns:a16="http://schemas.microsoft.com/office/drawing/2014/main" id="{55DE65EB-CDFB-40C6-9C86-634E92526438}"/>
              </a:ext>
            </a:extLst>
          </p:cNvPr>
          <p:cNvSpPr/>
          <p:nvPr/>
        </p:nvSpPr>
        <p:spPr>
          <a:xfrm>
            <a:off x="6707729" y="1505569"/>
            <a:ext cx="458758" cy="277000"/>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0070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745" y="207988"/>
            <a:ext cx="8229600" cy="360167"/>
          </a:xfrm>
        </p:spPr>
        <p:txBody>
          <a:bodyPr>
            <a:noAutofit/>
          </a:bodyPr>
          <a:lstStyle/>
          <a:p>
            <a:r>
              <a:rPr lang="en-US" sz="2000" dirty="0"/>
              <a:t>3. </a:t>
            </a:r>
            <a:r>
              <a:rPr lang="en-US" sz="2000" dirty="0" err="1"/>
              <a:t>Metabot</a:t>
            </a:r>
            <a:r>
              <a:rPr lang="en-US" sz="2000" dirty="0"/>
              <a:t> Library</a:t>
            </a:r>
          </a:p>
        </p:txBody>
      </p:sp>
      <p:sp>
        <p:nvSpPr>
          <p:cNvPr id="10" name="TextBox 9">
            <a:extLst>
              <a:ext uri="{FF2B5EF4-FFF2-40B4-BE49-F238E27FC236}">
                <a16:creationId xmlns:a16="http://schemas.microsoft.com/office/drawing/2014/main" id="{C1CFD10F-11B0-4443-B0D3-D7D9387CC69E}"/>
              </a:ext>
            </a:extLst>
          </p:cNvPr>
          <p:cNvSpPr txBox="1"/>
          <p:nvPr/>
        </p:nvSpPr>
        <p:spPr>
          <a:xfrm>
            <a:off x="457202" y="569442"/>
            <a:ext cx="4064345" cy="276999"/>
          </a:xfrm>
          <a:prstGeom prst="rect">
            <a:avLst/>
          </a:prstGeom>
          <a:noFill/>
        </p:spPr>
        <p:txBody>
          <a:bodyPr wrap="square" rtlCol="0">
            <a:spAutoFit/>
          </a:bodyPr>
          <a:lstStyle/>
          <a:p>
            <a:r>
              <a:rPr lang="en-US" sz="1200" b="1" dirty="0"/>
              <a:t>3.1 </a:t>
            </a:r>
            <a:r>
              <a:rPr lang="en-US" sz="1200" b="1" dirty="0" err="1"/>
              <a:t>AA.PNCUtils</a:t>
            </a:r>
            <a:endParaRPr lang="en-US" sz="1200" b="1" dirty="0"/>
          </a:p>
        </p:txBody>
      </p:sp>
      <p:sp>
        <p:nvSpPr>
          <p:cNvPr id="17" name="TextBox 16">
            <a:extLst>
              <a:ext uri="{FF2B5EF4-FFF2-40B4-BE49-F238E27FC236}">
                <a16:creationId xmlns:a16="http://schemas.microsoft.com/office/drawing/2014/main" id="{F8830F22-B950-424E-BFF0-97B86CDBA4E4}"/>
              </a:ext>
            </a:extLst>
          </p:cNvPr>
          <p:cNvSpPr txBox="1"/>
          <p:nvPr/>
        </p:nvSpPr>
        <p:spPr>
          <a:xfrm>
            <a:off x="457547" y="841982"/>
            <a:ext cx="8229600" cy="338554"/>
          </a:xfrm>
          <a:prstGeom prst="rect">
            <a:avLst/>
          </a:prstGeom>
          <a:noFill/>
          <a:ln>
            <a:noFill/>
          </a:ln>
        </p:spPr>
        <p:txBody>
          <a:bodyPr wrap="square" rtlCol="0">
            <a:spAutoFit/>
          </a:bodyPr>
          <a:lstStyle/>
          <a:p>
            <a:r>
              <a:rPr lang="en-US" sz="800" dirty="0" err="1"/>
              <a:t>AA.PNCUtils</a:t>
            </a:r>
            <a:r>
              <a:rPr lang="en-US" sz="800" dirty="0"/>
              <a:t> </a:t>
            </a:r>
            <a:r>
              <a:rPr lang="en-US" sz="800" dirty="0" err="1"/>
              <a:t>metabot</a:t>
            </a:r>
            <a:r>
              <a:rPr lang="en-US" sz="800" dirty="0"/>
              <a:t> is a cumulation of multiple utilities available, that can be used within the task frequently. Currently the </a:t>
            </a:r>
            <a:r>
              <a:rPr lang="en-US" sz="800" dirty="0" err="1"/>
              <a:t>AA.PNCUtils</a:t>
            </a:r>
            <a:r>
              <a:rPr lang="en-US" sz="800" dirty="0"/>
              <a:t> </a:t>
            </a:r>
            <a:r>
              <a:rPr lang="en-US" sz="800" dirty="0" err="1"/>
              <a:t>metabot</a:t>
            </a:r>
            <a:r>
              <a:rPr lang="en-US" sz="800" dirty="0"/>
              <a:t> has the following logics with the following functions:</a:t>
            </a:r>
          </a:p>
        </p:txBody>
      </p:sp>
      <p:graphicFrame>
        <p:nvGraphicFramePr>
          <p:cNvPr id="7" name="Table 6">
            <a:extLst>
              <a:ext uri="{FF2B5EF4-FFF2-40B4-BE49-F238E27FC236}">
                <a16:creationId xmlns:a16="http://schemas.microsoft.com/office/drawing/2014/main" id="{CDFDE33E-5DCE-414D-8F7F-ED9DB4F9CD1D}"/>
              </a:ext>
            </a:extLst>
          </p:cNvPr>
          <p:cNvGraphicFramePr>
            <a:graphicFrameLocks noGrp="1"/>
          </p:cNvGraphicFramePr>
          <p:nvPr>
            <p:extLst>
              <p:ext uri="{D42A27DB-BD31-4B8C-83A1-F6EECF244321}">
                <p14:modId xmlns:p14="http://schemas.microsoft.com/office/powerpoint/2010/main" val="1911680465"/>
              </p:ext>
            </p:extLst>
          </p:nvPr>
        </p:nvGraphicFramePr>
        <p:xfrm>
          <a:off x="514697" y="1180536"/>
          <a:ext cx="8229603" cy="3217348"/>
        </p:xfrm>
        <a:graphic>
          <a:graphicData uri="http://schemas.openxmlformats.org/drawingml/2006/table">
            <a:tbl>
              <a:tblPr firstRow="1" firstCol="1" bandRow="1">
                <a:tableStyleId>{5C22544A-7EE6-4342-B048-85BDC9FD1C3A}</a:tableStyleId>
              </a:tblPr>
              <a:tblGrid>
                <a:gridCol w="1633080">
                  <a:extLst>
                    <a:ext uri="{9D8B030D-6E8A-4147-A177-3AD203B41FA5}">
                      <a16:colId xmlns:a16="http://schemas.microsoft.com/office/drawing/2014/main" val="2051717071"/>
                    </a:ext>
                  </a:extLst>
                </a:gridCol>
                <a:gridCol w="3395773">
                  <a:extLst>
                    <a:ext uri="{9D8B030D-6E8A-4147-A177-3AD203B41FA5}">
                      <a16:colId xmlns:a16="http://schemas.microsoft.com/office/drawing/2014/main" val="279906005"/>
                    </a:ext>
                  </a:extLst>
                </a:gridCol>
                <a:gridCol w="3200750">
                  <a:extLst>
                    <a:ext uri="{9D8B030D-6E8A-4147-A177-3AD203B41FA5}">
                      <a16:colId xmlns:a16="http://schemas.microsoft.com/office/drawing/2014/main" val="3507875806"/>
                    </a:ext>
                  </a:extLst>
                </a:gridCol>
              </a:tblGrid>
              <a:tr h="202622">
                <a:tc>
                  <a:txBody>
                    <a:bodyPr/>
                    <a:lstStyle/>
                    <a:p>
                      <a:pPr marL="0" marR="0" algn="ctr">
                        <a:lnSpc>
                          <a:spcPct val="115000"/>
                        </a:lnSpc>
                        <a:spcBef>
                          <a:spcPts val="0"/>
                        </a:spcBef>
                        <a:spcAft>
                          <a:spcPts val="0"/>
                        </a:spcAft>
                      </a:pPr>
                      <a:r>
                        <a:rPr lang="en-GB" sz="800" dirty="0">
                          <a:solidFill>
                            <a:schemeClr val="tx1"/>
                          </a:solidFill>
                          <a:effectLst/>
                        </a:rPr>
                        <a:t>Logic</a:t>
                      </a:r>
                      <a:endParaRPr lang="en-US" sz="800" dirty="0">
                        <a:solidFill>
                          <a:schemeClr val="tx1"/>
                        </a:solidFill>
                        <a:effectLst/>
                        <a:latin typeface="Frutiger 45 Light"/>
                        <a:ea typeface="MS PGothic" panose="020B0600070205080204" pitchFamily="34" charset="-128"/>
                        <a:cs typeface="Times New Roman" panose="02020603050405020304" pitchFamily="18" charset="0"/>
                      </a:endParaRPr>
                    </a:p>
                  </a:txBody>
                  <a:tcPr marL="68580" marR="68580" marT="0" marB="0"/>
                </a:tc>
                <a:tc>
                  <a:txBody>
                    <a:bodyPr/>
                    <a:lstStyle/>
                    <a:p>
                      <a:pPr marL="0" marR="0" lvl="0" indent="0" algn="ctr" defTabSz="457200" rtl="0" eaLnBrk="1" fontAlgn="auto" latinLnBrk="0" hangingPunct="1">
                        <a:lnSpc>
                          <a:spcPct val="115000"/>
                        </a:lnSpc>
                        <a:spcBef>
                          <a:spcPts val="0"/>
                        </a:spcBef>
                        <a:spcAft>
                          <a:spcPts val="0"/>
                        </a:spcAft>
                        <a:buClrTx/>
                        <a:buSzTx/>
                        <a:buFontTx/>
                        <a:buNone/>
                        <a:tabLst/>
                        <a:defRPr/>
                      </a:pPr>
                      <a:r>
                        <a:rPr lang="en-GB" sz="800" dirty="0">
                          <a:solidFill>
                            <a:schemeClr val="tx1"/>
                          </a:solidFill>
                          <a:effectLst/>
                        </a:rPr>
                        <a:t>Input</a:t>
                      </a:r>
                      <a:endParaRPr lang="en-US" sz="800" dirty="0">
                        <a:solidFill>
                          <a:schemeClr val="tx1"/>
                        </a:solidFill>
                        <a:effectLst/>
                        <a:latin typeface="Frutiger 45 Light"/>
                        <a:ea typeface="MS PGothic" panose="020B0600070205080204" pitchFamily="34" charset="-128"/>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800" dirty="0">
                          <a:solidFill>
                            <a:schemeClr val="tx1"/>
                          </a:solidFill>
                          <a:effectLst/>
                        </a:rPr>
                        <a:t>Output</a:t>
                      </a:r>
                      <a:endParaRPr lang="en-US" sz="800" dirty="0">
                        <a:solidFill>
                          <a:schemeClr val="tx1"/>
                        </a:solidFill>
                        <a:effectLst/>
                        <a:latin typeface="Frutiger 45 Light"/>
                        <a:ea typeface="MS PGothic" panose="020B0600070205080204" pitchFamily="34" charset="-128"/>
                        <a:cs typeface="Times New Roman" panose="02020603050405020304" pitchFamily="18" charset="0"/>
                      </a:endParaRPr>
                    </a:p>
                  </a:txBody>
                  <a:tcPr marL="68580" marR="68580" marT="0" marB="0"/>
                </a:tc>
                <a:extLst>
                  <a:ext uri="{0D108BD9-81ED-4DB2-BD59-A6C34878D82A}">
                    <a16:rowId xmlns:a16="http://schemas.microsoft.com/office/drawing/2014/main" val="2019420506"/>
                  </a:ext>
                </a:extLst>
              </a:tr>
              <a:tr h="202622">
                <a:tc>
                  <a:txBody>
                    <a:bodyPr/>
                    <a:lstStyle/>
                    <a:p>
                      <a:pPr marL="0" marR="0" algn="ctr">
                        <a:lnSpc>
                          <a:spcPct val="115000"/>
                        </a:lnSpc>
                        <a:spcBef>
                          <a:spcPts val="0"/>
                        </a:spcBef>
                        <a:spcAft>
                          <a:spcPts val="0"/>
                        </a:spcAft>
                      </a:pPr>
                      <a:r>
                        <a:rPr lang="en-GB" sz="800" b="0" dirty="0" err="1">
                          <a:solidFill>
                            <a:schemeClr val="tx1"/>
                          </a:solidFill>
                          <a:effectLst/>
                          <a:latin typeface="+mn-lt"/>
                          <a:ea typeface="MS PGothic" panose="020B0600070205080204" pitchFamily="34" charset="-128"/>
                          <a:cs typeface="Times New Roman" panose="02020603050405020304" pitchFamily="18" charset="0"/>
                        </a:rPr>
                        <a:t>InitializeRobot</a:t>
                      </a:r>
                      <a:endParaRPr lang="en-US" sz="800" b="0" dirty="0">
                        <a:solidFill>
                          <a:schemeClr val="tx1"/>
                        </a:solidFill>
                        <a:effectLst/>
                        <a:latin typeface="+mn-lt"/>
                        <a:ea typeface="MS PGothic" panose="020B0600070205080204" pitchFamily="34" charset="-128"/>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800" b="1" u="sng" dirty="0">
                          <a:solidFill>
                            <a:schemeClr val="tx1"/>
                          </a:solidFill>
                          <a:effectLst/>
                          <a:latin typeface="+mn-lt"/>
                          <a:ea typeface="MS PGothic" panose="020B0600070205080204" pitchFamily="34" charset="-128"/>
                          <a:cs typeface="Times New Roman" panose="02020603050405020304" pitchFamily="18" charset="0"/>
                        </a:rPr>
                        <a:t>Process area </a:t>
                      </a:r>
                      <a:r>
                        <a:rPr lang="en-US" sz="800" b="0" dirty="0">
                          <a:solidFill>
                            <a:schemeClr val="tx1"/>
                          </a:solidFill>
                          <a:effectLst/>
                          <a:latin typeface="+mn-lt"/>
                          <a:ea typeface="MS PGothic" panose="020B0600070205080204" pitchFamily="34" charset="-128"/>
                          <a:cs typeface="Times New Roman" panose="02020603050405020304" pitchFamily="18" charset="0"/>
                        </a:rPr>
                        <a:t>– The process area folder within My Tasks</a:t>
                      </a:r>
                    </a:p>
                    <a:p>
                      <a:pPr marL="0" marR="0" algn="l">
                        <a:lnSpc>
                          <a:spcPct val="115000"/>
                        </a:lnSpc>
                        <a:spcBef>
                          <a:spcPts val="0"/>
                        </a:spcBef>
                        <a:spcAft>
                          <a:spcPts val="0"/>
                        </a:spcAft>
                      </a:pPr>
                      <a:r>
                        <a:rPr lang="en-US" sz="800" b="1" u="sng" dirty="0">
                          <a:solidFill>
                            <a:schemeClr val="tx1"/>
                          </a:solidFill>
                          <a:effectLst/>
                          <a:latin typeface="+mn-lt"/>
                          <a:ea typeface="MS PGothic" panose="020B0600070205080204" pitchFamily="34" charset="-128"/>
                          <a:cs typeface="Times New Roman" panose="02020603050405020304" pitchFamily="18" charset="0"/>
                        </a:rPr>
                        <a:t>Robot Name </a:t>
                      </a:r>
                      <a:r>
                        <a:rPr lang="en-US" sz="800" b="0" dirty="0">
                          <a:solidFill>
                            <a:schemeClr val="tx1"/>
                          </a:solidFill>
                          <a:effectLst/>
                          <a:latin typeface="+mn-lt"/>
                          <a:ea typeface="MS PGothic" panose="020B0600070205080204" pitchFamily="34" charset="-128"/>
                          <a:cs typeface="Times New Roman" panose="02020603050405020304" pitchFamily="18" charset="0"/>
                        </a:rPr>
                        <a:t>– Name of the robot folder</a:t>
                      </a:r>
                    </a:p>
                  </a:txBody>
                  <a:tcPr marL="68580" marR="68580" marT="0" marB="0"/>
                </a:tc>
                <a:tc>
                  <a:txBody>
                    <a:bodyPr/>
                    <a:lstStyle/>
                    <a:p>
                      <a:pPr marL="0" marR="0" algn="l">
                        <a:lnSpc>
                          <a:spcPct val="115000"/>
                        </a:lnSpc>
                        <a:spcBef>
                          <a:spcPts val="0"/>
                        </a:spcBef>
                        <a:spcAft>
                          <a:spcPts val="0"/>
                        </a:spcAft>
                      </a:pPr>
                      <a:r>
                        <a:rPr lang="en-US" sz="800" b="1" u="sng" dirty="0">
                          <a:effectLst/>
                          <a:latin typeface="+mn-lt"/>
                          <a:ea typeface="MS PGothic" panose="020B0600070205080204" pitchFamily="34" charset="-128"/>
                          <a:cs typeface="Times New Roman" panose="02020603050405020304" pitchFamily="18" charset="0"/>
                        </a:rPr>
                        <a:t>Input Folder </a:t>
                      </a:r>
                      <a:r>
                        <a:rPr lang="en-US" sz="800" dirty="0">
                          <a:effectLst/>
                          <a:latin typeface="+mn-lt"/>
                          <a:ea typeface="MS PGothic" panose="020B0600070205080204" pitchFamily="34" charset="-128"/>
                          <a:cs typeface="Times New Roman" panose="02020603050405020304" pitchFamily="18" charset="0"/>
                        </a:rPr>
                        <a:t>– Mapped to $</a:t>
                      </a:r>
                      <a:r>
                        <a:rPr lang="en-US" sz="800" dirty="0" err="1">
                          <a:effectLst/>
                          <a:latin typeface="+mn-lt"/>
                          <a:ea typeface="MS PGothic" panose="020B0600070205080204" pitchFamily="34" charset="-128"/>
                          <a:cs typeface="Times New Roman" panose="02020603050405020304" pitchFamily="18" charset="0"/>
                        </a:rPr>
                        <a:t>vFolderInput</a:t>
                      </a:r>
                      <a:r>
                        <a:rPr lang="en-US" sz="800" dirty="0">
                          <a:effectLst/>
                          <a:latin typeface="+mn-lt"/>
                          <a:ea typeface="MS PGothic" panose="020B0600070205080204" pitchFamily="34" charset="-128"/>
                          <a:cs typeface="Times New Roman" panose="02020603050405020304" pitchFamily="18" charset="0"/>
                        </a:rPr>
                        <a:t>$</a:t>
                      </a:r>
                    </a:p>
                    <a:p>
                      <a:pPr marL="0" marR="0" algn="l">
                        <a:lnSpc>
                          <a:spcPct val="115000"/>
                        </a:lnSpc>
                        <a:spcBef>
                          <a:spcPts val="0"/>
                        </a:spcBef>
                        <a:spcAft>
                          <a:spcPts val="0"/>
                        </a:spcAft>
                      </a:pPr>
                      <a:r>
                        <a:rPr lang="en-US" sz="800" b="1" u="sng" dirty="0">
                          <a:effectLst/>
                          <a:latin typeface="+mn-lt"/>
                          <a:ea typeface="MS PGothic" panose="020B0600070205080204" pitchFamily="34" charset="-128"/>
                          <a:cs typeface="Times New Roman" panose="02020603050405020304" pitchFamily="18" charset="0"/>
                        </a:rPr>
                        <a:t>Output Folder </a:t>
                      </a:r>
                      <a:r>
                        <a:rPr lang="en-US" sz="800" dirty="0">
                          <a:effectLst/>
                          <a:latin typeface="+mn-lt"/>
                          <a:ea typeface="MS PGothic" panose="020B0600070205080204" pitchFamily="34" charset="-128"/>
                          <a:cs typeface="Times New Roman" panose="02020603050405020304" pitchFamily="18" charset="0"/>
                        </a:rPr>
                        <a:t>– Mapped to $</a:t>
                      </a:r>
                      <a:r>
                        <a:rPr lang="en-US" sz="800" dirty="0" err="1">
                          <a:effectLst/>
                          <a:latin typeface="+mn-lt"/>
                          <a:ea typeface="MS PGothic" panose="020B0600070205080204" pitchFamily="34" charset="-128"/>
                          <a:cs typeface="Times New Roman" panose="02020603050405020304" pitchFamily="18" charset="0"/>
                        </a:rPr>
                        <a:t>vFolderOutput</a:t>
                      </a:r>
                      <a:r>
                        <a:rPr lang="en-US" sz="800" dirty="0">
                          <a:effectLst/>
                          <a:latin typeface="+mn-lt"/>
                          <a:ea typeface="MS PGothic" panose="020B0600070205080204" pitchFamily="34" charset="-128"/>
                          <a:cs typeface="Times New Roman" panose="02020603050405020304" pitchFamily="18" charset="0"/>
                        </a:rPr>
                        <a:t>$</a:t>
                      </a:r>
                    </a:p>
                    <a:p>
                      <a:pPr marL="0" marR="0" algn="l">
                        <a:lnSpc>
                          <a:spcPct val="115000"/>
                        </a:lnSpc>
                        <a:spcBef>
                          <a:spcPts val="0"/>
                        </a:spcBef>
                        <a:spcAft>
                          <a:spcPts val="0"/>
                        </a:spcAft>
                      </a:pPr>
                      <a:r>
                        <a:rPr lang="en-US" sz="800" b="1" u="sng" dirty="0">
                          <a:effectLst/>
                          <a:latin typeface="+mn-lt"/>
                          <a:ea typeface="MS PGothic" panose="020B0600070205080204" pitchFamily="34" charset="-128"/>
                          <a:cs typeface="Times New Roman" panose="02020603050405020304" pitchFamily="18" charset="0"/>
                        </a:rPr>
                        <a:t>Log Folder </a:t>
                      </a:r>
                      <a:r>
                        <a:rPr lang="en-US" sz="800" dirty="0">
                          <a:effectLst/>
                          <a:latin typeface="+mn-lt"/>
                          <a:ea typeface="MS PGothic" panose="020B0600070205080204" pitchFamily="34" charset="-128"/>
                          <a:cs typeface="Times New Roman" panose="02020603050405020304" pitchFamily="18" charset="0"/>
                        </a:rPr>
                        <a:t>– Mapped to $</a:t>
                      </a:r>
                      <a:r>
                        <a:rPr lang="en-US" sz="800" dirty="0" err="1">
                          <a:effectLst/>
                          <a:latin typeface="+mn-lt"/>
                          <a:ea typeface="MS PGothic" panose="020B0600070205080204" pitchFamily="34" charset="-128"/>
                          <a:cs typeface="Times New Roman" panose="02020603050405020304" pitchFamily="18" charset="0"/>
                        </a:rPr>
                        <a:t>vFolderLog</a:t>
                      </a:r>
                      <a:r>
                        <a:rPr lang="en-US" sz="800" dirty="0">
                          <a:effectLst/>
                          <a:latin typeface="+mn-lt"/>
                          <a:ea typeface="MS PGothic" panose="020B0600070205080204" pitchFamily="34" charset="-128"/>
                          <a:cs typeface="Times New Roman" panose="02020603050405020304" pitchFamily="18" charset="0"/>
                        </a:rPr>
                        <a:t>$</a:t>
                      </a:r>
                    </a:p>
                  </a:txBody>
                  <a:tcPr marL="68580" marR="68580" marT="0" marB="0"/>
                </a:tc>
                <a:extLst>
                  <a:ext uri="{0D108BD9-81ED-4DB2-BD59-A6C34878D82A}">
                    <a16:rowId xmlns:a16="http://schemas.microsoft.com/office/drawing/2014/main" val="2339411748"/>
                  </a:ext>
                </a:extLst>
              </a:tr>
              <a:tr h="202622">
                <a:tc>
                  <a:txBody>
                    <a:bodyPr/>
                    <a:lstStyle/>
                    <a:p>
                      <a:pPr marL="0" marR="0" algn="ctr">
                        <a:lnSpc>
                          <a:spcPct val="115000"/>
                        </a:lnSpc>
                        <a:spcBef>
                          <a:spcPts val="0"/>
                        </a:spcBef>
                        <a:spcAft>
                          <a:spcPts val="0"/>
                        </a:spcAft>
                      </a:pPr>
                      <a:r>
                        <a:rPr lang="en-US" sz="800" b="0" dirty="0" err="1">
                          <a:solidFill>
                            <a:schemeClr val="tx1"/>
                          </a:solidFill>
                          <a:effectLst/>
                          <a:latin typeface="+mn-lt"/>
                          <a:ea typeface="MS PGothic" panose="020B0600070205080204" pitchFamily="34" charset="-128"/>
                          <a:cs typeface="Times New Roman" panose="02020603050405020304" pitchFamily="18" charset="0"/>
                        </a:rPr>
                        <a:t>ReadEnvironmentStrings</a:t>
                      </a:r>
                      <a:endParaRPr lang="en-US" sz="800" b="0" dirty="0">
                        <a:solidFill>
                          <a:schemeClr val="tx1"/>
                        </a:solidFill>
                        <a:effectLst/>
                        <a:latin typeface="+mn-lt"/>
                        <a:ea typeface="MS PGothic" panose="020B0600070205080204" pitchFamily="34" charset="-128"/>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800" b="1" u="sng" dirty="0">
                          <a:solidFill>
                            <a:schemeClr val="tx1"/>
                          </a:solidFill>
                          <a:effectLst/>
                          <a:latin typeface="+mn-lt"/>
                          <a:ea typeface="MS PGothic" panose="020B0600070205080204" pitchFamily="34" charset="-128"/>
                          <a:cs typeface="Times New Roman" panose="02020603050405020304" pitchFamily="18" charset="0"/>
                        </a:rPr>
                        <a:t>Config File Location </a:t>
                      </a:r>
                      <a:r>
                        <a:rPr lang="en-US" sz="800" b="0" dirty="0">
                          <a:solidFill>
                            <a:schemeClr val="tx1"/>
                          </a:solidFill>
                          <a:effectLst/>
                          <a:latin typeface="+mn-lt"/>
                          <a:ea typeface="MS PGothic" panose="020B0600070205080204" pitchFamily="34" charset="-128"/>
                          <a:cs typeface="Times New Roman" panose="02020603050405020304" pitchFamily="18" charset="0"/>
                        </a:rPr>
                        <a:t>– Enter file path here </a:t>
                      </a:r>
                    </a:p>
                    <a:p>
                      <a:pPr marL="0" marR="0" algn="l">
                        <a:lnSpc>
                          <a:spcPct val="115000"/>
                        </a:lnSpc>
                        <a:spcBef>
                          <a:spcPts val="0"/>
                        </a:spcBef>
                        <a:spcAft>
                          <a:spcPts val="0"/>
                        </a:spcAft>
                      </a:pPr>
                      <a:r>
                        <a:rPr lang="en-US" sz="800" b="1" dirty="0">
                          <a:solidFill>
                            <a:schemeClr val="tx1"/>
                          </a:solidFill>
                          <a:effectLst/>
                          <a:latin typeface="+mn-lt"/>
                          <a:ea typeface="MS PGothic" panose="020B0600070205080204" pitchFamily="34" charset="-128"/>
                          <a:cs typeface="Times New Roman" panose="02020603050405020304" pitchFamily="18" charset="0"/>
                        </a:rPr>
                        <a:t>Connected Control Room </a:t>
                      </a:r>
                      <a:r>
                        <a:rPr lang="en-US" sz="800" b="0" dirty="0">
                          <a:solidFill>
                            <a:schemeClr val="tx1"/>
                          </a:solidFill>
                          <a:effectLst/>
                          <a:latin typeface="+mn-lt"/>
                          <a:ea typeface="MS PGothic" panose="020B0600070205080204" pitchFamily="34" charset="-128"/>
                          <a:cs typeface="Times New Roman" panose="02020603050405020304" pitchFamily="18" charset="0"/>
                        </a:rPr>
                        <a:t>– Use $</a:t>
                      </a:r>
                      <a:r>
                        <a:rPr lang="en-US" sz="800" b="0" dirty="0" err="1">
                          <a:solidFill>
                            <a:schemeClr val="tx1"/>
                          </a:solidFill>
                          <a:effectLst/>
                          <a:latin typeface="+mn-lt"/>
                          <a:ea typeface="MS PGothic" panose="020B0600070205080204" pitchFamily="34" charset="-128"/>
                          <a:cs typeface="Times New Roman" panose="02020603050405020304" pitchFamily="18" charset="0"/>
                        </a:rPr>
                        <a:t>AAControlRoomVariable</a:t>
                      </a:r>
                      <a:r>
                        <a:rPr lang="en-US" sz="800" b="0" dirty="0">
                          <a:solidFill>
                            <a:schemeClr val="tx1"/>
                          </a:solidFill>
                          <a:effectLst/>
                          <a:latin typeface="+mn-lt"/>
                          <a:ea typeface="MS PGothic" panose="020B0600070205080204" pitchFamily="34" charset="-128"/>
                          <a:cs typeface="Times New Roman" panose="02020603050405020304" pitchFamily="18" charset="0"/>
                        </a:rPr>
                        <a:t>$</a:t>
                      </a:r>
                    </a:p>
                  </a:txBody>
                  <a:tcPr marL="68580" marR="68580" marT="0" marB="0"/>
                </a:tc>
                <a:tc>
                  <a:txBody>
                    <a:bodyPr/>
                    <a:lstStyle/>
                    <a:p>
                      <a:pPr marL="0" marR="0" algn="l">
                        <a:lnSpc>
                          <a:spcPct val="115000"/>
                        </a:lnSpc>
                        <a:spcBef>
                          <a:spcPts val="0"/>
                        </a:spcBef>
                        <a:spcAft>
                          <a:spcPts val="0"/>
                        </a:spcAft>
                      </a:pPr>
                      <a:r>
                        <a:rPr lang="en-US" sz="800" b="1" u="sng" dirty="0">
                          <a:effectLst/>
                          <a:latin typeface="+mn-lt"/>
                          <a:ea typeface="MS PGothic" panose="020B0600070205080204" pitchFamily="34" charset="-128"/>
                          <a:cs typeface="Times New Roman" panose="02020603050405020304" pitchFamily="18" charset="0"/>
                        </a:rPr>
                        <a:t>Value</a:t>
                      </a:r>
                      <a:r>
                        <a:rPr lang="en-US" sz="800" dirty="0">
                          <a:effectLst/>
                          <a:latin typeface="+mn-lt"/>
                          <a:ea typeface="MS PGothic" panose="020B0600070205080204" pitchFamily="34" charset="-128"/>
                          <a:cs typeface="Times New Roman" panose="02020603050405020304" pitchFamily="18" charset="0"/>
                        </a:rPr>
                        <a:t> – Value corresponding to that identifier, based on the environment to which the variable is connected to.</a:t>
                      </a:r>
                    </a:p>
                  </a:txBody>
                  <a:tcPr marL="68580" marR="68580" marT="0" marB="0"/>
                </a:tc>
                <a:extLst>
                  <a:ext uri="{0D108BD9-81ED-4DB2-BD59-A6C34878D82A}">
                    <a16:rowId xmlns:a16="http://schemas.microsoft.com/office/drawing/2014/main" val="910530801"/>
                  </a:ext>
                </a:extLst>
              </a:tr>
              <a:tr h="202622">
                <a:tc>
                  <a:txBody>
                    <a:bodyPr/>
                    <a:lstStyle/>
                    <a:p>
                      <a:pPr marL="0" marR="0" algn="ctr">
                        <a:lnSpc>
                          <a:spcPct val="115000"/>
                        </a:lnSpc>
                        <a:spcBef>
                          <a:spcPts val="0"/>
                        </a:spcBef>
                        <a:spcAft>
                          <a:spcPts val="0"/>
                        </a:spcAft>
                      </a:pPr>
                      <a:r>
                        <a:rPr lang="en-US" sz="800" b="0" dirty="0" err="1">
                          <a:solidFill>
                            <a:schemeClr val="tx1"/>
                          </a:solidFill>
                          <a:effectLst/>
                          <a:latin typeface="+mn-lt"/>
                          <a:ea typeface="MS PGothic" panose="020B0600070205080204" pitchFamily="34" charset="-128"/>
                          <a:cs typeface="Times New Roman" panose="02020603050405020304" pitchFamily="18" charset="0"/>
                        </a:rPr>
                        <a:t>ReadFromStringFile</a:t>
                      </a:r>
                      <a:endParaRPr lang="en-US" sz="800" b="0" dirty="0">
                        <a:solidFill>
                          <a:schemeClr val="tx1"/>
                        </a:solidFill>
                        <a:effectLst/>
                        <a:latin typeface="+mn-lt"/>
                        <a:ea typeface="MS PGothic" panose="020B0600070205080204" pitchFamily="34" charset="-128"/>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800" b="1" u="sng" dirty="0">
                          <a:solidFill>
                            <a:schemeClr val="tx1"/>
                          </a:solidFill>
                          <a:effectLst/>
                          <a:latin typeface="+mn-lt"/>
                          <a:ea typeface="MS PGothic" panose="020B0600070205080204" pitchFamily="34" charset="-128"/>
                          <a:cs typeface="Times New Roman" panose="02020603050405020304" pitchFamily="18" charset="0"/>
                        </a:rPr>
                        <a:t>File Path </a:t>
                      </a:r>
                      <a:r>
                        <a:rPr lang="en-US" sz="800" b="0" dirty="0">
                          <a:solidFill>
                            <a:schemeClr val="tx1"/>
                          </a:solidFill>
                          <a:effectLst/>
                          <a:latin typeface="+mn-lt"/>
                          <a:ea typeface="MS PGothic" panose="020B0600070205080204" pitchFamily="34" charset="-128"/>
                          <a:cs typeface="Times New Roman" panose="02020603050405020304" pitchFamily="18" charset="0"/>
                        </a:rPr>
                        <a:t>– Place where string file is stored (Should be made dynamic in the code)</a:t>
                      </a:r>
                    </a:p>
                    <a:p>
                      <a:pPr marL="0" marR="0" lvl="0" indent="0" algn="l" defTabSz="457200" rtl="0" eaLnBrk="1" fontAlgn="auto" latinLnBrk="0" hangingPunct="1">
                        <a:lnSpc>
                          <a:spcPct val="115000"/>
                        </a:lnSpc>
                        <a:spcBef>
                          <a:spcPts val="0"/>
                        </a:spcBef>
                        <a:spcAft>
                          <a:spcPts val="0"/>
                        </a:spcAft>
                        <a:buClrTx/>
                        <a:buSzTx/>
                        <a:buFontTx/>
                        <a:buNone/>
                        <a:tabLst/>
                        <a:defRPr/>
                      </a:pPr>
                      <a:r>
                        <a:rPr lang="en-US" sz="800" b="1" u="sng" dirty="0">
                          <a:effectLst/>
                          <a:latin typeface="+mn-lt"/>
                          <a:ea typeface="MS PGothic" panose="020B0600070205080204" pitchFamily="34" charset="-128"/>
                          <a:cs typeface="Times New Roman" panose="02020603050405020304" pitchFamily="18" charset="0"/>
                        </a:rPr>
                        <a:t>String Identifier</a:t>
                      </a:r>
                      <a:r>
                        <a:rPr lang="en-US" sz="800" dirty="0">
                          <a:effectLst/>
                          <a:latin typeface="+mn-lt"/>
                          <a:ea typeface="MS PGothic" panose="020B0600070205080204" pitchFamily="34" charset="-128"/>
                          <a:cs typeface="Times New Roman" panose="02020603050405020304" pitchFamily="18" charset="0"/>
                        </a:rPr>
                        <a:t>: Adding this identifier simulates the </a:t>
                      </a:r>
                      <a:r>
                        <a:rPr lang="en-US" sz="800" dirty="0" err="1">
                          <a:effectLst/>
                          <a:latin typeface="+mn-lt"/>
                          <a:ea typeface="MS PGothic" panose="020B0600070205080204" pitchFamily="34" charset="-128"/>
                          <a:cs typeface="Times New Roman" panose="02020603050405020304" pitchFamily="18" charset="0"/>
                        </a:rPr>
                        <a:t>Xpath</a:t>
                      </a:r>
                      <a:r>
                        <a:rPr lang="en-US" sz="800" dirty="0">
                          <a:effectLst/>
                          <a:latin typeface="+mn-lt"/>
                          <a:ea typeface="MS PGothic" panose="020B0600070205080204" pitchFamily="34" charset="-128"/>
                          <a:cs typeface="Times New Roman" panose="02020603050405020304" pitchFamily="18" charset="0"/>
                        </a:rPr>
                        <a:t> Function //</a:t>
                      </a:r>
                      <a:r>
                        <a:rPr lang="en-US" sz="800" dirty="0" err="1">
                          <a:effectLst/>
                          <a:latin typeface="+mn-lt"/>
                          <a:ea typeface="MS PGothic" panose="020B0600070205080204" pitchFamily="34" charset="-128"/>
                          <a:cs typeface="Times New Roman" panose="02020603050405020304" pitchFamily="18" charset="0"/>
                        </a:rPr>
                        <a:t>ConfigFile</a:t>
                      </a:r>
                      <a:r>
                        <a:rPr lang="en-US" sz="800" dirty="0">
                          <a:effectLst/>
                          <a:latin typeface="+mn-lt"/>
                          <a:ea typeface="MS PGothic" panose="020B0600070205080204" pitchFamily="34" charset="-128"/>
                          <a:cs typeface="Times New Roman" panose="02020603050405020304" pitchFamily="18" charset="0"/>
                        </a:rPr>
                        <a:t>/[</a:t>
                      </a:r>
                      <a:r>
                        <a:rPr lang="en-US" sz="800" dirty="0" err="1">
                          <a:effectLst/>
                          <a:latin typeface="+mn-lt"/>
                          <a:ea typeface="MS PGothic" panose="020B0600070205080204" pitchFamily="34" charset="-128"/>
                          <a:cs typeface="Times New Roman" panose="02020603050405020304" pitchFamily="18" charset="0"/>
                        </a:rPr>
                        <a:t>StringIdentifer</a:t>
                      </a:r>
                      <a:r>
                        <a:rPr lang="en-US" sz="800" dirty="0">
                          <a:effectLst/>
                          <a:latin typeface="+mn-lt"/>
                          <a:ea typeface="MS PGothic" panose="020B0600070205080204" pitchFamily="34" charset="-128"/>
                          <a:cs typeface="Times New Roman" panose="02020603050405020304" pitchFamily="18" charset="0"/>
                        </a:rPr>
                        <a:t>], thus returning the value against the </a:t>
                      </a:r>
                      <a:r>
                        <a:rPr lang="en-US" sz="800" dirty="0" err="1">
                          <a:effectLst/>
                          <a:latin typeface="+mn-lt"/>
                          <a:ea typeface="MS PGothic" panose="020B0600070205080204" pitchFamily="34" charset="-128"/>
                          <a:cs typeface="Times New Roman" panose="02020603050405020304" pitchFamily="18" charset="0"/>
                        </a:rPr>
                        <a:t>the</a:t>
                      </a:r>
                      <a:r>
                        <a:rPr lang="en-US" sz="800" dirty="0">
                          <a:effectLst/>
                          <a:latin typeface="+mn-lt"/>
                          <a:ea typeface="MS PGothic" panose="020B0600070205080204" pitchFamily="34" charset="-128"/>
                          <a:cs typeface="Times New Roman" panose="02020603050405020304" pitchFamily="18" charset="0"/>
                        </a:rPr>
                        <a:t> string, stored in the output variable</a:t>
                      </a:r>
                    </a:p>
                  </a:txBody>
                  <a:tcPr marL="68580" marR="68580" marT="0" marB="0"/>
                </a:tc>
                <a:tc>
                  <a:txBody>
                    <a:bodyPr/>
                    <a:lstStyle/>
                    <a:p>
                      <a:pPr marL="0" marR="0" algn="l">
                        <a:lnSpc>
                          <a:spcPct val="115000"/>
                        </a:lnSpc>
                        <a:spcBef>
                          <a:spcPts val="0"/>
                        </a:spcBef>
                        <a:spcAft>
                          <a:spcPts val="0"/>
                        </a:spcAft>
                      </a:pPr>
                      <a:r>
                        <a:rPr lang="en-US" sz="800" b="1" u="sng" dirty="0">
                          <a:effectLst/>
                          <a:latin typeface="+mn-lt"/>
                          <a:ea typeface="MS PGothic" panose="020B0600070205080204" pitchFamily="34" charset="-128"/>
                          <a:cs typeface="Times New Roman" panose="02020603050405020304" pitchFamily="18" charset="0"/>
                        </a:rPr>
                        <a:t>Output String</a:t>
                      </a:r>
                      <a:r>
                        <a:rPr lang="en-US" sz="800" b="0" u="none" dirty="0">
                          <a:effectLst/>
                          <a:latin typeface="+mn-lt"/>
                          <a:ea typeface="MS PGothic" panose="020B0600070205080204" pitchFamily="34" charset="-128"/>
                          <a:cs typeface="Times New Roman" panose="02020603050405020304" pitchFamily="18" charset="0"/>
                        </a:rPr>
                        <a:t> – This is the value corresponding to that key executed via the mentioned </a:t>
                      </a:r>
                      <a:r>
                        <a:rPr lang="en-US" sz="800" b="0" u="none" dirty="0" err="1">
                          <a:effectLst/>
                          <a:latin typeface="+mn-lt"/>
                          <a:ea typeface="MS PGothic" panose="020B0600070205080204" pitchFamily="34" charset="-128"/>
                          <a:cs typeface="Times New Roman" panose="02020603050405020304" pitchFamily="18" charset="0"/>
                        </a:rPr>
                        <a:t>Xpath</a:t>
                      </a:r>
                      <a:r>
                        <a:rPr lang="en-US" sz="800" b="0" u="none" dirty="0">
                          <a:effectLst/>
                          <a:latin typeface="+mn-lt"/>
                          <a:ea typeface="MS PGothic" panose="020B0600070205080204" pitchFamily="34" charset="-128"/>
                          <a:cs typeface="Times New Roman" panose="02020603050405020304" pitchFamily="18" charset="0"/>
                        </a:rPr>
                        <a:t> function.</a:t>
                      </a:r>
                      <a:endParaRPr lang="en-US" sz="800" b="1" u="sng" dirty="0">
                        <a:effectLst/>
                        <a:latin typeface="+mn-lt"/>
                        <a:ea typeface="MS PGothic" panose="020B0600070205080204" pitchFamily="34" charset="-128"/>
                        <a:cs typeface="Times New Roman" panose="02020603050405020304" pitchFamily="18" charset="0"/>
                      </a:endParaRPr>
                    </a:p>
                  </a:txBody>
                  <a:tcPr marL="68580" marR="68580" marT="0" marB="0"/>
                </a:tc>
                <a:extLst>
                  <a:ext uri="{0D108BD9-81ED-4DB2-BD59-A6C34878D82A}">
                    <a16:rowId xmlns:a16="http://schemas.microsoft.com/office/drawing/2014/main" val="1291751299"/>
                  </a:ext>
                </a:extLst>
              </a:tr>
              <a:tr h="202622">
                <a:tc>
                  <a:txBody>
                    <a:bodyPr/>
                    <a:lstStyle/>
                    <a:p>
                      <a:pPr marL="0" marR="0" algn="ctr">
                        <a:lnSpc>
                          <a:spcPct val="115000"/>
                        </a:lnSpc>
                        <a:spcBef>
                          <a:spcPts val="0"/>
                        </a:spcBef>
                        <a:spcAft>
                          <a:spcPts val="0"/>
                        </a:spcAft>
                      </a:pPr>
                      <a:r>
                        <a:rPr lang="en-US" sz="800" b="0" dirty="0" err="1">
                          <a:solidFill>
                            <a:schemeClr val="tx1"/>
                          </a:solidFill>
                          <a:effectLst/>
                          <a:latin typeface="+mn-lt"/>
                          <a:ea typeface="MS PGothic" panose="020B0600070205080204" pitchFamily="34" charset="-128"/>
                          <a:cs typeface="Times New Roman" panose="02020603050405020304" pitchFamily="18" charset="0"/>
                        </a:rPr>
                        <a:t>TestMessageBox</a:t>
                      </a:r>
                      <a:endParaRPr lang="en-US" sz="800" b="0" dirty="0">
                        <a:solidFill>
                          <a:schemeClr val="tx1"/>
                        </a:solidFill>
                        <a:effectLst/>
                        <a:latin typeface="+mn-lt"/>
                        <a:ea typeface="MS PGothic" panose="020B0600070205080204" pitchFamily="34" charset="-128"/>
                        <a:cs typeface="Times New Roman" panose="02020603050405020304" pitchFamily="18" charset="0"/>
                      </a:endParaRPr>
                    </a:p>
                  </a:txBody>
                  <a:tcPr marL="68580" marR="68580" marT="0" marB="0"/>
                </a:tc>
                <a:tc>
                  <a:txBody>
                    <a:bodyPr/>
                    <a:lstStyle/>
                    <a:p>
                      <a:pPr marL="0" marR="0" lvl="0" indent="0" algn="l" defTabSz="457200" rtl="0" eaLnBrk="1" fontAlgn="auto" latinLnBrk="0" hangingPunct="1">
                        <a:lnSpc>
                          <a:spcPct val="115000"/>
                        </a:lnSpc>
                        <a:spcBef>
                          <a:spcPts val="0"/>
                        </a:spcBef>
                        <a:spcAft>
                          <a:spcPts val="0"/>
                        </a:spcAft>
                        <a:buClrTx/>
                        <a:buSzTx/>
                        <a:buFontTx/>
                        <a:buNone/>
                        <a:tabLst/>
                        <a:defRPr/>
                      </a:pPr>
                      <a:r>
                        <a:rPr lang="en-US" sz="800" b="1" u="sng" dirty="0">
                          <a:effectLst/>
                          <a:latin typeface="+mn-lt"/>
                          <a:ea typeface="MS PGothic" panose="020B0600070205080204" pitchFamily="34" charset="-128"/>
                          <a:cs typeface="Times New Roman" panose="02020603050405020304" pitchFamily="18" charset="0"/>
                        </a:rPr>
                        <a:t>Config File Path </a:t>
                      </a:r>
                      <a:r>
                        <a:rPr lang="en-US" sz="800" dirty="0">
                          <a:effectLst/>
                          <a:latin typeface="+mn-lt"/>
                          <a:ea typeface="MS PGothic" panose="020B0600070205080204" pitchFamily="34" charset="-128"/>
                          <a:cs typeface="Times New Roman" panose="02020603050405020304" pitchFamily="18" charset="0"/>
                        </a:rPr>
                        <a:t>– File Path for Configuration File</a:t>
                      </a:r>
                    </a:p>
                    <a:p>
                      <a:pPr marL="0" marR="0" lvl="0" indent="0" algn="l" defTabSz="457200" rtl="0" eaLnBrk="1" fontAlgn="auto" latinLnBrk="0" hangingPunct="1">
                        <a:lnSpc>
                          <a:spcPct val="115000"/>
                        </a:lnSpc>
                        <a:spcBef>
                          <a:spcPts val="0"/>
                        </a:spcBef>
                        <a:spcAft>
                          <a:spcPts val="0"/>
                        </a:spcAft>
                        <a:buClrTx/>
                        <a:buSzTx/>
                        <a:buFontTx/>
                        <a:buNone/>
                        <a:tabLst/>
                        <a:defRPr/>
                      </a:pPr>
                      <a:r>
                        <a:rPr lang="en-US" sz="800" b="1" u="sng" dirty="0">
                          <a:effectLst/>
                          <a:latin typeface="+mn-lt"/>
                          <a:ea typeface="MS PGothic" panose="020B0600070205080204" pitchFamily="34" charset="-128"/>
                          <a:cs typeface="Times New Roman" panose="02020603050405020304" pitchFamily="18" charset="0"/>
                        </a:rPr>
                        <a:t>Test Switch</a:t>
                      </a:r>
                      <a:r>
                        <a:rPr lang="en-US" sz="800" u="sng" dirty="0">
                          <a:effectLst/>
                          <a:latin typeface="+mn-lt"/>
                          <a:ea typeface="MS PGothic" panose="020B0600070205080204" pitchFamily="34" charset="-128"/>
                          <a:cs typeface="Times New Roman" panose="02020603050405020304" pitchFamily="18" charset="0"/>
                        </a:rPr>
                        <a:t> </a:t>
                      </a:r>
                      <a:r>
                        <a:rPr lang="en-US" sz="800" dirty="0">
                          <a:effectLst/>
                          <a:latin typeface="+mn-lt"/>
                          <a:ea typeface="MS PGothic" panose="020B0600070205080204" pitchFamily="34" charset="-128"/>
                          <a:cs typeface="Times New Roman" panose="02020603050405020304" pitchFamily="18" charset="0"/>
                        </a:rPr>
                        <a:t>- The </a:t>
                      </a:r>
                      <a:r>
                        <a:rPr lang="en-US" sz="800" dirty="0" err="1">
                          <a:effectLst/>
                          <a:latin typeface="+mn-lt"/>
                          <a:ea typeface="MS PGothic" panose="020B0600070205080204" pitchFamily="34" charset="-128"/>
                          <a:cs typeface="Times New Roman" panose="02020603050405020304" pitchFamily="18" charset="0"/>
                        </a:rPr>
                        <a:t>metabot</a:t>
                      </a:r>
                      <a:r>
                        <a:rPr lang="en-US" sz="800" dirty="0">
                          <a:effectLst/>
                          <a:latin typeface="+mn-lt"/>
                          <a:ea typeface="MS PGothic" panose="020B0600070205080204" pitchFamily="34" charset="-128"/>
                          <a:cs typeface="Times New Roman" panose="02020603050405020304" pitchFamily="18" charset="0"/>
                        </a:rPr>
                        <a:t> reads whether the value corresponding to the “</a:t>
                      </a:r>
                      <a:r>
                        <a:rPr lang="en-US" sz="800" dirty="0" err="1">
                          <a:effectLst/>
                          <a:latin typeface="+mn-lt"/>
                          <a:ea typeface="MS PGothic" panose="020B0600070205080204" pitchFamily="34" charset="-128"/>
                          <a:cs typeface="Times New Roman" panose="02020603050405020304" pitchFamily="18" charset="0"/>
                        </a:rPr>
                        <a:t>TestMessageSwitch</a:t>
                      </a:r>
                      <a:r>
                        <a:rPr lang="en-US" sz="800" dirty="0">
                          <a:effectLst/>
                          <a:latin typeface="+mn-lt"/>
                          <a:ea typeface="MS PGothic" panose="020B0600070205080204" pitchFamily="34" charset="-128"/>
                          <a:cs typeface="Times New Roman" panose="02020603050405020304" pitchFamily="18" charset="0"/>
                        </a:rPr>
                        <a:t>” node in the config file is “Y” (for turning on testing mode) or “N” (for turning off)</a:t>
                      </a:r>
                    </a:p>
                  </a:txBody>
                  <a:tcPr marL="68580" marR="68580" marT="0" marB="0"/>
                </a:tc>
                <a:tc>
                  <a:txBody>
                    <a:bodyPr/>
                    <a:lstStyle/>
                    <a:p>
                      <a:pPr marL="0" marR="0" algn="l">
                        <a:lnSpc>
                          <a:spcPct val="115000"/>
                        </a:lnSpc>
                        <a:spcBef>
                          <a:spcPts val="0"/>
                        </a:spcBef>
                        <a:spcAft>
                          <a:spcPts val="0"/>
                        </a:spcAft>
                      </a:pPr>
                      <a:r>
                        <a:rPr lang="en-US" sz="800" dirty="0">
                          <a:effectLst/>
                          <a:latin typeface="+mn-lt"/>
                          <a:ea typeface="MS PGothic" panose="020B0600070205080204" pitchFamily="34" charset="-128"/>
                          <a:cs typeface="Times New Roman" panose="02020603050405020304" pitchFamily="18" charset="0"/>
                        </a:rPr>
                        <a:t>Nil</a:t>
                      </a:r>
                    </a:p>
                  </a:txBody>
                  <a:tcPr marL="68580" marR="68580" marT="0" marB="0"/>
                </a:tc>
                <a:extLst>
                  <a:ext uri="{0D108BD9-81ED-4DB2-BD59-A6C34878D82A}">
                    <a16:rowId xmlns:a16="http://schemas.microsoft.com/office/drawing/2014/main" val="3421818068"/>
                  </a:ext>
                </a:extLst>
              </a:tr>
              <a:tr h="202622">
                <a:tc>
                  <a:txBody>
                    <a:bodyPr/>
                    <a:lstStyle/>
                    <a:p>
                      <a:pPr marL="0" marR="0" algn="ctr">
                        <a:lnSpc>
                          <a:spcPct val="115000"/>
                        </a:lnSpc>
                        <a:spcBef>
                          <a:spcPts val="0"/>
                        </a:spcBef>
                        <a:spcAft>
                          <a:spcPts val="0"/>
                        </a:spcAft>
                      </a:pPr>
                      <a:r>
                        <a:rPr lang="en-US" sz="800" b="0" dirty="0" err="1">
                          <a:solidFill>
                            <a:schemeClr val="tx1"/>
                          </a:solidFill>
                          <a:effectLst/>
                          <a:latin typeface="+mn-lt"/>
                          <a:ea typeface="MS PGothic" panose="020B0600070205080204" pitchFamily="34" charset="-128"/>
                          <a:cs typeface="Times New Roman" panose="02020603050405020304" pitchFamily="18" charset="0"/>
                        </a:rPr>
                        <a:t>TestHardCodeVariableOperation</a:t>
                      </a:r>
                      <a:endParaRPr lang="en-US" sz="800" b="0" dirty="0">
                        <a:solidFill>
                          <a:schemeClr val="tx1"/>
                        </a:solidFill>
                        <a:effectLst/>
                        <a:latin typeface="+mn-lt"/>
                        <a:ea typeface="MS PGothic" panose="020B0600070205080204" pitchFamily="34" charset="-128"/>
                        <a:cs typeface="Times New Roman" panose="02020603050405020304" pitchFamily="18" charset="0"/>
                      </a:endParaRPr>
                    </a:p>
                  </a:txBody>
                  <a:tcPr marL="68580" marR="68580" marT="0" marB="0"/>
                </a:tc>
                <a:tc>
                  <a:txBody>
                    <a:bodyPr/>
                    <a:lstStyle/>
                    <a:p>
                      <a:pPr marL="0" marR="0" lvl="0" indent="0" algn="l" defTabSz="457200" rtl="0" eaLnBrk="1" fontAlgn="auto" latinLnBrk="0" hangingPunct="1">
                        <a:lnSpc>
                          <a:spcPct val="115000"/>
                        </a:lnSpc>
                        <a:spcBef>
                          <a:spcPts val="0"/>
                        </a:spcBef>
                        <a:spcAft>
                          <a:spcPts val="0"/>
                        </a:spcAft>
                        <a:buClrTx/>
                        <a:buSzTx/>
                        <a:buFontTx/>
                        <a:buNone/>
                        <a:tabLst/>
                        <a:defRPr/>
                      </a:pPr>
                      <a:r>
                        <a:rPr lang="en-US" sz="800" b="1" u="sng" dirty="0">
                          <a:effectLst/>
                          <a:latin typeface="+mn-lt"/>
                          <a:ea typeface="MS PGothic" panose="020B0600070205080204" pitchFamily="34" charset="-128"/>
                          <a:cs typeface="Times New Roman" panose="02020603050405020304" pitchFamily="18" charset="0"/>
                        </a:rPr>
                        <a:t>Config File Path </a:t>
                      </a:r>
                      <a:r>
                        <a:rPr lang="en-US" sz="800" dirty="0">
                          <a:effectLst/>
                          <a:latin typeface="+mn-lt"/>
                          <a:ea typeface="MS PGothic" panose="020B0600070205080204" pitchFamily="34" charset="-128"/>
                          <a:cs typeface="Times New Roman" panose="02020603050405020304" pitchFamily="18" charset="0"/>
                        </a:rPr>
                        <a:t>– File Path for Configuration File</a:t>
                      </a:r>
                    </a:p>
                    <a:p>
                      <a:pPr marL="0" marR="0" lvl="0" indent="0" algn="l" defTabSz="457200" rtl="0" eaLnBrk="1" fontAlgn="auto" latinLnBrk="0" hangingPunct="1">
                        <a:lnSpc>
                          <a:spcPct val="115000"/>
                        </a:lnSpc>
                        <a:spcBef>
                          <a:spcPts val="0"/>
                        </a:spcBef>
                        <a:spcAft>
                          <a:spcPts val="0"/>
                        </a:spcAft>
                        <a:buClrTx/>
                        <a:buSzTx/>
                        <a:buFontTx/>
                        <a:buNone/>
                        <a:tabLst/>
                        <a:defRPr/>
                      </a:pPr>
                      <a:r>
                        <a:rPr lang="en-US" sz="800" b="1" u="sng" dirty="0">
                          <a:effectLst/>
                          <a:latin typeface="+mn-lt"/>
                          <a:ea typeface="MS PGothic" panose="020B0600070205080204" pitchFamily="34" charset="-128"/>
                          <a:cs typeface="Times New Roman" panose="02020603050405020304" pitchFamily="18" charset="0"/>
                        </a:rPr>
                        <a:t>Test Switch</a:t>
                      </a:r>
                      <a:r>
                        <a:rPr lang="en-US" sz="800" u="sng" dirty="0">
                          <a:effectLst/>
                          <a:latin typeface="+mn-lt"/>
                          <a:ea typeface="MS PGothic" panose="020B0600070205080204" pitchFamily="34" charset="-128"/>
                          <a:cs typeface="Times New Roman" panose="02020603050405020304" pitchFamily="18" charset="0"/>
                        </a:rPr>
                        <a:t> </a:t>
                      </a:r>
                      <a:r>
                        <a:rPr lang="en-US" sz="800" dirty="0">
                          <a:effectLst/>
                          <a:latin typeface="+mn-lt"/>
                          <a:ea typeface="MS PGothic" panose="020B0600070205080204" pitchFamily="34" charset="-128"/>
                          <a:cs typeface="Times New Roman" panose="02020603050405020304" pitchFamily="18" charset="0"/>
                        </a:rPr>
                        <a:t>- The </a:t>
                      </a:r>
                      <a:r>
                        <a:rPr lang="en-US" sz="800" dirty="0" err="1">
                          <a:effectLst/>
                          <a:latin typeface="+mn-lt"/>
                          <a:ea typeface="MS PGothic" panose="020B0600070205080204" pitchFamily="34" charset="-128"/>
                          <a:cs typeface="Times New Roman" panose="02020603050405020304" pitchFamily="18" charset="0"/>
                        </a:rPr>
                        <a:t>metabot</a:t>
                      </a:r>
                      <a:r>
                        <a:rPr lang="en-US" sz="800" dirty="0">
                          <a:effectLst/>
                          <a:latin typeface="+mn-lt"/>
                          <a:ea typeface="MS PGothic" panose="020B0600070205080204" pitchFamily="34" charset="-128"/>
                          <a:cs typeface="Times New Roman" panose="02020603050405020304" pitchFamily="18" charset="0"/>
                        </a:rPr>
                        <a:t> reads whether the value corresponding to the “</a:t>
                      </a:r>
                      <a:r>
                        <a:rPr lang="en-US" sz="800">
                          <a:effectLst/>
                          <a:latin typeface="+mn-lt"/>
                          <a:ea typeface="MS PGothic" panose="020B0600070205080204" pitchFamily="34" charset="-128"/>
                          <a:cs typeface="Times New Roman" panose="02020603050405020304" pitchFamily="18" charset="0"/>
                        </a:rPr>
                        <a:t>TestVariableSwitch</a:t>
                      </a:r>
                      <a:r>
                        <a:rPr lang="en-US" sz="800" dirty="0">
                          <a:effectLst/>
                          <a:latin typeface="+mn-lt"/>
                          <a:ea typeface="MS PGothic" panose="020B0600070205080204" pitchFamily="34" charset="-128"/>
                          <a:cs typeface="Times New Roman" panose="02020603050405020304" pitchFamily="18" charset="0"/>
                        </a:rPr>
                        <a:t>” node in the config file is “Y” (for turning on testing mode) or “N” (for turning off)</a:t>
                      </a:r>
                      <a:endParaRPr lang="en-US" sz="800" b="1" dirty="0">
                        <a:effectLst/>
                        <a:latin typeface="+mn-lt"/>
                        <a:ea typeface="MS PGothic" panose="020B0600070205080204" pitchFamily="34" charset="-128"/>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0"/>
                        </a:spcAft>
                        <a:buClrTx/>
                        <a:buSzTx/>
                        <a:buFontTx/>
                        <a:buNone/>
                        <a:tabLst/>
                        <a:defRPr/>
                      </a:pPr>
                      <a:r>
                        <a:rPr lang="en-US" sz="800" b="1" u="sng" dirty="0">
                          <a:effectLst/>
                          <a:latin typeface="+mn-lt"/>
                          <a:ea typeface="MS PGothic" panose="020B0600070205080204" pitchFamily="34" charset="-128"/>
                          <a:cs typeface="Times New Roman" panose="02020603050405020304" pitchFamily="18" charset="0"/>
                        </a:rPr>
                        <a:t>Test Value</a:t>
                      </a:r>
                      <a:r>
                        <a:rPr lang="en-US" sz="800" u="sng" dirty="0">
                          <a:effectLst/>
                          <a:latin typeface="+mn-lt"/>
                          <a:ea typeface="MS PGothic" panose="020B0600070205080204" pitchFamily="34" charset="-128"/>
                          <a:cs typeface="Times New Roman" panose="02020603050405020304" pitchFamily="18" charset="0"/>
                        </a:rPr>
                        <a:t> </a:t>
                      </a:r>
                      <a:r>
                        <a:rPr lang="en-US" sz="800" u="none" dirty="0">
                          <a:effectLst/>
                          <a:latin typeface="+mn-lt"/>
                          <a:ea typeface="MS PGothic" panose="020B0600070205080204" pitchFamily="34" charset="-128"/>
                          <a:cs typeface="Times New Roman" panose="02020603050405020304" pitchFamily="18" charset="0"/>
                        </a:rPr>
                        <a:t>– This is the testing value which needs to be initialized to the variable.</a:t>
                      </a:r>
                      <a:endParaRPr lang="en-US" sz="800" b="1" u="sng" dirty="0">
                        <a:effectLst/>
                        <a:latin typeface="+mn-lt"/>
                        <a:ea typeface="MS PGothic" panose="020B0600070205080204" pitchFamily="34" charset="-128"/>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0"/>
                        </a:spcAft>
                        <a:buClrTx/>
                        <a:buSzTx/>
                        <a:buFontTx/>
                        <a:buNone/>
                        <a:tabLst/>
                        <a:defRPr/>
                      </a:pPr>
                      <a:r>
                        <a:rPr lang="en-US" sz="800" b="1" u="sng" dirty="0">
                          <a:effectLst/>
                          <a:latin typeface="+mn-lt"/>
                          <a:ea typeface="MS PGothic" panose="020B0600070205080204" pitchFamily="34" charset="-128"/>
                          <a:cs typeface="Times New Roman" panose="02020603050405020304" pitchFamily="18" charset="0"/>
                        </a:rPr>
                        <a:t>Variable To Be Tested</a:t>
                      </a:r>
                      <a:r>
                        <a:rPr lang="en-US" sz="800" u="sng" dirty="0">
                          <a:effectLst/>
                          <a:latin typeface="+mn-lt"/>
                          <a:ea typeface="MS PGothic" panose="020B0600070205080204" pitchFamily="34" charset="-128"/>
                          <a:cs typeface="Times New Roman" panose="02020603050405020304" pitchFamily="18" charset="0"/>
                        </a:rPr>
                        <a:t> </a:t>
                      </a:r>
                      <a:r>
                        <a:rPr lang="en-US" sz="800" dirty="0">
                          <a:effectLst/>
                          <a:latin typeface="+mn-lt"/>
                          <a:ea typeface="MS PGothic" panose="020B0600070205080204" pitchFamily="34" charset="-128"/>
                          <a:cs typeface="Times New Roman" panose="02020603050405020304" pitchFamily="18" charset="0"/>
                        </a:rPr>
                        <a:t>– The variable for which the test value needs to be initialized</a:t>
                      </a:r>
                    </a:p>
                  </a:txBody>
                  <a:tcPr marL="68580" marR="68580" marT="0" marB="0"/>
                </a:tc>
                <a:tc>
                  <a:txBody>
                    <a:bodyPr/>
                    <a:lstStyle/>
                    <a:p>
                      <a:pPr marL="0" marR="0" lvl="0" indent="0" algn="l" defTabSz="457200" rtl="0" eaLnBrk="1" fontAlgn="auto" latinLnBrk="0" hangingPunct="1">
                        <a:lnSpc>
                          <a:spcPct val="115000"/>
                        </a:lnSpc>
                        <a:spcBef>
                          <a:spcPts val="0"/>
                        </a:spcBef>
                        <a:spcAft>
                          <a:spcPts val="0"/>
                        </a:spcAft>
                        <a:buClrTx/>
                        <a:buSzTx/>
                        <a:buFontTx/>
                        <a:buNone/>
                        <a:tabLst/>
                        <a:defRPr/>
                      </a:pPr>
                      <a:r>
                        <a:rPr lang="en-US" sz="800" b="1" u="sng" dirty="0">
                          <a:effectLst/>
                          <a:latin typeface="+mn-lt"/>
                          <a:ea typeface="MS PGothic" panose="020B0600070205080204" pitchFamily="34" charset="-128"/>
                          <a:cs typeface="Times New Roman" panose="02020603050405020304" pitchFamily="18" charset="0"/>
                        </a:rPr>
                        <a:t>Variable To Be Tested</a:t>
                      </a:r>
                      <a:r>
                        <a:rPr lang="en-US" sz="800" u="sng" dirty="0">
                          <a:effectLst/>
                          <a:latin typeface="+mn-lt"/>
                          <a:ea typeface="MS PGothic" panose="020B0600070205080204" pitchFamily="34" charset="-128"/>
                          <a:cs typeface="Times New Roman" panose="02020603050405020304" pitchFamily="18" charset="0"/>
                        </a:rPr>
                        <a:t> </a:t>
                      </a:r>
                      <a:r>
                        <a:rPr lang="en-US" sz="800" dirty="0">
                          <a:effectLst/>
                          <a:latin typeface="+mn-lt"/>
                          <a:ea typeface="MS PGothic" panose="020B0600070205080204" pitchFamily="34" charset="-128"/>
                          <a:cs typeface="Times New Roman" panose="02020603050405020304" pitchFamily="18" charset="0"/>
                        </a:rPr>
                        <a:t>– The variable for which the test value needs to be initialized. This value will be initialized to the Test Value Mentioned only if the test switch is set to “Y” in the configuration file.</a:t>
                      </a:r>
                    </a:p>
                    <a:p>
                      <a:pPr marL="0" marR="0" algn="l">
                        <a:lnSpc>
                          <a:spcPct val="115000"/>
                        </a:lnSpc>
                        <a:spcBef>
                          <a:spcPts val="0"/>
                        </a:spcBef>
                        <a:spcAft>
                          <a:spcPts val="0"/>
                        </a:spcAft>
                      </a:pPr>
                      <a:endParaRPr lang="en-US" sz="800" dirty="0">
                        <a:effectLst/>
                        <a:latin typeface="+mn-lt"/>
                        <a:ea typeface="MS PGothic" panose="020B0600070205080204" pitchFamily="34" charset="-128"/>
                        <a:cs typeface="Times New Roman" panose="02020603050405020304" pitchFamily="18" charset="0"/>
                      </a:endParaRPr>
                    </a:p>
                  </a:txBody>
                  <a:tcPr marL="68580" marR="68580" marT="0" marB="0"/>
                </a:tc>
                <a:extLst>
                  <a:ext uri="{0D108BD9-81ED-4DB2-BD59-A6C34878D82A}">
                    <a16:rowId xmlns:a16="http://schemas.microsoft.com/office/drawing/2014/main" val="1664986590"/>
                  </a:ext>
                </a:extLst>
              </a:tr>
            </a:tbl>
          </a:graphicData>
        </a:graphic>
      </p:graphicFrame>
    </p:spTree>
    <p:extLst>
      <p:ext uri="{BB962C8B-B14F-4D97-AF65-F5344CB8AC3E}">
        <p14:creationId xmlns:p14="http://schemas.microsoft.com/office/powerpoint/2010/main" val="3802968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745" y="207988"/>
            <a:ext cx="8229600" cy="360167"/>
          </a:xfrm>
        </p:spPr>
        <p:txBody>
          <a:bodyPr>
            <a:noAutofit/>
          </a:bodyPr>
          <a:lstStyle/>
          <a:p>
            <a:r>
              <a:rPr lang="en-US" sz="2000" dirty="0"/>
              <a:t>1. Overview</a:t>
            </a:r>
          </a:p>
        </p:txBody>
      </p:sp>
      <p:graphicFrame>
        <p:nvGraphicFramePr>
          <p:cNvPr id="9" name="Table 8">
            <a:extLst>
              <a:ext uri="{FF2B5EF4-FFF2-40B4-BE49-F238E27FC236}">
                <a16:creationId xmlns:a16="http://schemas.microsoft.com/office/drawing/2014/main" id="{655673EA-1921-43EF-9105-7BC0ECB329F5}"/>
              </a:ext>
            </a:extLst>
          </p:cNvPr>
          <p:cNvGraphicFramePr>
            <a:graphicFrameLocks noGrp="1"/>
          </p:cNvGraphicFramePr>
          <p:nvPr>
            <p:extLst>
              <p:ext uri="{D42A27DB-BD31-4B8C-83A1-F6EECF244321}">
                <p14:modId xmlns:p14="http://schemas.microsoft.com/office/powerpoint/2010/main" val="862845556"/>
              </p:ext>
            </p:extLst>
          </p:nvPr>
        </p:nvGraphicFramePr>
        <p:xfrm>
          <a:off x="457202" y="938284"/>
          <a:ext cx="8229603" cy="2965564"/>
        </p:xfrm>
        <a:graphic>
          <a:graphicData uri="http://schemas.openxmlformats.org/drawingml/2006/table">
            <a:tbl>
              <a:tblPr firstRow="1" firstCol="1" bandRow="1">
                <a:tableStyleId>{5C22544A-7EE6-4342-B048-85BDC9FD1C3A}</a:tableStyleId>
              </a:tblPr>
              <a:tblGrid>
                <a:gridCol w="920403">
                  <a:extLst>
                    <a:ext uri="{9D8B030D-6E8A-4147-A177-3AD203B41FA5}">
                      <a16:colId xmlns:a16="http://schemas.microsoft.com/office/drawing/2014/main" val="2051717071"/>
                    </a:ext>
                  </a:extLst>
                </a:gridCol>
                <a:gridCol w="1104900">
                  <a:extLst>
                    <a:ext uri="{9D8B030D-6E8A-4147-A177-3AD203B41FA5}">
                      <a16:colId xmlns:a16="http://schemas.microsoft.com/office/drawing/2014/main" val="751499079"/>
                    </a:ext>
                  </a:extLst>
                </a:gridCol>
                <a:gridCol w="1206500">
                  <a:extLst>
                    <a:ext uri="{9D8B030D-6E8A-4147-A177-3AD203B41FA5}">
                      <a16:colId xmlns:a16="http://schemas.microsoft.com/office/drawing/2014/main" val="3850929004"/>
                    </a:ext>
                  </a:extLst>
                </a:gridCol>
                <a:gridCol w="4997800">
                  <a:extLst>
                    <a:ext uri="{9D8B030D-6E8A-4147-A177-3AD203B41FA5}">
                      <a16:colId xmlns:a16="http://schemas.microsoft.com/office/drawing/2014/main" val="3507875806"/>
                    </a:ext>
                  </a:extLst>
                </a:gridCol>
              </a:tblGrid>
              <a:tr h="202622">
                <a:tc>
                  <a:txBody>
                    <a:bodyPr/>
                    <a:lstStyle/>
                    <a:p>
                      <a:pPr marL="0" marR="0" algn="ctr">
                        <a:lnSpc>
                          <a:spcPct val="115000"/>
                        </a:lnSpc>
                        <a:spcBef>
                          <a:spcPts val="0"/>
                        </a:spcBef>
                        <a:spcAft>
                          <a:spcPts val="0"/>
                        </a:spcAft>
                      </a:pPr>
                      <a:r>
                        <a:rPr lang="en-GB" sz="800" dirty="0">
                          <a:solidFill>
                            <a:schemeClr val="tx1"/>
                          </a:solidFill>
                          <a:effectLst/>
                          <a:latin typeface="+mn-lt"/>
                        </a:rPr>
                        <a:t>Date</a:t>
                      </a:r>
                      <a:endParaRPr lang="en-US" sz="800" dirty="0">
                        <a:solidFill>
                          <a:schemeClr val="tx1"/>
                        </a:solidFill>
                        <a:effectLst/>
                        <a:latin typeface="+mn-lt"/>
                        <a:ea typeface="MS PGothic" panose="020B0600070205080204" pitchFamily="34" charset="-128"/>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800" dirty="0">
                          <a:solidFill>
                            <a:schemeClr val="tx1"/>
                          </a:solidFill>
                          <a:effectLst/>
                          <a:latin typeface="+mn-lt"/>
                          <a:ea typeface="MS PGothic" panose="020B0600070205080204" pitchFamily="34" charset="-128"/>
                          <a:cs typeface="Times New Roman" panose="02020603050405020304" pitchFamily="18" charset="0"/>
                        </a:rPr>
                        <a:t>Version</a:t>
                      </a:r>
                    </a:p>
                  </a:txBody>
                  <a:tcPr marL="68580" marR="68580" marT="0" marB="0"/>
                </a:tc>
                <a:tc>
                  <a:txBody>
                    <a:bodyPr/>
                    <a:lstStyle/>
                    <a:p>
                      <a:pPr marL="0" marR="0" algn="ctr">
                        <a:lnSpc>
                          <a:spcPct val="115000"/>
                        </a:lnSpc>
                        <a:spcBef>
                          <a:spcPts val="0"/>
                        </a:spcBef>
                        <a:spcAft>
                          <a:spcPts val="0"/>
                        </a:spcAft>
                      </a:pPr>
                      <a:r>
                        <a:rPr lang="en-US" sz="800" dirty="0">
                          <a:solidFill>
                            <a:schemeClr val="tx1"/>
                          </a:solidFill>
                          <a:effectLst/>
                          <a:latin typeface="+mn-lt"/>
                          <a:ea typeface="MS PGothic" panose="020B0600070205080204" pitchFamily="34" charset="-128"/>
                          <a:cs typeface="Times New Roman" panose="02020603050405020304" pitchFamily="18" charset="0"/>
                        </a:rPr>
                        <a:t>Developer/ </a:t>
                      </a:r>
                      <a:r>
                        <a:rPr lang="en-US" sz="800" dirty="0" err="1">
                          <a:solidFill>
                            <a:schemeClr val="tx1"/>
                          </a:solidFill>
                          <a:effectLst/>
                          <a:latin typeface="+mn-lt"/>
                          <a:ea typeface="MS PGothic" panose="020B0600070205080204" pitchFamily="34" charset="-128"/>
                          <a:cs typeface="Times New Roman" panose="02020603050405020304" pitchFamily="18" charset="0"/>
                        </a:rPr>
                        <a:t>CoE</a:t>
                      </a:r>
                      <a:endParaRPr lang="en-US" sz="800" dirty="0">
                        <a:solidFill>
                          <a:schemeClr val="tx1"/>
                        </a:solidFill>
                        <a:effectLst/>
                        <a:latin typeface="+mn-lt"/>
                        <a:ea typeface="MS PGothic" panose="020B0600070205080204" pitchFamily="34" charset="-128"/>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800" dirty="0">
                          <a:solidFill>
                            <a:schemeClr val="tx1"/>
                          </a:solidFill>
                          <a:effectLst/>
                          <a:latin typeface="+mn-lt"/>
                        </a:rPr>
                        <a:t>Description of Change</a:t>
                      </a:r>
                      <a:endParaRPr lang="en-US" sz="800" dirty="0">
                        <a:solidFill>
                          <a:schemeClr val="tx1"/>
                        </a:solidFill>
                        <a:effectLst/>
                        <a:latin typeface="+mn-lt"/>
                        <a:ea typeface="MS PGothic" panose="020B0600070205080204" pitchFamily="34" charset="-128"/>
                        <a:cs typeface="Times New Roman" panose="02020603050405020304" pitchFamily="18" charset="0"/>
                      </a:endParaRPr>
                    </a:p>
                  </a:txBody>
                  <a:tcPr marL="68580" marR="68580" marT="0" marB="0"/>
                </a:tc>
                <a:extLst>
                  <a:ext uri="{0D108BD9-81ED-4DB2-BD59-A6C34878D82A}">
                    <a16:rowId xmlns:a16="http://schemas.microsoft.com/office/drawing/2014/main" val="2019420506"/>
                  </a:ext>
                </a:extLst>
              </a:tr>
              <a:tr h="202622">
                <a:tc>
                  <a:txBody>
                    <a:bodyPr/>
                    <a:lstStyle/>
                    <a:p>
                      <a:pPr marL="0" marR="0" algn="ctr">
                        <a:lnSpc>
                          <a:spcPct val="115000"/>
                        </a:lnSpc>
                        <a:spcBef>
                          <a:spcPts val="0"/>
                        </a:spcBef>
                        <a:spcAft>
                          <a:spcPts val="0"/>
                        </a:spcAft>
                      </a:pPr>
                      <a:r>
                        <a:rPr lang="en-US" sz="800" b="0" dirty="0">
                          <a:solidFill>
                            <a:schemeClr val="tx1"/>
                          </a:solidFill>
                          <a:effectLst/>
                          <a:latin typeface="+mn-lt"/>
                          <a:ea typeface="MS PGothic" panose="020B0600070205080204" pitchFamily="34" charset="-128"/>
                          <a:cs typeface="Times New Roman" panose="02020603050405020304" pitchFamily="18" charset="0"/>
                        </a:rPr>
                        <a:t>03/21/2018</a:t>
                      </a:r>
                    </a:p>
                  </a:txBody>
                  <a:tcPr marL="68580" marR="68580" marT="0" marB="0"/>
                </a:tc>
                <a:tc>
                  <a:txBody>
                    <a:bodyPr/>
                    <a:lstStyle/>
                    <a:p>
                      <a:pPr marL="0" marR="0" algn="ctr">
                        <a:lnSpc>
                          <a:spcPct val="115000"/>
                        </a:lnSpc>
                        <a:spcBef>
                          <a:spcPts val="0"/>
                        </a:spcBef>
                        <a:spcAft>
                          <a:spcPts val="0"/>
                        </a:spcAft>
                      </a:pPr>
                      <a:r>
                        <a:rPr lang="en-US" sz="800" b="0" dirty="0">
                          <a:solidFill>
                            <a:schemeClr val="tx1"/>
                          </a:solidFill>
                          <a:effectLst/>
                          <a:latin typeface="+mn-lt"/>
                          <a:ea typeface="MS PGothic" panose="020B0600070205080204" pitchFamily="34" charset="-128"/>
                          <a:cs typeface="Times New Roman" panose="02020603050405020304" pitchFamily="18" charset="0"/>
                        </a:rPr>
                        <a:t>Initial Draft V 1.1</a:t>
                      </a:r>
                    </a:p>
                  </a:txBody>
                  <a:tcPr marL="68580" marR="68580" marT="0" marB="0"/>
                </a:tc>
                <a:tc>
                  <a:txBody>
                    <a:bodyPr/>
                    <a:lstStyle/>
                    <a:p>
                      <a:pPr marL="0" marR="0" algn="ctr">
                        <a:lnSpc>
                          <a:spcPct val="115000"/>
                        </a:lnSpc>
                        <a:spcBef>
                          <a:spcPts val="0"/>
                        </a:spcBef>
                        <a:spcAft>
                          <a:spcPts val="0"/>
                        </a:spcAft>
                      </a:pPr>
                      <a:r>
                        <a:rPr lang="en-US" sz="800" b="0" dirty="0">
                          <a:solidFill>
                            <a:schemeClr val="tx1"/>
                          </a:solidFill>
                          <a:effectLst/>
                          <a:latin typeface="+mn-lt"/>
                          <a:ea typeface="MS PGothic" panose="020B0600070205080204" pitchFamily="34" charset="-128"/>
                          <a:cs typeface="Times New Roman" panose="02020603050405020304" pitchFamily="18" charset="0"/>
                        </a:rPr>
                        <a:t>Siddhant Sahu</a:t>
                      </a:r>
                    </a:p>
                  </a:txBody>
                  <a:tcPr marL="68580" marR="68580" marT="0" marB="0"/>
                </a:tc>
                <a:tc>
                  <a:txBody>
                    <a:bodyPr/>
                    <a:lstStyle/>
                    <a:p>
                      <a:pPr marL="171450" marR="0" indent="-171450" algn="l">
                        <a:lnSpc>
                          <a:spcPct val="115000"/>
                        </a:lnSpc>
                        <a:spcBef>
                          <a:spcPts val="0"/>
                        </a:spcBef>
                        <a:spcAft>
                          <a:spcPts val="0"/>
                        </a:spcAft>
                        <a:buFont typeface="Arial" panose="020B0604020202020204" pitchFamily="34" charset="0"/>
                        <a:buChar char="•"/>
                      </a:pPr>
                      <a:r>
                        <a:rPr lang="en-US" sz="800" dirty="0">
                          <a:effectLst/>
                          <a:latin typeface="+mn-lt"/>
                          <a:ea typeface="MS PGothic" panose="020B0600070205080204" pitchFamily="34" charset="-128"/>
                          <a:cs typeface="Times New Roman" panose="02020603050405020304" pitchFamily="18" charset="0"/>
                        </a:rPr>
                        <a:t>Added major sections: Development Templates, Development Guidelines </a:t>
                      </a:r>
                    </a:p>
                  </a:txBody>
                  <a:tcPr marL="68580" marR="68580" marT="0" marB="0"/>
                </a:tc>
                <a:extLst>
                  <a:ext uri="{0D108BD9-81ED-4DB2-BD59-A6C34878D82A}">
                    <a16:rowId xmlns:a16="http://schemas.microsoft.com/office/drawing/2014/main" val="2339411748"/>
                  </a:ext>
                </a:extLst>
              </a:tr>
              <a:tr h="202622">
                <a:tc>
                  <a:txBody>
                    <a:bodyPr/>
                    <a:lstStyle/>
                    <a:p>
                      <a:pPr marL="0" marR="0" algn="ctr">
                        <a:spcBef>
                          <a:spcPts val="0"/>
                        </a:spcBef>
                        <a:spcAft>
                          <a:spcPts val="0"/>
                        </a:spcAft>
                      </a:pPr>
                      <a:r>
                        <a:rPr lang="en-US" sz="800" b="0" dirty="0">
                          <a:solidFill>
                            <a:schemeClr val="tx1"/>
                          </a:solidFill>
                          <a:effectLst/>
                          <a:latin typeface="+mn-lt"/>
                          <a:ea typeface="MS PGothic" panose="020B0600070205080204" pitchFamily="34" charset="-128"/>
                          <a:cs typeface="Times New Roman" panose="02020603050405020304" pitchFamily="18" charset="0"/>
                        </a:rPr>
                        <a:t>03/22/2018</a:t>
                      </a:r>
                    </a:p>
                  </a:txBody>
                  <a:tcPr marL="68580" marR="68580" marT="0" marB="0"/>
                </a:tc>
                <a:tc>
                  <a:txBody>
                    <a:bodyPr/>
                    <a:lstStyle/>
                    <a:p>
                      <a:pPr marL="0" marR="0" algn="ctr">
                        <a:spcBef>
                          <a:spcPts val="0"/>
                        </a:spcBef>
                        <a:spcAft>
                          <a:spcPts val="0"/>
                        </a:spcAft>
                      </a:pPr>
                      <a:r>
                        <a:rPr lang="en-US" sz="800" b="0" dirty="0">
                          <a:solidFill>
                            <a:schemeClr val="tx1"/>
                          </a:solidFill>
                          <a:effectLst/>
                          <a:latin typeface="+mn-lt"/>
                          <a:ea typeface="MS PGothic" panose="020B0600070205080204" pitchFamily="34" charset="-128"/>
                          <a:cs typeface="Times New Roman" panose="02020603050405020304" pitchFamily="18" charset="0"/>
                        </a:rPr>
                        <a:t>V 1.2</a:t>
                      </a:r>
                    </a:p>
                  </a:txBody>
                  <a:tcPr marL="68580" marR="68580" marT="0" marB="0"/>
                </a:tc>
                <a:tc>
                  <a:txBody>
                    <a:bodyPr/>
                    <a:lstStyle/>
                    <a:p>
                      <a:pPr marL="0" marR="0" algn="ctr">
                        <a:spcBef>
                          <a:spcPts val="0"/>
                        </a:spcBef>
                        <a:spcAft>
                          <a:spcPts val="0"/>
                        </a:spcAft>
                      </a:pPr>
                      <a:r>
                        <a:rPr lang="en-US" sz="800" b="0" dirty="0">
                          <a:solidFill>
                            <a:schemeClr val="tx1"/>
                          </a:solidFill>
                          <a:effectLst/>
                          <a:latin typeface="+mn-lt"/>
                          <a:ea typeface="MS PGothic" panose="020B0600070205080204" pitchFamily="34" charset="-128"/>
                          <a:cs typeface="Times New Roman" panose="02020603050405020304" pitchFamily="18" charset="0"/>
                        </a:rPr>
                        <a:t>Siddhant Sahu</a:t>
                      </a:r>
                    </a:p>
                  </a:txBody>
                  <a:tcPr marL="68580" marR="68580" marT="0" marB="0"/>
                </a:tc>
                <a:tc>
                  <a:txBody>
                    <a:bodyPr/>
                    <a:lstStyle/>
                    <a:p>
                      <a:pPr marL="171450" marR="0" indent="-171450" algn="l">
                        <a:spcBef>
                          <a:spcPts val="0"/>
                        </a:spcBef>
                        <a:spcAft>
                          <a:spcPts val="0"/>
                        </a:spcAft>
                        <a:buFont typeface="Arial" panose="020B0604020202020204" pitchFamily="34" charset="0"/>
                        <a:buChar char="•"/>
                      </a:pPr>
                      <a:r>
                        <a:rPr lang="en-US" sz="800" dirty="0">
                          <a:effectLst/>
                          <a:latin typeface="+mn-lt"/>
                          <a:ea typeface="MS PGothic" panose="020B0600070205080204" pitchFamily="34" charset="-128"/>
                          <a:cs typeface="Times New Roman" panose="02020603050405020304" pitchFamily="18" charset="0"/>
                        </a:rPr>
                        <a:t>Added another section: </a:t>
                      </a:r>
                      <a:r>
                        <a:rPr lang="en-US" sz="800" dirty="0" err="1">
                          <a:effectLst/>
                          <a:latin typeface="+mn-lt"/>
                          <a:ea typeface="MS PGothic" panose="020B0600070205080204" pitchFamily="34" charset="-128"/>
                          <a:cs typeface="Times New Roman" panose="02020603050405020304" pitchFamily="18" charset="0"/>
                        </a:rPr>
                        <a:t>Metabots</a:t>
                      </a:r>
                      <a:r>
                        <a:rPr lang="en-US" sz="800" dirty="0">
                          <a:effectLst/>
                          <a:latin typeface="+mn-lt"/>
                          <a:ea typeface="MS PGothic" panose="020B0600070205080204" pitchFamily="34" charset="-128"/>
                          <a:cs typeface="Times New Roman" panose="02020603050405020304" pitchFamily="18" charset="0"/>
                        </a:rPr>
                        <a:t> Library; Changed name of string file to config file and variable naming convention from sf_ to </a:t>
                      </a:r>
                      <a:r>
                        <a:rPr lang="en-US" sz="800" dirty="0" err="1">
                          <a:effectLst/>
                          <a:latin typeface="+mn-lt"/>
                          <a:ea typeface="MS PGothic" panose="020B0600070205080204" pitchFamily="34" charset="-128"/>
                          <a:cs typeface="Times New Roman" panose="02020603050405020304" pitchFamily="18" charset="0"/>
                        </a:rPr>
                        <a:t>cf</a:t>
                      </a:r>
                      <a:r>
                        <a:rPr lang="en-US" sz="800" dirty="0">
                          <a:effectLst/>
                          <a:latin typeface="+mn-lt"/>
                          <a:ea typeface="MS PGothic" panose="020B0600070205080204" pitchFamily="34" charset="-128"/>
                          <a:cs typeface="Times New Roman" panose="02020603050405020304" pitchFamily="18" charset="0"/>
                        </a:rPr>
                        <a:t>_; Use of </a:t>
                      </a:r>
                      <a:r>
                        <a:rPr lang="en-US" sz="800" dirty="0" err="1">
                          <a:effectLst/>
                          <a:latin typeface="+mn-lt"/>
                          <a:ea typeface="MS PGothic" panose="020B0600070205080204" pitchFamily="34" charset="-128"/>
                          <a:cs typeface="Times New Roman" panose="02020603050405020304" pitchFamily="18" charset="0"/>
                        </a:rPr>
                        <a:t>InitializeRobot</a:t>
                      </a:r>
                      <a:r>
                        <a:rPr lang="en-US" sz="800" dirty="0">
                          <a:effectLst/>
                          <a:latin typeface="+mn-lt"/>
                          <a:ea typeface="MS PGothic" panose="020B0600070205080204" pitchFamily="34" charset="-128"/>
                          <a:cs typeface="Times New Roman" panose="02020603050405020304" pitchFamily="18" charset="0"/>
                        </a:rPr>
                        <a:t> </a:t>
                      </a:r>
                      <a:r>
                        <a:rPr lang="en-US" sz="800" dirty="0" err="1">
                          <a:effectLst/>
                          <a:latin typeface="+mn-lt"/>
                          <a:ea typeface="MS PGothic" panose="020B0600070205080204" pitchFamily="34" charset="-128"/>
                          <a:cs typeface="Times New Roman" panose="02020603050405020304" pitchFamily="18" charset="0"/>
                        </a:rPr>
                        <a:t>metabot</a:t>
                      </a:r>
                      <a:r>
                        <a:rPr lang="en-US" sz="800" dirty="0">
                          <a:effectLst/>
                          <a:latin typeface="+mn-lt"/>
                          <a:ea typeface="MS PGothic" panose="020B0600070205080204" pitchFamily="34" charset="-128"/>
                          <a:cs typeface="Times New Roman" panose="02020603050405020304" pitchFamily="18" charset="0"/>
                        </a:rPr>
                        <a:t> instead of variable operations for Main Tasks; Change in Folder structure from My Tasks/Docs-&gt;</a:t>
                      </a:r>
                      <a:r>
                        <a:rPr lang="en-US" sz="800" dirty="0" err="1">
                          <a:effectLst/>
                          <a:latin typeface="+mn-lt"/>
                          <a:ea typeface="MS PGothic" panose="020B0600070205080204" pitchFamily="34" charset="-128"/>
                          <a:cs typeface="Times New Roman" panose="02020603050405020304" pitchFamily="18" charset="0"/>
                        </a:rPr>
                        <a:t>RobotFolder</a:t>
                      </a:r>
                      <a:r>
                        <a:rPr lang="en-US" sz="800" dirty="0">
                          <a:effectLst/>
                          <a:latin typeface="+mn-lt"/>
                          <a:ea typeface="MS PGothic" panose="020B0600070205080204" pitchFamily="34" charset="-128"/>
                          <a:cs typeface="Times New Roman" panose="02020603050405020304" pitchFamily="18" charset="0"/>
                        </a:rPr>
                        <a:t> to My Tasks/Docs-&gt;Process Area-&gt;</a:t>
                      </a:r>
                      <a:r>
                        <a:rPr lang="en-US" sz="800" dirty="0" err="1">
                          <a:effectLst/>
                          <a:latin typeface="+mn-lt"/>
                          <a:ea typeface="MS PGothic" panose="020B0600070205080204" pitchFamily="34" charset="-128"/>
                          <a:cs typeface="Times New Roman" panose="02020603050405020304" pitchFamily="18" charset="0"/>
                        </a:rPr>
                        <a:t>Robotname</a:t>
                      </a:r>
                      <a:endParaRPr lang="en-US" sz="800" dirty="0">
                        <a:effectLst/>
                        <a:latin typeface="+mn-lt"/>
                        <a:ea typeface="MS PGothic" panose="020B0600070205080204" pitchFamily="34" charset="-128"/>
                        <a:cs typeface="Times New Roman" panose="02020603050405020304" pitchFamily="18" charset="0"/>
                      </a:endParaRPr>
                    </a:p>
                  </a:txBody>
                  <a:tcPr marL="68580" marR="68580" marT="0" marB="0"/>
                </a:tc>
                <a:extLst>
                  <a:ext uri="{0D108BD9-81ED-4DB2-BD59-A6C34878D82A}">
                    <a16:rowId xmlns:a16="http://schemas.microsoft.com/office/drawing/2014/main" val="1923998939"/>
                  </a:ext>
                </a:extLst>
              </a:tr>
              <a:tr h="202622">
                <a:tc>
                  <a:txBody>
                    <a:bodyPr/>
                    <a:lstStyle/>
                    <a:p>
                      <a:pPr marL="0" marR="0" algn="ctr">
                        <a:spcBef>
                          <a:spcPts val="0"/>
                        </a:spcBef>
                        <a:spcAft>
                          <a:spcPts val="0"/>
                        </a:spcAft>
                      </a:pPr>
                      <a:r>
                        <a:rPr lang="en-US" sz="800" b="0" dirty="0">
                          <a:solidFill>
                            <a:schemeClr val="tx1"/>
                          </a:solidFill>
                          <a:effectLst/>
                          <a:latin typeface="+mn-lt"/>
                          <a:ea typeface="MS PGothic" panose="020B0600070205080204" pitchFamily="34" charset="-128"/>
                          <a:cs typeface="Times New Roman" panose="02020603050405020304" pitchFamily="18" charset="0"/>
                        </a:rPr>
                        <a:t>04/05/2018</a:t>
                      </a:r>
                    </a:p>
                  </a:txBody>
                  <a:tcPr marL="68580" marR="68580" marT="0" marB="0"/>
                </a:tc>
                <a:tc>
                  <a:txBody>
                    <a:bodyPr/>
                    <a:lstStyle/>
                    <a:p>
                      <a:pPr marL="0" marR="0" algn="ctr">
                        <a:spcBef>
                          <a:spcPts val="0"/>
                        </a:spcBef>
                        <a:spcAft>
                          <a:spcPts val="0"/>
                        </a:spcAft>
                      </a:pPr>
                      <a:r>
                        <a:rPr lang="en-US" sz="800" b="0" dirty="0">
                          <a:solidFill>
                            <a:schemeClr val="tx1"/>
                          </a:solidFill>
                          <a:effectLst/>
                          <a:latin typeface="+mn-lt"/>
                          <a:ea typeface="MS PGothic" panose="020B0600070205080204" pitchFamily="34" charset="-128"/>
                          <a:cs typeface="Times New Roman" panose="02020603050405020304" pitchFamily="18" charset="0"/>
                        </a:rPr>
                        <a:t>V 1.3</a:t>
                      </a:r>
                    </a:p>
                  </a:txBody>
                  <a:tcPr marL="68580" marR="68580" marT="0" marB="0"/>
                </a:tc>
                <a:tc>
                  <a:txBody>
                    <a:bodyPr/>
                    <a:lstStyle/>
                    <a:p>
                      <a:pPr marL="0" marR="0" algn="ctr">
                        <a:spcBef>
                          <a:spcPts val="0"/>
                        </a:spcBef>
                        <a:spcAft>
                          <a:spcPts val="0"/>
                        </a:spcAft>
                      </a:pPr>
                      <a:r>
                        <a:rPr lang="en-US" sz="800" b="0" dirty="0">
                          <a:solidFill>
                            <a:schemeClr val="tx1"/>
                          </a:solidFill>
                          <a:effectLst/>
                          <a:latin typeface="+mn-lt"/>
                          <a:ea typeface="MS PGothic" panose="020B0600070205080204" pitchFamily="34" charset="-128"/>
                          <a:cs typeface="Times New Roman" panose="02020603050405020304" pitchFamily="18" charset="0"/>
                        </a:rPr>
                        <a:t>Siddhant Sahu</a:t>
                      </a:r>
                    </a:p>
                  </a:txBody>
                  <a:tcPr marL="68580" marR="68580" marT="0" marB="0"/>
                </a:tc>
                <a:tc>
                  <a:txBody>
                    <a:bodyPr/>
                    <a:lstStyle/>
                    <a:p>
                      <a:pPr marL="171450" marR="0" indent="-171450" algn="l">
                        <a:spcBef>
                          <a:spcPts val="0"/>
                        </a:spcBef>
                        <a:spcAft>
                          <a:spcPts val="0"/>
                        </a:spcAft>
                        <a:buFont typeface="Arial" panose="020B0604020202020204" pitchFamily="34" charset="0"/>
                        <a:buChar char="•"/>
                      </a:pPr>
                      <a:r>
                        <a:rPr lang="en-US" sz="800" dirty="0">
                          <a:effectLst/>
                          <a:latin typeface="+mn-lt"/>
                          <a:ea typeface="MS PGothic" panose="020B0600070205080204" pitchFamily="34" charset="-128"/>
                          <a:cs typeface="Times New Roman" panose="02020603050405020304" pitchFamily="18" charset="0"/>
                        </a:rPr>
                        <a:t>Added environment specific variables within the config file and made changes in template to auto-detect environment and import respective variables</a:t>
                      </a:r>
                    </a:p>
                    <a:p>
                      <a:pPr marL="171450" marR="0" indent="-171450" algn="l">
                        <a:spcBef>
                          <a:spcPts val="0"/>
                        </a:spcBef>
                        <a:spcAft>
                          <a:spcPts val="0"/>
                        </a:spcAft>
                        <a:buFont typeface="Arial" panose="020B0604020202020204" pitchFamily="34" charset="0"/>
                        <a:buChar char="•"/>
                      </a:pPr>
                      <a:r>
                        <a:rPr lang="en-US" sz="800" dirty="0">
                          <a:effectLst/>
                          <a:latin typeface="+mn-lt"/>
                          <a:ea typeface="MS PGothic" panose="020B0600070205080204" pitchFamily="34" charset="-128"/>
                          <a:cs typeface="Times New Roman" panose="02020603050405020304" pitchFamily="18" charset="0"/>
                        </a:rPr>
                        <a:t>Introduced the “</a:t>
                      </a:r>
                      <a:r>
                        <a:rPr lang="en-US" sz="800" dirty="0" err="1">
                          <a:effectLst/>
                          <a:latin typeface="+mn-lt"/>
                          <a:ea typeface="MS PGothic" panose="020B0600070205080204" pitchFamily="34" charset="-128"/>
                          <a:cs typeface="Times New Roman" panose="02020603050405020304" pitchFamily="18" charset="0"/>
                        </a:rPr>
                        <a:t>ReadEnvironmentStrings</a:t>
                      </a:r>
                      <a:r>
                        <a:rPr lang="en-US" sz="800" dirty="0">
                          <a:effectLst/>
                          <a:latin typeface="+mn-lt"/>
                          <a:ea typeface="MS PGothic" panose="020B0600070205080204" pitchFamily="34" charset="-128"/>
                          <a:cs typeface="Times New Roman" panose="02020603050405020304" pitchFamily="18" charset="0"/>
                        </a:rPr>
                        <a:t>” logic to read environment specific URLs from the config file.</a:t>
                      </a:r>
                    </a:p>
                    <a:p>
                      <a:pPr marL="171450" marR="0" indent="-171450" algn="l">
                        <a:spcBef>
                          <a:spcPts val="0"/>
                        </a:spcBef>
                        <a:spcAft>
                          <a:spcPts val="0"/>
                        </a:spcAft>
                        <a:buFont typeface="Arial" panose="020B0604020202020204" pitchFamily="34" charset="0"/>
                        <a:buChar char="•"/>
                      </a:pPr>
                      <a:endParaRPr lang="en-US" sz="800" dirty="0">
                        <a:effectLst/>
                        <a:latin typeface="+mn-lt"/>
                        <a:ea typeface="MS PGothic" panose="020B0600070205080204" pitchFamily="34" charset="-128"/>
                        <a:cs typeface="Times New Roman" panose="02020603050405020304" pitchFamily="18" charset="0"/>
                      </a:endParaRPr>
                    </a:p>
                  </a:txBody>
                  <a:tcPr marL="68580" marR="68580" marT="0" marB="0"/>
                </a:tc>
                <a:extLst>
                  <a:ext uri="{0D108BD9-81ED-4DB2-BD59-A6C34878D82A}">
                    <a16:rowId xmlns:a16="http://schemas.microsoft.com/office/drawing/2014/main" val="914408968"/>
                  </a:ext>
                </a:extLst>
              </a:tr>
              <a:tr h="409598">
                <a:tc>
                  <a:txBody>
                    <a:bodyPr/>
                    <a:lstStyle/>
                    <a:p>
                      <a:pPr marL="0" marR="0" algn="ctr">
                        <a:spcBef>
                          <a:spcPts val="0"/>
                        </a:spcBef>
                        <a:spcAft>
                          <a:spcPts val="0"/>
                        </a:spcAft>
                      </a:pPr>
                      <a:r>
                        <a:rPr lang="en-US" sz="800" b="0" dirty="0">
                          <a:solidFill>
                            <a:schemeClr val="tx1"/>
                          </a:solidFill>
                          <a:effectLst/>
                          <a:latin typeface="+mn-lt"/>
                          <a:ea typeface="MS PGothic" panose="020B0600070205080204" pitchFamily="34" charset="-128"/>
                          <a:cs typeface="Times New Roman" panose="02020603050405020304" pitchFamily="18" charset="0"/>
                        </a:rPr>
                        <a:t>04/23/2018</a:t>
                      </a:r>
                    </a:p>
                  </a:txBody>
                  <a:tcPr marL="68580" marR="68580" marT="0" marB="0"/>
                </a:tc>
                <a:tc>
                  <a:txBody>
                    <a:bodyPr/>
                    <a:lstStyle/>
                    <a:p>
                      <a:pPr marL="0" marR="0" algn="ctr">
                        <a:spcBef>
                          <a:spcPts val="0"/>
                        </a:spcBef>
                        <a:spcAft>
                          <a:spcPts val="0"/>
                        </a:spcAft>
                      </a:pPr>
                      <a:r>
                        <a:rPr lang="en-US" sz="800" b="0" dirty="0">
                          <a:solidFill>
                            <a:schemeClr val="tx1"/>
                          </a:solidFill>
                          <a:effectLst/>
                          <a:latin typeface="+mn-lt"/>
                          <a:ea typeface="MS PGothic" panose="020B0600070205080204" pitchFamily="34" charset="-128"/>
                          <a:cs typeface="Times New Roman" panose="02020603050405020304" pitchFamily="18" charset="0"/>
                        </a:rPr>
                        <a:t>V 1.4</a:t>
                      </a:r>
                    </a:p>
                  </a:txBody>
                  <a:tcPr marL="68580" marR="68580" marT="0" marB="0"/>
                </a:tc>
                <a:tc>
                  <a:txBody>
                    <a:bodyPr/>
                    <a:lstStyle/>
                    <a:p>
                      <a:pPr marL="0" marR="0" algn="ctr">
                        <a:spcBef>
                          <a:spcPts val="0"/>
                        </a:spcBef>
                        <a:spcAft>
                          <a:spcPts val="0"/>
                        </a:spcAft>
                      </a:pPr>
                      <a:r>
                        <a:rPr lang="en-US" sz="800" b="0" dirty="0">
                          <a:solidFill>
                            <a:schemeClr val="tx1"/>
                          </a:solidFill>
                          <a:effectLst/>
                          <a:latin typeface="+mn-lt"/>
                          <a:ea typeface="MS PGothic" panose="020B0600070205080204" pitchFamily="34" charset="-128"/>
                          <a:cs typeface="Times New Roman" panose="02020603050405020304" pitchFamily="18" charset="0"/>
                        </a:rPr>
                        <a:t>Siddhant Sahu</a:t>
                      </a:r>
                    </a:p>
                  </a:txBody>
                  <a:tcPr marL="68580" marR="68580" marT="0" marB="0"/>
                </a:tc>
                <a:tc>
                  <a:txBody>
                    <a:bodyPr/>
                    <a:lstStyle/>
                    <a:p>
                      <a:pPr marL="171450" marR="0" indent="-171450" algn="l">
                        <a:spcBef>
                          <a:spcPts val="0"/>
                        </a:spcBef>
                        <a:spcAft>
                          <a:spcPts val="0"/>
                        </a:spcAft>
                        <a:buFont typeface="Arial" panose="020B0604020202020204" pitchFamily="34" charset="0"/>
                        <a:buChar char="•"/>
                      </a:pPr>
                      <a:r>
                        <a:rPr lang="en-US" sz="800" dirty="0">
                          <a:effectLst/>
                          <a:latin typeface="+mn-lt"/>
                          <a:ea typeface="MS PGothic" panose="020B0600070205080204" pitchFamily="34" charset="-128"/>
                          <a:cs typeface="Times New Roman" panose="02020603050405020304" pitchFamily="18" charset="0"/>
                        </a:rPr>
                        <a:t>Added a date component to logfile (all modules)</a:t>
                      </a:r>
                    </a:p>
                    <a:p>
                      <a:pPr marL="171450" marR="0" indent="-171450" algn="l">
                        <a:spcBef>
                          <a:spcPts val="0"/>
                        </a:spcBef>
                        <a:spcAft>
                          <a:spcPts val="0"/>
                        </a:spcAft>
                        <a:buFont typeface="Arial" panose="020B0604020202020204" pitchFamily="34" charset="0"/>
                        <a:buChar char="•"/>
                      </a:pPr>
                      <a:r>
                        <a:rPr lang="en-US" sz="800" dirty="0">
                          <a:effectLst/>
                          <a:latin typeface="+mn-lt"/>
                          <a:ea typeface="MS PGothic" panose="020B0600070205080204" pitchFamily="34" charset="-128"/>
                          <a:cs typeface="Times New Roman" panose="02020603050405020304" pitchFamily="18" charset="0"/>
                        </a:rPr>
                        <a:t>Added Cleanup Task Run command in the </a:t>
                      </a:r>
                      <a:r>
                        <a:rPr lang="en-US" sz="800" dirty="0" err="1">
                          <a:effectLst/>
                          <a:latin typeface="+mn-lt"/>
                          <a:ea typeface="MS PGothic" panose="020B0600070205080204" pitchFamily="34" charset="-128"/>
                          <a:cs typeface="Times New Roman" panose="02020603050405020304" pitchFamily="18" charset="0"/>
                        </a:rPr>
                        <a:t>maintask</a:t>
                      </a:r>
                      <a:r>
                        <a:rPr lang="en-US" sz="800" dirty="0">
                          <a:effectLst/>
                          <a:latin typeface="+mn-lt"/>
                          <a:ea typeface="MS PGothic" panose="020B0600070205080204" pitchFamily="34" charset="-128"/>
                          <a:cs typeface="Times New Roman" panose="02020603050405020304" pitchFamily="18" charset="0"/>
                        </a:rPr>
                        <a:t> (</a:t>
                      </a:r>
                      <a:r>
                        <a:rPr lang="en-US" sz="800" dirty="0" err="1">
                          <a:effectLst/>
                          <a:latin typeface="+mn-lt"/>
                          <a:ea typeface="MS PGothic" panose="020B0600070205080204" pitchFamily="34" charset="-128"/>
                          <a:cs typeface="Times New Roman" panose="02020603050405020304" pitchFamily="18" charset="0"/>
                        </a:rPr>
                        <a:t>RobotName.atmx</a:t>
                      </a:r>
                      <a:r>
                        <a:rPr lang="en-US" sz="800" dirty="0">
                          <a:effectLst/>
                          <a:latin typeface="+mn-lt"/>
                          <a:ea typeface="MS PGothic" panose="020B0600070205080204" pitchFamily="34" charset="-128"/>
                          <a:cs typeface="Times New Roman" panose="02020603050405020304" pitchFamily="18" charset="0"/>
                        </a:rPr>
                        <a:t>)</a:t>
                      </a:r>
                    </a:p>
                    <a:p>
                      <a:pPr marL="171450" marR="0" indent="-171450" algn="l">
                        <a:spcBef>
                          <a:spcPts val="0"/>
                        </a:spcBef>
                        <a:spcAft>
                          <a:spcPts val="0"/>
                        </a:spcAft>
                        <a:buFont typeface="Arial" panose="020B0604020202020204" pitchFamily="34" charset="0"/>
                        <a:buChar char="•"/>
                      </a:pPr>
                      <a:r>
                        <a:rPr lang="en-US" sz="800" dirty="0">
                          <a:effectLst/>
                          <a:latin typeface="+mn-lt"/>
                          <a:ea typeface="MS PGothic" panose="020B0600070205080204" pitchFamily="34" charset="-128"/>
                          <a:cs typeface="Times New Roman" panose="02020603050405020304" pitchFamily="18" charset="0"/>
                        </a:rPr>
                        <a:t>Assigned $</a:t>
                      </a:r>
                      <a:r>
                        <a:rPr lang="en-US" sz="800" dirty="0" err="1">
                          <a:effectLst/>
                          <a:latin typeface="+mn-lt"/>
                          <a:ea typeface="MS PGothic" panose="020B0600070205080204" pitchFamily="34" charset="-128"/>
                          <a:cs typeface="Times New Roman" panose="02020603050405020304" pitchFamily="18" charset="0"/>
                        </a:rPr>
                        <a:t>AATaskName</a:t>
                      </a:r>
                      <a:r>
                        <a:rPr lang="en-US" sz="800" dirty="0">
                          <a:effectLst/>
                          <a:latin typeface="+mn-lt"/>
                          <a:ea typeface="MS PGothic" panose="020B0600070205080204" pitchFamily="34" charset="-128"/>
                          <a:cs typeface="Times New Roman" panose="02020603050405020304" pitchFamily="18" charset="0"/>
                        </a:rPr>
                        <a:t>$ system variable to $</a:t>
                      </a:r>
                      <a:r>
                        <a:rPr lang="en-US" sz="800" dirty="0" err="1">
                          <a:effectLst/>
                          <a:latin typeface="+mn-lt"/>
                          <a:ea typeface="MS PGothic" panose="020B0600070205080204" pitchFamily="34" charset="-128"/>
                          <a:cs typeface="Times New Roman" panose="02020603050405020304" pitchFamily="18" charset="0"/>
                        </a:rPr>
                        <a:t>vTaskName</a:t>
                      </a:r>
                      <a:r>
                        <a:rPr lang="en-US" sz="800" dirty="0">
                          <a:effectLst/>
                          <a:latin typeface="+mn-lt"/>
                          <a:ea typeface="MS PGothic" panose="020B0600070205080204" pitchFamily="34" charset="-128"/>
                          <a:cs typeface="Times New Roman" panose="02020603050405020304" pitchFamily="18" charset="0"/>
                        </a:rPr>
                        <a:t>$ instead of defining it manually.</a:t>
                      </a:r>
                    </a:p>
                    <a:p>
                      <a:pPr marL="171450" marR="0" indent="-171450" algn="l">
                        <a:spcBef>
                          <a:spcPts val="0"/>
                        </a:spcBef>
                        <a:spcAft>
                          <a:spcPts val="0"/>
                        </a:spcAft>
                        <a:buFont typeface="Arial" panose="020B0604020202020204" pitchFamily="34" charset="0"/>
                        <a:buChar char="•"/>
                      </a:pPr>
                      <a:r>
                        <a:rPr lang="en-US" sz="800" dirty="0">
                          <a:effectLst/>
                          <a:latin typeface="+mn-lt"/>
                          <a:ea typeface="MS PGothic" panose="020B0600070205080204" pitchFamily="34" charset="-128"/>
                          <a:cs typeface="Times New Roman" panose="02020603050405020304" pitchFamily="18" charset="0"/>
                        </a:rPr>
                        <a:t>Added sub-sections for best practices on Terminal Emulator, Object Cloning, Delays and Email Automation.</a:t>
                      </a:r>
                    </a:p>
                    <a:p>
                      <a:pPr marL="171450" marR="0" indent="-171450" algn="l">
                        <a:spcBef>
                          <a:spcPts val="0"/>
                        </a:spcBef>
                        <a:spcAft>
                          <a:spcPts val="0"/>
                        </a:spcAft>
                        <a:buFont typeface="Arial" panose="020B0604020202020204" pitchFamily="34" charset="0"/>
                        <a:buChar char="•"/>
                      </a:pPr>
                      <a:r>
                        <a:rPr lang="en-US" sz="800" dirty="0">
                          <a:effectLst/>
                          <a:latin typeface="+mn-lt"/>
                          <a:ea typeface="MS PGothic" panose="020B0600070205080204" pitchFamily="34" charset="-128"/>
                          <a:cs typeface="Times New Roman" panose="02020603050405020304" pitchFamily="18" charset="0"/>
                        </a:rPr>
                        <a:t>Added Logics for </a:t>
                      </a:r>
                      <a:r>
                        <a:rPr lang="en-US" sz="800" dirty="0" err="1">
                          <a:effectLst/>
                          <a:latin typeface="+mn-lt"/>
                          <a:ea typeface="MS PGothic" panose="020B0600070205080204" pitchFamily="34" charset="-128"/>
                          <a:cs typeface="Times New Roman" panose="02020603050405020304" pitchFamily="18" charset="0"/>
                        </a:rPr>
                        <a:t>Metabots</a:t>
                      </a:r>
                      <a:endParaRPr lang="en-US" sz="800" dirty="0">
                        <a:effectLst/>
                        <a:latin typeface="+mn-lt"/>
                        <a:ea typeface="MS PGothic" panose="020B0600070205080204" pitchFamily="34" charset="-128"/>
                        <a:cs typeface="Times New Roman" panose="02020603050405020304" pitchFamily="18" charset="0"/>
                      </a:endParaRPr>
                    </a:p>
                  </a:txBody>
                  <a:tcPr marL="68580" marR="68580" marT="0" marB="0"/>
                </a:tc>
                <a:extLst>
                  <a:ext uri="{0D108BD9-81ED-4DB2-BD59-A6C34878D82A}">
                    <a16:rowId xmlns:a16="http://schemas.microsoft.com/office/drawing/2014/main" val="4191277473"/>
                  </a:ext>
                </a:extLst>
              </a:tr>
              <a:tr h="202622">
                <a:tc>
                  <a:txBody>
                    <a:bodyPr/>
                    <a:lstStyle/>
                    <a:p>
                      <a:pPr marL="0" marR="0" algn="ctr">
                        <a:spcBef>
                          <a:spcPts val="0"/>
                        </a:spcBef>
                        <a:spcAft>
                          <a:spcPts val="0"/>
                        </a:spcAft>
                      </a:pPr>
                      <a:r>
                        <a:rPr lang="en-US" sz="800" b="0" dirty="0">
                          <a:solidFill>
                            <a:schemeClr val="tx1"/>
                          </a:solidFill>
                          <a:effectLst/>
                          <a:latin typeface="+mn-lt"/>
                          <a:ea typeface="MS PGothic" panose="020B0600070205080204" pitchFamily="34" charset="-128"/>
                          <a:cs typeface="Times New Roman" panose="02020603050405020304" pitchFamily="18" charset="0"/>
                        </a:rPr>
                        <a:t>05/01/2018</a:t>
                      </a:r>
                    </a:p>
                  </a:txBody>
                  <a:tcPr marL="68580" marR="68580" marT="0" marB="0"/>
                </a:tc>
                <a:tc>
                  <a:txBody>
                    <a:bodyPr/>
                    <a:lstStyle/>
                    <a:p>
                      <a:pPr marL="0" marR="0" algn="ctr">
                        <a:spcBef>
                          <a:spcPts val="0"/>
                        </a:spcBef>
                        <a:spcAft>
                          <a:spcPts val="0"/>
                        </a:spcAft>
                      </a:pPr>
                      <a:r>
                        <a:rPr lang="en-US" sz="800" b="0" dirty="0">
                          <a:solidFill>
                            <a:schemeClr val="tx1"/>
                          </a:solidFill>
                          <a:effectLst/>
                          <a:latin typeface="+mn-lt"/>
                          <a:ea typeface="MS PGothic" panose="020B0600070205080204" pitchFamily="34" charset="-128"/>
                          <a:cs typeface="Times New Roman" panose="02020603050405020304" pitchFamily="18" charset="0"/>
                        </a:rPr>
                        <a:t>V 1.5</a:t>
                      </a:r>
                    </a:p>
                  </a:txBody>
                  <a:tcPr marL="68580" marR="68580" marT="0" marB="0"/>
                </a:tc>
                <a:tc>
                  <a:txBody>
                    <a:bodyPr/>
                    <a:lstStyle/>
                    <a:p>
                      <a:pPr marL="0" marR="0" algn="ctr">
                        <a:spcBef>
                          <a:spcPts val="0"/>
                        </a:spcBef>
                        <a:spcAft>
                          <a:spcPts val="0"/>
                        </a:spcAft>
                      </a:pPr>
                      <a:r>
                        <a:rPr lang="en-US" sz="800" b="0" dirty="0">
                          <a:solidFill>
                            <a:schemeClr val="tx1"/>
                          </a:solidFill>
                          <a:effectLst/>
                          <a:latin typeface="+mn-lt"/>
                          <a:ea typeface="MS PGothic" panose="020B0600070205080204" pitchFamily="34" charset="-128"/>
                          <a:cs typeface="Times New Roman" panose="02020603050405020304" pitchFamily="18" charset="0"/>
                        </a:rPr>
                        <a:t>Siddhant Sahu</a:t>
                      </a:r>
                    </a:p>
                  </a:txBody>
                  <a:tcPr marL="68580" marR="68580" marT="0" marB="0"/>
                </a:tc>
                <a:tc>
                  <a:txBody>
                    <a:bodyPr/>
                    <a:lstStyle/>
                    <a:p>
                      <a:pPr marL="171450" marR="0" indent="-171450" algn="l">
                        <a:spcBef>
                          <a:spcPts val="0"/>
                        </a:spcBef>
                        <a:spcAft>
                          <a:spcPts val="0"/>
                        </a:spcAft>
                        <a:buFont typeface="Arial" panose="020B0604020202020204" pitchFamily="34" charset="0"/>
                        <a:buChar char="•"/>
                      </a:pPr>
                      <a:r>
                        <a:rPr lang="en-US" sz="800" dirty="0">
                          <a:effectLst/>
                          <a:latin typeface="+mn-lt"/>
                          <a:ea typeface="MS PGothic" panose="020B0600070205080204" pitchFamily="34" charset="-128"/>
                          <a:cs typeface="Times New Roman" panose="02020603050405020304" pitchFamily="18" charset="0"/>
                        </a:rPr>
                        <a:t>Added </a:t>
                      </a:r>
                      <a:r>
                        <a:rPr lang="en-US" sz="800" dirty="0" err="1">
                          <a:effectLst/>
                          <a:latin typeface="+mn-lt"/>
                          <a:ea typeface="MS PGothic" panose="020B0600070205080204" pitchFamily="34" charset="-128"/>
                          <a:cs typeface="Times New Roman" panose="02020603050405020304" pitchFamily="18" charset="0"/>
                        </a:rPr>
                        <a:t>TestConfigFileVariableOperation</a:t>
                      </a:r>
                      <a:r>
                        <a:rPr lang="en-US" sz="800" dirty="0">
                          <a:effectLst/>
                          <a:latin typeface="+mn-lt"/>
                          <a:ea typeface="MS PGothic" panose="020B0600070205080204" pitchFamily="34" charset="-128"/>
                          <a:cs typeface="Times New Roman" panose="02020603050405020304" pitchFamily="18" charset="0"/>
                        </a:rPr>
                        <a:t> Logics for the </a:t>
                      </a:r>
                      <a:r>
                        <a:rPr lang="en-US" sz="800" dirty="0" err="1">
                          <a:effectLst/>
                          <a:latin typeface="+mn-lt"/>
                          <a:ea typeface="MS PGothic" panose="020B0600070205080204" pitchFamily="34" charset="-128"/>
                          <a:cs typeface="Times New Roman" panose="02020603050405020304" pitchFamily="18" charset="0"/>
                        </a:rPr>
                        <a:t>AA.PNCUtils</a:t>
                      </a:r>
                      <a:r>
                        <a:rPr lang="en-US" sz="800" dirty="0">
                          <a:effectLst/>
                          <a:latin typeface="+mn-lt"/>
                          <a:ea typeface="MS PGothic" panose="020B0600070205080204" pitchFamily="34" charset="-128"/>
                          <a:cs typeface="Times New Roman" panose="02020603050405020304" pitchFamily="18" charset="0"/>
                        </a:rPr>
                        <a:t> metabots and tweaked previous logics</a:t>
                      </a:r>
                    </a:p>
                  </a:txBody>
                  <a:tcPr marL="68580" marR="68580" marT="0" marB="0"/>
                </a:tc>
                <a:extLst>
                  <a:ext uri="{0D108BD9-81ED-4DB2-BD59-A6C34878D82A}">
                    <a16:rowId xmlns:a16="http://schemas.microsoft.com/office/drawing/2014/main" val="2805323783"/>
                  </a:ext>
                </a:extLst>
              </a:tr>
              <a:tr h="202622">
                <a:tc>
                  <a:txBody>
                    <a:bodyPr/>
                    <a:lstStyle/>
                    <a:p>
                      <a:pPr marL="0" marR="0" algn="ctr">
                        <a:spcBef>
                          <a:spcPts val="0"/>
                        </a:spcBef>
                        <a:spcAft>
                          <a:spcPts val="0"/>
                        </a:spcAft>
                      </a:pPr>
                      <a:r>
                        <a:rPr lang="en-US" sz="800" b="0" dirty="0">
                          <a:solidFill>
                            <a:schemeClr val="tx1"/>
                          </a:solidFill>
                          <a:effectLst/>
                          <a:latin typeface="+mn-lt"/>
                          <a:ea typeface="MS PGothic" panose="020B0600070205080204" pitchFamily="34" charset="-128"/>
                          <a:cs typeface="Times New Roman" panose="02020603050405020304" pitchFamily="18" charset="0"/>
                        </a:rPr>
                        <a:t>05/15/2018</a:t>
                      </a:r>
                    </a:p>
                  </a:txBody>
                  <a:tcPr marL="68580" marR="68580" marT="0" marB="0"/>
                </a:tc>
                <a:tc>
                  <a:txBody>
                    <a:bodyPr/>
                    <a:lstStyle/>
                    <a:p>
                      <a:pPr marL="0" marR="0" algn="ctr">
                        <a:spcBef>
                          <a:spcPts val="0"/>
                        </a:spcBef>
                        <a:spcAft>
                          <a:spcPts val="0"/>
                        </a:spcAft>
                      </a:pPr>
                      <a:r>
                        <a:rPr lang="en-US" sz="800" b="0" dirty="0">
                          <a:solidFill>
                            <a:schemeClr val="tx1"/>
                          </a:solidFill>
                          <a:effectLst/>
                          <a:latin typeface="+mn-lt"/>
                          <a:ea typeface="MS PGothic" panose="020B0600070205080204" pitchFamily="34" charset="-128"/>
                          <a:cs typeface="Times New Roman" panose="02020603050405020304" pitchFamily="18" charset="0"/>
                        </a:rPr>
                        <a:t>V 2.0</a:t>
                      </a:r>
                    </a:p>
                  </a:txBody>
                  <a:tcPr marL="68580" marR="68580" marT="0" marB="0"/>
                </a:tc>
                <a:tc>
                  <a:txBody>
                    <a:bodyPr/>
                    <a:lstStyle/>
                    <a:p>
                      <a:pPr marL="0" marR="0" algn="ctr">
                        <a:spcBef>
                          <a:spcPts val="0"/>
                        </a:spcBef>
                        <a:spcAft>
                          <a:spcPts val="0"/>
                        </a:spcAft>
                      </a:pPr>
                      <a:r>
                        <a:rPr lang="en-US" sz="800" b="0">
                          <a:solidFill>
                            <a:schemeClr val="tx1"/>
                          </a:solidFill>
                          <a:effectLst/>
                          <a:latin typeface="+mn-lt"/>
                          <a:ea typeface="MS PGothic" panose="020B0600070205080204" pitchFamily="34" charset="-128"/>
                          <a:cs typeface="Times New Roman" panose="02020603050405020304" pitchFamily="18" charset="0"/>
                        </a:rPr>
                        <a:t>Siddhant Sahu, Senthil </a:t>
                      </a:r>
                      <a:r>
                        <a:rPr lang="en-US" sz="800" b="0" dirty="0">
                          <a:solidFill>
                            <a:schemeClr val="tx1"/>
                          </a:solidFill>
                          <a:effectLst/>
                          <a:latin typeface="+mn-lt"/>
                          <a:ea typeface="MS PGothic" panose="020B0600070205080204" pitchFamily="34" charset="-128"/>
                          <a:cs typeface="Times New Roman" panose="02020603050405020304" pitchFamily="18" charset="0"/>
                        </a:rPr>
                        <a:t>Kumar</a:t>
                      </a:r>
                    </a:p>
                  </a:txBody>
                  <a:tcPr marL="68580" marR="68580" marT="0" marB="0"/>
                </a:tc>
                <a:tc>
                  <a:txBody>
                    <a:bodyPr/>
                    <a:lstStyle/>
                    <a:p>
                      <a:pPr marL="171450" marR="0" indent="-171450" algn="l">
                        <a:spcBef>
                          <a:spcPts val="0"/>
                        </a:spcBef>
                        <a:spcAft>
                          <a:spcPts val="0"/>
                        </a:spcAft>
                        <a:buFont typeface="Arial" panose="020B0604020202020204" pitchFamily="34" charset="0"/>
                        <a:buChar char="•"/>
                      </a:pPr>
                      <a:r>
                        <a:rPr lang="en-US" sz="800" dirty="0">
                          <a:effectLst/>
                          <a:latin typeface="+mn-lt"/>
                          <a:ea typeface="MS PGothic" panose="020B0600070205080204" pitchFamily="34" charset="-128"/>
                          <a:cs typeface="Times New Roman" panose="02020603050405020304" pitchFamily="18" charset="0"/>
                        </a:rPr>
                        <a:t>Changes to folder structure and file naming convention</a:t>
                      </a:r>
                    </a:p>
                    <a:p>
                      <a:pPr marL="171450" marR="0" indent="-171450" algn="l">
                        <a:spcBef>
                          <a:spcPts val="0"/>
                        </a:spcBef>
                        <a:spcAft>
                          <a:spcPts val="0"/>
                        </a:spcAft>
                        <a:buFont typeface="Arial" panose="020B0604020202020204" pitchFamily="34" charset="0"/>
                        <a:buChar char="•"/>
                      </a:pPr>
                      <a:r>
                        <a:rPr lang="en-US" sz="800" dirty="0">
                          <a:effectLst/>
                          <a:latin typeface="+mn-lt"/>
                          <a:ea typeface="MS PGothic" panose="020B0600070205080204" pitchFamily="34" charset="-128"/>
                          <a:cs typeface="Times New Roman" panose="02020603050405020304" pitchFamily="18" charset="0"/>
                        </a:rPr>
                        <a:t>Added a section for general guidelines and control room best practices</a:t>
                      </a:r>
                    </a:p>
                    <a:p>
                      <a:pPr marL="171450" marR="0" indent="-171450" algn="l">
                        <a:spcBef>
                          <a:spcPts val="0"/>
                        </a:spcBef>
                        <a:spcAft>
                          <a:spcPts val="0"/>
                        </a:spcAft>
                        <a:buFont typeface="Arial" panose="020B0604020202020204" pitchFamily="34" charset="0"/>
                        <a:buChar char="•"/>
                      </a:pPr>
                      <a:r>
                        <a:rPr lang="en-US" sz="800" dirty="0">
                          <a:effectLst/>
                          <a:latin typeface="+mn-lt"/>
                          <a:ea typeface="MS PGothic" panose="020B0600070205080204" pitchFamily="34" charset="-128"/>
                          <a:cs typeface="Times New Roman" panose="02020603050405020304" pitchFamily="18" charset="0"/>
                        </a:rPr>
                        <a:t>Minor Changes to the Main Task Template (Added a section for automatically creating Output and Log folders.</a:t>
                      </a:r>
                    </a:p>
                  </a:txBody>
                  <a:tcPr marL="68580" marR="68580" marT="0" marB="0"/>
                </a:tc>
                <a:extLst>
                  <a:ext uri="{0D108BD9-81ED-4DB2-BD59-A6C34878D82A}">
                    <a16:rowId xmlns:a16="http://schemas.microsoft.com/office/drawing/2014/main" val="2047088765"/>
                  </a:ext>
                </a:extLst>
              </a:tr>
            </a:tbl>
          </a:graphicData>
        </a:graphic>
      </p:graphicFrame>
      <p:sp>
        <p:nvSpPr>
          <p:cNvPr id="10" name="TextBox 9">
            <a:extLst>
              <a:ext uri="{FF2B5EF4-FFF2-40B4-BE49-F238E27FC236}">
                <a16:creationId xmlns:a16="http://schemas.microsoft.com/office/drawing/2014/main" id="{C1CFD10F-11B0-4443-B0D3-D7D9387CC69E}"/>
              </a:ext>
            </a:extLst>
          </p:cNvPr>
          <p:cNvSpPr txBox="1"/>
          <p:nvPr/>
        </p:nvSpPr>
        <p:spPr>
          <a:xfrm>
            <a:off x="457202" y="594238"/>
            <a:ext cx="4064345" cy="276999"/>
          </a:xfrm>
          <a:prstGeom prst="rect">
            <a:avLst/>
          </a:prstGeom>
          <a:noFill/>
        </p:spPr>
        <p:txBody>
          <a:bodyPr wrap="square" rtlCol="0">
            <a:spAutoFit/>
          </a:bodyPr>
          <a:lstStyle/>
          <a:p>
            <a:r>
              <a:rPr lang="en-US" sz="1200" b="1" dirty="0"/>
              <a:t>1.1 Version Control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745" y="207988"/>
            <a:ext cx="8229600" cy="360167"/>
          </a:xfrm>
        </p:spPr>
        <p:txBody>
          <a:bodyPr>
            <a:noAutofit/>
          </a:bodyPr>
          <a:lstStyle/>
          <a:p>
            <a:r>
              <a:rPr lang="en-US" sz="2000" dirty="0"/>
              <a:t>3. </a:t>
            </a:r>
            <a:r>
              <a:rPr lang="en-US" sz="2000" dirty="0" err="1"/>
              <a:t>Metabot</a:t>
            </a:r>
            <a:r>
              <a:rPr lang="en-US" sz="2000" dirty="0"/>
              <a:t> Library</a:t>
            </a:r>
          </a:p>
        </p:txBody>
      </p:sp>
      <p:sp>
        <p:nvSpPr>
          <p:cNvPr id="10" name="TextBox 9">
            <a:extLst>
              <a:ext uri="{FF2B5EF4-FFF2-40B4-BE49-F238E27FC236}">
                <a16:creationId xmlns:a16="http://schemas.microsoft.com/office/drawing/2014/main" id="{C1CFD10F-11B0-4443-B0D3-D7D9387CC69E}"/>
              </a:ext>
            </a:extLst>
          </p:cNvPr>
          <p:cNvSpPr txBox="1"/>
          <p:nvPr/>
        </p:nvSpPr>
        <p:spPr>
          <a:xfrm>
            <a:off x="457202" y="569442"/>
            <a:ext cx="4064345" cy="276999"/>
          </a:xfrm>
          <a:prstGeom prst="rect">
            <a:avLst/>
          </a:prstGeom>
          <a:noFill/>
        </p:spPr>
        <p:txBody>
          <a:bodyPr wrap="square" rtlCol="0">
            <a:spAutoFit/>
          </a:bodyPr>
          <a:lstStyle/>
          <a:p>
            <a:r>
              <a:rPr lang="en-US" sz="1200" b="1" dirty="0"/>
              <a:t>3.1 </a:t>
            </a:r>
            <a:r>
              <a:rPr lang="en-US" sz="1200" b="1" dirty="0" err="1"/>
              <a:t>AA.PNCUtils</a:t>
            </a:r>
            <a:endParaRPr lang="en-US" sz="1200" b="1" dirty="0"/>
          </a:p>
        </p:txBody>
      </p:sp>
      <p:sp>
        <p:nvSpPr>
          <p:cNvPr id="17" name="TextBox 16">
            <a:extLst>
              <a:ext uri="{FF2B5EF4-FFF2-40B4-BE49-F238E27FC236}">
                <a16:creationId xmlns:a16="http://schemas.microsoft.com/office/drawing/2014/main" id="{F8830F22-B950-424E-BFF0-97B86CDBA4E4}"/>
              </a:ext>
            </a:extLst>
          </p:cNvPr>
          <p:cNvSpPr txBox="1"/>
          <p:nvPr/>
        </p:nvSpPr>
        <p:spPr>
          <a:xfrm>
            <a:off x="457547" y="841982"/>
            <a:ext cx="8229600" cy="338554"/>
          </a:xfrm>
          <a:prstGeom prst="rect">
            <a:avLst/>
          </a:prstGeom>
          <a:noFill/>
          <a:ln>
            <a:noFill/>
          </a:ln>
        </p:spPr>
        <p:txBody>
          <a:bodyPr wrap="square" rtlCol="0">
            <a:spAutoFit/>
          </a:bodyPr>
          <a:lstStyle/>
          <a:p>
            <a:r>
              <a:rPr lang="en-US" sz="800" dirty="0" err="1"/>
              <a:t>AA.PNCUtils</a:t>
            </a:r>
            <a:r>
              <a:rPr lang="en-US" sz="800" dirty="0"/>
              <a:t> </a:t>
            </a:r>
            <a:r>
              <a:rPr lang="en-US" sz="800" dirty="0" err="1"/>
              <a:t>metabot</a:t>
            </a:r>
            <a:r>
              <a:rPr lang="en-US" sz="800" dirty="0"/>
              <a:t> is a cumulation of multiple utilities available, that can be used within the task frequently. Currently the </a:t>
            </a:r>
            <a:r>
              <a:rPr lang="en-US" sz="800" dirty="0" err="1"/>
              <a:t>AA.PNCUtils</a:t>
            </a:r>
            <a:r>
              <a:rPr lang="en-US" sz="800" dirty="0"/>
              <a:t> </a:t>
            </a:r>
            <a:r>
              <a:rPr lang="en-US" sz="800" dirty="0" err="1"/>
              <a:t>metabot</a:t>
            </a:r>
            <a:r>
              <a:rPr lang="en-US" sz="800" dirty="0"/>
              <a:t> has the following logics with the following functions:</a:t>
            </a:r>
          </a:p>
        </p:txBody>
      </p:sp>
      <p:graphicFrame>
        <p:nvGraphicFramePr>
          <p:cNvPr id="7" name="Table 6">
            <a:extLst>
              <a:ext uri="{FF2B5EF4-FFF2-40B4-BE49-F238E27FC236}">
                <a16:creationId xmlns:a16="http://schemas.microsoft.com/office/drawing/2014/main" id="{CDFDE33E-5DCE-414D-8F7F-ED9DB4F9CD1D}"/>
              </a:ext>
            </a:extLst>
          </p:cNvPr>
          <p:cNvGraphicFramePr>
            <a:graphicFrameLocks noGrp="1"/>
          </p:cNvGraphicFramePr>
          <p:nvPr>
            <p:extLst>
              <p:ext uri="{D42A27DB-BD31-4B8C-83A1-F6EECF244321}">
                <p14:modId xmlns:p14="http://schemas.microsoft.com/office/powerpoint/2010/main" val="3134052829"/>
              </p:ext>
            </p:extLst>
          </p:nvPr>
        </p:nvGraphicFramePr>
        <p:xfrm>
          <a:off x="514697" y="1180536"/>
          <a:ext cx="8229603" cy="1857178"/>
        </p:xfrm>
        <a:graphic>
          <a:graphicData uri="http://schemas.openxmlformats.org/drawingml/2006/table">
            <a:tbl>
              <a:tblPr firstRow="1" firstCol="1" bandRow="1">
                <a:tableStyleId>{5C22544A-7EE6-4342-B048-85BDC9FD1C3A}</a:tableStyleId>
              </a:tblPr>
              <a:tblGrid>
                <a:gridCol w="1625991">
                  <a:extLst>
                    <a:ext uri="{9D8B030D-6E8A-4147-A177-3AD203B41FA5}">
                      <a16:colId xmlns:a16="http://schemas.microsoft.com/office/drawing/2014/main" val="2051717071"/>
                    </a:ext>
                  </a:extLst>
                </a:gridCol>
                <a:gridCol w="3402862">
                  <a:extLst>
                    <a:ext uri="{9D8B030D-6E8A-4147-A177-3AD203B41FA5}">
                      <a16:colId xmlns:a16="http://schemas.microsoft.com/office/drawing/2014/main" val="279906005"/>
                    </a:ext>
                  </a:extLst>
                </a:gridCol>
                <a:gridCol w="3200750">
                  <a:extLst>
                    <a:ext uri="{9D8B030D-6E8A-4147-A177-3AD203B41FA5}">
                      <a16:colId xmlns:a16="http://schemas.microsoft.com/office/drawing/2014/main" val="3507875806"/>
                    </a:ext>
                  </a:extLst>
                </a:gridCol>
              </a:tblGrid>
              <a:tr h="202622">
                <a:tc>
                  <a:txBody>
                    <a:bodyPr/>
                    <a:lstStyle/>
                    <a:p>
                      <a:pPr marL="0" marR="0" algn="ctr">
                        <a:lnSpc>
                          <a:spcPct val="115000"/>
                        </a:lnSpc>
                        <a:spcBef>
                          <a:spcPts val="0"/>
                        </a:spcBef>
                        <a:spcAft>
                          <a:spcPts val="0"/>
                        </a:spcAft>
                      </a:pPr>
                      <a:r>
                        <a:rPr lang="en-GB" sz="800" dirty="0">
                          <a:solidFill>
                            <a:schemeClr val="tx1"/>
                          </a:solidFill>
                          <a:effectLst/>
                        </a:rPr>
                        <a:t>Logic</a:t>
                      </a:r>
                      <a:endParaRPr lang="en-US" sz="800" dirty="0">
                        <a:solidFill>
                          <a:schemeClr val="tx1"/>
                        </a:solidFill>
                        <a:effectLst/>
                        <a:latin typeface="Frutiger 45 Light"/>
                        <a:ea typeface="MS PGothic" panose="020B0600070205080204" pitchFamily="34" charset="-128"/>
                        <a:cs typeface="Times New Roman" panose="02020603050405020304" pitchFamily="18" charset="0"/>
                      </a:endParaRPr>
                    </a:p>
                  </a:txBody>
                  <a:tcPr marL="68580" marR="68580" marT="0" marB="0"/>
                </a:tc>
                <a:tc>
                  <a:txBody>
                    <a:bodyPr/>
                    <a:lstStyle/>
                    <a:p>
                      <a:pPr marL="0" marR="0" lvl="0" indent="0" algn="ctr" defTabSz="457200" rtl="0" eaLnBrk="1" fontAlgn="auto" latinLnBrk="0" hangingPunct="1">
                        <a:lnSpc>
                          <a:spcPct val="115000"/>
                        </a:lnSpc>
                        <a:spcBef>
                          <a:spcPts val="0"/>
                        </a:spcBef>
                        <a:spcAft>
                          <a:spcPts val="0"/>
                        </a:spcAft>
                        <a:buClrTx/>
                        <a:buSzTx/>
                        <a:buFontTx/>
                        <a:buNone/>
                        <a:tabLst/>
                        <a:defRPr/>
                      </a:pPr>
                      <a:r>
                        <a:rPr lang="en-GB" sz="800" dirty="0">
                          <a:solidFill>
                            <a:schemeClr val="tx1"/>
                          </a:solidFill>
                          <a:effectLst/>
                        </a:rPr>
                        <a:t>Input</a:t>
                      </a:r>
                      <a:endParaRPr lang="en-US" sz="800" dirty="0">
                        <a:solidFill>
                          <a:schemeClr val="tx1"/>
                        </a:solidFill>
                        <a:effectLst/>
                        <a:latin typeface="Frutiger 45 Light"/>
                        <a:ea typeface="MS PGothic" panose="020B0600070205080204" pitchFamily="34" charset="-128"/>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800" dirty="0">
                          <a:solidFill>
                            <a:schemeClr val="tx1"/>
                          </a:solidFill>
                          <a:effectLst/>
                        </a:rPr>
                        <a:t>Output</a:t>
                      </a:r>
                      <a:endParaRPr lang="en-US" sz="800" dirty="0">
                        <a:solidFill>
                          <a:schemeClr val="tx1"/>
                        </a:solidFill>
                        <a:effectLst/>
                        <a:latin typeface="Frutiger 45 Light"/>
                        <a:ea typeface="MS PGothic" panose="020B0600070205080204" pitchFamily="34" charset="-128"/>
                        <a:cs typeface="Times New Roman" panose="02020603050405020304" pitchFamily="18" charset="0"/>
                      </a:endParaRPr>
                    </a:p>
                  </a:txBody>
                  <a:tcPr marL="68580" marR="68580" marT="0" marB="0"/>
                </a:tc>
                <a:extLst>
                  <a:ext uri="{0D108BD9-81ED-4DB2-BD59-A6C34878D82A}">
                    <a16:rowId xmlns:a16="http://schemas.microsoft.com/office/drawing/2014/main" val="2019420506"/>
                  </a:ext>
                </a:extLst>
              </a:tr>
              <a:tr h="202622">
                <a:tc>
                  <a:txBody>
                    <a:bodyPr/>
                    <a:lstStyle/>
                    <a:p>
                      <a:pPr marL="0" marR="0" algn="ctr">
                        <a:lnSpc>
                          <a:spcPct val="115000"/>
                        </a:lnSpc>
                        <a:spcBef>
                          <a:spcPts val="0"/>
                        </a:spcBef>
                        <a:spcAft>
                          <a:spcPts val="0"/>
                        </a:spcAft>
                      </a:pPr>
                      <a:r>
                        <a:rPr lang="en-US" sz="800" b="0" dirty="0" err="1">
                          <a:solidFill>
                            <a:schemeClr val="tx1"/>
                          </a:solidFill>
                          <a:effectLst/>
                          <a:latin typeface="+mn-lt"/>
                          <a:ea typeface="MS PGothic" panose="020B0600070205080204" pitchFamily="34" charset="-128"/>
                          <a:cs typeface="Times New Roman" panose="02020603050405020304" pitchFamily="18" charset="0"/>
                        </a:rPr>
                        <a:t>TestConfigVariableOperation</a:t>
                      </a:r>
                      <a:endParaRPr lang="en-US" sz="800" b="0" dirty="0">
                        <a:solidFill>
                          <a:schemeClr val="tx1"/>
                        </a:solidFill>
                        <a:effectLst/>
                        <a:latin typeface="+mn-lt"/>
                        <a:ea typeface="MS PGothic" panose="020B0600070205080204" pitchFamily="34" charset="-128"/>
                        <a:cs typeface="Times New Roman" panose="02020603050405020304" pitchFamily="18" charset="0"/>
                      </a:endParaRPr>
                    </a:p>
                  </a:txBody>
                  <a:tcPr marL="68580" marR="68580" marT="0" marB="0"/>
                </a:tc>
                <a:tc>
                  <a:txBody>
                    <a:bodyPr/>
                    <a:lstStyle/>
                    <a:p>
                      <a:pPr marL="0" marR="0" lvl="0" indent="0" algn="l" defTabSz="457200" rtl="0" eaLnBrk="1" fontAlgn="auto" latinLnBrk="0" hangingPunct="1">
                        <a:lnSpc>
                          <a:spcPct val="115000"/>
                        </a:lnSpc>
                        <a:spcBef>
                          <a:spcPts val="0"/>
                        </a:spcBef>
                        <a:spcAft>
                          <a:spcPts val="0"/>
                        </a:spcAft>
                        <a:buClrTx/>
                        <a:buSzTx/>
                        <a:buFontTx/>
                        <a:buNone/>
                        <a:tabLst/>
                        <a:defRPr/>
                      </a:pPr>
                      <a:r>
                        <a:rPr lang="en-US" sz="800" b="1" u="sng" dirty="0">
                          <a:effectLst/>
                          <a:latin typeface="+mn-lt"/>
                          <a:ea typeface="MS PGothic" panose="020B0600070205080204" pitchFamily="34" charset="-128"/>
                          <a:cs typeface="Times New Roman" panose="02020603050405020304" pitchFamily="18" charset="0"/>
                        </a:rPr>
                        <a:t>Config File Path </a:t>
                      </a:r>
                      <a:r>
                        <a:rPr lang="en-US" sz="800" dirty="0">
                          <a:effectLst/>
                          <a:latin typeface="+mn-lt"/>
                          <a:ea typeface="MS PGothic" panose="020B0600070205080204" pitchFamily="34" charset="-128"/>
                          <a:cs typeface="Times New Roman" panose="02020603050405020304" pitchFamily="18" charset="0"/>
                        </a:rPr>
                        <a:t>– File Path for Configuration File</a:t>
                      </a:r>
                    </a:p>
                    <a:p>
                      <a:pPr marL="0" marR="0" lvl="0" indent="0" algn="l" defTabSz="457200" rtl="0" eaLnBrk="1" fontAlgn="auto" latinLnBrk="0" hangingPunct="1">
                        <a:lnSpc>
                          <a:spcPct val="115000"/>
                        </a:lnSpc>
                        <a:spcBef>
                          <a:spcPts val="0"/>
                        </a:spcBef>
                        <a:spcAft>
                          <a:spcPts val="0"/>
                        </a:spcAft>
                        <a:buClrTx/>
                        <a:buSzTx/>
                        <a:buFontTx/>
                        <a:buNone/>
                        <a:tabLst/>
                        <a:defRPr/>
                      </a:pPr>
                      <a:r>
                        <a:rPr lang="en-US" sz="800" b="1" u="sng" dirty="0">
                          <a:effectLst/>
                          <a:latin typeface="+mn-lt"/>
                          <a:ea typeface="MS PGothic" panose="020B0600070205080204" pitchFamily="34" charset="-128"/>
                          <a:cs typeface="Times New Roman" panose="02020603050405020304" pitchFamily="18" charset="0"/>
                        </a:rPr>
                        <a:t>Test Switch</a:t>
                      </a:r>
                      <a:r>
                        <a:rPr lang="en-US" sz="800" u="sng" dirty="0">
                          <a:effectLst/>
                          <a:latin typeface="+mn-lt"/>
                          <a:ea typeface="MS PGothic" panose="020B0600070205080204" pitchFamily="34" charset="-128"/>
                          <a:cs typeface="Times New Roman" panose="02020603050405020304" pitchFamily="18" charset="0"/>
                        </a:rPr>
                        <a:t> </a:t>
                      </a:r>
                      <a:r>
                        <a:rPr lang="en-US" sz="800" dirty="0">
                          <a:effectLst/>
                          <a:latin typeface="+mn-lt"/>
                          <a:ea typeface="MS PGothic" panose="020B0600070205080204" pitchFamily="34" charset="-128"/>
                          <a:cs typeface="Times New Roman" panose="02020603050405020304" pitchFamily="18" charset="0"/>
                        </a:rPr>
                        <a:t>- The </a:t>
                      </a:r>
                      <a:r>
                        <a:rPr lang="en-US" sz="800" dirty="0" err="1">
                          <a:effectLst/>
                          <a:latin typeface="+mn-lt"/>
                          <a:ea typeface="MS PGothic" panose="020B0600070205080204" pitchFamily="34" charset="-128"/>
                          <a:cs typeface="Times New Roman" panose="02020603050405020304" pitchFamily="18" charset="0"/>
                        </a:rPr>
                        <a:t>metabot</a:t>
                      </a:r>
                      <a:r>
                        <a:rPr lang="en-US" sz="800" dirty="0">
                          <a:effectLst/>
                          <a:latin typeface="+mn-lt"/>
                          <a:ea typeface="MS PGothic" panose="020B0600070205080204" pitchFamily="34" charset="-128"/>
                          <a:cs typeface="Times New Roman" panose="02020603050405020304" pitchFamily="18" charset="0"/>
                        </a:rPr>
                        <a:t> reads whether the value corresponding to the “</a:t>
                      </a:r>
                      <a:r>
                        <a:rPr lang="en-US" sz="800" dirty="0" err="1">
                          <a:effectLst/>
                          <a:latin typeface="+mn-lt"/>
                          <a:ea typeface="MS PGothic" panose="020B0600070205080204" pitchFamily="34" charset="-128"/>
                          <a:cs typeface="Times New Roman" panose="02020603050405020304" pitchFamily="18" charset="0"/>
                        </a:rPr>
                        <a:t>TestVariableSwitch</a:t>
                      </a:r>
                      <a:r>
                        <a:rPr lang="en-US" sz="800" dirty="0">
                          <a:effectLst/>
                          <a:latin typeface="+mn-lt"/>
                          <a:ea typeface="MS PGothic" panose="020B0600070205080204" pitchFamily="34" charset="-128"/>
                          <a:cs typeface="Times New Roman" panose="02020603050405020304" pitchFamily="18" charset="0"/>
                        </a:rPr>
                        <a:t>” node in the config file is “Y” (for turning on testing mode) or “N” (for turning off)</a:t>
                      </a:r>
                      <a:endParaRPr lang="en-US" sz="800" b="1" dirty="0">
                        <a:effectLst/>
                        <a:latin typeface="+mn-lt"/>
                        <a:ea typeface="MS PGothic" panose="020B0600070205080204" pitchFamily="34" charset="-128"/>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0"/>
                        </a:spcAft>
                        <a:buClrTx/>
                        <a:buSzTx/>
                        <a:buFontTx/>
                        <a:buNone/>
                        <a:tabLst/>
                        <a:defRPr/>
                      </a:pPr>
                      <a:r>
                        <a:rPr lang="en-US" sz="800" b="1" u="sng" dirty="0">
                          <a:effectLst/>
                          <a:latin typeface="+mn-lt"/>
                          <a:ea typeface="MS PGothic" panose="020B0600070205080204" pitchFamily="34" charset="-128"/>
                          <a:cs typeface="Times New Roman" panose="02020603050405020304" pitchFamily="18" charset="0"/>
                        </a:rPr>
                        <a:t>Test Key</a:t>
                      </a:r>
                      <a:r>
                        <a:rPr lang="en-US" sz="800" u="sng" dirty="0">
                          <a:effectLst/>
                          <a:latin typeface="+mn-lt"/>
                          <a:ea typeface="MS PGothic" panose="020B0600070205080204" pitchFamily="34" charset="-128"/>
                          <a:cs typeface="Times New Roman" panose="02020603050405020304" pitchFamily="18" charset="0"/>
                        </a:rPr>
                        <a:t> </a:t>
                      </a:r>
                      <a:r>
                        <a:rPr lang="en-US" sz="800" u="none" dirty="0">
                          <a:effectLst/>
                          <a:latin typeface="+mn-lt"/>
                          <a:ea typeface="MS PGothic" panose="020B0600070205080204" pitchFamily="34" charset="-128"/>
                          <a:cs typeface="Times New Roman" panose="02020603050405020304" pitchFamily="18" charset="0"/>
                        </a:rPr>
                        <a:t>– This is the Key for the value stored in the configuration file against it, specifically in the </a:t>
                      </a:r>
                      <a:r>
                        <a:rPr lang="en-US" sz="800" u="none" dirty="0" err="1">
                          <a:effectLst/>
                          <a:latin typeface="+mn-lt"/>
                          <a:ea typeface="MS PGothic" panose="020B0600070205080204" pitchFamily="34" charset="-128"/>
                          <a:cs typeface="Times New Roman" panose="02020603050405020304" pitchFamily="18" charset="0"/>
                        </a:rPr>
                        <a:t>TestValues</a:t>
                      </a:r>
                      <a:r>
                        <a:rPr lang="en-US" sz="800" u="none" dirty="0">
                          <a:effectLst/>
                          <a:latin typeface="+mn-lt"/>
                          <a:ea typeface="MS PGothic" panose="020B0600070205080204" pitchFamily="34" charset="-128"/>
                          <a:cs typeface="Times New Roman" panose="02020603050405020304" pitchFamily="18" charset="0"/>
                        </a:rPr>
                        <a:t> directory.</a:t>
                      </a:r>
                      <a:endParaRPr lang="en-US" sz="800" b="1" u="sng" dirty="0">
                        <a:effectLst/>
                        <a:latin typeface="+mn-lt"/>
                        <a:ea typeface="MS PGothic" panose="020B0600070205080204" pitchFamily="34" charset="-128"/>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0"/>
                        </a:spcAft>
                        <a:buClrTx/>
                        <a:buSzTx/>
                        <a:buFontTx/>
                        <a:buNone/>
                        <a:tabLst/>
                        <a:defRPr/>
                      </a:pPr>
                      <a:r>
                        <a:rPr lang="en-US" sz="800" b="1" u="sng" dirty="0">
                          <a:effectLst/>
                          <a:latin typeface="+mn-lt"/>
                          <a:ea typeface="MS PGothic" panose="020B0600070205080204" pitchFamily="34" charset="-128"/>
                          <a:cs typeface="Times New Roman" panose="02020603050405020304" pitchFamily="18" charset="0"/>
                        </a:rPr>
                        <a:t>Variable To Be Tested</a:t>
                      </a:r>
                      <a:r>
                        <a:rPr lang="en-US" sz="800" u="sng" dirty="0">
                          <a:effectLst/>
                          <a:latin typeface="+mn-lt"/>
                          <a:ea typeface="MS PGothic" panose="020B0600070205080204" pitchFamily="34" charset="-128"/>
                          <a:cs typeface="Times New Roman" panose="02020603050405020304" pitchFamily="18" charset="0"/>
                        </a:rPr>
                        <a:t> </a:t>
                      </a:r>
                      <a:r>
                        <a:rPr lang="en-US" sz="800" dirty="0">
                          <a:effectLst/>
                          <a:latin typeface="+mn-lt"/>
                          <a:ea typeface="MS PGothic" panose="020B0600070205080204" pitchFamily="34" charset="-128"/>
                          <a:cs typeface="Times New Roman" panose="02020603050405020304" pitchFamily="18" charset="0"/>
                        </a:rPr>
                        <a:t>– The variable for which the test value needs to be initialized</a:t>
                      </a:r>
                    </a:p>
                  </a:txBody>
                  <a:tcPr marL="68580" marR="68580" marT="0" marB="0"/>
                </a:tc>
                <a:tc>
                  <a:txBody>
                    <a:bodyPr/>
                    <a:lstStyle/>
                    <a:p>
                      <a:pPr marL="0" marR="0" lvl="0" indent="0" algn="l" defTabSz="457200" rtl="0" eaLnBrk="1" fontAlgn="auto" latinLnBrk="0" hangingPunct="1">
                        <a:lnSpc>
                          <a:spcPct val="115000"/>
                        </a:lnSpc>
                        <a:spcBef>
                          <a:spcPts val="0"/>
                        </a:spcBef>
                        <a:spcAft>
                          <a:spcPts val="0"/>
                        </a:spcAft>
                        <a:buClrTx/>
                        <a:buSzTx/>
                        <a:buFontTx/>
                        <a:buNone/>
                        <a:tabLst/>
                        <a:defRPr/>
                      </a:pPr>
                      <a:r>
                        <a:rPr lang="en-US" sz="800" b="1" u="sng" dirty="0">
                          <a:effectLst/>
                          <a:latin typeface="+mn-lt"/>
                          <a:ea typeface="MS PGothic" panose="020B0600070205080204" pitchFamily="34" charset="-128"/>
                          <a:cs typeface="Times New Roman" panose="02020603050405020304" pitchFamily="18" charset="0"/>
                        </a:rPr>
                        <a:t>Variable To Be Tested</a:t>
                      </a:r>
                      <a:r>
                        <a:rPr lang="en-US" sz="800" u="sng" dirty="0">
                          <a:effectLst/>
                          <a:latin typeface="+mn-lt"/>
                          <a:ea typeface="MS PGothic" panose="020B0600070205080204" pitchFamily="34" charset="-128"/>
                          <a:cs typeface="Times New Roman" panose="02020603050405020304" pitchFamily="18" charset="0"/>
                        </a:rPr>
                        <a:t> </a:t>
                      </a:r>
                      <a:r>
                        <a:rPr lang="en-US" sz="800" dirty="0">
                          <a:effectLst/>
                          <a:latin typeface="+mn-lt"/>
                          <a:ea typeface="MS PGothic" panose="020B0600070205080204" pitchFamily="34" charset="-128"/>
                          <a:cs typeface="Times New Roman" panose="02020603050405020304" pitchFamily="18" charset="0"/>
                        </a:rPr>
                        <a:t>– The variable for which the test value needs to be initialized. This value will be initialized to the Test Value Mentioned only if the test switch is set to “Y” in the configuration file.</a:t>
                      </a:r>
                    </a:p>
                    <a:p>
                      <a:pPr marL="0" marR="0" algn="l">
                        <a:lnSpc>
                          <a:spcPct val="115000"/>
                        </a:lnSpc>
                        <a:spcBef>
                          <a:spcPts val="0"/>
                        </a:spcBef>
                        <a:spcAft>
                          <a:spcPts val="0"/>
                        </a:spcAft>
                      </a:pPr>
                      <a:endParaRPr lang="en-US" sz="800" dirty="0">
                        <a:effectLst/>
                        <a:latin typeface="+mn-lt"/>
                        <a:ea typeface="MS PGothic" panose="020B0600070205080204" pitchFamily="34" charset="-128"/>
                        <a:cs typeface="Times New Roman" panose="02020603050405020304" pitchFamily="18" charset="0"/>
                      </a:endParaRPr>
                    </a:p>
                  </a:txBody>
                  <a:tcPr marL="68580" marR="68580" marT="0" marB="0"/>
                </a:tc>
                <a:extLst>
                  <a:ext uri="{0D108BD9-81ED-4DB2-BD59-A6C34878D82A}">
                    <a16:rowId xmlns:a16="http://schemas.microsoft.com/office/drawing/2014/main" val="1664986590"/>
                  </a:ext>
                </a:extLst>
              </a:tr>
              <a:tr h="202622">
                <a:tc>
                  <a:txBody>
                    <a:bodyPr/>
                    <a:lstStyle/>
                    <a:p>
                      <a:pPr marL="0" marR="0" algn="ctr">
                        <a:lnSpc>
                          <a:spcPct val="115000"/>
                        </a:lnSpc>
                        <a:spcBef>
                          <a:spcPts val="0"/>
                        </a:spcBef>
                        <a:spcAft>
                          <a:spcPts val="0"/>
                        </a:spcAft>
                      </a:pPr>
                      <a:r>
                        <a:rPr lang="en-US" sz="800" b="0" dirty="0" err="1">
                          <a:solidFill>
                            <a:schemeClr val="tx1"/>
                          </a:solidFill>
                          <a:effectLst/>
                          <a:latin typeface="+mn-lt"/>
                          <a:ea typeface="MS PGothic" panose="020B0600070205080204" pitchFamily="34" charset="-128"/>
                          <a:cs typeface="Times New Roman" panose="02020603050405020304" pitchFamily="18" charset="0"/>
                        </a:rPr>
                        <a:t>GetCredentialVartoLocalVar</a:t>
                      </a:r>
                      <a:endParaRPr lang="en-US" sz="800" b="0" dirty="0">
                        <a:solidFill>
                          <a:schemeClr val="tx1"/>
                        </a:solidFill>
                        <a:effectLst/>
                        <a:latin typeface="+mn-lt"/>
                        <a:ea typeface="MS PGothic" panose="020B0600070205080204" pitchFamily="34" charset="-128"/>
                        <a:cs typeface="Times New Roman" panose="02020603050405020304" pitchFamily="18" charset="0"/>
                      </a:endParaRPr>
                    </a:p>
                  </a:txBody>
                  <a:tcPr marL="68580" marR="68580" marT="0" marB="0"/>
                </a:tc>
                <a:tc>
                  <a:txBody>
                    <a:bodyPr/>
                    <a:lstStyle/>
                    <a:p>
                      <a:pPr marL="0" marR="0" lvl="0" indent="0" algn="l" defTabSz="457200" rtl="0" eaLnBrk="1" fontAlgn="auto" latinLnBrk="0" hangingPunct="1">
                        <a:lnSpc>
                          <a:spcPct val="115000"/>
                        </a:lnSpc>
                        <a:spcBef>
                          <a:spcPts val="0"/>
                        </a:spcBef>
                        <a:spcAft>
                          <a:spcPts val="0"/>
                        </a:spcAft>
                        <a:buClrTx/>
                        <a:buSzTx/>
                        <a:buFontTx/>
                        <a:buNone/>
                        <a:tabLst/>
                        <a:defRPr/>
                      </a:pPr>
                      <a:r>
                        <a:rPr lang="en-US" sz="800" b="1" dirty="0" err="1">
                          <a:effectLst/>
                          <a:latin typeface="+mn-lt"/>
                          <a:ea typeface="MS PGothic" panose="020B0600070205080204" pitchFamily="34" charset="-128"/>
                          <a:cs typeface="Times New Roman" panose="02020603050405020304" pitchFamily="18" charset="0"/>
                        </a:rPr>
                        <a:t>CredentialVar</a:t>
                      </a:r>
                      <a:r>
                        <a:rPr lang="en-US" sz="800" dirty="0">
                          <a:effectLst/>
                          <a:latin typeface="+mn-lt"/>
                          <a:ea typeface="MS PGothic" panose="020B0600070205080204" pitchFamily="34" charset="-128"/>
                          <a:cs typeface="Times New Roman" panose="02020603050405020304" pitchFamily="18" charset="0"/>
                        </a:rPr>
                        <a:t>: This will take any credential variable from the vault. When you hit F2, you can pass in credential variables to the </a:t>
                      </a:r>
                      <a:r>
                        <a:rPr lang="en-US" sz="800" dirty="0" err="1">
                          <a:effectLst/>
                          <a:latin typeface="+mn-lt"/>
                          <a:ea typeface="MS PGothic" panose="020B0600070205080204" pitchFamily="34" charset="-128"/>
                          <a:cs typeface="Times New Roman" panose="02020603050405020304" pitchFamily="18" charset="0"/>
                        </a:rPr>
                        <a:t>metabot</a:t>
                      </a:r>
                      <a:endParaRPr lang="en-US" sz="800" dirty="0">
                        <a:effectLst/>
                        <a:latin typeface="+mn-lt"/>
                        <a:ea typeface="MS PGothic" panose="020B0600070205080204" pitchFamily="34" charset="-128"/>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US" sz="800" b="1" dirty="0" err="1">
                          <a:effectLst/>
                          <a:latin typeface="+mn-lt"/>
                          <a:ea typeface="MS PGothic" panose="020B0600070205080204" pitchFamily="34" charset="-128"/>
                          <a:cs typeface="Times New Roman" panose="02020603050405020304" pitchFamily="18" charset="0"/>
                        </a:rPr>
                        <a:t>CredentialVar</a:t>
                      </a:r>
                      <a:r>
                        <a:rPr lang="en-US" sz="800" dirty="0">
                          <a:effectLst/>
                          <a:latin typeface="+mn-lt"/>
                          <a:ea typeface="MS PGothic" panose="020B0600070205080204" pitchFamily="34" charset="-128"/>
                          <a:cs typeface="Times New Roman" panose="02020603050405020304" pitchFamily="18" charset="0"/>
                        </a:rPr>
                        <a:t>: This returns back the credential variables which can be stored in a local variable.</a:t>
                      </a:r>
                    </a:p>
                  </a:txBody>
                  <a:tcPr marL="68580" marR="68580" marT="0" marB="0"/>
                </a:tc>
                <a:extLst>
                  <a:ext uri="{0D108BD9-81ED-4DB2-BD59-A6C34878D82A}">
                    <a16:rowId xmlns:a16="http://schemas.microsoft.com/office/drawing/2014/main" val="4165215625"/>
                  </a:ext>
                </a:extLst>
              </a:tr>
            </a:tbl>
          </a:graphicData>
        </a:graphic>
      </p:graphicFrame>
    </p:spTree>
    <p:extLst>
      <p:ext uri="{BB962C8B-B14F-4D97-AF65-F5344CB8AC3E}">
        <p14:creationId xmlns:p14="http://schemas.microsoft.com/office/powerpoint/2010/main" val="893348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745" y="207988"/>
            <a:ext cx="8229600" cy="360167"/>
          </a:xfrm>
        </p:spPr>
        <p:txBody>
          <a:bodyPr>
            <a:noAutofit/>
          </a:bodyPr>
          <a:lstStyle/>
          <a:p>
            <a:r>
              <a:rPr lang="en-US" sz="2000" dirty="0"/>
              <a:t>2. Development Templates</a:t>
            </a:r>
          </a:p>
        </p:txBody>
      </p:sp>
      <p:graphicFrame>
        <p:nvGraphicFramePr>
          <p:cNvPr id="9" name="Table 8">
            <a:extLst>
              <a:ext uri="{FF2B5EF4-FFF2-40B4-BE49-F238E27FC236}">
                <a16:creationId xmlns:a16="http://schemas.microsoft.com/office/drawing/2014/main" id="{655673EA-1921-43EF-9105-7BC0ECB329F5}"/>
              </a:ext>
            </a:extLst>
          </p:cNvPr>
          <p:cNvGraphicFramePr>
            <a:graphicFrameLocks noGrp="1"/>
          </p:cNvGraphicFramePr>
          <p:nvPr>
            <p:extLst>
              <p:ext uri="{D42A27DB-BD31-4B8C-83A1-F6EECF244321}">
                <p14:modId xmlns:p14="http://schemas.microsoft.com/office/powerpoint/2010/main" val="3829883149"/>
              </p:ext>
            </p:extLst>
          </p:nvPr>
        </p:nvGraphicFramePr>
        <p:xfrm>
          <a:off x="406747" y="897320"/>
          <a:ext cx="8229602" cy="2081708"/>
        </p:xfrm>
        <a:graphic>
          <a:graphicData uri="http://schemas.openxmlformats.org/drawingml/2006/table">
            <a:tbl>
              <a:tblPr firstRow="1" firstCol="1" bandRow="1">
                <a:tableStyleId>{5C22544A-7EE6-4342-B048-85BDC9FD1C3A}</a:tableStyleId>
              </a:tblPr>
              <a:tblGrid>
                <a:gridCol w="1591018">
                  <a:extLst>
                    <a:ext uri="{9D8B030D-6E8A-4147-A177-3AD203B41FA5}">
                      <a16:colId xmlns:a16="http://schemas.microsoft.com/office/drawing/2014/main" val="2051717071"/>
                    </a:ext>
                  </a:extLst>
                </a:gridCol>
                <a:gridCol w="6638584">
                  <a:extLst>
                    <a:ext uri="{9D8B030D-6E8A-4147-A177-3AD203B41FA5}">
                      <a16:colId xmlns:a16="http://schemas.microsoft.com/office/drawing/2014/main" val="3507875806"/>
                    </a:ext>
                  </a:extLst>
                </a:gridCol>
              </a:tblGrid>
              <a:tr h="202622">
                <a:tc>
                  <a:txBody>
                    <a:bodyPr/>
                    <a:lstStyle/>
                    <a:p>
                      <a:pPr marL="0" marR="0" algn="ctr">
                        <a:lnSpc>
                          <a:spcPct val="115000"/>
                        </a:lnSpc>
                        <a:spcBef>
                          <a:spcPts val="0"/>
                        </a:spcBef>
                        <a:spcAft>
                          <a:spcPts val="0"/>
                        </a:spcAft>
                      </a:pPr>
                      <a:r>
                        <a:rPr lang="en-GB" sz="900" dirty="0">
                          <a:solidFill>
                            <a:schemeClr val="tx1"/>
                          </a:solidFill>
                          <a:effectLst/>
                        </a:rPr>
                        <a:t>Template</a:t>
                      </a:r>
                      <a:endParaRPr lang="en-US" sz="900" dirty="0">
                        <a:solidFill>
                          <a:schemeClr val="tx1"/>
                        </a:solidFill>
                        <a:effectLst/>
                        <a:latin typeface="Frutiger 45 Light"/>
                        <a:ea typeface="MS PGothic" panose="020B0600070205080204" pitchFamily="34" charset="-128"/>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900" dirty="0">
                          <a:solidFill>
                            <a:schemeClr val="tx1"/>
                          </a:solidFill>
                          <a:effectLst/>
                        </a:rPr>
                        <a:t>Description</a:t>
                      </a:r>
                      <a:endParaRPr lang="en-US" sz="900" dirty="0">
                        <a:solidFill>
                          <a:schemeClr val="tx1"/>
                        </a:solidFill>
                        <a:effectLst/>
                        <a:latin typeface="Frutiger 45 Light"/>
                        <a:ea typeface="MS PGothic" panose="020B0600070205080204" pitchFamily="34" charset="-128"/>
                        <a:cs typeface="Times New Roman" panose="02020603050405020304" pitchFamily="18" charset="0"/>
                      </a:endParaRPr>
                    </a:p>
                  </a:txBody>
                  <a:tcPr marL="68580" marR="68580" marT="0" marB="0"/>
                </a:tc>
                <a:extLst>
                  <a:ext uri="{0D108BD9-81ED-4DB2-BD59-A6C34878D82A}">
                    <a16:rowId xmlns:a16="http://schemas.microsoft.com/office/drawing/2014/main" val="2019420506"/>
                  </a:ext>
                </a:extLst>
              </a:tr>
              <a:tr h="202622">
                <a:tc>
                  <a:txBody>
                    <a:bodyPr/>
                    <a:lstStyle/>
                    <a:p>
                      <a:pPr marL="0" marR="0" algn="ctr">
                        <a:lnSpc>
                          <a:spcPct val="115000"/>
                        </a:lnSpc>
                        <a:spcBef>
                          <a:spcPts val="0"/>
                        </a:spcBef>
                        <a:spcAft>
                          <a:spcPts val="0"/>
                        </a:spcAft>
                      </a:pPr>
                      <a:r>
                        <a:rPr lang="en-GB" sz="900" b="0" dirty="0">
                          <a:solidFill>
                            <a:schemeClr val="tx1"/>
                          </a:solidFill>
                          <a:effectLst/>
                          <a:latin typeface="+mn-lt"/>
                          <a:ea typeface="MS PGothic" panose="020B0600070205080204" pitchFamily="34" charset="-128"/>
                          <a:cs typeface="Times New Roman" panose="02020603050405020304" pitchFamily="18" charset="0"/>
                        </a:rPr>
                        <a:t>ROB - XXXXXX</a:t>
                      </a:r>
                      <a:endParaRPr lang="en-US" sz="900" b="0" dirty="0">
                        <a:solidFill>
                          <a:schemeClr val="tx1"/>
                        </a:solidFill>
                        <a:effectLst/>
                        <a:latin typeface="+mn-lt"/>
                        <a:ea typeface="MS PGothic" panose="020B0600070205080204" pitchFamily="34" charset="-128"/>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GB" sz="900" dirty="0">
                          <a:effectLst/>
                        </a:rPr>
                        <a:t>This is the overall template for the main task which contains pre-defined variables to be used within the main task as well as the subtask.</a:t>
                      </a:r>
                      <a:endParaRPr lang="en-US" sz="900" dirty="0">
                        <a:effectLst/>
                        <a:latin typeface="Frutiger 45 Light"/>
                        <a:ea typeface="MS PGothic" panose="020B0600070205080204" pitchFamily="34" charset="-128"/>
                        <a:cs typeface="Times New Roman" panose="02020603050405020304" pitchFamily="18" charset="0"/>
                      </a:endParaRPr>
                    </a:p>
                  </a:txBody>
                  <a:tcPr marL="68580" marR="68580" marT="0" marB="0"/>
                </a:tc>
                <a:extLst>
                  <a:ext uri="{0D108BD9-81ED-4DB2-BD59-A6C34878D82A}">
                    <a16:rowId xmlns:a16="http://schemas.microsoft.com/office/drawing/2014/main" val="2339411748"/>
                  </a:ext>
                </a:extLst>
              </a:tr>
              <a:tr h="202622">
                <a:tc>
                  <a:txBody>
                    <a:bodyPr/>
                    <a:lstStyle/>
                    <a:p>
                      <a:pPr marL="0" marR="0" algn="ctr">
                        <a:spcBef>
                          <a:spcPts val="0"/>
                        </a:spcBef>
                        <a:spcAft>
                          <a:spcPts val="0"/>
                        </a:spcAft>
                      </a:pPr>
                      <a:r>
                        <a:rPr lang="en-GB" sz="900" b="0" dirty="0">
                          <a:solidFill>
                            <a:schemeClr val="tx1"/>
                          </a:solidFill>
                          <a:effectLst/>
                          <a:latin typeface="+mn-lt"/>
                        </a:rPr>
                        <a:t>SubTaskTemplate</a:t>
                      </a:r>
                      <a:endParaRPr lang="en-US" sz="900" b="0" dirty="0">
                        <a:solidFill>
                          <a:schemeClr val="tx1"/>
                        </a:solidFill>
                        <a:effectLst/>
                        <a:latin typeface="+mn-lt"/>
                        <a:ea typeface="MS PGothic" panose="020B0600070205080204" pitchFamily="34" charset="-128"/>
                        <a:cs typeface="Times New Roman" panose="02020603050405020304" pitchFamily="18" charset="0"/>
                      </a:endParaRPr>
                    </a:p>
                  </a:txBody>
                  <a:tcPr marL="68580" marR="68580" marT="0" marB="0"/>
                </a:tc>
                <a:tc>
                  <a:txBody>
                    <a:bodyPr/>
                    <a:lstStyle/>
                    <a:p>
                      <a:pPr marL="0" marR="0" algn="l">
                        <a:spcBef>
                          <a:spcPts val="0"/>
                        </a:spcBef>
                        <a:spcAft>
                          <a:spcPts val="0"/>
                        </a:spcAft>
                      </a:pPr>
                      <a:r>
                        <a:rPr lang="en-GB" sz="900" dirty="0">
                          <a:effectLst/>
                        </a:rPr>
                        <a:t>This task is similar to the main task template, however has some specific components for a sub-module </a:t>
                      </a:r>
                      <a:endParaRPr lang="en-US" sz="900" dirty="0">
                        <a:effectLst/>
                        <a:latin typeface="Frutiger 45 Light"/>
                        <a:ea typeface="MS PGothic" panose="020B0600070205080204" pitchFamily="34" charset="-128"/>
                        <a:cs typeface="Times New Roman" panose="02020603050405020304" pitchFamily="18" charset="0"/>
                      </a:endParaRPr>
                    </a:p>
                  </a:txBody>
                  <a:tcPr marL="68580" marR="68580" marT="0" marB="0"/>
                </a:tc>
                <a:extLst>
                  <a:ext uri="{0D108BD9-81ED-4DB2-BD59-A6C34878D82A}">
                    <a16:rowId xmlns:a16="http://schemas.microsoft.com/office/drawing/2014/main" val="1923998939"/>
                  </a:ext>
                </a:extLst>
              </a:tr>
              <a:tr h="202622">
                <a:tc>
                  <a:txBody>
                    <a:bodyPr/>
                    <a:lstStyle/>
                    <a:p>
                      <a:pPr marL="0" marR="0" algn="ctr">
                        <a:spcBef>
                          <a:spcPts val="0"/>
                        </a:spcBef>
                        <a:spcAft>
                          <a:spcPts val="0"/>
                        </a:spcAft>
                      </a:pPr>
                      <a:r>
                        <a:rPr lang="en-US" sz="900" b="0" dirty="0">
                          <a:solidFill>
                            <a:schemeClr val="tx1"/>
                          </a:solidFill>
                          <a:effectLst/>
                          <a:latin typeface="+mn-lt"/>
                          <a:ea typeface="MS PGothic" panose="020B0600070205080204" pitchFamily="34" charset="-128"/>
                          <a:cs typeface="Times New Roman" panose="02020603050405020304" pitchFamily="18" charset="0"/>
                        </a:rPr>
                        <a:t>SubTaskErrorHandling</a:t>
                      </a:r>
                    </a:p>
                  </a:txBody>
                  <a:tcPr marL="68580" marR="68580" marT="0" marB="0"/>
                </a:tc>
                <a:tc>
                  <a:txBody>
                    <a:bodyPr/>
                    <a:lstStyle/>
                    <a:p>
                      <a:pPr marL="0" marR="0" algn="l">
                        <a:spcBef>
                          <a:spcPts val="0"/>
                        </a:spcBef>
                        <a:spcAft>
                          <a:spcPts val="0"/>
                        </a:spcAft>
                      </a:pPr>
                      <a:r>
                        <a:rPr lang="en-US" sz="900" dirty="0">
                          <a:effectLst/>
                          <a:latin typeface="+mn-lt"/>
                          <a:ea typeface="MS PGothic" panose="020B0600070205080204" pitchFamily="34" charset="-128"/>
                          <a:cs typeface="Times New Roman" panose="02020603050405020304" pitchFamily="18" charset="0"/>
                        </a:rPr>
                        <a:t>This is a sample error handling task with basic building blocks that should be used in every task as well as sub-task to handle errors depending on their error severity. The template has two major error severities namely critical and non-critical error, however, subsequent error severities can also be added into this task</a:t>
                      </a:r>
                    </a:p>
                  </a:txBody>
                  <a:tcPr marL="68580" marR="68580" marT="0" marB="0"/>
                </a:tc>
                <a:extLst>
                  <a:ext uri="{0D108BD9-81ED-4DB2-BD59-A6C34878D82A}">
                    <a16:rowId xmlns:a16="http://schemas.microsoft.com/office/drawing/2014/main" val="3092506715"/>
                  </a:ext>
                </a:extLst>
              </a:tr>
              <a:tr h="202622">
                <a:tc>
                  <a:txBody>
                    <a:bodyPr/>
                    <a:lstStyle/>
                    <a:p>
                      <a:pPr marL="0" marR="0" algn="ctr">
                        <a:spcBef>
                          <a:spcPts val="0"/>
                        </a:spcBef>
                        <a:spcAft>
                          <a:spcPts val="0"/>
                        </a:spcAft>
                      </a:pPr>
                      <a:r>
                        <a:rPr lang="en-US" sz="900" b="0" dirty="0" err="1">
                          <a:solidFill>
                            <a:schemeClr val="tx1"/>
                          </a:solidFill>
                          <a:effectLst/>
                          <a:latin typeface="+mn-lt"/>
                          <a:ea typeface="MS PGothic" panose="020B0600070205080204" pitchFamily="34" charset="-128"/>
                          <a:cs typeface="Times New Roman" panose="02020603050405020304" pitchFamily="18" charset="0"/>
                        </a:rPr>
                        <a:t>SubTaskCleanUp.atmx</a:t>
                      </a:r>
                      <a:endParaRPr lang="en-US" sz="900" b="0" dirty="0">
                        <a:solidFill>
                          <a:schemeClr val="tx1"/>
                        </a:solidFill>
                        <a:effectLst/>
                        <a:latin typeface="+mn-lt"/>
                        <a:ea typeface="MS PGothic" panose="020B0600070205080204" pitchFamily="34" charset="-128"/>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900" dirty="0">
                          <a:effectLst/>
                          <a:latin typeface="+mn-lt"/>
                          <a:ea typeface="MS PGothic" panose="020B0600070205080204" pitchFamily="34" charset="-128"/>
                          <a:cs typeface="Times New Roman" panose="02020603050405020304" pitchFamily="18" charset="0"/>
                        </a:rPr>
                        <a:t>This is a clean up task used before starting automation and after completing it. It closes any open windows for applications being used within the process such as Excel, Internet Explorer etc. which might interfere with the automation.</a:t>
                      </a:r>
                    </a:p>
                  </a:txBody>
                  <a:tcPr marL="68580" marR="68580" marT="0" marB="0"/>
                </a:tc>
                <a:extLst>
                  <a:ext uri="{0D108BD9-81ED-4DB2-BD59-A6C34878D82A}">
                    <a16:rowId xmlns:a16="http://schemas.microsoft.com/office/drawing/2014/main" val="1260196056"/>
                  </a:ext>
                </a:extLst>
              </a:tr>
              <a:tr h="202622">
                <a:tc>
                  <a:txBody>
                    <a:bodyPr/>
                    <a:lstStyle/>
                    <a:p>
                      <a:pPr marL="0" marR="0" algn="ctr">
                        <a:spcBef>
                          <a:spcPts val="0"/>
                        </a:spcBef>
                        <a:spcAft>
                          <a:spcPts val="0"/>
                        </a:spcAft>
                      </a:pPr>
                      <a:r>
                        <a:rPr lang="en-US" sz="900" b="0" dirty="0">
                          <a:solidFill>
                            <a:schemeClr val="tx1"/>
                          </a:solidFill>
                          <a:effectLst/>
                          <a:latin typeface="+mn-lt"/>
                          <a:ea typeface="MS PGothic" panose="020B0600070205080204" pitchFamily="34" charset="-128"/>
                          <a:cs typeface="Times New Roman" panose="02020603050405020304" pitchFamily="18" charset="0"/>
                        </a:rPr>
                        <a:t>String File</a:t>
                      </a:r>
                    </a:p>
                  </a:txBody>
                  <a:tcPr marL="68580" marR="68580" marT="0" marB="0"/>
                </a:tc>
                <a:tc>
                  <a:txBody>
                    <a:bodyPr/>
                    <a:lstStyle/>
                    <a:p>
                      <a:pPr marL="0" marR="0" algn="l">
                        <a:spcBef>
                          <a:spcPts val="0"/>
                        </a:spcBef>
                        <a:spcAft>
                          <a:spcPts val="0"/>
                        </a:spcAft>
                      </a:pPr>
                      <a:r>
                        <a:rPr lang="en-US" sz="900" dirty="0">
                          <a:effectLst/>
                          <a:latin typeface="+mn-lt"/>
                          <a:ea typeface="MS PGothic" panose="020B0600070205080204" pitchFamily="34" charset="-128"/>
                          <a:cs typeface="Times New Roman" panose="02020603050405020304" pitchFamily="18" charset="0"/>
                        </a:rPr>
                        <a:t>This is a basic string file that can be used to store any values that might be used within the task such as  folder paths, URLs</a:t>
                      </a:r>
                    </a:p>
                  </a:txBody>
                  <a:tcPr marL="68580" marR="68580" marT="0" marB="0"/>
                </a:tc>
                <a:extLst>
                  <a:ext uri="{0D108BD9-81ED-4DB2-BD59-A6C34878D82A}">
                    <a16:rowId xmlns:a16="http://schemas.microsoft.com/office/drawing/2014/main" val="4225695030"/>
                  </a:ext>
                </a:extLst>
              </a:tr>
              <a:tr h="202622">
                <a:tc>
                  <a:txBody>
                    <a:bodyPr/>
                    <a:lstStyle/>
                    <a:p>
                      <a:pPr marL="0" marR="0" algn="ctr">
                        <a:spcBef>
                          <a:spcPts val="0"/>
                        </a:spcBef>
                        <a:spcAft>
                          <a:spcPts val="0"/>
                        </a:spcAft>
                      </a:pPr>
                      <a:r>
                        <a:rPr lang="en-US" sz="900" b="0" dirty="0">
                          <a:solidFill>
                            <a:schemeClr val="tx1"/>
                          </a:solidFill>
                          <a:effectLst/>
                          <a:latin typeface="+mn-lt"/>
                          <a:ea typeface="MS PGothic" panose="020B0600070205080204" pitchFamily="34" charset="-128"/>
                          <a:cs typeface="Times New Roman" panose="02020603050405020304" pitchFamily="18" charset="0"/>
                        </a:rPr>
                        <a:t>Project Change Log</a:t>
                      </a:r>
                    </a:p>
                  </a:txBody>
                  <a:tcPr marL="68580" marR="68580" marT="0" marB="0"/>
                </a:tc>
                <a:tc>
                  <a:txBody>
                    <a:bodyPr/>
                    <a:lstStyle/>
                    <a:p>
                      <a:pPr marL="0" marR="0" algn="l">
                        <a:spcBef>
                          <a:spcPts val="0"/>
                        </a:spcBef>
                        <a:spcAft>
                          <a:spcPts val="0"/>
                        </a:spcAft>
                      </a:pPr>
                      <a:r>
                        <a:rPr lang="en-US" sz="900" dirty="0">
                          <a:effectLst/>
                          <a:latin typeface="+mn-lt"/>
                          <a:ea typeface="MS PGothic" panose="020B0600070205080204" pitchFamily="34" charset="-128"/>
                          <a:cs typeface="Times New Roman" panose="02020603050405020304" pitchFamily="18" charset="0"/>
                        </a:rPr>
                        <a:t>This is a template log for logging any changes occurring during the automation project such as initiation of development, environment promotion, production rollout etc.</a:t>
                      </a:r>
                    </a:p>
                  </a:txBody>
                  <a:tcPr marL="68580" marR="68580" marT="0" marB="0"/>
                </a:tc>
                <a:extLst>
                  <a:ext uri="{0D108BD9-81ED-4DB2-BD59-A6C34878D82A}">
                    <a16:rowId xmlns:a16="http://schemas.microsoft.com/office/drawing/2014/main" val="2906975791"/>
                  </a:ext>
                </a:extLst>
              </a:tr>
            </a:tbl>
          </a:graphicData>
        </a:graphic>
      </p:graphicFrame>
      <p:sp>
        <p:nvSpPr>
          <p:cNvPr id="10" name="TextBox 9">
            <a:extLst>
              <a:ext uri="{FF2B5EF4-FFF2-40B4-BE49-F238E27FC236}">
                <a16:creationId xmlns:a16="http://schemas.microsoft.com/office/drawing/2014/main" id="{C1CFD10F-11B0-4443-B0D3-D7D9387CC69E}"/>
              </a:ext>
            </a:extLst>
          </p:cNvPr>
          <p:cNvSpPr txBox="1"/>
          <p:nvPr/>
        </p:nvSpPr>
        <p:spPr>
          <a:xfrm>
            <a:off x="457202" y="594238"/>
            <a:ext cx="4064345" cy="276999"/>
          </a:xfrm>
          <a:prstGeom prst="rect">
            <a:avLst/>
          </a:prstGeom>
          <a:noFill/>
        </p:spPr>
        <p:txBody>
          <a:bodyPr wrap="square" rtlCol="0">
            <a:spAutoFit/>
          </a:bodyPr>
          <a:lstStyle/>
          <a:p>
            <a:r>
              <a:rPr lang="en-US" sz="1200" b="1" dirty="0"/>
              <a:t>2.1 Templates Overview</a:t>
            </a:r>
          </a:p>
        </p:txBody>
      </p:sp>
      <p:sp>
        <p:nvSpPr>
          <p:cNvPr id="12" name="TextBox 11">
            <a:extLst>
              <a:ext uri="{FF2B5EF4-FFF2-40B4-BE49-F238E27FC236}">
                <a16:creationId xmlns:a16="http://schemas.microsoft.com/office/drawing/2014/main" id="{3EB86E62-4E21-4FDB-8CB4-0E762318A6D0}"/>
              </a:ext>
            </a:extLst>
          </p:cNvPr>
          <p:cNvSpPr txBox="1"/>
          <p:nvPr/>
        </p:nvSpPr>
        <p:spPr>
          <a:xfrm>
            <a:off x="457198" y="3030895"/>
            <a:ext cx="4064345" cy="276999"/>
          </a:xfrm>
          <a:prstGeom prst="rect">
            <a:avLst/>
          </a:prstGeom>
          <a:noFill/>
        </p:spPr>
        <p:txBody>
          <a:bodyPr wrap="square" rtlCol="0">
            <a:spAutoFit/>
          </a:bodyPr>
          <a:lstStyle/>
          <a:p>
            <a:r>
              <a:rPr lang="en-US" sz="1200" b="1" dirty="0"/>
              <a:t>2.2 Main Task Template</a:t>
            </a:r>
          </a:p>
        </p:txBody>
      </p:sp>
      <p:pic>
        <p:nvPicPr>
          <p:cNvPr id="5" name="Picture 4">
            <a:extLst>
              <a:ext uri="{FF2B5EF4-FFF2-40B4-BE49-F238E27FC236}">
                <a16:creationId xmlns:a16="http://schemas.microsoft.com/office/drawing/2014/main" id="{CAAE90C8-380B-4392-82BC-A9DCD1FFB956}"/>
              </a:ext>
            </a:extLst>
          </p:cNvPr>
          <p:cNvPicPr>
            <a:picLocks noChangeAspect="1"/>
          </p:cNvPicPr>
          <p:nvPr/>
        </p:nvPicPr>
        <p:blipFill>
          <a:blip r:embed="rId2"/>
          <a:stretch>
            <a:fillRect/>
          </a:stretch>
        </p:blipFill>
        <p:spPr>
          <a:xfrm>
            <a:off x="406746" y="3367528"/>
            <a:ext cx="4294464" cy="1059877"/>
          </a:xfrm>
          <a:prstGeom prst="rect">
            <a:avLst/>
          </a:prstGeom>
        </p:spPr>
      </p:pic>
      <p:sp>
        <p:nvSpPr>
          <p:cNvPr id="6" name="Arrow: Right 5">
            <a:extLst>
              <a:ext uri="{FF2B5EF4-FFF2-40B4-BE49-F238E27FC236}">
                <a16:creationId xmlns:a16="http://schemas.microsoft.com/office/drawing/2014/main" id="{8D5A0EAF-D3E4-4D01-BB57-71A443F04328}"/>
              </a:ext>
            </a:extLst>
          </p:cNvPr>
          <p:cNvSpPr/>
          <p:nvPr/>
        </p:nvSpPr>
        <p:spPr>
          <a:xfrm>
            <a:off x="4701210" y="3631312"/>
            <a:ext cx="357807" cy="357809"/>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3438E01-300A-4FEC-9BDF-FA028398EBA9}"/>
              </a:ext>
            </a:extLst>
          </p:cNvPr>
          <p:cNvSpPr txBox="1"/>
          <p:nvPr/>
        </p:nvSpPr>
        <p:spPr>
          <a:xfrm>
            <a:off x="5059017" y="3417801"/>
            <a:ext cx="3577328" cy="784830"/>
          </a:xfrm>
          <a:prstGeom prst="rect">
            <a:avLst/>
          </a:prstGeom>
          <a:noFill/>
          <a:ln>
            <a:solidFill>
              <a:schemeClr val="tx1"/>
            </a:solidFill>
          </a:ln>
        </p:spPr>
        <p:txBody>
          <a:bodyPr wrap="square" rtlCol="0">
            <a:spAutoFit/>
          </a:bodyPr>
          <a:lstStyle/>
          <a:p>
            <a:r>
              <a:rPr lang="en-US" sz="900" dirty="0"/>
              <a:t>This section at the top of the code is included for inputting basic information such as the robot ID, process name, description of the process/ the automation, the division that it deals with as well as the developer involved in building the task.</a:t>
            </a:r>
          </a:p>
        </p:txBody>
      </p:sp>
    </p:spTree>
    <p:extLst>
      <p:ext uri="{BB962C8B-B14F-4D97-AF65-F5344CB8AC3E}">
        <p14:creationId xmlns:p14="http://schemas.microsoft.com/office/powerpoint/2010/main" val="4288089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745" y="207988"/>
            <a:ext cx="8229600" cy="360167"/>
          </a:xfrm>
        </p:spPr>
        <p:txBody>
          <a:bodyPr>
            <a:noAutofit/>
          </a:bodyPr>
          <a:lstStyle/>
          <a:p>
            <a:r>
              <a:rPr lang="en-US" sz="2000" dirty="0"/>
              <a:t>2. Development Templates</a:t>
            </a:r>
          </a:p>
        </p:txBody>
      </p:sp>
      <p:sp>
        <p:nvSpPr>
          <p:cNvPr id="10" name="TextBox 9">
            <a:extLst>
              <a:ext uri="{FF2B5EF4-FFF2-40B4-BE49-F238E27FC236}">
                <a16:creationId xmlns:a16="http://schemas.microsoft.com/office/drawing/2014/main" id="{C1CFD10F-11B0-4443-B0D3-D7D9387CC69E}"/>
              </a:ext>
            </a:extLst>
          </p:cNvPr>
          <p:cNvSpPr txBox="1"/>
          <p:nvPr/>
        </p:nvSpPr>
        <p:spPr>
          <a:xfrm>
            <a:off x="457202" y="594238"/>
            <a:ext cx="4064345" cy="276999"/>
          </a:xfrm>
          <a:prstGeom prst="rect">
            <a:avLst/>
          </a:prstGeom>
          <a:noFill/>
        </p:spPr>
        <p:txBody>
          <a:bodyPr wrap="square" rtlCol="0">
            <a:spAutoFit/>
          </a:bodyPr>
          <a:lstStyle/>
          <a:p>
            <a:r>
              <a:rPr lang="en-US" sz="1200" b="1" dirty="0"/>
              <a:t>2.2 Main Task Template</a:t>
            </a:r>
          </a:p>
        </p:txBody>
      </p:sp>
      <p:sp>
        <p:nvSpPr>
          <p:cNvPr id="6" name="Arrow: Right 5">
            <a:extLst>
              <a:ext uri="{FF2B5EF4-FFF2-40B4-BE49-F238E27FC236}">
                <a16:creationId xmlns:a16="http://schemas.microsoft.com/office/drawing/2014/main" id="{8D5A0EAF-D3E4-4D01-BB57-71A443F04328}"/>
              </a:ext>
            </a:extLst>
          </p:cNvPr>
          <p:cNvSpPr/>
          <p:nvPr/>
        </p:nvSpPr>
        <p:spPr>
          <a:xfrm rot="5400000">
            <a:off x="4561945" y="1648374"/>
            <a:ext cx="276999" cy="357809"/>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3438E01-300A-4FEC-9BDF-FA028398EBA9}"/>
              </a:ext>
            </a:extLst>
          </p:cNvPr>
          <p:cNvSpPr txBox="1"/>
          <p:nvPr/>
        </p:nvSpPr>
        <p:spPr>
          <a:xfrm>
            <a:off x="538816" y="1974982"/>
            <a:ext cx="8323256" cy="369332"/>
          </a:xfrm>
          <a:prstGeom prst="rect">
            <a:avLst/>
          </a:prstGeom>
          <a:noFill/>
          <a:ln>
            <a:solidFill>
              <a:schemeClr val="tx1"/>
            </a:solidFill>
          </a:ln>
        </p:spPr>
        <p:txBody>
          <a:bodyPr wrap="square" rtlCol="0">
            <a:spAutoFit/>
          </a:bodyPr>
          <a:lstStyle/>
          <a:p>
            <a:r>
              <a:rPr lang="en-US" sz="900" dirty="0"/>
              <a:t>This section maintains the change log on a task command level. If any changes are being made to the code, this is one place to store all of those changes. This is helpful for any developer to whom, this piece of code may be transitioned in the future</a:t>
            </a:r>
          </a:p>
        </p:txBody>
      </p:sp>
      <p:pic>
        <p:nvPicPr>
          <p:cNvPr id="3" name="Picture 2">
            <a:extLst>
              <a:ext uri="{FF2B5EF4-FFF2-40B4-BE49-F238E27FC236}">
                <a16:creationId xmlns:a16="http://schemas.microsoft.com/office/drawing/2014/main" id="{68C3B107-BB82-4327-819E-18A30B9F4EA2}"/>
              </a:ext>
            </a:extLst>
          </p:cNvPr>
          <p:cNvPicPr>
            <a:picLocks noChangeAspect="1"/>
          </p:cNvPicPr>
          <p:nvPr/>
        </p:nvPicPr>
        <p:blipFill rotWithShape="1">
          <a:blip r:embed="rId2"/>
          <a:srcRect r="7342"/>
          <a:stretch/>
        </p:blipFill>
        <p:spPr>
          <a:xfrm>
            <a:off x="1650894" y="915569"/>
            <a:ext cx="5741297" cy="795316"/>
          </a:xfrm>
          <a:prstGeom prst="rect">
            <a:avLst/>
          </a:prstGeom>
        </p:spPr>
      </p:pic>
      <p:sp>
        <p:nvSpPr>
          <p:cNvPr id="11" name="Arrow: Right 10">
            <a:extLst>
              <a:ext uri="{FF2B5EF4-FFF2-40B4-BE49-F238E27FC236}">
                <a16:creationId xmlns:a16="http://schemas.microsoft.com/office/drawing/2014/main" id="{D7FB4D84-4663-4A74-997E-627BCD72CAE9}"/>
              </a:ext>
            </a:extLst>
          </p:cNvPr>
          <p:cNvSpPr/>
          <p:nvPr/>
        </p:nvSpPr>
        <p:spPr>
          <a:xfrm>
            <a:off x="4127510" y="3167481"/>
            <a:ext cx="357807" cy="357809"/>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FC269C21-0F00-45F3-A39B-D67ADF8D083C}"/>
              </a:ext>
            </a:extLst>
          </p:cNvPr>
          <p:cNvSpPr txBox="1"/>
          <p:nvPr/>
        </p:nvSpPr>
        <p:spPr>
          <a:xfrm>
            <a:off x="4492924" y="2494238"/>
            <a:ext cx="4330739" cy="2308324"/>
          </a:xfrm>
          <a:prstGeom prst="rect">
            <a:avLst/>
          </a:prstGeom>
          <a:noFill/>
          <a:ln>
            <a:solidFill>
              <a:schemeClr val="tx1"/>
            </a:solidFill>
          </a:ln>
        </p:spPr>
        <p:txBody>
          <a:bodyPr wrap="square" rtlCol="0">
            <a:spAutoFit/>
          </a:bodyPr>
          <a:lstStyle/>
          <a:p>
            <a:r>
              <a:rPr lang="en-US" sz="900" dirty="0"/>
              <a:t>This section requires initialization for basic variables:</a:t>
            </a:r>
          </a:p>
          <a:p>
            <a:pPr marL="171450" indent="-171450">
              <a:buFont typeface="Arial" panose="020B0604020202020204" pitchFamily="34" charset="0"/>
              <a:buChar char="•"/>
            </a:pPr>
            <a:r>
              <a:rPr lang="en-US" sz="900" dirty="0"/>
              <a:t>$vRobotName$: Enter the name of the robot here. Make sure that this name is the same as the robot folder that you create within the My Tasks folder because this is used to build the file path for the input, output, log and my tasks folder.</a:t>
            </a:r>
          </a:p>
          <a:p>
            <a:pPr marL="171450" indent="-171450">
              <a:buFont typeface="Arial" panose="020B0604020202020204" pitchFamily="34" charset="0"/>
              <a:buChar char="•"/>
            </a:pPr>
            <a:r>
              <a:rPr lang="en-US" sz="900" dirty="0"/>
              <a:t>$</a:t>
            </a:r>
            <a:r>
              <a:rPr lang="en-US" sz="900" dirty="0" err="1"/>
              <a:t>vProcessArea</a:t>
            </a:r>
            <a:r>
              <a:rPr lang="en-US" sz="900" dirty="0"/>
              <a:t>$: This variable defines the area in which the automation lies, </a:t>
            </a:r>
            <a:r>
              <a:rPr lang="en-US" sz="900" dirty="0" err="1"/>
              <a:t>eg.</a:t>
            </a:r>
            <a:r>
              <a:rPr lang="en-US" sz="900" dirty="0"/>
              <a:t> Indirect Credit Disputes etc.</a:t>
            </a:r>
          </a:p>
          <a:p>
            <a:pPr marL="171450" indent="-171450">
              <a:buFont typeface="Arial" panose="020B0604020202020204" pitchFamily="34" charset="0"/>
              <a:buChar char="•"/>
            </a:pPr>
            <a:r>
              <a:rPr lang="en-US" sz="900" dirty="0"/>
              <a:t>$VTaskName$: This is used for logging purposes to define the specific piece of code was executed by a bot and which task did it pertain to, thus making the log file more granular and clear.</a:t>
            </a:r>
          </a:p>
          <a:p>
            <a:pPr marL="171450" indent="-171450">
              <a:buFont typeface="Arial" panose="020B0604020202020204" pitchFamily="34" charset="0"/>
              <a:buChar char="•"/>
            </a:pPr>
            <a:r>
              <a:rPr lang="en-US" sz="900" dirty="0"/>
              <a:t>$vFolderInput$, $vFolderOutput$, $vFolderLog$ - These variables use $AAApplictaion$ path &amp; $vRobotName$ to build basic folder paths for input, output and the log folder. These can be used in tasks as well as sub-tasks for pointing towards folder paths.</a:t>
            </a:r>
          </a:p>
          <a:p>
            <a:r>
              <a:rPr lang="en-US" sz="900" dirty="0"/>
              <a:t>Use the </a:t>
            </a:r>
            <a:r>
              <a:rPr lang="en-US" sz="900" dirty="0" err="1"/>
              <a:t>AA.PNCUtils.InitializeRobot</a:t>
            </a:r>
            <a:r>
              <a:rPr lang="en-US" sz="900" dirty="0"/>
              <a:t> </a:t>
            </a:r>
            <a:r>
              <a:rPr lang="en-US" sz="900" dirty="0" err="1"/>
              <a:t>metabot</a:t>
            </a:r>
            <a:r>
              <a:rPr lang="en-US" sz="900" dirty="0"/>
              <a:t> to get values of $</a:t>
            </a:r>
            <a:r>
              <a:rPr lang="en-US" sz="900" dirty="0" err="1"/>
              <a:t>vFolderInput</a:t>
            </a:r>
            <a:r>
              <a:rPr lang="en-US" sz="900" dirty="0"/>
              <a:t>$, $</a:t>
            </a:r>
            <a:r>
              <a:rPr lang="en-US" sz="900" dirty="0" err="1"/>
              <a:t>vFolderOutput</a:t>
            </a:r>
            <a:r>
              <a:rPr lang="en-US" sz="900" dirty="0"/>
              <a:t>$ &amp; $</a:t>
            </a:r>
            <a:r>
              <a:rPr lang="en-US" sz="900" dirty="0" err="1"/>
              <a:t>vFolderLog</a:t>
            </a:r>
            <a:r>
              <a:rPr lang="en-US" sz="900" dirty="0"/>
              <a:t>$</a:t>
            </a:r>
          </a:p>
        </p:txBody>
      </p:sp>
      <p:pic>
        <p:nvPicPr>
          <p:cNvPr id="5" name="Picture 4">
            <a:extLst>
              <a:ext uri="{FF2B5EF4-FFF2-40B4-BE49-F238E27FC236}">
                <a16:creationId xmlns:a16="http://schemas.microsoft.com/office/drawing/2014/main" id="{C15B312A-5638-4804-ACF8-52C730064235}"/>
              </a:ext>
            </a:extLst>
          </p:cNvPr>
          <p:cNvPicPr>
            <a:picLocks noChangeAspect="1"/>
          </p:cNvPicPr>
          <p:nvPr/>
        </p:nvPicPr>
        <p:blipFill>
          <a:blip r:embed="rId3"/>
          <a:stretch>
            <a:fillRect/>
          </a:stretch>
        </p:blipFill>
        <p:spPr>
          <a:xfrm>
            <a:off x="406745" y="2645667"/>
            <a:ext cx="3713158" cy="1401439"/>
          </a:xfrm>
          <a:prstGeom prst="rect">
            <a:avLst/>
          </a:prstGeom>
        </p:spPr>
      </p:pic>
    </p:spTree>
    <p:extLst>
      <p:ext uri="{BB962C8B-B14F-4D97-AF65-F5344CB8AC3E}">
        <p14:creationId xmlns:p14="http://schemas.microsoft.com/office/powerpoint/2010/main" val="4010743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745" y="207988"/>
            <a:ext cx="8229600" cy="360167"/>
          </a:xfrm>
        </p:spPr>
        <p:txBody>
          <a:bodyPr>
            <a:noAutofit/>
          </a:bodyPr>
          <a:lstStyle/>
          <a:p>
            <a:r>
              <a:rPr lang="en-US" sz="2000" dirty="0"/>
              <a:t>2. Development Templates</a:t>
            </a:r>
          </a:p>
        </p:txBody>
      </p:sp>
      <p:sp>
        <p:nvSpPr>
          <p:cNvPr id="10" name="TextBox 9">
            <a:extLst>
              <a:ext uri="{FF2B5EF4-FFF2-40B4-BE49-F238E27FC236}">
                <a16:creationId xmlns:a16="http://schemas.microsoft.com/office/drawing/2014/main" id="{C1CFD10F-11B0-4443-B0D3-D7D9387CC69E}"/>
              </a:ext>
            </a:extLst>
          </p:cNvPr>
          <p:cNvSpPr txBox="1"/>
          <p:nvPr/>
        </p:nvSpPr>
        <p:spPr>
          <a:xfrm>
            <a:off x="457202" y="594238"/>
            <a:ext cx="4064345" cy="276999"/>
          </a:xfrm>
          <a:prstGeom prst="rect">
            <a:avLst/>
          </a:prstGeom>
          <a:noFill/>
        </p:spPr>
        <p:txBody>
          <a:bodyPr wrap="square" rtlCol="0">
            <a:spAutoFit/>
          </a:bodyPr>
          <a:lstStyle/>
          <a:p>
            <a:r>
              <a:rPr lang="en-US" sz="1200" b="1" dirty="0"/>
              <a:t>2.2 Main Task Template</a:t>
            </a:r>
          </a:p>
        </p:txBody>
      </p:sp>
      <p:sp>
        <p:nvSpPr>
          <p:cNvPr id="11" name="Arrow: Right 10">
            <a:extLst>
              <a:ext uri="{FF2B5EF4-FFF2-40B4-BE49-F238E27FC236}">
                <a16:creationId xmlns:a16="http://schemas.microsoft.com/office/drawing/2014/main" id="{D7FB4D84-4663-4A74-997E-627BCD72CAE9}"/>
              </a:ext>
            </a:extLst>
          </p:cNvPr>
          <p:cNvSpPr/>
          <p:nvPr/>
        </p:nvSpPr>
        <p:spPr>
          <a:xfrm>
            <a:off x="3607932" y="2392845"/>
            <a:ext cx="357807" cy="357809"/>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FC269C21-0F00-45F3-A39B-D67ADF8D083C}"/>
              </a:ext>
            </a:extLst>
          </p:cNvPr>
          <p:cNvSpPr txBox="1"/>
          <p:nvPr/>
        </p:nvSpPr>
        <p:spPr>
          <a:xfrm>
            <a:off x="3965738" y="685970"/>
            <a:ext cx="4850271" cy="4247317"/>
          </a:xfrm>
          <a:prstGeom prst="rect">
            <a:avLst/>
          </a:prstGeom>
          <a:noFill/>
          <a:ln>
            <a:solidFill>
              <a:schemeClr val="tx1"/>
            </a:solidFill>
          </a:ln>
        </p:spPr>
        <p:txBody>
          <a:bodyPr wrap="square" rtlCol="0">
            <a:spAutoFit/>
          </a:bodyPr>
          <a:lstStyle/>
          <a:p>
            <a:r>
              <a:rPr lang="en-US" sz="900" dirty="0"/>
              <a:t>This is the section where the actual code needs to be plugged in:</a:t>
            </a:r>
          </a:p>
          <a:p>
            <a:pPr marL="171450" indent="-171450">
              <a:buFont typeface="Arial" panose="020B0604020202020204" pitchFamily="34" charset="0"/>
              <a:buChar char="•"/>
            </a:pPr>
            <a:r>
              <a:rPr lang="en-US" sz="900" b="1" u="sng" dirty="0"/>
              <a:t>Reading Environment Specific Variables: </a:t>
            </a:r>
            <a:r>
              <a:rPr lang="en-US" sz="900" dirty="0"/>
              <a:t>This </a:t>
            </a:r>
            <a:r>
              <a:rPr lang="en-US" sz="900" dirty="0" err="1"/>
              <a:t>metabot</a:t>
            </a:r>
            <a:r>
              <a:rPr lang="en-US" sz="900" dirty="0"/>
              <a:t> logic can be used to import any environment specific variables defined within the string file corresponding to the active environment in which the bot lies.</a:t>
            </a:r>
            <a:endParaRPr lang="en-US" sz="900" b="1" u="sng" dirty="0"/>
          </a:p>
          <a:p>
            <a:pPr marL="171450" indent="-171450">
              <a:buFont typeface="Arial" panose="020B0604020202020204" pitchFamily="34" charset="0"/>
              <a:buChar char="•"/>
            </a:pPr>
            <a:r>
              <a:rPr lang="en-US" sz="900" b="1" u="sng" dirty="0"/>
              <a:t>Reading from XML File:</a:t>
            </a:r>
            <a:r>
              <a:rPr lang="en-US" sz="900" dirty="0"/>
              <a:t> All strings pertaining to the code should be read on the top of the code and stored into variables prefixed with “sf_x” where “x” would be the variable type such as “v” for value variable, etc.</a:t>
            </a:r>
          </a:p>
          <a:p>
            <a:pPr marL="171450" indent="-171450">
              <a:buFont typeface="Arial" panose="020B0604020202020204" pitchFamily="34" charset="0"/>
              <a:buChar char="•"/>
            </a:pPr>
            <a:r>
              <a:rPr lang="en-US" sz="900" b="1" u="sng" dirty="0"/>
              <a:t>Inner Error Handling:</a:t>
            </a:r>
            <a:r>
              <a:rPr lang="en-US" sz="900" dirty="0"/>
              <a:t> This error handling is to capture any error that happens within the piece of code. The only trigger in this error handling would be to initialize value of $vErrorHandlingVar$ as 1 with task action as “Continue” so that it skips to line number 57 in this case and continues from there on. Line 57 is followed by an if statement which checks if the $vErrorHandlingVar$ is equal to 1 or not. If it is equal to 1, that implies that there is an error that occurred within that task and thus, a few variable would be initialized:</a:t>
            </a:r>
          </a:p>
          <a:p>
            <a:pPr marL="628650" lvl="1" indent="-171450">
              <a:buFont typeface="Arial" panose="020B0604020202020204" pitchFamily="34" charset="0"/>
              <a:buChar char="•"/>
            </a:pPr>
            <a:r>
              <a:rPr lang="en-US" sz="900" b="1" u="sng" dirty="0"/>
              <a:t>$vErrorLine$</a:t>
            </a:r>
            <a:r>
              <a:rPr lang="en-US" sz="900" dirty="0"/>
              <a:t> - This will be equal to system variable $ErrorLine$ and would be passed on to the error handling task</a:t>
            </a:r>
          </a:p>
          <a:p>
            <a:pPr marL="628650" lvl="1" indent="-171450">
              <a:buFont typeface="Arial" panose="020B0604020202020204" pitchFamily="34" charset="0"/>
              <a:buChar char="•"/>
            </a:pPr>
            <a:r>
              <a:rPr lang="en-US" sz="900" b="1" u="sng" dirty="0"/>
              <a:t>$vErrorDescription$</a:t>
            </a:r>
            <a:r>
              <a:rPr lang="en-US" sz="900" dirty="0"/>
              <a:t> - This will be equal to the system variable $ErrorDescription$ and would be passed on to the error handling task</a:t>
            </a:r>
          </a:p>
          <a:p>
            <a:pPr marL="628650" lvl="1" indent="-171450">
              <a:buFont typeface="Arial" panose="020B0604020202020204" pitchFamily="34" charset="0"/>
              <a:buChar char="•"/>
            </a:pPr>
            <a:r>
              <a:rPr lang="en-US" sz="900" b="1" u="sng" dirty="0"/>
              <a:t>$vErrorSeverity$</a:t>
            </a:r>
            <a:r>
              <a:rPr lang="en-US" sz="900" dirty="0"/>
              <a:t> - This is a pivot variable for deciding how an error needs to be handled. As of now, in the template, two major severity levels have been defined namely 1 for critical errors which stop the automation, log to a file and send an email; and 2 for non-critical errors where error line, description is logged to file and the remaining piece of code can be plugged in to roll back to any points in the systems, that the bot is interacting with, in order to continue with the next steps in the process and not necessarily stop the task. This would be specific to the process and the systems.</a:t>
            </a:r>
          </a:p>
          <a:p>
            <a:pPr marL="628650" lvl="1" indent="-171450">
              <a:buFont typeface="Arial" panose="020B0604020202020204" pitchFamily="34" charset="0"/>
              <a:buChar char="•"/>
            </a:pPr>
            <a:r>
              <a:rPr lang="en-US" sz="900" b="1" u="sng" dirty="0"/>
              <a:t>Running Error Handling Task</a:t>
            </a:r>
            <a:r>
              <a:rPr lang="en-US" sz="900" dirty="0"/>
              <a:t> – This is where the post error commands are initiated (explained in section 1.3)</a:t>
            </a:r>
          </a:p>
        </p:txBody>
      </p:sp>
      <p:pic>
        <p:nvPicPr>
          <p:cNvPr id="3" name="Picture 2">
            <a:extLst>
              <a:ext uri="{FF2B5EF4-FFF2-40B4-BE49-F238E27FC236}">
                <a16:creationId xmlns:a16="http://schemas.microsoft.com/office/drawing/2014/main" id="{AFE49926-61A1-4B36-87CB-A67746602D02}"/>
              </a:ext>
            </a:extLst>
          </p:cNvPr>
          <p:cNvPicPr>
            <a:picLocks noChangeAspect="1"/>
          </p:cNvPicPr>
          <p:nvPr/>
        </p:nvPicPr>
        <p:blipFill rotWithShape="1">
          <a:blip r:embed="rId2"/>
          <a:srcRect r="28440"/>
          <a:stretch/>
        </p:blipFill>
        <p:spPr>
          <a:xfrm>
            <a:off x="284674" y="1117502"/>
            <a:ext cx="3323258" cy="2908494"/>
          </a:xfrm>
          <a:prstGeom prst="rect">
            <a:avLst/>
          </a:prstGeom>
        </p:spPr>
      </p:pic>
    </p:spTree>
    <p:extLst>
      <p:ext uri="{BB962C8B-B14F-4D97-AF65-F5344CB8AC3E}">
        <p14:creationId xmlns:p14="http://schemas.microsoft.com/office/powerpoint/2010/main" val="3585249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745" y="207988"/>
            <a:ext cx="8229600" cy="360167"/>
          </a:xfrm>
        </p:spPr>
        <p:txBody>
          <a:bodyPr>
            <a:noAutofit/>
          </a:bodyPr>
          <a:lstStyle/>
          <a:p>
            <a:r>
              <a:rPr lang="en-US" sz="2000" dirty="0"/>
              <a:t>2. Development Templates</a:t>
            </a:r>
          </a:p>
        </p:txBody>
      </p:sp>
      <p:sp>
        <p:nvSpPr>
          <p:cNvPr id="10" name="TextBox 9">
            <a:extLst>
              <a:ext uri="{FF2B5EF4-FFF2-40B4-BE49-F238E27FC236}">
                <a16:creationId xmlns:a16="http://schemas.microsoft.com/office/drawing/2014/main" id="{C1CFD10F-11B0-4443-B0D3-D7D9387CC69E}"/>
              </a:ext>
            </a:extLst>
          </p:cNvPr>
          <p:cNvSpPr txBox="1"/>
          <p:nvPr/>
        </p:nvSpPr>
        <p:spPr>
          <a:xfrm>
            <a:off x="457202" y="594238"/>
            <a:ext cx="4064345" cy="276999"/>
          </a:xfrm>
          <a:prstGeom prst="rect">
            <a:avLst/>
          </a:prstGeom>
          <a:noFill/>
        </p:spPr>
        <p:txBody>
          <a:bodyPr wrap="square" rtlCol="0">
            <a:spAutoFit/>
          </a:bodyPr>
          <a:lstStyle/>
          <a:p>
            <a:r>
              <a:rPr lang="en-US" sz="1200" b="1" dirty="0"/>
              <a:t>2.3 Sub-Task Template</a:t>
            </a:r>
          </a:p>
        </p:txBody>
      </p:sp>
      <p:pic>
        <p:nvPicPr>
          <p:cNvPr id="4" name="Picture 3">
            <a:extLst>
              <a:ext uri="{FF2B5EF4-FFF2-40B4-BE49-F238E27FC236}">
                <a16:creationId xmlns:a16="http://schemas.microsoft.com/office/drawing/2014/main" id="{A92B6ECC-A1E9-4E55-AA4C-3500369241CC}"/>
              </a:ext>
            </a:extLst>
          </p:cNvPr>
          <p:cNvPicPr>
            <a:picLocks noChangeAspect="1"/>
          </p:cNvPicPr>
          <p:nvPr/>
        </p:nvPicPr>
        <p:blipFill>
          <a:blip r:embed="rId2"/>
          <a:stretch>
            <a:fillRect/>
          </a:stretch>
        </p:blipFill>
        <p:spPr>
          <a:xfrm>
            <a:off x="457202" y="834343"/>
            <a:ext cx="2978148" cy="753307"/>
          </a:xfrm>
          <a:prstGeom prst="rect">
            <a:avLst/>
          </a:prstGeom>
        </p:spPr>
      </p:pic>
      <p:sp>
        <p:nvSpPr>
          <p:cNvPr id="5" name="Arrow: Right 4">
            <a:extLst>
              <a:ext uri="{FF2B5EF4-FFF2-40B4-BE49-F238E27FC236}">
                <a16:creationId xmlns:a16="http://schemas.microsoft.com/office/drawing/2014/main" id="{22E47B85-4CFA-4BFE-96A5-CB70D58E3D1F}"/>
              </a:ext>
            </a:extLst>
          </p:cNvPr>
          <p:cNvSpPr/>
          <p:nvPr/>
        </p:nvSpPr>
        <p:spPr>
          <a:xfrm>
            <a:off x="3454437" y="1072444"/>
            <a:ext cx="357807" cy="277000"/>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B4C32FE0-38C8-4469-A243-0C67DB32D71B}"/>
              </a:ext>
            </a:extLst>
          </p:cNvPr>
          <p:cNvSpPr txBox="1"/>
          <p:nvPr/>
        </p:nvSpPr>
        <p:spPr>
          <a:xfrm>
            <a:off x="3825781" y="955246"/>
            <a:ext cx="4705210" cy="507831"/>
          </a:xfrm>
          <a:prstGeom prst="rect">
            <a:avLst/>
          </a:prstGeom>
          <a:noFill/>
          <a:ln>
            <a:solidFill>
              <a:schemeClr val="tx1"/>
            </a:solidFill>
          </a:ln>
        </p:spPr>
        <p:txBody>
          <a:bodyPr wrap="square" rtlCol="0">
            <a:spAutoFit/>
          </a:bodyPr>
          <a:lstStyle/>
          <a:p>
            <a:r>
              <a:rPr lang="en-US" sz="900" dirty="0"/>
              <a:t>This is similar to the main task template. The only difference here is that the developer needs to mention the function of the specific sub-task against the field, “Sub-Task-Description” and log changes corresponding to that sub-task.</a:t>
            </a:r>
          </a:p>
        </p:txBody>
      </p:sp>
      <p:pic>
        <p:nvPicPr>
          <p:cNvPr id="6" name="Picture 5">
            <a:extLst>
              <a:ext uri="{FF2B5EF4-FFF2-40B4-BE49-F238E27FC236}">
                <a16:creationId xmlns:a16="http://schemas.microsoft.com/office/drawing/2014/main" id="{6F76716B-877B-4038-9528-5A66826F7FE9}"/>
              </a:ext>
            </a:extLst>
          </p:cNvPr>
          <p:cNvPicPr>
            <a:picLocks noChangeAspect="1"/>
          </p:cNvPicPr>
          <p:nvPr/>
        </p:nvPicPr>
        <p:blipFill rotWithShape="1">
          <a:blip r:embed="rId3"/>
          <a:srcRect t="2049" b="2566"/>
          <a:stretch/>
        </p:blipFill>
        <p:spPr>
          <a:xfrm>
            <a:off x="469948" y="1617257"/>
            <a:ext cx="2978148" cy="2763427"/>
          </a:xfrm>
          <a:prstGeom prst="rect">
            <a:avLst/>
          </a:prstGeom>
        </p:spPr>
      </p:pic>
      <p:sp>
        <p:nvSpPr>
          <p:cNvPr id="8" name="Arrow: Right 7">
            <a:extLst>
              <a:ext uri="{FF2B5EF4-FFF2-40B4-BE49-F238E27FC236}">
                <a16:creationId xmlns:a16="http://schemas.microsoft.com/office/drawing/2014/main" id="{D35076C8-F814-47D2-B1AF-65C7ECA608DE}"/>
              </a:ext>
            </a:extLst>
          </p:cNvPr>
          <p:cNvSpPr/>
          <p:nvPr/>
        </p:nvSpPr>
        <p:spPr>
          <a:xfrm>
            <a:off x="3448096" y="2860471"/>
            <a:ext cx="357807" cy="277000"/>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DBC6FBA6-4032-4F72-903A-AC6337ED78ED}"/>
              </a:ext>
            </a:extLst>
          </p:cNvPr>
          <p:cNvSpPr txBox="1"/>
          <p:nvPr/>
        </p:nvSpPr>
        <p:spPr>
          <a:xfrm>
            <a:off x="3825781" y="2260307"/>
            <a:ext cx="4705210" cy="1477328"/>
          </a:xfrm>
          <a:prstGeom prst="rect">
            <a:avLst/>
          </a:prstGeom>
          <a:noFill/>
          <a:ln>
            <a:solidFill>
              <a:schemeClr val="tx1"/>
            </a:solidFill>
          </a:ln>
        </p:spPr>
        <p:txBody>
          <a:bodyPr wrap="square" rtlCol="0">
            <a:spAutoFit/>
          </a:bodyPr>
          <a:lstStyle/>
          <a:p>
            <a:r>
              <a:rPr lang="en-US" sz="900" dirty="0"/>
              <a:t>This section is the same as the one mentioned in the main task – however, the only difference here is that the $vFolderPath$ variables have not been initialized since they have already been initialized in the main task and thus will be mapped to the sub-task and used within this task. Severity of subtasks is usually set to 2, since most sub-task failures may be non-critical errors which can be rolled back to the main task to resume and process the next case in the automation.</a:t>
            </a:r>
          </a:p>
          <a:p>
            <a:pPr marL="171450" indent="-171450">
              <a:buFont typeface="Arial" panose="020B0604020202020204" pitchFamily="34" charset="0"/>
              <a:buChar char="•"/>
            </a:pPr>
            <a:r>
              <a:rPr lang="en-US" sz="900" dirty="0"/>
              <a:t>Please ensure that you initialize the $vTaskName$ variable as the name of that module which is used by the Log to File command to log activities corresponding to that specific sub-task</a:t>
            </a:r>
          </a:p>
        </p:txBody>
      </p:sp>
    </p:spTree>
    <p:extLst>
      <p:ext uri="{BB962C8B-B14F-4D97-AF65-F5344CB8AC3E}">
        <p14:creationId xmlns:p14="http://schemas.microsoft.com/office/powerpoint/2010/main" val="2424733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745" y="207988"/>
            <a:ext cx="8229600" cy="360167"/>
          </a:xfrm>
        </p:spPr>
        <p:txBody>
          <a:bodyPr>
            <a:noAutofit/>
          </a:bodyPr>
          <a:lstStyle/>
          <a:p>
            <a:r>
              <a:rPr lang="en-US" sz="2000" dirty="0"/>
              <a:t>2. Development Templates</a:t>
            </a:r>
          </a:p>
        </p:txBody>
      </p:sp>
      <p:sp>
        <p:nvSpPr>
          <p:cNvPr id="10" name="TextBox 9">
            <a:extLst>
              <a:ext uri="{FF2B5EF4-FFF2-40B4-BE49-F238E27FC236}">
                <a16:creationId xmlns:a16="http://schemas.microsoft.com/office/drawing/2014/main" id="{C1CFD10F-11B0-4443-B0D3-D7D9387CC69E}"/>
              </a:ext>
            </a:extLst>
          </p:cNvPr>
          <p:cNvSpPr txBox="1"/>
          <p:nvPr/>
        </p:nvSpPr>
        <p:spPr>
          <a:xfrm>
            <a:off x="457202" y="594238"/>
            <a:ext cx="4064345" cy="276999"/>
          </a:xfrm>
          <a:prstGeom prst="rect">
            <a:avLst/>
          </a:prstGeom>
          <a:noFill/>
        </p:spPr>
        <p:txBody>
          <a:bodyPr wrap="square" rtlCol="0">
            <a:spAutoFit/>
          </a:bodyPr>
          <a:lstStyle/>
          <a:p>
            <a:r>
              <a:rPr lang="en-US" sz="1200" b="1" dirty="0"/>
              <a:t>2.4 Error Handling Sub-task Template</a:t>
            </a:r>
          </a:p>
        </p:txBody>
      </p:sp>
      <p:sp>
        <p:nvSpPr>
          <p:cNvPr id="9" name="TextBox 8">
            <a:extLst>
              <a:ext uri="{FF2B5EF4-FFF2-40B4-BE49-F238E27FC236}">
                <a16:creationId xmlns:a16="http://schemas.microsoft.com/office/drawing/2014/main" id="{DBC6FBA6-4032-4F72-903A-AC6337ED78ED}"/>
              </a:ext>
            </a:extLst>
          </p:cNvPr>
          <p:cNvSpPr txBox="1"/>
          <p:nvPr/>
        </p:nvSpPr>
        <p:spPr>
          <a:xfrm>
            <a:off x="4572000" y="1376774"/>
            <a:ext cx="4214522" cy="2169825"/>
          </a:xfrm>
          <a:prstGeom prst="rect">
            <a:avLst/>
          </a:prstGeom>
          <a:noFill/>
          <a:ln>
            <a:solidFill>
              <a:schemeClr val="tx1"/>
            </a:solidFill>
          </a:ln>
        </p:spPr>
        <p:txBody>
          <a:bodyPr wrap="square" rtlCol="0">
            <a:spAutoFit/>
          </a:bodyPr>
          <a:lstStyle/>
          <a:p>
            <a:r>
              <a:rPr lang="en-US" sz="900" dirty="0"/>
              <a:t>Error handling task is used to handle errors and initiate rollback mechanisms based on the severity of the error. In this template, error severities have been divided into two portions:</a:t>
            </a:r>
          </a:p>
          <a:p>
            <a:pPr marL="171450" indent="-171450">
              <a:buFont typeface="Arial" panose="020B0604020202020204" pitchFamily="34" charset="0"/>
              <a:buChar char="•"/>
            </a:pPr>
            <a:r>
              <a:rPr lang="en-US" sz="900" b="1" u="sng" dirty="0"/>
              <a:t>Critical Error</a:t>
            </a:r>
            <a:r>
              <a:rPr lang="en-US" sz="900" dirty="0"/>
              <a:t>: This may be an error that occurred during logging into an application or performing an action within a main task. This error should be logged to file and an email should be sent to the robot operator stating that the robot has stopped functioning</a:t>
            </a:r>
          </a:p>
          <a:p>
            <a:pPr marL="171450" indent="-171450">
              <a:buFont typeface="Arial" panose="020B0604020202020204" pitchFamily="34" charset="0"/>
              <a:buChar char="•"/>
            </a:pPr>
            <a:r>
              <a:rPr lang="en-US" sz="900" b="1" u="sng" dirty="0"/>
              <a:t>Non-Critical Error</a:t>
            </a:r>
            <a:r>
              <a:rPr lang="en-US" sz="900" dirty="0"/>
              <a:t>: This is an error which should not stop the functioning of the robot. However this type of error should be logged to file and any rollback mechanism for a specific application should be initiated in this part of the code.</a:t>
            </a:r>
          </a:p>
          <a:p>
            <a:pPr marL="171450" indent="-171450">
              <a:buFont typeface="Arial" panose="020B0604020202020204" pitchFamily="34" charset="0"/>
              <a:buChar char="•"/>
            </a:pPr>
            <a:r>
              <a:rPr lang="en-US" sz="900" dirty="0"/>
              <a:t>Any extra error severities can be added which can mark specific error instances for errors occurring within the code. This can be done by adding extra ‘Else If’ statements below the ones already mentioned.</a:t>
            </a:r>
          </a:p>
        </p:txBody>
      </p:sp>
      <p:sp>
        <p:nvSpPr>
          <p:cNvPr id="11" name="Arrow: Right 10">
            <a:extLst>
              <a:ext uri="{FF2B5EF4-FFF2-40B4-BE49-F238E27FC236}">
                <a16:creationId xmlns:a16="http://schemas.microsoft.com/office/drawing/2014/main" id="{BE979DDD-D413-4572-B060-24FE3A82193D}"/>
              </a:ext>
            </a:extLst>
          </p:cNvPr>
          <p:cNvSpPr/>
          <p:nvPr/>
        </p:nvSpPr>
        <p:spPr>
          <a:xfrm>
            <a:off x="4214193" y="2323187"/>
            <a:ext cx="357807" cy="277000"/>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CFE935B7-44D9-41E7-A889-CCD96DB9DD0B}"/>
              </a:ext>
            </a:extLst>
          </p:cNvPr>
          <p:cNvPicPr>
            <a:picLocks noChangeAspect="1"/>
          </p:cNvPicPr>
          <p:nvPr/>
        </p:nvPicPr>
        <p:blipFill>
          <a:blip r:embed="rId2"/>
          <a:stretch>
            <a:fillRect/>
          </a:stretch>
        </p:blipFill>
        <p:spPr>
          <a:xfrm>
            <a:off x="457202" y="1352173"/>
            <a:ext cx="3756991" cy="2324965"/>
          </a:xfrm>
          <a:prstGeom prst="rect">
            <a:avLst/>
          </a:prstGeom>
        </p:spPr>
      </p:pic>
    </p:spTree>
    <p:extLst>
      <p:ext uri="{BB962C8B-B14F-4D97-AF65-F5344CB8AC3E}">
        <p14:creationId xmlns:p14="http://schemas.microsoft.com/office/powerpoint/2010/main" val="432934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745" y="207988"/>
            <a:ext cx="8229600" cy="360167"/>
          </a:xfrm>
        </p:spPr>
        <p:txBody>
          <a:bodyPr>
            <a:noAutofit/>
          </a:bodyPr>
          <a:lstStyle/>
          <a:p>
            <a:r>
              <a:rPr lang="en-US" sz="2000" dirty="0"/>
              <a:t>2. Development Templates</a:t>
            </a:r>
          </a:p>
        </p:txBody>
      </p:sp>
      <p:sp>
        <p:nvSpPr>
          <p:cNvPr id="10" name="TextBox 9">
            <a:extLst>
              <a:ext uri="{FF2B5EF4-FFF2-40B4-BE49-F238E27FC236}">
                <a16:creationId xmlns:a16="http://schemas.microsoft.com/office/drawing/2014/main" id="{C1CFD10F-11B0-4443-B0D3-D7D9387CC69E}"/>
              </a:ext>
            </a:extLst>
          </p:cNvPr>
          <p:cNvSpPr txBox="1"/>
          <p:nvPr/>
        </p:nvSpPr>
        <p:spPr>
          <a:xfrm>
            <a:off x="457202" y="594238"/>
            <a:ext cx="4064345" cy="276999"/>
          </a:xfrm>
          <a:prstGeom prst="rect">
            <a:avLst/>
          </a:prstGeom>
          <a:noFill/>
        </p:spPr>
        <p:txBody>
          <a:bodyPr wrap="square" rtlCol="0">
            <a:spAutoFit/>
          </a:bodyPr>
          <a:lstStyle/>
          <a:p>
            <a:r>
              <a:rPr lang="en-US" sz="1200" b="1" dirty="0"/>
              <a:t>2.5 Clean-up Task Template</a:t>
            </a:r>
          </a:p>
        </p:txBody>
      </p:sp>
      <p:sp>
        <p:nvSpPr>
          <p:cNvPr id="9" name="TextBox 8">
            <a:extLst>
              <a:ext uri="{FF2B5EF4-FFF2-40B4-BE49-F238E27FC236}">
                <a16:creationId xmlns:a16="http://schemas.microsoft.com/office/drawing/2014/main" id="{DBC6FBA6-4032-4F72-903A-AC6337ED78ED}"/>
              </a:ext>
            </a:extLst>
          </p:cNvPr>
          <p:cNvSpPr txBox="1"/>
          <p:nvPr/>
        </p:nvSpPr>
        <p:spPr>
          <a:xfrm>
            <a:off x="4390057" y="2094696"/>
            <a:ext cx="4214522" cy="1200329"/>
          </a:xfrm>
          <a:prstGeom prst="rect">
            <a:avLst/>
          </a:prstGeom>
          <a:noFill/>
          <a:ln>
            <a:solidFill>
              <a:schemeClr val="tx1"/>
            </a:solidFill>
          </a:ln>
        </p:spPr>
        <p:txBody>
          <a:bodyPr wrap="square" rtlCol="0">
            <a:spAutoFit/>
          </a:bodyPr>
          <a:lstStyle/>
          <a:p>
            <a:r>
              <a:rPr lang="en-US" sz="900" dirty="0"/>
              <a:t>The cleanup tasks checks if there’s an open session for any window and loops while all the active windows for that application, regardless of the title, have been closed properly. If any of the windows has the “Do Not Save” sign, it exits out of those windows as well by choosing the “Do Not Save Changes” option. In this template, the code has been built for common applications like Word, Excel, Internet Explorer. However, the same can be built for any other application which is being used within the task.</a:t>
            </a:r>
          </a:p>
        </p:txBody>
      </p:sp>
      <p:sp>
        <p:nvSpPr>
          <p:cNvPr id="11" name="Arrow: Right 10">
            <a:extLst>
              <a:ext uri="{FF2B5EF4-FFF2-40B4-BE49-F238E27FC236}">
                <a16:creationId xmlns:a16="http://schemas.microsoft.com/office/drawing/2014/main" id="{BE979DDD-D413-4572-B060-24FE3A82193D}"/>
              </a:ext>
            </a:extLst>
          </p:cNvPr>
          <p:cNvSpPr/>
          <p:nvPr/>
        </p:nvSpPr>
        <p:spPr>
          <a:xfrm>
            <a:off x="4032250" y="2433250"/>
            <a:ext cx="357807" cy="277000"/>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E836EA60-8A44-4C90-B900-D8A7909BD4CD}"/>
              </a:ext>
            </a:extLst>
          </p:cNvPr>
          <p:cNvPicPr>
            <a:picLocks noChangeAspect="1"/>
          </p:cNvPicPr>
          <p:nvPr/>
        </p:nvPicPr>
        <p:blipFill rotWithShape="1">
          <a:blip r:embed="rId2"/>
          <a:srcRect r="17210"/>
          <a:stretch/>
        </p:blipFill>
        <p:spPr>
          <a:xfrm>
            <a:off x="457202" y="999406"/>
            <a:ext cx="3575048" cy="3479314"/>
          </a:xfrm>
          <a:prstGeom prst="rect">
            <a:avLst/>
          </a:prstGeom>
        </p:spPr>
      </p:pic>
    </p:spTree>
    <p:extLst>
      <p:ext uri="{BB962C8B-B14F-4D97-AF65-F5344CB8AC3E}">
        <p14:creationId xmlns:p14="http://schemas.microsoft.com/office/powerpoint/2010/main" val="1141127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745" y="207988"/>
            <a:ext cx="8229600" cy="360167"/>
          </a:xfrm>
        </p:spPr>
        <p:txBody>
          <a:bodyPr>
            <a:noAutofit/>
          </a:bodyPr>
          <a:lstStyle/>
          <a:p>
            <a:r>
              <a:rPr lang="en-US" sz="2000" dirty="0"/>
              <a:t>2. Development Templates</a:t>
            </a:r>
          </a:p>
        </p:txBody>
      </p:sp>
      <p:sp>
        <p:nvSpPr>
          <p:cNvPr id="10" name="TextBox 9">
            <a:extLst>
              <a:ext uri="{FF2B5EF4-FFF2-40B4-BE49-F238E27FC236}">
                <a16:creationId xmlns:a16="http://schemas.microsoft.com/office/drawing/2014/main" id="{C1CFD10F-11B0-4443-B0D3-D7D9387CC69E}"/>
              </a:ext>
            </a:extLst>
          </p:cNvPr>
          <p:cNvSpPr txBox="1"/>
          <p:nvPr/>
        </p:nvSpPr>
        <p:spPr>
          <a:xfrm>
            <a:off x="457202" y="594238"/>
            <a:ext cx="4064345" cy="276999"/>
          </a:xfrm>
          <a:prstGeom prst="rect">
            <a:avLst/>
          </a:prstGeom>
          <a:noFill/>
        </p:spPr>
        <p:txBody>
          <a:bodyPr wrap="square" rtlCol="0">
            <a:spAutoFit/>
          </a:bodyPr>
          <a:lstStyle/>
          <a:p>
            <a:r>
              <a:rPr lang="en-US" sz="1200" b="1" dirty="0"/>
              <a:t>2.6 String File Template</a:t>
            </a:r>
          </a:p>
        </p:txBody>
      </p:sp>
      <p:sp>
        <p:nvSpPr>
          <p:cNvPr id="8" name="Arrow: Right 7">
            <a:extLst>
              <a:ext uri="{FF2B5EF4-FFF2-40B4-BE49-F238E27FC236}">
                <a16:creationId xmlns:a16="http://schemas.microsoft.com/office/drawing/2014/main" id="{D35076C8-F814-47D2-B1AF-65C7ECA608DE}"/>
              </a:ext>
            </a:extLst>
          </p:cNvPr>
          <p:cNvSpPr/>
          <p:nvPr/>
        </p:nvSpPr>
        <p:spPr>
          <a:xfrm>
            <a:off x="2959490" y="2432636"/>
            <a:ext cx="308095" cy="277000"/>
          </a:xfrm>
          <a:prstGeom prst="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DBC6FBA6-4032-4F72-903A-AC6337ED78ED}"/>
              </a:ext>
            </a:extLst>
          </p:cNvPr>
          <p:cNvSpPr txBox="1"/>
          <p:nvPr/>
        </p:nvSpPr>
        <p:spPr>
          <a:xfrm>
            <a:off x="3289518" y="1370105"/>
            <a:ext cx="5655697" cy="3416320"/>
          </a:xfrm>
          <a:prstGeom prst="rect">
            <a:avLst/>
          </a:prstGeom>
          <a:noFill/>
          <a:ln>
            <a:solidFill>
              <a:schemeClr val="tx1"/>
            </a:solidFill>
          </a:ln>
        </p:spPr>
        <p:txBody>
          <a:bodyPr wrap="square" rtlCol="0">
            <a:spAutoFit/>
          </a:bodyPr>
          <a:lstStyle/>
          <a:p>
            <a:r>
              <a:rPr lang="en-US" sz="800" dirty="0"/>
              <a:t>The string file acts as a configuration file for storing variable values which are being used within the task:</a:t>
            </a:r>
          </a:p>
          <a:p>
            <a:pPr marL="171450" indent="-171450">
              <a:buFont typeface="Arial" panose="020B0604020202020204" pitchFamily="34" charset="0"/>
              <a:buChar char="•"/>
            </a:pPr>
            <a:r>
              <a:rPr lang="en-US" sz="800" dirty="0"/>
              <a:t>Any variable value should be stored in the following format: &lt;Identifier&gt;Enter Variable Here&lt;/Identifier&gt;. </a:t>
            </a:r>
          </a:p>
          <a:p>
            <a:pPr marL="171450" indent="-171450">
              <a:buFont typeface="Arial" panose="020B0604020202020204" pitchFamily="34" charset="0"/>
              <a:buChar char="•"/>
            </a:pPr>
            <a:r>
              <a:rPr lang="en-US" sz="800" dirty="0"/>
              <a:t>The variable value can be called within a task using an Xpath expression which looks like: //StringFile/Identifier</a:t>
            </a:r>
          </a:p>
          <a:p>
            <a:pPr marL="171450" indent="-171450">
              <a:buFont typeface="Arial" panose="020B0604020202020204" pitchFamily="34" charset="0"/>
              <a:buChar char="•"/>
            </a:pPr>
            <a:r>
              <a:rPr lang="en-US" sz="800" dirty="0"/>
              <a:t>The variable values should be read using the XML commands at the top of the code.</a:t>
            </a:r>
          </a:p>
          <a:p>
            <a:pPr marL="171450" indent="-171450">
              <a:buFont typeface="Arial" panose="020B0604020202020204" pitchFamily="34" charset="0"/>
              <a:buChar char="•"/>
            </a:pPr>
            <a:r>
              <a:rPr lang="en-US" sz="800" dirty="0"/>
              <a:t>Any value being read from a string file should be stored in a variable which should be named as $sf_xVariable$ where ‘x’ is the type of variable such as ‘v’ for value, ‘arr’ for array etc. (Refer to variable naming convention section)</a:t>
            </a:r>
          </a:p>
          <a:p>
            <a:pPr marL="171450" indent="-171450">
              <a:buFont typeface="Arial" panose="020B0604020202020204" pitchFamily="34" charset="0"/>
              <a:buChar char="•"/>
            </a:pPr>
            <a:r>
              <a:rPr lang="en-US" sz="800" dirty="0"/>
              <a:t>Maintain strings in separate sections of the code such as the ones enlisted in the image where every sub-task has its own section for strings. This maintains some level of organization in the string file.</a:t>
            </a:r>
          </a:p>
          <a:p>
            <a:pPr marL="171450" indent="-171450">
              <a:buFont typeface="Arial" panose="020B0604020202020204" pitchFamily="34" charset="0"/>
              <a:buChar char="•"/>
            </a:pPr>
            <a:r>
              <a:rPr lang="en-US" sz="800" dirty="0"/>
              <a:t>Populate the ‘OperatorEmail’ and the ‘RobotEmail’ for the sake of the Send Email command in the Error Handling Task. These emails can be same if the robot does not have its own email ID.</a:t>
            </a:r>
          </a:p>
          <a:p>
            <a:pPr marL="171450" indent="-171450">
              <a:buFont typeface="Arial" panose="020B0604020202020204" pitchFamily="34" charset="0"/>
              <a:buChar char="•"/>
            </a:pPr>
            <a:r>
              <a:rPr lang="en-US" sz="800" dirty="0"/>
              <a:t>The string file also has a set of characters that you cannot use directly within the file since they tend to corrupt the file. There are alternate characters that you can use instead of these, the key of which is given at the top of the file.</a:t>
            </a:r>
          </a:p>
          <a:p>
            <a:pPr marL="171450" indent="-171450">
              <a:buFont typeface="Arial" panose="020B0604020202020204" pitchFamily="34" charset="0"/>
              <a:buChar char="•"/>
            </a:pPr>
            <a:r>
              <a:rPr lang="en-US" sz="800" dirty="0"/>
              <a:t>String File has environment specific sub-directories with the name of ‘Dev’, ‘QA’, ‘UAT’ and ‘Prod’ where one can store environment specific variables, which in turn can be used via the ‘</a:t>
            </a:r>
            <a:r>
              <a:rPr lang="en-US" sz="800" dirty="0" err="1"/>
              <a:t>ReadEnvironmentStrings</a:t>
            </a:r>
            <a:r>
              <a:rPr lang="en-US" sz="800" dirty="0"/>
              <a:t>’ </a:t>
            </a:r>
            <a:r>
              <a:rPr lang="en-US" sz="800" dirty="0" err="1"/>
              <a:t>metabot</a:t>
            </a:r>
            <a:r>
              <a:rPr lang="en-US" sz="800" dirty="0"/>
              <a:t> which simulates the </a:t>
            </a:r>
            <a:r>
              <a:rPr lang="en-US" sz="800" dirty="0" err="1"/>
              <a:t>Xpath</a:t>
            </a:r>
            <a:r>
              <a:rPr lang="en-US" sz="800" dirty="0"/>
              <a:t>: ‘//</a:t>
            </a:r>
            <a:r>
              <a:rPr lang="en-US" sz="800" dirty="0" err="1"/>
              <a:t>ConfigFile</a:t>
            </a:r>
            <a:r>
              <a:rPr lang="en-US" sz="800" dirty="0"/>
              <a:t>/[Environment]/[</a:t>
            </a:r>
            <a:r>
              <a:rPr lang="en-US" sz="800" dirty="0" err="1"/>
              <a:t>StringIdentifier</a:t>
            </a:r>
            <a:r>
              <a:rPr lang="en-US" sz="800" dirty="0"/>
              <a:t>]’ based on the connected control room.(Refer to </a:t>
            </a:r>
            <a:r>
              <a:rPr lang="en-US" sz="800" dirty="0" err="1"/>
              <a:t>Metabot</a:t>
            </a:r>
            <a:r>
              <a:rPr lang="en-US" sz="800" dirty="0"/>
              <a:t> Library Section)</a:t>
            </a:r>
          </a:p>
          <a:p>
            <a:pPr marL="171450" indent="-171450">
              <a:buFont typeface="Arial" panose="020B0604020202020204" pitchFamily="34" charset="0"/>
              <a:buChar char="•"/>
            </a:pPr>
            <a:r>
              <a:rPr lang="en-US" sz="800" dirty="0"/>
              <a:t>Switch for Turning On/Off the Test Message Box and Variable Operations can either take a value of ‘Y’ to activate or ‘N’ to disable the testing </a:t>
            </a:r>
            <a:r>
              <a:rPr lang="en-US" sz="800" dirty="0" err="1"/>
              <a:t>metabot</a:t>
            </a:r>
            <a:r>
              <a:rPr lang="en-US" sz="800" dirty="0"/>
              <a:t> commands. There are separate switches for variable operations and message boxes</a:t>
            </a:r>
          </a:p>
          <a:p>
            <a:endParaRPr lang="en-US" sz="800" dirty="0"/>
          </a:p>
          <a:p>
            <a:r>
              <a:rPr lang="en-US" sz="800" dirty="0"/>
              <a:t>This ensures that if the variable value changes in the future, the identifiers will remain the same and thus the updated values would be copied to the code without changing the code itself.</a:t>
            </a:r>
          </a:p>
        </p:txBody>
      </p:sp>
      <p:pic>
        <p:nvPicPr>
          <p:cNvPr id="11" name="Picture 10">
            <a:extLst>
              <a:ext uri="{FF2B5EF4-FFF2-40B4-BE49-F238E27FC236}">
                <a16:creationId xmlns:a16="http://schemas.microsoft.com/office/drawing/2014/main" id="{EDD3C69D-BBC9-4C57-92D5-6BBBF0CB3AEC}"/>
              </a:ext>
            </a:extLst>
          </p:cNvPr>
          <p:cNvPicPr>
            <a:picLocks noChangeAspect="1"/>
          </p:cNvPicPr>
          <p:nvPr/>
        </p:nvPicPr>
        <p:blipFill rotWithShape="1">
          <a:blip r:embed="rId2"/>
          <a:srcRect r="5152"/>
          <a:stretch/>
        </p:blipFill>
        <p:spPr>
          <a:xfrm>
            <a:off x="3355508" y="594238"/>
            <a:ext cx="5523718" cy="647955"/>
          </a:xfrm>
          <a:prstGeom prst="rect">
            <a:avLst/>
          </a:prstGeom>
        </p:spPr>
      </p:pic>
      <p:pic>
        <p:nvPicPr>
          <p:cNvPr id="5" name="Picture 4">
            <a:extLst>
              <a:ext uri="{FF2B5EF4-FFF2-40B4-BE49-F238E27FC236}">
                <a16:creationId xmlns:a16="http://schemas.microsoft.com/office/drawing/2014/main" id="{815ED07D-2673-4A10-B017-682CC8BACBE4}"/>
              </a:ext>
            </a:extLst>
          </p:cNvPr>
          <p:cNvPicPr>
            <a:picLocks noChangeAspect="1"/>
          </p:cNvPicPr>
          <p:nvPr/>
        </p:nvPicPr>
        <p:blipFill>
          <a:blip r:embed="rId3"/>
          <a:stretch>
            <a:fillRect/>
          </a:stretch>
        </p:blipFill>
        <p:spPr>
          <a:xfrm>
            <a:off x="457202" y="871237"/>
            <a:ext cx="2502288" cy="3465813"/>
          </a:xfrm>
          <a:prstGeom prst="rect">
            <a:avLst/>
          </a:prstGeom>
          <a:ln>
            <a:solidFill>
              <a:schemeClr val="tx1"/>
            </a:solidFill>
          </a:ln>
        </p:spPr>
      </p:pic>
    </p:spTree>
    <p:extLst>
      <p:ext uri="{BB962C8B-B14F-4D97-AF65-F5344CB8AC3E}">
        <p14:creationId xmlns:p14="http://schemas.microsoft.com/office/powerpoint/2010/main" val="2919434320"/>
      </p:ext>
    </p:extLst>
  </p:cSld>
  <p:clrMapOvr>
    <a:masterClrMapping/>
  </p:clrMapOvr>
</p:sld>
</file>

<file path=ppt/theme/theme1.xml><?xml version="1.0" encoding="utf-8"?>
<a:theme xmlns:a="http://schemas.openxmlformats.org/drawingml/2006/main" name="Office Theme">
  <a:themeElements>
    <a:clrScheme name="Custom 6">
      <a:dk1>
        <a:sysClr val="windowText" lastClr="000000"/>
      </a:dk1>
      <a:lt1>
        <a:sysClr val="window" lastClr="FFFFFF"/>
      </a:lt1>
      <a:dk2>
        <a:srgbClr val="1F497D"/>
      </a:dk2>
      <a:lt2>
        <a:srgbClr val="EEECE1"/>
      </a:lt2>
      <a:accent1>
        <a:srgbClr val="FCB414"/>
      </a:accent1>
      <a:accent2>
        <a:srgbClr val="F05A30"/>
      </a:accent2>
      <a:accent3>
        <a:srgbClr val="8CC63E"/>
      </a:accent3>
      <a:accent4>
        <a:srgbClr val="5B0E3A"/>
      </a:accent4>
      <a:accent5>
        <a:srgbClr val="4BB363"/>
      </a:accent5>
      <a:accent6>
        <a:srgbClr val="F79646"/>
      </a:accent6>
      <a:hlink>
        <a:srgbClr val="0000FF"/>
      </a:hlink>
      <a:folHlink>
        <a:srgbClr val="800080"/>
      </a:folHlink>
    </a:clrScheme>
    <a:fontScheme name="Custom 4">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13766</TotalTime>
  <Words>4751</Words>
  <Application>Microsoft Office PowerPoint</Application>
  <PresentationFormat>On-screen Show (16:9)</PresentationFormat>
  <Paragraphs>263</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MS PGothic</vt:lpstr>
      <vt:lpstr>Arial</vt:lpstr>
      <vt:lpstr>Calibri</vt:lpstr>
      <vt:lpstr>Frutiger 45 Light</vt:lpstr>
      <vt:lpstr>Times New Roman</vt:lpstr>
      <vt:lpstr>Verdana</vt:lpstr>
      <vt:lpstr>Wingdings</vt:lpstr>
      <vt:lpstr>Office Theme</vt:lpstr>
      <vt:lpstr>Developers Guide</vt:lpstr>
      <vt:lpstr>1. Overview</vt:lpstr>
      <vt:lpstr>2. Development Templates</vt:lpstr>
      <vt:lpstr>2. Development Templates</vt:lpstr>
      <vt:lpstr>2. Development Templates</vt:lpstr>
      <vt:lpstr>2. Development Templates</vt:lpstr>
      <vt:lpstr>2. Development Templates</vt:lpstr>
      <vt:lpstr>2. Development Templates</vt:lpstr>
      <vt:lpstr>2. Development Templates</vt:lpstr>
      <vt:lpstr>2. Development Templates</vt:lpstr>
      <vt:lpstr>2. Development Guidelines</vt:lpstr>
      <vt:lpstr>2. Development Guidelines</vt:lpstr>
      <vt:lpstr>2. Development Templates</vt:lpstr>
      <vt:lpstr>2. Development Guidelines</vt:lpstr>
      <vt:lpstr>2. Development Guidelines</vt:lpstr>
      <vt:lpstr>2. Development Guidelines</vt:lpstr>
      <vt:lpstr>2. Development Guidelines</vt:lpstr>
      <vt:lpstr>2. Development Guidelines</vt:lpstr>
      <vt:lpstr>3. Metabot Library</vt:lpstr>
      <vt:lpstr>3. Metabot Library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karan.singh@automationanywhere.com</dc:creator>
  <cp:lastModifiedBy>Sid Sahu</cp:lastModifiedBy>
  <cp:revision>339</cp:revision>
  <cp:lastPrinted>2018-03-16T14:31:46Z</cp:lastPrinted>
  <dcterms:created xsi:type="dcterms:W3CDTF">2014-03-01T05:16:42Z</dcterms:created>
  <dcterms:modified xsi:type="dcterms:W3CDTF">2018-05-19T15:57:11Z</dcterms:modified>
</cp:coreProperties>
</file>