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6" r:id="rId9"/>
    <p:sldId id="267" r:id="rId10"/>
    <p:sldId id="263" r:id="rId11"/>
    <p:sldId id="264"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029" autoAdjust="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6/1/2020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6/1/2020</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6/1/2020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6/1/2020</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6/1/2020</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6/1/2020</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6/1/2020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Deep Learning Based Technique for Plagiarism </a:t>
            </a:r>
            <a:r>
              <a:rPr lang="en-US" dirty="0" smtClean="0"/>
              <a:t>Detection</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57200"/>
            <a:ext cx="7467600" cy="457200"/>
          </a:xfrm>
        </p:spPr>
        <p:txBody>
          <a:bodyPr>
            <a:normAutofit/>
          </a:bodyPr>
          <a:lstStyle/>
          <a:p>
            <a:r>
              <a:rPr lang="en-US" sz="2400" b="1" dirty="0" smtClean="0"/>
              <a:t>Conclusion</a:t>
            </a:r>
            <a:endParaRPr lang="en-US" sz="2400" dirty="0"/>
          </a:p>
        </p:txBody>
      </p:sp>
      <p:sp>
        <p:nvSpPr>
          <p:cNvPr id="2" name="Content Placeholder 1"/>
          <p:cNvSpPr>
            <a:spLocks noGrp="1"/>
          </p:cNvSpPr>
          <p:nvPr>
            <p:ph sz="quarter" idx="1"/>
          </p:nvPr>
        </p:nvSpPr>
        <p:spPr>
          <a:xfrm>
            <a:off x="457200" y="1219200"/>
            <a:ext cx="7467600" cy="4873752"/>
          </a:xfrm>
        </p:spPr>
        <p:txBody>
          <a:bodyPr>
            <a:normAutofit fontScale="85000" lnSpcReduction="20000"/>
          </a:bodyPr>
          <a:lstStyle/>
          <a:p>
            <a:pPr algn="just">
              <a:buNone/>
            </a:pPr>
            <a:r>
              <a:rPr lang="en-US" dirty="0" smtClean="0"/>
              <a:t>		Plagiarism </a:t>
            </a:r>
            <a:r>
              <a:rPr lang="en-US" dirty="0" smtClean="0"/>
              <a:t>detection is one of serious tasks that represent a challenge for researchers, in this research we proposed to use word2vec model. However, Word2vec is a deep learning technique that uses large corpus for training, the output of this model is words that are represented as n dimensional vectors. Moreover, the cosine similarity between the vectors was used to detect plagiarism. In this case the similarity between vectors is contextual similarity since it depends on probability of occurrence of words within certain context. In addition to the fact that the quality of corpus determines the precision of vector representation which in turn affect the precision of plagiarism, in our experiments we used OSAC corpus. Therefore, our proposed technique is able to detect similarity between text if the changes are limited to single words replacement or order of verbs and nouns changed relatively. Accordingly, the experiment is able to detect plagiarism precision with 99% in this case.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57200"/>
            <a:ext cx="7467600" cy="457200"/>
          </a:xfrm>
        </p:spPr>
        <p:txBody>
          <a:bodyPr>
            <a:normAutofit/>
          </a:bodyPr>
          <a:lstStyle/>
          <a:p>
            <a:r>
              <a:rPr lang="en-US" sz="2400" b="1" dirty="0" smtClean="0"/>
              <a:t>References</a:t>
            </a:r>
            <a:endParaRPr lang="en-US" sz="2400" dirty="0"/>
          </a:p>
        </p:txBody>
      </p:sp>
      <p:sp>
        <p:nvSpPr>
          <p:cNvPr id="2" name="Content Placeholder 1"/>
          <p:cNvSpPr>
            <a:spLocks noGrp="1"/>
          </p:cNvSpPr>
          <p:nvPr>
            <p:ph sz="quarter" idx="1"/>
          </p:nvPr>
        </p:nvSpPr>
        <p:spPr>
          <a:xfrm>
            <a:off x="457200" y="1219200"/>
            <a:ext cx="7467600" cy="4873752"/>
          </a:xfrm>
        </p:spPr>
        <p:txBody>
          <a:bodyPr>
            <a:normAutofit fontScale="62500" lnSpcReduction="20000"/>
          </a:bodyPr>
          <a:lstStyle/>
          <a:p>
            <a:r>
              <a:rPr lang="en-US" dirty="0" smtClean="0"/>
              <a:t>[1] </a:t>
            </a:r>
            <a:r>
              <a:rPr lang="en-US" dirty="0" err="1" smtClean="0"/>
              <a:t>Mikolov</a:t>
            </a:r>
            <a:r>
              <a:rPr lang="en-US" dirty="0" smtClean="0"/>
              <a:t>, T., Chen, K., </a:t>
            </a:r>
            <a:r>
              <a:rPr lang="en-US" dirty="0" err="1" smtClean="0"/>
              <a:t>Corrado</a:t>
            </a:r>
            <a:r>
              <a:rPr lang="en-US" dirty="0" smtClean="0"/>
              <a:t>, G., &amp; Dean, J. (2013). Efficient estimation of word representations in vector space. In ICLR</a:t>
            </a:r>
            <a:r>
              <a:rPr lang="en-US" dirty="0" smtClean="0"/>
              <a:t>.</a:t>
            </a:r>
          </a:p>
          <a:p>
            <a:endParaRPr lang="en-US" dirty="0" smtClean="0"/>
          </a:p>
          <a:p>
            <a:r>
              <a:rPr lang="en-US" dirty="0" smtClean="0"/>
              <a:t>[2] T. </a:t>
            </a:r>
            <a:r>
              <a:rPr lang="en-US" dirty="0" err="1" smtClean="0"/>
              <a:t>Brants</a:t>
            </a:r>
            <a:r>
              <a:rPr lang="en-US" dirty="0" smtClean="0"/>
              <a:t>, A. C. </a:t>
            </a:r>
            <a:r>
              <a:rPr lang="en-US" dirty="0" err="1" smtClean="0"/>
              <a:t>Popat</a:t>
            </a:r>
            <a:r>
              <a:rPr lang="en-US" dirty="0" smtClean="0"/>
              <a:t>, P. </a:t>
            </a:r>
            <a:r>
              <a:rPr lang="en-US" dirty="0" err="1" smtClean="0"/>
              <a:t>Xu</a:t>
            </a:r>
            <a:r>
              <a:rPr lang="en-US" dirty="0" smtClean="0"/>
              <a:t>, F. J. </a:t>
            </a:r>
            <a:r>
              <a:rPr lang="en-US" dirty="0" err="1" smtClean="0"/>
              <a:t>Och</a:t>
            </a:r>
            <a:r>
              <a:rPr lang="en-US" dirty="0" smtClean="0"/>
              <a:t>, and J. Dean. Large language models in machine translation. In Proceedings of the Joint Conference on Empirical Methods in Natural Language and Computational Language Learning, 2007.  </a:t>
            </a:r>
            <a:endParaRPr lang="en-US" dirty="0" smtClean="0"/>
          </a:p>
          <a:p>
            <a:endParaRPr lang="en-US" dirty="0" smtClean="0"/>
          </a:p>
          <a:p>
            <a:r>
              <a:rPr lang="en-US" dirty="0" smtClean="0"/>
              <a:t>[3] T. </a:t>
            </a:r>
            <a:r>
              <a:rPr lang="en-US" dirty="0" err="1" smtClean="0"/>
              <a:t>Mikolov</a:t>
            </a:r>
            <a:r>
              <a:rPr lang="en-US" dirty="0" smtClean="0"/>
              <a:t>, W.T. </a:t>
            </a:r>
            <a:r>
              <a:rPr lang="en-US" dirty="0" err="1" smtClean="0"/>
              <a:t>Yih</a:t>
            </a:r>
            <a:r>
              <a:rPr lang="en-US" dirty="0" smtClean="0"/>
              <a:t>, G. Zweig. Linguistic Regularities in Continuous Space Word Representations. NAACL HLT </a:t>
            </a:r>
            <a:r>
              <a:rPr lang="en-US" dirty="0" smtClean="0"/>
              <a:t>2013.</a:t>
            </a:r>
          </a:p>
          <a:p>
            <a:endParaRPr lang="en-US" dirty="0" smtClean="0"/>
          </a:p>
          <a:p>
            <a:r>
              <a:rPr lang="en-US" dirty="0" smtClean="0"/>
              <a:t>[4] Y. </a:t>
            </a:r>
            <a:r>
              <a:rPr lang="en-US" dirty="0" err="1" smtClean="0"/>
              <a:t>Bengio</a:t>
            </a:r>
            <a:r>
              <a:rPr lang="en-US" dirty="0" smtClean="0"/>
              <a:t>, R. </a:t>
            </a:r>
            <a:r>
              <a:rPr lang="en-US" dirty="0" err="1" smtClean="0"/>
              <a:t>Ducharme</a:t>
            </a:r>
            <a:r>
              <a:rPr lang="en-US" dirty="0" smtClean="0"/>
              <a:t>, P. Vincent. A neural probabilistic language model. Journal of Machine Learning Research, 3:1137-1155, 2003. </a:t>
            </a:r>
            <a:endParaRPr lang="en-US" dirty="0" smtClean="0"/>
          </a:p>
          <a:p>
            <a:endParaRPr lang="en-US" dirty="0" smtClean="0"/>
          </a:p>
          <a:p>
            <a:r>
              <a:rPr lang="en-US" dirty="0" smtClean="0"/>
              <a:t>[5] El </a:t>
            </a:r>
            <a:r>
              <a:rPr lang="en-US" dirty="0" err="1" smtClean="0"/>
              <a:t>Mahdaouy</a:t>
            </a:r>
            <a:r>
              <a:rPr lang="en-US" dirty="0" smtClean="0"/>
              <a:t> A., </a:t>
            </a:r>
            <a:r>
              <a:rPr lang="en-US" dirty="0" err="1" smtClean="0"/>
              <a:t>Gaussier</a:t>
            </a:r>
            <a:r>
              <a:rPr lang="en-US" dirty="0" smtClean="0"/>
              <a:t> E., El </a:t>
            </a:r>
            <a:r>
              <a:rPr lang="en-US" dirty="0" err="1" smtClean="0"/>
              <a:t>Alaoui</a:t>
            </a:r>
            <a:r>
              <a:rPr lang="en-US" dirty="0" smtClean="0"/>
              <a:t> S., 2016, Arabic Text Classification Based on Word and Document Embeddings, International Conference on Advanced Intelligent Systems and </a:t>
            </a:r>
            <a:r>
              <a:rPr lang="en-US" dirty="0" smtClean="0"/>
              <a:t>Informatics.</a:t>
            </a:r>
          </a:p>
          <a:p>
            <a:endParaRPr lang="en-US" dirty="0" smtClean="0"/>
          </a:p>
          <a:p>
            <a:r>
              <a:rPr lang="en-US" dirty="0" smtClean="0"/>
              <a:t>[6] </a:t>
            </a:r>
            <a:r>
              <a:rPr lang="en-US" dirty="0" err="1" smtClean="0"/>
              <a:t>Bengio</a:t>
            </a:r>
            <a:r>
              <a:rPr lang="en-US" dirty="0" smtClean="0"/>
              <a:t> Y., </a:t>
            </a:r>
            <a:r>
              <a:rPr lang="en-US" dirty="0" err="1" smtClean="0"/>
              <a:t>Ducharme</a:t>
            </a:r>
            <a:r>
              <a:rPr lang="en-US" dirty="0" smtClean="0"/>
              <a:t> R., Vincent P., </a:t>
            </a:r>
            <a:r>
              <a:rPr lang="en-US" dirty="0" err="1" smtClean="0"/>
              <a:t>Jauvin</a:t>
            </a:r>
            <a:r>
              <a:rPr lang="en-US" dirty="0" smtClean="0"/>
              <a:t> C., A Neural Probabilistic Language Model, Journal of Machine Learning Research 3 (2003) 1137–1155 </a:t>
            </a:r>
          </a:p>
          <a:p>
            <a:pPr algn="just">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57200"/>
            <a:ext cx="7467600" cy="457200"/>
          </a:xfrm>
        </p:spPr>
        <p:txBody>
          <a:bodyPr>
            <a:normAutofit/>
          </a:bodyPr>
          <a:lstStyle/>
          <a:p>
            <a:endParaRPr lang="en-US" sz="2400" dirty="0"/>
          </a:p>
        </p:txBody>
      </p:sp>
      <p:sp>
        <p:nvSpPr>
          <p:cNvPr id="2" name="Content Placeholder 1"/>
          <p:cNvSpPr>
            <a:spLocks noGrp="1"/>
          </p:cNvSpPr>
          <p:nvPr>
            <p:ph sz="quarter" idx="1"/>
          </p:nvPr>
        </p:nvSpPr>
        <p:spPr>
          <a:xfrm>
            <a:off x="457200" y="1219200"/>
            <a:ext cx="7467600" cy="4873752"/>
          </a:xfrm>
        </p:spPr>
        <p:txBody>
          <a:bodyPr>
            <a:normAutofit fontScale="55000" lnSpcReduction="20000"/>
          </a:bodyPr>
          <a:lstStyle/>
          <a:p>
            <a:r>
              <a:rPr lang="en-US" dirty="0" smtClean="0"/>
              <a:t>[7] </a:t>
            </a:r>
            <a:r>
              <a:rPr lang="en-US" dirty="0" err="1" smtClean="0"/>
              <a:t>Mikolov</a:t>
            </a:r>
            <a:r>
              <a:rPr lang="en-US" dirty="0" smtClean="0"/>
              <a:t> T., </a:t>
            </a:r>
            <a:r>
              <a:rPr lang="en-US" dirty="0" err="1" smtClean="0"/>
              <a:t>Sutskever</a:t>
            </a:r>
            <a:r>
              <a:rPr lang="en-US" dirty="0" smtClean="0"/>
              <a:t> I., Chen K., Distributed Representations of Words and Phrases and their </a:t>
            </a:r>
            <a:r>
              <a:rPr lang="en-US" dirty="0" smtClean="0"/>
              <a:t>Compositionality.</a:t>
            </a:r>
          </a:p>
          <a:p>
            <a:endParaRPr lang="en-US" dirty="0" smtClean="0"/>
          </a:p>
          <a:p>
            <a:r>
              <a:rPr lang="en-US" dirty="0" smtClean="0"/>
              <a:t>[8] T. </a:t>
            </a:r>
            <a:r>
              <a:rPr lang="en-US" dirty="0" err="1" smtClean="0"/>
              <a:t>Mikolov</a:t>
            </a:r>
            <a:r>
              <a:rPr lang="en-US" dirty="0" smtClean="0"/>
              <a:t>, V. Le Q., </a:t>
            </a:r>
            <a:r>
              <a:rPr lang="en-US" dirty="0" err="1" smtClean="0"/>
              <a:t>Sutskever</a:t>
            </a:r>
            <a:r>
              <a:rPr lang="en-US" dirty="0" smtClean="0"/>
              <a:t> I., Exploiting Similarities among Languages for Machine Translation, arXiv:1309.4168v1 [cs.CL] 17 Sep </a:t>
            </a:r>
            <a:r>
              <a:rPr lang="en-US" dirty="0" smtClean="0"/>
              <a:t>2013.</a:t>
            </a:r>
          </a:p>
          <a:p>
            <a:endParaRPr lang="en-US" dirty="0" smtClean="0"/>
          </a:p>
          <a:p>
            <a:r>
              <a:rPr lang="en-US" dirty="0" smtClean="0"/>
              <a:t>[9] Le Q., </a:t>
            </a:r>
            <a:r>
              <a:rPr lang="en-US" dirty="0" err="1" smtClean="0"/>
              <a:t>Mikolov</a:t>
            </a:r>
            <a:r>
              <a:rPr lang="en-US" dirty="0" smtClean="0"/>
              <a:t> T., Distributed Representations of Sentences and Documents, Proceedings of the 31 </a:t>
            </a:r>
            <a:r>
              <a:rPr lang="en-US" dirty="0" err="1" smtClean="0"/>
              <a:t>st</a:t>
            </a:r>
            <a:r>
              <a:rPr lang="en-US" dirty="0" smtClean="0"/>
              <a:t> International Conference on </a:t>
            </a:r>
            <a:r>
              <a:rPr lang="en-US" dirty="0" err="1" smtClean="0"/>
              <a:t>MachineLearning</a:t>
            </a:r>
            <a:r>
              <a:rPr lang="en-US" dirty="0" smtClean="0"/>
              <a:t>, Beijing, China, 2014. JMLR:W&amp;CP volume </a:t>
            </a:r>
            <a:r>
              <a:rPr lang="en-US" dirty="0" smtClean="0"/>
              <a:t>32.</a:t>
            </a:r>
          </a:p>
          <a:p>
            <a:endParaRPr lang="en-US" dirty="0" smtClean="0"/>
          </a:p>
          <a:p>
            <a:r>
              <a:rPr lang="en-US" dirty="0" smtClean="0"/>
              <a:t>[10] Lin C., </a:t>
            </a:r>
            <a:r>
              <a:rPr lang="en-US" dirty="0" err="1" smtClean="0"/>
              <a:t>Ammar</a:t>
            </a:r>
            <a:r>
              <a:rPr lang="en-US" dirty="0" smtClean="0"/>
              <a:t> W.,  Levin C., Unsupervised POS Induction </a:t>
            </a:r>
            <a:r>
              <a:rPr lang="en-US" dirty="0" err="1" smtClean="0"/>
              <a:t>withWord</a:t>
            </a:r>
            <a:r>
              <a:rPr lang="en-US" dirty="0" smtClean="0"/>
              <a:t> Embeddings, Human Language Technologies: The 2015 Annual Conference of the North American Chapter of the ACL, pages 1311– 1316,Denver, Colorado, May 31 – June 5, 2015. </a:t>
            </a:r>
            <a:endParaRPr lang="en-US" dirty="0" smtClean="0"/>
          </a:p>
          <a:p>
            <a:endParaRPr lang="en-US" dirty="0" smtClean="0"/>
          </a:p>
          <a:p>
            <a:r>
              <a:rPr lang="en-US" dirty="0" smtClean="0"/>
              <a:t>[11] </a:t>
            </a:r>
            <a:r>
              <a:rPr lang="en-US" dirty="0" err="1" smtClean="0"/>
              <a:t>Zirikly</a:t>
            </a:r>
            <a:r>
              <a:rPr lang="en-US" dirty="0" smtClean="0"/>
              <a:t> A., </a:t>
            </a:r>
            <a:r>
              <a:rPr lang="en-US" dirty="0" err="1" smtClean="0"/>
              <a:t>Diab</a:t>
            </a:r>
            <a:r>
              <a:rPr lang="en-US" dirty="0" smtClean="0"/>
              <a:t> M., Named Entity Recognition for Arabic Social Media, Proceedings of NAACL-HLT 2015, pages 176–185,Denver, Colorado, May 31 – June 5, </a:t>
            </a:r>
            <a:r>
              <a:rPr lang="en-US" dirty="0" smtClean="0"/>
              <a:t>2015.</a:t>
            </a:r>
          </a:p>
          <a:p>
            <a:endParaRPr lang="en-US" dirty="0" smtClean="0"/>
          </a:p>
          <a:p>
            <a:r>
              <a:rPr lang="en-US" dirty="0" smtClean="0"/>
              <a:t>[12] </a:t>
            </a:r>
            <a:r>
              <a:rPr lang="en-US" dirty="0" err="1" smtClean="0"/>
              <a:t>Soricut</a:t>
            </a:r>
            <a:r>
              <a:rPr lang="en-US" dirty="0" smtClean="0"/>
              <a:t> R., </a:t>
            </a:r>
            <a:r>
              <a:rPr lang="en-US" dirty="0" err="1" smtClean="0"/>
              <a:t>Och</a:t>
            </a:r>
            <a:r>
              <a:rPr lang="en-US" dirty="0" smtClean="0"/>
              <a:t> F., Unsupervised Morphology Induction </a:t>
            </a:r>
            <a:r>
              <a:rPr lang="en-US" dirty="0" err="1" smtClean="0"/>
              <a:t>UsingWord</a:t>
            </a:r>
            <a:r>
              <a:rPr lang="en-US" dirty="0" smtClean="0"/>
              <a:t> Embeddings, Human Language Technologies: The 2015 Annual Conference of the North American Chapter of the ACL, pages 1627– 1637, Denver, Colorado, May 31 – June 5, 2015</a:t>
            </a:r>
            <a:r>
              <a:rPr lang="en-US" dirty="0" smtClean="0"/>
              <a:t>.</a:t>
            </a: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57200"/>
            <a:ext cx="7467600" cy="457200"/>
          </a:xfrm>
        </p:spPr>
        <p:txBody>
          <a:bodyPr>
            <a:normAutofit/>
          </a:bodyPr>
          <a:lstStyle/>
          <a:p>
            <a:r>
              <a:rPr lang="en-US" sz="2400" b="1" dirty="0" smtClean="0"/>
              <a:t>ABSTRACT:</a:t>
            </a:r>
            <a:endParaRPr lang="en-US" sz="2400" dirty="0"/>
          </a:p>
        </p:txBody>
      </p:sp>
      <p:sp>
        <p:nvSpPr>
          <p:cNvPr id="2" name="Content Placeholder 1"/>
          <p:cNvSpPr>
            <a:spLocks noGrp="1"/>
          </p:cNvSpPr>
          <p:nvPr>
            <p:ph sz="quarter" idx="1"/>
          </p:nvPr>
        </p:nvSpPr>
        <p:spPr>
          <a:xfrm>
            <a:off x="457200" y="1219200"/>
            <a:ext cx="7467600" cy="4873752"/>
          </a:xfrm>
        </p:spPr>
        <p:txBody>
          <a:bodyPr>
            <a:normAutofit fontScale="85000" lnSpcReduction="20000"/>
          </a:bodyPr>
          <a:lstStyle/>
          <a:p>
            <a:pPr algn="just">
              <a:buNone/>
            </a:pPr>
            <a:r>
              <a:rPr lang="en-US" dirty="0" smtClean="0"/>
              <a:t>		Plagiarism </a:t>
            </a:r>
            <a:r>
              <a:rPr lang="en-US" dirty="0" smtClean="0"/>
              <a:t>detection is very important especially for academician, researchers and students. Although, there are many plagiarism detection tools, it is still challenging task because of huge amount of online documents. In this research, we propose to use word2vec model to detect the semantic similarity between words in Arabic language which can help in detecting plagiarism. Word2vec is a deep learning technique that is used to represent words as features of vectors with high precision. The quality of vectors representation depends on the quality of corpus used in training phase. In this paper, we used OSAC corpus for training word2vec model. Moreover cosine similarity measure is used to compute the similarity between words’ vectors. The similarity measures show how simple changes in text such as changing one word, or changing the position of verbs and nouns results with similarity value equal to 99% which provide the possibility to detect plagiarism even if the test is altered by replacing words by their synonyms or changing the words order.</a:t>
            </a:r>
          </a:p>
          <a:p>
            <a:pPr algn="just">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57200"/>
            <a:ext cx="7467600" cy="457200"/>
          </a:xfrm>
        </p:spPr>
        <p:txBody>
          <a:bodyPr>
            <a:normAutofit/>
          </a:bodyPr>
          <a:lstStyle/>
          <a:p>
            <a:r>
              <a:rPr lang="en-US" sz="2400" b="1" dirty="0" smtClean="0"/>
              <a:t>EXISTING SYSTEM</a:t>
            </a:r>
            <a:endParaRPr lang="en-US" sz="2400" dirty="0"/>
          </a:p>
        </p:txBody>
      </p:sp>
      <p:sp>
        <p:nvSpPr>
          <p:cNvPr id="2" name="Content Placeholder 1"/>
          <p:cNvSpPr>
            <a:spLocks noGrp="1"/>
          </p:cNvSpPr>
          <p:nvPr>
            <p:ph sz="quarter" idx="1"/>
          </p:nvPr>
        </p:nvSpPr>
        <p:spPr>
          <a:xfrm>
            <a:off x="457200" y="1219200"/>
            <a:ext cx="7467600" cy="4873752"/>
          </a:xfrm>
        </p:spPr>
        <p:txBody>
          <a:bodyPr/>
          <a:lstStyle/>
          <a:p>
            <a:pPr algn="just">
              <a:buNone/>
            </a:pPr>
            <a:r>
              <a:rPr lang="en-US" dirty="0" smtClean="0"/>
              <a:t>		Contextual </a:t>
            </a:r>
            <a:r>
              <a:rPr lang="en-US" dirty="0" smtClean="0"/>
              <a:t>word representation is very important for many Natural Language Processing (NLP) applications such as text classification, automatic summarization, information retrieval, query suggestions and plagiarism. Its importance related to the fact that it facilitates the process of finding relationships between two terms and computing their similarities.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57200"/>
            <a:ext cx="7467600" cy="457200"/>
          </a:xfrm>
        </p:spPr>
        <p:txBody>
          <a:bodyPr>
            <a:normAutofit/>
          </a:bodyPr>
          <a:lstStyle/>
          <a:p>
            <a:r>
              <a:rPr lang="en-US" sz="2400" b="1" dirty="0" smtClean="0"/>
              <a:t>EXISTING TECHNIQUE</a:t>
            </a:r>
            <a:endParaRPr lang="en-US" sz="2400" dirty="0"/>
          </a:p>
        </p:txBody>
      </p:sp>
      <p:sp>
        <p:nvSpPr>
          <p:cNvPr id="2" name="Content Placeholder 1"/>
          <p:cNvSpPr>
            <a:spLocks noGrp="1"/>
          </p:cNvSpPr>
          <p:nvPr>
            <p:ph sz="quarter" idx="1"/>
          </p:nvPr>
        </p:nvSpPr>
        <p:spPr>
          <a:xfrm>
            <a:off x="457200" y="1219200"/>
            <a:ext cx="7467600" cy="4873752"/>
          </a:xfrm>
        </p:spPr>
        <p:txBody>
          <a:bodyPr>
            <a:normAutofit lnSpcReduction="10000"/>
          </a:bodyPr>
          <a:lstStyle/>
          <a:p>
            <a:pPr algn="just">
              <a:buNone/>
            </a:pPr>
            <a:r>
              <a:rPr lang="en-US" b="1" dirty="0" smtClean="0"/>
              <a:t>contextual </a:t>
            </a:r>
            <a:r>
              <a:rPr lang="en-US" b="1" dirty="0" smtClean="0"/>
              <a:t>representation</a:t>
            </a:r>
          </a:p>
          <a:p>
            <a:pPr algn="just">
              <a:buNone/>
            </a:pPr>
            <a:r>
              <a:rPr lang="en-US" dirty="0" smtClean="0"/>
              <a:t>		In </a:t>
            </a:r>
            <a:r>
              <a:rPr lang="en-US" dirty="0" smtClean="0"/>
              <a:t>order to compute the contextual representation of the words, word2vec method was used. Word2vec model is a deep learning technique that is used to compute the vector representation of words using neural network with one linear hidden layer on large dataset. In addition, word2vec train the model based on sliding window, the neighbor’s words within the window are taken into consideration to compute the probability of words occurrence, and moreover the window keeps sliding over the whole corpus recursively.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57200"/>
            <a:ext cx="7467600" cy="457200"/>
          </a:xfrm>
        </p:spPr>
        <p:txBody>
          <a:bodyPr>
            <a:normAutofit/>
          </a:bodyPr>
          <a:lstStyle/>
          <a:p>
            <a:r>
              <a:rPr lang="en-US" sz="2400" b="1" dirty="0" smtClean="0"/>
              <a:t>PROPOSED SYSTEM</a:t>
            </a:r>
            <a:endParaRPr lang="en-US" sz="2400" dirty="0"/>
          </a:p>
        </p:txBody>
      </p:sp>
      <p:sp>
        <p:nvSpPr>
          <p:cNvPr id="2" name="Content Placeholder 1"/>
          <p:cNvSpPr>
            <a:spLocks noGrp="1"/>
          </p:cNvSpPr>
          <p:nvPr>
            <p:ph sz="quarter" idx="1"/>
          </p:nvPr>
        </p:nvSpPr>
        <p:spPr>
          <a:xfrm>
            <a:off x="457200" y="1219200"/>
            <a:ext cx="7467600" cy="4873752"/>
          </a:xfrm>
        </p:spPr>
        <p:txBody>
          <a:bodyPr/>
          <a:lstStyle/>
          <a:p>
            <a:pPr algn="just">
              <a:buNone/>
            </a:pPr>
            <a:r>
              <a:rPr lang="en-US" dirty="0" smtClean="0"/>
              <a:t>		Basically </a:t>
            </a:r>
            <a:r>
              <a:rPr lang="en-US" dirty="0" smtClean="0"/>
              <a:t>trains a model based on a neighborhood window of words in a corpus and then projects the result onto [an arbitrary number of] n dimensions where each word is a vector in the n dimensional space. Then the words can be compared using the cosine similarity of their </a:t>
            </a:r>
            <a:r>
              <a:rPr lang="en-US" dirty="0" smtClean="0"/>
              <a:t>vectors.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57200"/>
            <a:ext cx="7467600" cy="457200"/>
          </a:xfrm>
        </p:spPr>
        <p:txBody>
          <a:bodyPr>
            <a:normAutofit/>
          </a:bodyPr>
          <a:lstStyle/>
          <a:p>
            <a:r>
              <a:rPr lang="en-US" sz="2400" b="1" dirty="0" smtClean="0"/>
              <a:t>PROPOSED TECHNIQUE</a:t>
            </a:r>
            <a:endParaRPr lang="en-US" sz="2400" dirty="0"/>
          </a:p>
        </p:txBody>
      </p:sp>
      <p:sp>
        <p:nvSpPr>
          <p:cNvPr id="2" name="Content Placeholder 1"/>
          <p:cNvSpPr>
            <a:spLocks noGrp="1"/>
          </p:cNvSpPr>
          <p:nvPr>
            <p:ph sz="quarter" idx="1"/>
          </p:nvPr>
        </p:nvSpPr>
        <p:spPr>
          <a:xfrm>
            <a:off x="457200" y="1219200"/>
            <a:ext cx="7467600" cy="4873752"/>
          </a:xfrm>
        </p:spPr>
        <p:txBody>
          <a:bodyPr/>
          <a:lstStyle/>
          <a:p>
            <a:pPr algn="just">
              <a:buNone/>
            </a:pPr>
            <a:r>
              <a:rPr lang="en-US" b="1" dirty="0" smtClean="0"/>
              <a:t>Continuous Bag-of Words model (CBOW</a:t>
            </a:r>
            <a:r>
              <a:rPr lang="en-US" b="1" dirty="0" smtClean="0"/>
              <a:t>)</a:t>
            </a:r>
          </a:p>
          <a:p>
            <a:pPr algn="just">
              <a:buNone/>
            </a:pPr>
            <a:r>
              <a:rPr lang="en-US" dirty="0" smtClean="0"/>
              <a:t>		Continuous </a:t>
            </a:r>
            <a:r>
              <a:rPr lang="en-US" dirty="0" smtClean="0"/>
              <a:t>Bag-of Words model (CBOW), which predicts the current word depending on neighboring words and continuous Skip-gram model (Skip-gram) where the current word is the input and the model predicts the surrounding words. In both models, sliding window is used.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57200"/>
            <a:ext cx="7467600" cy="457200"/>
          </a:xfrm>
        </p:spPr>
        <p:txBody>
          <a:bodyPr>
            <a:normAutofit/>
          </a:bodyPr>
          <a:lstStyle/>
          <a:p>
            <a:r>
              <a:rPr lang="en-US" sz="2400" b="1" dirty="0" smtClean="0"/>
              <a:t>SYSTEM ARCHITECTURE</a:t>
            </a:r>
            <a:endParaRPr lang="en-US" sz="2400" dirty="0"/>
          </a:p>
        </p:txBody>
      </p:sp>
      <p:pic>
        <p:nvPicPr>
          <p:cNvPr id="4" name="Content Placeholder 3"/>
          <p:cNvPicPr>
            <a:picLocks noGrp="1"/>
          </p:cNvPicPr>
          <p:nvPr>
            <p:ph sz="quarter" idx="1"/>
          </p:nvPr>
        </p:nvPicPr>
        <p:blipFill>
          <a:blip r:embed="rId2"/>
          <a:srcRect/>
          <a:stretch>
            <a:fillRect/>
          </a:stretch>
        </p:blipFill>
        <p:spPr bwMode="auto">
          <a:xfrm>
            <a:off x="533691" y="1219200"/>
            <a:ext cx="7314617" cy="487362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57200"/>
            <a:ext cx="7467600" cy="457200"/>
          </a:xfrm>
        </p:spPr>
        <p:txBody>
          <a:bodyPr>
            <a:normAutofit/>
          </a:bodyPr>
          <a:lstStyle/>
          <a:p>
            <a:r>
              <a:rPr lang="en-US" sz="2400" b="1" dirty="0" smtClean="0"/>
              <a:t>HARDWARE REQUIREMENTS</a:t>
            </a:r>
            <a:endParaRPr lang="en-US" sz="2400" dirty="0"/>
          </a:p>
        </p:txBody>
      </p:sp>
      <p:sp>
        <p:nvSpPr>
          <p:cNvPr id="2" name="Content Placeholder 1"/>
          <p:cNvSpPr>
            <a:spLocks noGrp="1"/>
          </p:cNvSpPr>
          <p:nvPr>
            <p:ph sz="quarter" idx="1"/>
          </p:nvPr>
        </p:nvSpPr>
        <p:spPr>
          <a:xfrm>
            <a:off x="457200" y="1219200"/>
            <a:ext cx="7467600" cy="4873752"/>
          </a:xfrm>
        </p:spPr>
        <p:txBody>
          <a:bodyPr>
            <a:normAutofit/>
          </a:bodyPr>
          <a:lstStyle/>
          <a:p>
            <a:pPr lvl="0"/>
            <a:r>
              <a:rPr lang="en-US" sz="2000" dirty="0" smtClean="0"/>
              <a:t>PROCESSOR		:  	DUAL CORE 2 DUO.</a:t>
            </a:r>
          </a:p>
          <a:p>
            <a:pPr lvl="0"/>
            <a:r>
              <a:rPr lang="en-US" sz="2000" dirty="0" smtClean="0"/>
              <a:t>RAM				:	2GB DD RAM	</a:t>
            </a:r>
          </a:p>
          <a:p>
            <a:pPr lvl="0"/>
            <a:r>
              <a:rPr lang="en-US" sz="2000" dirty="0" smtClean="0"/>
              <a:t>HARD DISK 		:	250 GB</a:t>
            </a:r>
          </a:p>
          <a:p>
            <a:pPr algn="just">
              <a:buNone/>
            </a:pP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57200"/>
            <a:ext cx="7467600" cy="457200"/>
          </a:xfrm>
        </p:spPr>
        <p:txBody>
          <a:bodyPr>
            <a:normAutofit/>
          </a:bodyPr>
          <a:lstStyle/>
          <a:p>
            <a:r>
              <a:rPr lang="en-US" sz="2400" b="1" dirty="0" smtClean="0"/>
              <a:t>SOFTWARE REQUIREMENTS</a:t>
            </a:r>
            <a:endParaRPr lang="en-US" sz="2400" dirty="0"/>
          </a:p>
        </p:txBody>
      </p:sp>
      <p:sp>
        <p:nvSpPr>
          <p:cNvPr id="2" name="Content Placeholder 1"/>
          <p:cNvSpPr>
            <a:spLocks noGrp="1"/>
          </p:cNvSpPr>
          <p:nvPr>
            <p:ph sz="quarter" idx="1"/>
          </p:nvPr>
        </p:nvSpPr>
        <p:spPr>
          <a:xfrm>
            <a:off x="457200" y="1219200"/>
            <a:ext cx="7467600" cy="4873752"/>
          </a:xfrm>
        </p:spPr>
        <p:txBody>
          <a:bodyPr>
            <a:normAutofit/>
          </a:bodyPr>
          <a:lstStyle/>
          <a:p>
            <a:pPr lvl="0"/>
            <a:r>
              <a:rPr lang="en-US" sz="2000" dirty="0" smtClean="0"/>
              <a:t>FRONT END 			:	PYTHON</a:t>
            </a:r>
          </a:p>
          <a:p>
            <a:pPr lvl="0"/>
            <a:r>
              <a:rPr lang="en-US" sz="2000" dirty="0" smtClean="0"/>
              <a:t>OPERATING SYSTEM  		: 	WINDOWS 7</a:t>
            </a:r>
          </a:p>
          <a:p>
            <a:pPr lvl="0"/>
            <a:r>
              <a:rPr lang="en-US" sz="2000" dirty="0" smtClean="0"/>
              <a:t>IDE					:	Spyder3</a:t>
            </a:r>
          </a:p>
          <a:p>
            <a:pPr algn="just">
              <a:buNone/>
            </a:pPr>
            <a:endParaRPr lang="en-US"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56</TotalTime>
  <Words>473</Words>
  <Application>Microsoft Office PowerPoint</Application>
  <PresentationFormat>On-screen Show (4:3)</PresentationFormat>
  <Paragraphs>47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Oriel</vt:lpstr>
      <vt:lpstr>Deep Learning Based Technique for Plagiarism Detection</vt:lpstr>
      <vt:lpstr>ABSTRACT:</vt:lpstr>
      <vt:lpstr>EXISTING SYSTEM</vt:lpstr>
      <vt:lpstr>EXISTING TECHNIQUE</vt:lpstr>
      <vt:lpstr>PROPOSED SYSTEM</vt:lpstr>
      <vt:lpstr>PROPOSED TECHNIQUE</vt:lpstr>
      <vt:lpstr>SYSTEM ARCHITECTURE</vt:lpstr>
      <vt:lpstr>HARDWARE REQUIREMENTS</vt:lpstr>
      <vt:lpstr>SOFTWARE REQUIREMENTS</vt:lpstr>
      <vt:lpstr>Conclusion</vt:lpstr>
      <vt:lpstr>References</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Drowsiness Monitoring System using Visual Behavior and Machine Learning</dc:title>
  <dc:creator>LAVAN</dc:creator>
  <cp:lastModifiedBy>Windows User</cp:lastModifiedBy>
  <cp:revision>26</cp:revision>
  <dcterms:created xsi:type="dcterms:W3CDTF">2006-08-16T00:00:00Z</dcterms:created>
  <dcterms:modified xsi:type="dcterms:W3CDTF">2020-06-01T02:19:04Z</dcterms:modified>
</cp:coreProperties>
</file>