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4"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503" autoAdjust="0"/>
  </p:normalViewPr>
  <p:slideViewPr>
    <p:cSldViewPr>
      <p:cViewPr varScale="1">
        <p:scale>
          <a:sx n="91" d="100"/>
          <a:sy n="91" d="100"/>
        </p:scale>
        <p:origin x="750" y="78"/>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2022/5/30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15022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2022/5/30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extLst>
      <p:ext uri="{BB962C8B-B14F-4D97-AF65-F5344CB8AC3E}">
        <p14:creationId xmlns:p14="http://schemas.microsoft.com/office/powerpoint/2010/main" val="2838915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72546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380630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24557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5431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61960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129220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13975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348096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32060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5271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366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348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8056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408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31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74738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smtClean="0"/>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5/30/2022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7122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926855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5/30/2022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5300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5/30/2022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54804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5/30/2022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901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smtClean="0"/>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678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5/30/2022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9975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2BE451C3-0FF4-47C4-B829-773ADF60F88C}" type="datetimeFigureOut">
              <a:rPr lang="en-US" smtClean="0"/>
              <a:t>5/30/2022</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5038064"/>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650" r:id="rId14"/>
    <p:sldLayoutId id="2147483651" r:id="rId15"/>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advTm="0">
        <p:fade/>
      </p:transition>
    </mc:Fallback>
  </mc:AlternateContent>
  <p:timing>
    <p:tnLst>
      <p:par>
        <p:cTn id="1" dur="indefinite" restart="never" nodeType="tmRoot"/>
      </p:par>
    </p:tnLst>
  </p:timing>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38200" y="2114550"/>
            <a:ext cx="7524836" cy="706755"/>
          </a:xfrm>
          <a:prstGeom prst="rect">
            <a:avLst/>
          </a:prstGeom>
          <a:noFill/>
        </p:spPr>
        <p:txBody>
          <a:bodyPr wrap="square" rtlCol="0">
            <a:spAutoFit/>
          </a:bodyPr>
          <a:lstStyle/>
          <a:p>
            <a:pPr algn="ctr"/>
            <a:r>
              <a:rPr lang="en-US" altLang="zh-CN" sz="4000" b="1" dirty="0" smtClean="0">
                <a:solidFill>
                  <a:schemeClr val="accent2">
                    <a:lumMod val="50000"/>
                  </a:schemeClr>
                </a:solidFill>
                <a:ea typeface="Arial" panose="020B0604020202020204" pitchFamily="34" charset="0"/>
                <a:cs typeface="Arial" panose="020B0604020202020204" pitchFamily="34" charset="0"/>
                <a:sym typeface="+mn-lt"/>
              </a:rPr>
              <a:t>Micro Credit Defaulter Report</a:t>
            </a:r>
          </a:p>
        </p:txBody>
      </p:sp>
      <p:sp>
        <p:nvSpPr>
          <p:cNvPr id="3" name="矩形 2"/>
          <p:cNvSpPr/>
          <p:nvPr/>
        </p:nvSpPr>
        <p:spPr>
          <a:xfrm>
            <a:off x="2692746" y="3409950"/>
            <a:ext cx="3761048" cy="830997"/>
          </a:xfrm>
          <a:prstGeom prst="rect">
            <a:avLst/>
          </a:prstGeom>
        </p:spPr>
        <p:txBody>
          <a:bodyPr wrap="square">
            <a:spAutoFit/>
          </a:bodyPr>
          <a:lstStyle/>
          <a:p>
            <a:pPr algn="ctr"/>
            <a:r>
              <a:rPr lang="en-US" altLang="zh-CN" sz="1600" b="1" i="1"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Submitted by</a:t>
            </a:r>
          </a:p>
          <a:p>
            <a:pPr algn="ctr"/>
            <a:endParaRPr lang="en-US" altLang="zh-CN" sz="1600" b="1" i="1"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1600" b="1" i="1"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altLang="zh-CN" sz="1600" b="1" i="1"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Tarun</a:t>
            </a:r>
            <a:r>
              <a:rPr lang="en-US" altLang="zh-CN" sz="1600" b="1" i="1"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altLang="zh-CN" sz="1600" b="1" i="1"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Sahu</a:t>
            </a:r>
            <a:endParaRPr lang="zh-CN" altLang="en-US" sz="1600" b="1" i="1"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809750"/>
            <a:ext cx="7524836" cy="1445260"/>
          </a:xfrm>
          <a:prstGeom prst="rect">
            <a:avLst/>
          </a:prstGeom>
          <a:noFill/>
        </p:spPr>
        <p:txBody>
          <a:bodyPr wrap="square" rtlCol="0">
            <a:spAutoFit/>
          </a:bodyPr>
          <a:lstStyle/>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9780" y="619125"/>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The </a:t>
            </a:r>
            <a:r>
              <a:rPr lang="en-US" sz="1600" dirty="0" smtClean="0">
                <a:solidFill>
                  <a:schemeClr val="accent2">
                    <a:lumMod val="75000"/>
                  </a:schemeClr>
                </a:solidFill>
                <a:latin typeface="Arial "/>
              </a:rPr>
              <a:t>datatypes </a:t>
            </a:r>
            <a:r>
              <a:rPr lang="en-US" sz="1600" dirty="0">
                <a:solidFill>
                  <a:schemeClr val="accent2">
                    <a:lumMod val="75000"/>
                  </a:schemeClr>
                </a:solidFill>
                <a:latin typeface="Arial "/>
              </a:rPr>
              <a:t>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9780" y="619125"/>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3"/>
          <a:stretch>
            <a:fillRect/>
          </a:stretch>
        </p:blipFill>
        <p:spPr>
          <a:xfrm>
            <a:off x="5436235" y="771525"/>
            <a:ext cx="3491865" cy="3354070"/>
          </a:xfrm>
          <a:prstGeom prst="rect">
            <a:avLst/>
          </a:prstGeom>
        </p:spPr>
      </p:pic>
      <p:sp>
        <p:nvSpPr>
          <p:cNvPr id="6" name="Text Box 5"/>
          <p:cNvSpPr txBox="1"/>
          <p:nvPr/>
        </p:nvSpPr>
        <p:spPr>
          <a:xfrm>
            <a:off x="835025" y="3975100"/>
            <a:ext cx="769810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mj-lt"/>
              </a:rPr>
              <a:t>As per the observation, </a:t>
            </a:r>
            <a:r>
              <a:rPr lang="en-US" sz="1600" dirty="0" err="1">
                <a:solidFill>
                  <a:schemeClr val="accent2">
                    <a:lumMod val="75000"/>
                  </a:schemeClr>
                </a:solidFill>
                <a:latin typeface="+mj-lt"/>
              </a:rPr>
              <a:t>approx</a:t>
            </a:r>
            <a:r>
              <a:rPr lang="en-US" sz="1600" dirty="0">
                <a:solidFill>
                  <a:schemeClr val="accent2">
                    <a:lumMod val="75000"/>
                  </a:schemeClr>
                </a:solidFill>
                <a:latin typeface="+mj-lt"/>
              </a:rPr>
              <a:t> 87.5% users paid back the credit amount and 1.5% users failed to pay the credit.</a:t>
            </a:r>
          </a:p>
          <a:p>
            <a:pPr marL="285750" indent="-285750">
              <a:buFont typeface="Arial" panose="020B0604020202020204" pitchFamily="34" charset="0"/>
              <a:buChar char="•"/>
            </a:pPr>
            <a:r>
              <a:rPr lang="en-US" sz="1600" dirty="0">
                <a:solidFill>
                  <a:schemeClr val="accent2">
                    <a:lumMod val="75000"/>
                  </a:schemeClr>
                </a:solidFill>
                <a:latin typeface="+mj-lt"/>
              </a:rPr>
              <a:t>This shows that the target column is imbalanced.</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74464" y="483870"/>
            <a:ext cx="769810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mj-lt"/>
              </a:rPr>
              <a:t>Let’s check the </a:t>
            </a:r>
            <a:r>
              <a:rPr lang="en-US" sz="1600" dirty="0" smtClean="0">
                <a:solidFill>
                  <a:schemeClr val="accent2">
                    <a:lumMod val="75000"/>
                  </a:schemeClr>
                </a:solidFill>
                <a:latin typeface="+mj-lt"/>
              </a:rPr>
              <a:t>relationship </a:t>
            </a:r>
            <a:r>
              <a:rPr lang="en-US" sz="1600" dirty="0">
                <a:solidFill>
                  <a:schemeClr val="accent2">
                    <a:lumMod val="75000"/>
                  </a:schemeClr>
                </a:solidFill>
                <a:latin typeface="+mj-lt"/>
              </a:rPr>
              <a:t>of age on cellular network with target column.</a:t>
            </a:r>
          </a:p>
        </p:txBody>
      </p:sp>
      <p:pic>
        <p:nvPicPr>
          <p:cNvPr id="3" name="Picture 2" descr="age"/>
          <p:cNvPicPr>
            <a:picLocks noChangeAspect="1"/>
          </p:cNvPicPr>
          <p:nvPr/>
        </p:nvPicPr>
        <p:blipFill>
          <a:blip r:embed="rId2"/>
          <a:stretch>
            <a:fillRect/>
          </a:stretch>
        </p:blipFill>
        <p:spPr>
          <a:xfrm>
            <a:off x="827405" y="1129030"/>
            <a:ext cx="3931920" cy="3369310"/>
          </a:xfrm>
          <a:prstGeom prst="rect">
            <a:avLst/>
          </a:prstGeom>
        </p:spPr>
      </p:pic>
      <p:sp>
        <p:nvSpPr>
          <p:cNvPr id="4" name="Text Box 3"/>
          <p:cNvSpPr txBox="1"/>
          <p:nvPr/>
        </p:nvSpPr>
        <p:spPr>
          <a:xfrm>
            <a:off x="4821555" y="1551940"/>
            <a:ext cx="365633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we can say that as the number of days of users increases the chances of defaulters also increases. This is for the users who have taken the loan in last 30 days.</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55650" y="514350"/>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899795" y="1275715"/>
            <a:ext cx="3970020" cy="3571240"/>
          </a:xfrm>
          <a:prstGeom prst="rect">
            <a:avLst/>
          </a:prstGeom>
        </p:spPr>
      </p:pic>
      <p:sp>
        <p:nvSpPr>
          <p:cNvPr id="4" name="Text Box 3"/>
          <p:cNvSpPr txBox="1"/>
          <p:nvPr/>
        </p:nvSpPr>
        <p:spPr>
          <a:xfrm>
            <a:off x="5085715" y="1635760"/>
            <a:ext cx="336804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The</a:t>
            </a:r>
            <a:r>
              <a:rPr lang="en-US" sz="1600" dirty="0">
                <a:solidFill>
                  <a:schemeClr val="accent2">
                    <a:lumMod val="75000"/>
                  </a:schemeClr>
                </a:solidFill>
                <a:latin typeface="+mj-lt"/>
              </a:rPr>
              <a:t> graph shows that as the average main account balance of the users are increasing their spending are also increasing.</a:t>
            </a:r>
          </a:p>
          <a:p>
            <a:pPr marL="285750" indent="-285750">
              <a:buFont typeface="Arial" panose="020B0604020202020204" pitchFamily="34" charset="0"/>
              <a:buChar char="•"/>
            </a:pPr>
            <a:r>
              <a:rPr lang="en-US" sz="1600" dirty="0">
                <a:solidFill>
                  <a:schemeClr val="accent2">
                    <a:lumMod val="75000"/>
                  </a:schemeClr>
                </a:solidFill>
                <a:latin typeface="+mj-lt"/>
              </a:rPr>
              <a:t>If we talk about the credit defaulters, it is more for the users who is spending less and the average main balance in the last 30 days is below 50,000.</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55650" y="411480"/>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mj-lt"/>
              </a:rPr>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683895" y="1347470"/>
            <a:ext cx="3849370" cy="3429000"/>
          </a:xfrm>
          <a:prstGeom prst="rect">
            <a:avLst/>
          </a:prstGeom>
        </p:spPr>
      </p:pic>
      <p:sp>
        <p:nvSpPr>
          <p:cNvPr id="4" name="Text Box 3"/>
          <p:cNvSpPr txBox="1"/>
          <p:nvPr/>
        </p:nvSpPr>
        <p:spPr>
          <a:xfrm>
            <a:off x="4533265" y="1551940"/>
            <a:ext cx="394462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We can see that as the amount is increasing the number of loan is also increasing.</a:t>
            </a:r>
          </a:p>
          <a:p>
            <a:pPr marL="285750" indent="-285750">
              <a:buFont typeface="Arial" panose="020B0604020202020204" pitchFamily="34" charset="0"/>
              <a:buChar char="•"/>
            </a:pPr>
            <a:r>
              <a:rPr lang="en-US" sz="1600" dirty="0">
                <a:solidFill>
                  <a:schemeClr val="accent2">
                    <a:lumMod val="75000"/>
                  </a:schemeClr>
                </a:solidFill>
                <a:latin typeface="Arial "/>
              </a:rPr>
              <a:t>Users who have taken less number of loans (below 20) and for less amount (below or equal to 100) some of them have failed to pay back the amount.</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971550" y="1212215"/>
            <a:ext cx="3935095" cy="3522345"/>
          </a:xfrm>
          <a:prstGeom prst="rect">
            <a:avLst/>
          </a:prstGeom>
        </p:spPr>
      </p:pic>
      <p:sp>
        <p:nvSpPr>
          <p:cNvPr id="2" name="Text Box 1"/>
          <p:cNvSpPr txBox="1"/>
          <p:nvPr/>
        </p:nvSpPr>
        <p:spPr>
          <a:xfrm>
            <a:off x="779780" y="619125"/>
            <a:ext cx="769810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mj-lt"/>
              </a:rPr>
              <a:t>Let’s check for the relation between total amount of loan taken by the users in 90 days and number of loan taken.</a:t>
            </a:r>
          </a:p>
        </p:txBody>
      </p:sp>
      <p:sp>
        <p:nvSpPr>
          <p:cNvPr id="4" name="Text Box 3"/>
          <p:cNvSpPr txBox="1"/>
          <p:nvPr/>
        </p:nvSpPr>
        <p:spPr>
          <a:xfrm>
            <a:off x="5076190" y="1635760"/>
            <a:ext cx="352742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lumMod val="75000"/>
                  </a:schemeClr>
                </a:solidFill>
                <a:latin typeface="+mj-lt"/>
              </a:rPr>
              <a:t>We found that the number of defaulters are more for 90 days but the loan amount is below 100.</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593090" y="339090"/>
            <a:ext cx="7957820" cy="584775"/>
          </a:xfrm>
          <a:prstGeom prst="rect">
            <a:avLst/>
          </a:prstGeom>
          <a:noFill/>
        </p:spPr>
        <p:txBody>
          <a:bodyPr wrap="square" rtlCol="0" anchor="t">
            <a:spAutoFit/>
          </a:bodyPr>
          <a:lstStyle/>
          <a:p>
            <a:r>
              <a:rPr lang="en-US" sz="1600" dirty="0">
                <a:solidFill>
                  <a:schemeClr val="accent2">
                    <a:lumMod val="75000"/>
                  </a:schemeClr>
                </a:solidFill>
                <a:latin typeface="Arial "/>
              </a:rPr>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899795" y="1275715"/>
            <a:ext cx="3968115" cy="3551555"/>
          </a:xfrm>
          <a:prstGeom prst="rect">
            <a:avLst/>
          </a:prstGeom>
        </p:spPr>
      </p:pic>
      <p:sp>
        <p:nvSpPr>
          <p:cNvPr id="4" name="Text Box 3"/>
          <p:cNvSpPr txBox="1"/>
          <p:nvPr/>
        </p:nvSpPr>
        <p:spPr>
          <a:xfrm>
            <a:off x="5105400" y="1809750"/>
            <a:ext cx="3180080" cy="1323439"/>
          </a:xfrm>
          <a:prstGeom prst="rect">
            <a:avLst/>
          </a:prstGeom>
          <a:noFill/>
        </p:spPr>
        <p:txBody>
          <a:bodyPr wrap="square" rtlCol="0" anchor="t">
            <a:spAutoFit/>
          </a:bodyPr>
          <a:lstStyle/>
          <a:p>
            <a:pPr marL="285750" indent="-285750">
              <a:buFont typeface="Arial" panose="020B0604020202020204" pitchFamily="34" charset="0"/>
              <a:buChar char="•"/>
            </a:pPr>
            <a:r>
              <a:rPr lang="en-US" sz="1600" dirty="0">
                <a:solidFill>
                  <a:schemeClr val="accent2">
                    <a:lumMod val="75000"/>
                  </a:schemeClr>
                </a:solidFill>
                <a:latin typeface="Arial "/>
              </a:rPr>
              <a:t>From the graph we can say that as the number of days of pay back is increasing the </a:t>
            </a:r>
            <a:r>
              <a:rPr lang="en-US" sz="1600" dirty="0" smtClean="0">
                <a:solidFill>
                  <a:schemeClr val="accent2">
                    <a:lumMod val="75000"/>
                  </a:schemeClr>
                </a:solidFill>
                <a:latin typeface="Arial "/>
              </a:rPr>
              <a:t>number </a:t>
            </a:r>
            <a:r>
              <a:rPr lang="en-US" sz="1600" dirty="0">
                <a:solidFill>
                  <a:schemeClr val="accent2">
                    <a:lumMod val="75000"/>
                  </a:schemeClr>
                </a:solidFill>
                <a:latin typeface="Arial "/>
              </a:rPr>
              <a:t>of defaulters are also increasing. </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dirty="0" smtClean="0">
                <a:ln/>
                <a:solidFill>
                  <a:schemeClr val="accent2">
                    <a:lumMod val="50000"/>
                  </a:schemeClr>
                </a:solidFill>
                <a:effectLst>
                  <a:reflection blurRad="6350" stA="53000" endA="300" endPos="35500" dir="5400000" sy="-90000" algn="bl" rotWithShape="0"/>
                </a:effectLst>
              </a:rPr>
              <a:t>Statistical </a:t>
            </a:r>
            <a:r>
              <a:rPr lang="en-US" sz="3600" dirty="0">
                <a:ln/>
                <a:solidFill>
                  <a:schemeClr val="accent2">
                    <a:lumMod val="50000"/>
                  </a:schemeClr>
                </a:solidFill>
                <a:effectLst>
                  <a:reflection blurRad="6350" stA="53000" endA="300" endPos="35500" dir="5400000" sy="-90000" algn="bl" rotWithShape="0"/>
                </a:effectLst>
              </a:rPr>
              <a:t>Summary </a:t>
            </a:r>
          </a:p>
          <a:p>
            <a:pPr algn="ctr"/>
            <a:r>
              <a:rPr lang="en-US" sz="3600" dirty="0">
                <a:ln/>
                <a:solidFill>
                  <a:schemeClr val="accent2">
                    <a:lumMod val="50000"/>
                  </a:schemeClr>
                </a:solidFill>
                <a:effectLst>
                  <a:reflection blurRad="6350" stA="53000" endA="300" endPos="35500" dir="5400000" sy="-90000" algn="bl" rotWithShape="0"/>
                </a:effectLst>
              </a:rPr>
              <a:t>&amp; </a:t>
            </a:r>
          </a:p>
          <a:p>
            <a:pPr algn="ctr"/>
            <a:r>
              <a:rPr lang="en-US" sz="3600" dirty="0">
                <a:ln/>
                <a:solidFill>
                  <a:schemeClr val="accent2">
                    <a:lumMod val="50000"/>
                  </a:schemeClr>
                </a:solidFill>
                <a:effectLst>
                  <a:reflection blurRad="6350" stA="53000" endA="300" endPos="35500" dir="5400000" sy="-90000" algn="bl" rotWithShape="0"/>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455848" cy="353943"/>
          </a:xfrm>
          <a:prstGeom prst="rect">
            <a:avLst/>
          </a:prstGeom>
          <a:noFill/>
        </p:spPr>
        <p:txBody>
          <a:bodyPr wrap="none" rtlCol="0">
            <a:spAutoFit/>
          </a:bodyPr>
          <a:lstStyle/>
          <a:p>
            <a:r>
              <a:rPr lang="en-US" altLang="zh-CN" sz="1700" b="1" dirty="0" smtClean="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rPr>
              <a:t>Introduction</a:t>
            </a:r>
            <a:endParaRPr lang="en-US" altLang="zh-CN"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02</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37033" cy="353943"/>
          </a:xfrm>
          <a:prstGeom prst="rect">
            <a:avLst/>
          </a:prstGeom>
          <a:noFill/>
        </p:spPr>
        <p:txBody>
          <a:bodyPr wrap="none" rtlCol="0">
            <a:spAutoFit/>
          </a:bodyPr>
          <a:lstStyle/>
          <a:p>
            <a:r>
              <a:rPr lang="en-US" altLang="zh-CN" sz="1700" b="1"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03</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3021981" cy="615553"/>
          </a:xfrm>
          <a:prstGeom prst="rect">
            <a:avLst/>
          </a:prstGeom>
          <a:noFill/>
        </p:spPr>
        <p:txBody>
          <a:bodyPr wrap="none" rtlCol="0">
            <a:spAutoFit/>
          </a:bodyPr>
          <a:lstStyle/>
          <a:p>
            <a:r>
              <a:rPr lang="en-US" altLang="zh-CN"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700" b="1" dirty="0">
              <a:solidFill>
                <a:schemeClr val="accent1">
                  <a:lumMod val="7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ea typeface="Arial" panose="020B0604020202020204" pitchFamily="34" charset="0"/>
                <a:cs typeface="Arial" panose="020B0604020202020204" pitchFamily="34" charset="0"/>
              </a:rPr>
              <a:t>Part </a:t>
            </a:r>
            <a:r>
              <a:rPr lang="en-US" altLang="zh-CN" dirty="0" smtClean="0">
                <a:solidFill>
                  <a:schemeClr val="tx1"/>
                </a:solidFill>
                <a:latin typeface="Arial" panose="020B0604020202020204" pitchFamily="34" charset="0"/>
                <a:ea typeface="Arial" panose="020B0604020202020204" pitchFamily="34" charset="0"/>
                <a:cs typeface="Arial" panose="020B0604020202020204" pitchFamily="34" charset="0"/>
              </a:rPr>
              <a:t>04</a:t>
            </a:r>
            <a:endParaRPr lang="zh-CN" altLang="en-US"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2492" cy="353943"/>
          </a:xfrm>
          <a:prstGeom prst="rect">
            <a:avLst/>
          </a:prstGeom>
          <a:noFill/>
        </p:spPr>
        <p:txBody>
          <a:bodyPr wrap="none" rtlCol="0">
            <a:spAutoFit/>
          </a:bodyPr>
          <a:lstStyle/>
          <a:p>
            <a:r>
              <a:rPr lang="en-US" altLang="zh-CN" sz="1700" b="1" dirty="0" smtClean="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700" b="1"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1000" y="1942473"/>
            <a:ext cx="3042637" cy="1323439"/>
            <a:chOff x="525015" y="1790225"/>
            <a:chExt cx="3042637" cy="1323439"/>
          </a:xfrm>
        </p:grpSpPr>
        <p:sp>
          <p:nvSpPr>
            <p:cNvPr id="40" name="文本框 39"/>
            <p:cNvSpPr txBox="1"/>
            <p:nvPr/>
          </p:nvSpPr>
          <p:spPr>
            <a:xfrm>
              <a:off x="525015" y="1790225"/>
              <a:ext cx="3042637" cy="1323439"/>
            </a:xfrm>
            <a:prstGeom prst="rect">
              <a:avLst/>
            </a:prstGeom>
            <a:noFill/>
          </p:spPr>
          <p:txBody>
            <a:bodyPr wrap="square" rtlCol="0">
              <a:spAutoFit/>
            </a:bodyPr>
            <a:lstStyle/>
            <a:p>
              <a:pPr algn="ctr"/>
              <a:r>
                <a:rPr lang="en-US" altLang="zh-CN" sz="4000" dirty="0" smtClean="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mn-lt"/>
                </a:rPr>
                <a:t>CONTENTS</a:t>
              </a:r>
              <a:endParaRPr lang="en-US" altLang="zh-CN" sz="4000"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a:p>
              <a:pPr algn="ctr"/>
              <a:endParaRPr lang="zh-CN" altLang="en-US" sz="4000"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accent1">
                    <a:lumMod val="50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344170" y="0"/>
            <a:ext cx="845502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dirty="0">
                <a:ln/>
                <a:solidFill>
                  <a:schemeClr val="accent2">
                    <a:lumMod val="50000"/>
                  </a:schemeClr>
                </a:solidFill>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55320" y="848995"/>
            <a:ext cx="7660640" cy="368300"/>
          </a:xfrm>
          <a:prstGeom prst="rect">
            <a:avLst/>
          </a:prstGeom>
          <a:noFill/>
        </p:spPr>
        <p:txBody>
          <a:bodyPr wrap="square" rtlCol="0">
            <a:spAutoFit/>
          </a:bodyPr>
          <a:lstStyle/>
          <a:p>
            <a:r>
              <a:rPr lang="en-US" b="1" dirty="0">
                <a:ln/>
                <a:solidFill>
                  <a:schemeClr val="accent2">
                    <a:lumMod val="50000"/>
                  </a:schemeClr>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02886" y="1428750"/>
            <a:ext cx="7630795" cy="2800767"/>
          </a:xfrm>
          <a:prstGeom prst="rect">
            <a:avLst/>
          </a:prstGeom>
          <a:noFill/>
        </p:spPr>
        <p:txBody>
          <a:bodyPr wrap="square" rtlCol="0">
            <a:spAutoFit/>
          </a:bodyPr>
          <a:lstStyle/>
          <a:p>
            <a:pPr marL="285750" indent="-285750">
              <a:buFont typeface="Wingdings" panose="05000000000000000000" charset="0"/>
              <a:buChar char="ü"/>
            </a:pPr>
            <a:r>
              <a:rPr lang="en-US" sz="1600" dirty="0">
                <a:solidFill>
                  <a:schemeClr val="accent2">
                    <a:lumMod val="75000"/>
                  </a:schemeClr>
                </a:solidFill>
                <a:latin typeface="Arial "/>
              </a:rPr>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sz="1600" dirty="0">
              <a:solidFill>
                <a:schemeClr val="accent2">
                  <a:lumMod val="75000"/>
                </a:schemeClr>
              </a:solidFill>
              <a:latin typeface="Arial "/>
            </a:endParaRPr>
          </a:p>
          <a:p>
            <a:pPr marL="285750" indent="-285750">
              <a:buFont typeface="Wingdings" panose="05000000000000000000" charset="0"/>
              <a:buChar char="ü"/>
            </a:pPr>
            <a:r>
              <a:rPr lang="en-US" sz="1600" dirty="0">
                <a:solidFill>
                  <a:schemeClr val="accent2">
                    <a:lumMod val="75000"/>
                  </a:schemeClr>
                </a:solidFill>
                <a:latin typeface="Arial "/>
              </a:rPr>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sz="1600" dirty="0">
              <a:solidFill>
                <a:schemeClr val="accent2">
                  <a:lumMod val="75000"/>
                </a:schemeClr>
              </a:solidFill>
              <a:latin typeface="Arial "/>
            </a:endParaRPr>
          </a:p>
          <a:p>
            <a:pPr marL="285750" indent="-285750">
              <a:buFont typeface="Wingdings" panose="05000000000000000000" charset="0"/>
              <a:buChar char="ü"/>
            </a:pPr>
            <a:r>
              <a:rPr lang="en-US" sz="1600" dirty="0">
                <a:solidFill>
                  <a:schemeClr val="accent2">
                    <a:lumMod val="75000"/>
                  </a:schemeClr>
                </a:solidFill>
                <a:latin typeface="Arial "/>
              </a:rPr>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914400" y="1581150"/>
            <a:ext cx="7524836" cy="2122805"/>
          </a:xfrm>
          <a:prstGeom prst="rect">
            <a:avLst/>
          </a:prstGeom>
          <a:noFill/>
        </p:spPr>
        <p:txBody>
          <a:bodyPr wrap="square" rtlCol="0">
            <a:spAutoFit/>
          </a:bodyPr>
          <a:lstStyle/>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2">
                    <a:lumMod val="50000"/>
                  </a:schemeClr>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b="1" dirty="0">
                <a:solidFill>
                  <a:schemeClr val="accent2">
                    <a:lumMod val="50000"/>
                  </a:schemeClr>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1569660"/>
          </a:xfrm>
          <a:prstGeom prst="rect">
            <a:avLst/>
          </a:prstGeom>
          <a:noFill/>
        </p:spPr>
        <p:txBody>
          <a:bodyPr wrap="square" rtlCol="0">
            <a:spAutoFit/>
          </a:bodyPr>
          <a:lstStyle/>
          <a:p>
            <a:r>
              <a:rPr lang="en-US" sz="1600" dirty="0">
                <a:solidFill>
                  <a:schemeClr val="accent2">
                    <a:lumMod val="75000"/>
                  </a:schemeClr>
                </a:solidFill>
                <a:latin typeface="Arial "/>
              </a:rPr>
              <a:t>Below are the algorithms which we used for the training and testing:</a:t>
            </a:r>
          </a:p>
          <a:p>
            <a:pPr marL="342900" indent="-342900">
              <a:buAutoNum type="arabicPeriod"/>
            </a:pPr>
            <a:r>
              <a:rPr lang="en-US" sz="1600" dirty="0" smtClean="0">
                <a:solidFill>
                  <a:schemeClr val="accent2">
                    <a:lumMod val="75000"/>
                  </a:schemeClr>
                </a:solidFill>
                <a:latin typeface="Arial "/>
              </a:rPr>
              <a:t>Logistic </a:t>
            </a:r>
            <a:r>
              <a:rPr lang="en-US" sz="1600" dirty="0">
                <a:solidFill>
                  <a:schemeClr val="accent2">
                    <a:lumMod val="75000"/>
                  </a:schemeClr>
                </a:solidFill>
                <a:latin typeface="Arial "/>
              </a:rPr>
              <a:t>Regression.</a:t>
            </a:r>
          </a:p>
          <a:p>
            <a:pPr marL="342900" indent="-342900">
              <a:buAutoNum type="arabicPeriod"/>
            </a:pPr>
            <a:r>
              <a:rPr lang="en-US" sz="1600" dirty="0">
                <a:solidFill>
                  <a:schemeClr val="accent2">
                    <a:lumMod val="75000"/>
                  </a:schemeClr>
                </a:solidFill>
                <a:latin typeface="Arial "/>
              </a:rPr>
              <a:t>Ridge Classifier.</a:t>
            </a:r>
          </a:p>
          <a:p>
            <a:pPr marL="342900" indent="-342900">
              <a:buAutoNum type="arabicPeriod"/>
            </a:pPr>
            <a:r>
              <a:rPr lang="en-US" sz="1600" dirty="0">
                <a:solidFill>
                  <a:schemeClr val="accent2">
                    <a:lumMod val="75000"/>
                  </a:schemeClr>
                </a:solidFill>
                <a:latin typeface="Arial "/>
              </a:rPr>
              <a:t>Random Forest Classifier.</a:t>
            </a:r>
          </a:p>
          <a:p>
            <a:pPr marL="342900" indent="-342900">
              <a:buAutoNum type="arabicPeriod"/>
            </a:pPr>
            <a:r>
              <a:rPr lang="en-US" sz="1600" dirty="0">
                <a:solidFill>
                  <a:schemeClr val="accent2">
                    <a:lumMod val="75000"/>
                  </a:schemeClr>
                </a:solidFill>
                <a:latin typeface="Arial "/>
              </a:rPr>
              <a:t>Decision Tree Classifier.</a:t>
            </a:r>
          </a:p>
          <a:p>
            <a:pPr marL="342900" indent="-342900">
              <a:buAutoNum type="arabicPeriod"/>
            </a:pPr>
            <a:r>
              <a:rPr lang="en-US" sz="1600" dirty="0">
                <a:solidFill>
                  <a:schemeClr val="accent2">
                    <a:lumMod val="75000"/>
                  </a:schemeClr>
                </a:solidFill>
                <a:latin typeface="Arial "/>
              </a:rPr>
              <a:t>Gaussian NB.</a:t>
            </a: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dirty="0">
                <a:ln/>
                <a:solidFill>
                  <a:schemeClr val="accent2">
                    <a:lumMod val="50000"/>
                  </a:schemeClr>
                </a:solidFill>
                <a:effectLst>
                  <a:outerShdw blurRad="38100" dist="25400" dir="5400000" algn="ctr" rotWithShape="0">
                    <a:srgbClr val="6E747A">
                      <a:alpha val="43000"/>
                    </a:srgbClr>
                  </a:outerShdw>
                </a:effectLst>
              </a:rPr>
              <a:t>1. Logistic Regression:</a:t>
            </a:r>
          </a:p>
        </p:txBody>
      </p:sp>
      <p:pic>
        <p:nvPicPr>
          <p:cNvPr id="3" name="Picture 2" descr="LR_1"/>
          <p:cNvPicPr>
            <a:picLocks noChangeAspect="1"/>
          </p:cNvPicPr>
          <p:nvPr/>
        </p:nvPicPr>
        <p:blipFill>
          <a:blip r:embed="rId2"/>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ln/>
                <a:solidFill>
                  <a:schemeClr val="accent2">
                    <a:lumMod val="50000"/>
                  </a:schemeClr>
                </a:solidFill>
                <a:effectLst>
                  <a:outerShdw blurRad="38100" dist="25400" dir="5400000" algn="ctr" rotWithShape="0">
                    <a:srgbClr val="6E747A">
                      <a:alpha val="43000"/>
                    </a:srgbClr>
                  </a:outerShdw>
                </a:effectLst>
              </a:rPr>
              <a:t>2. Ridge Classifier:</a:t>
            </a:r>
          </a:p>
        </p:txBody>
      </p:sp>
      <p:pic>
        <p:nvPicPr>
          <p:cNvPr id="3" name="Picture 2" descr="ridge_1"/>
          <p:cNvPicPr>
            <a:picLocks noChangeAspect="1"/>
          </p:cNvPicPr>
          <p:nvPr/>
        </p:nvPicPr>
        <p:blipFill>
          <a:blip r:embed="rId2"/>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56702"/>
            <a:ext cx="4658995" cy="368300"/>
          </a:xfrm>
          <a:prstGeom prst="rect">
            <a:avLst/>
          </a:prstGeom>
          <a:noFill/>
        </p:spPr>
        <p:txBody>
          <a:bodyPr wrap="square" rtlCol="0">
            <a:spAutoFit/>
          </a:bodyPr>
          <a:lstStyle/>
          <a:p>
            <a:r>
              <a:rPr lang="en-US">
                <a:solidFill>
                  <a:schemeClr val="accent2">
                    <a:lumMod val="50000"/>
                  </a:schemeClr>
                </a:solidFill>
                <a:effectLst>
                  <a:outerShdw blurRad="38100" dist="25400" dir="5400000" algn="ctr" rotWithShape="0">
                    <a:srgbClr val="6E747A">
                      <a:alpha val="43000"/>
                    </a:srgbClr>
                  </a:outerShdw>
                </a:effectLst>
              </a:rPr>
              <a:t>3. Decision Tree Classifier:</a:t>
            </a:r>
          </a:p>
        </p:txBody>
      </p:sp>
      <p:pic>
        <p:nvPicPr>
          <p:cNvPr id="3" name="Picture 2" descr="DT_1"/>
          <p:cNvPicPr>
            <a:picLocks noChangeAspect="1"/>
          </p:cNvPicPr>
          <p:nvPr/>
        </p:nvPicPr>
        <p:blipFill>
          <a:blip r:embed="rId2"/>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2">
                    <a:lumMod val="50000"/>
                  </a:schemeClr>
                </a:solidFill>
                <a:effectLst>
                  <a:outerShdw blurRad="38100" dist="25400" dir="5400000" algn="ctr" rotWithShape="0">
                    <a:srgbClr val="6E747A">
                      <a:alpha val="43000"/>
                    </a:srgbClr>
                  </a:outerShdw>
                </a:effectLst>
              </a:rPr>
              <a:t>4. Random Forest Classifier:</a:t>
            </a:r>
          </a:p>
        </p:txBody>
      </p:sp>
      <p:pic>
        <p:nvPicPr>
          <p:cNvPr id="3" name="Picture 2" descr="RF_1"/>
          <p:cNvPicPr>
            <a:picLocks noChangeAspect="1"/>
          </p:cNvPicPr>
          <p:nvPr/>
        </p:nvPicPr>
        <p:blipFill>
          <a:blip r:embed="rId2"/>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609600" y="329506"/>
            <a:ext cx="4658995" cy="368300"/>
          </a:xfrm>
          <a:prstGeom prst="rect">
            <a:avLst/>
          </a:prstGeom>
          <a:noFill/>
        </p:spPr>
        <p:txBody>
          <a:bodyPr wrap="square" rtlCol="0">
            <a:spAutoFit/>
          </a:bodyPr>
          <a:lstStyle/>
          <a:p>
            <a:r>
              <a:rPr lang="en-US" dirty="0">
                <a:solidFill>
                  <a:schemeClr val="accent2">
                    <a:lumMod val="50000"/>
                  </a:schemeClr>
                </a:solidFill>
                <a:effectLst>
                  <a:outerShdw blurRad="38100" dist="25400" dir="5400000" algn="ctr" rotWithShape="0">
                    <a:srgbClr val="6E747A">
                      <a:alpha val="43000"/>
                    </a:srgbClr>
                  </a:outerShdw>
                </a:effectLst>
              </a:rPr>
              <a:t>5. </a:t>
            </a:r>
            <a:r>
              <a:rPr lang="en-US" dirty="0" err="1">
                <a:solidFill>
                  <a:schemeClr val="accent2">
                    <a:lumMod val="50000"/>
                  </a:schemeClr>
                </a:solidFill>
                <a:effectLst>
                  <a:outerShdw blurRad="38100" dist="25400" dir="5400000" algn="ctr" rotWithShape="0">
                    <a:srgbClr val="6E747A">
                      <a:alpha val="43000"/>
                    </a:srgbClr>
                  </a:outerShdw>
                </a:effectLst>
              </a:rPr>
              <a:t>Gussian</a:t>
            </a:r>
            <a:r>
              <a:rPr lang="en-US" dirty="0">
                <a:solidFill>
                  <a:schemeClr val="accent2">
                    <a:lumMod val="50000"/>
                  </a:schemeClr>
                </a:solidFill>
                <a:effectLst>
                  <a:outerShdw blurRad="38100" dist="25400" dir="5400000" algn="ctr" rotWithShape="0">
                    <a:srgbClr val="6E747A">
                      <a:alpha val="43000"/>
                    </a:srgbClr>
                  </a:outerShdw>
                </a:effectLst>
              </a:rPr>
              <a:t> NB:</a:t>
            </a:r>
          </a:p>
        </p:txBody>
      </p:sp>
      <p:pic>
        <p:nvPicPr>
          <p:cNvPr id="3" name="Picture 2" descr="gn_1"/>
          <p:cNvPicPr>
            <a:picLocks noChangeAspect="1"/>
          </p:cNvPicPr>
          <p:nvPr/>
        </p:nvPicPr>
        <p:blipFill>
          <a:blip r:embed="rId2"/>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736816" y="895350"/>
            <a:ext cx="7524836" cy="706755"/>
          </a:xfrm>
          <a:prstGeom prst="rect">
            <a:avLst/>
          </a:prstGeom>
          <a:noFill/>
        </p:spPr>
        <p:txBody>
          <a:bodyPr wrap="square" rtlCol="0">
            <a:spAutoFit/>
          </a:bodyPr>
          <a:lstStyle/>
          <a:p>
            <a:pPr algn="ctr"/>
            <a:r>
              <a:rPr lang="en-US" altLang="zh-CN" sz="4000" b="1" dirty="0" smtClean="0">
                <a:solidFill>
                  <a:schemeClr val="accent2">
                    <a:lumMod val="50000"/>
                  </a:schemeClr>
                </a:solidFill>
                <a:ea typeface="Arial" panose="020B0604020202020204" pitchFamily="34" charset="0"/>
                <a:cs typeface="Arial" panose="020B0604020202020204" pitchFamily="34" charset="0"/>
                <a:sym typeface="+mn-lt"/>
              </a:rPr>
              <a:t>Introduction</a:t>
            </a:r>
          </a:p>
        </p:txBody>
      </p:sp>
      <p:sp>
        <p:nvSpPr>
          <p:cNvPr id="23" name="文本框 21"/>
          <p:cNvSpPr txBox="1"/>
          <p:nvPr/>
        </p:nvSpPr>
        <p:spPr>
          <a:xfrm>
            <a:off x="-88792" y="1885950"/>
            <a:ext cx="9176052" cy="11546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600" dirty="0">
                <a:solidFill>
                  <a:schemeClr val="accent2">
                    <a:lumMod val="75000"/>
                  </a:schemeClr>
                </a:solidFill>
                <a:sym typeface="+mn-ea"/>
              </a:rPr>
              <a:t>A case study to predict in terms of a probability for each loan transaction, </a:t>
            </a:r>
            <a:endParaRPr lang="en-US" sz="1600" dirty="0" smtClean="0">
              <a:solidFill>
                <a:schemeClr val="accent2">
                  <a:lumMod val="75000"/>
                </a:schemeClr>
              </a:solidFill>
              <a:sym typeface="+mn-ea"/>
            </a:endParaRPr>
          </a:p>
          <a:p>
            <a:pPr algn="ctr">
              <a:lnSpc>
                <a:spcPct val="150000"/>
              </a:lnSpc>
              <a:buClr>
                <a:srgbClr val="E7E6E6">
                  <a:lumMod val="10000"/>
                </a:srgbClr>
              </a:buClr>
            </a:pPr>
            <a:r>
              <a:rPr lang="en-US" sz="1600" dirty="0" smtClean="0">
                <a:solidFill>
                  <a:schemeClr val="accent2">
                    <a:lumMod val="75000"/>
                  </a:schemeClr>
                </a:solidFill>
                <a:sym typeface="+mn-ea"/>
              </a:rPr>
              <a:t>whether </a:t>
            </a:r>
            <a:r>
              <a:rPr lang="en-US" sz="1600" dirty="0">
                <a:solidFill>
                  <a:schemeClr val="accent2">
                    <a:lumMod val="75000"/>
                  </a:schemeClr>
                </a:solidFill>
                <a:sym typeface="+mn-ea"/>
              </a:rPr>
              <a:t>the customer will be paying back the loaned amount </a:t>
            </a:r>
            <a:endParaRPr lang="en-US" sz="1600" dirty="0" smtClean="0">
              <a:solidFill>
                <a:schemeClr val="accent2">
                  <a:lumMod val="75000"/>
                </a:schemeClr>
              </a:solidFill>
              <a:sym typeface="+mn-ea"/>
            </a:endParaRPr>
          </a:p>
          <a:p>
            <a:pPr algn="ctr">
              <a:lnSpc>
                <a:spcPct val="150000"/>
              </a:lnSpc>
              <a:buClr>
                <a:srgbClr val="E7E6E6">
                  <a:lumMod val="10000"/>
                </a:srgbClr>
              </a:buClr>
            </a:pPr>
            <a:r>
              <a:rPr lang="en-US" sz="1600" dirty="0" smtClean="0">
                <a:solidFill>
                  <a:schemeClr val="accent2">
                    <a:lumMod val="75000"/>
                  </a:schemeClr>
                </a:solidFill>
                <a:sym typeface="+mn-ea"/>
              </a:rPr>
              <a:t>within </a:t>
            </a:r>
            <a:r>
              <a:rPr lang="en-US" sz="1600" dirty="0">
                <a:solidFill>
                  <a:schemeClr val="accent2">
                    <a:lumMod val="75000"/>
                  </a:schemeClr>
                </a:solidFill>
                <a:sym typeface="+mn-ea"/>
              </a:rPr>
              <a:t>5 days of insurance of loan.</a:t>
            </a:r>
            <a:endParaRPr lang="en-US" altLang="zh-CN"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09581" y="590550"/>
            <a:ext cx="7524836" cy="768350"/>
          </a:xfrm>
          <a:prstGeom prst="rect">
            <a:avLst/>
          </a:prstGeom>
          <a:noFill/>
        </p:spPr>
        <p:txBody>
          <a:bodyPr wrap="square" rtlCol="0">
            <a:spAutoFit/>
          </a:bodyPr>
          <a:lstStyle/>
          <a:p>
            <a:pPr algn="ctr"/>
            <a:r>
              <a:rPr lang="en-US" altLang="zh-CN" sz="4400" b="1" dirty="0" smtClean="0">
                <a:solidFill>
                  <a:schemeClr val="accent2">
                    <a:lumMod val="50000"/>
                  </a:schemeClr>
                </a:solidFill>
                <a:ea typeface="Arial" panose="020B0604020202020204" pitchFamily="34" charset="0"/>
                <a:cs typeface="Arial" panose="020B0604020202020204" pitchFamily="34" charset="0"/>
                <a:sym typeface="+mn-lt"/>
              </a:rPr>
              <a:t>Conclusion</a:t>
            </a:r>
            <a:endParaRPr lang="zh-CN" altLang="en-US" sz="4400" b="1" dirty="0">
              <a:solidFill>
                <a:schemeClr val="accent2">
                  <a:lumMod val="50000"/>
                </a:schemeClr>
              </a:solidFill>
              <a:ea typeface="Arial" panose="020B0604020202020204" pitchFamily="34" charset="0"/>
              <a:cs typeface="Arial" panose="020B0604020202020204" pitchFamily="34" charset="0"/>
              <a:sym typeface="+mn-lt"/>
            </a:endParaRPr>
          </a:p>
        </p:txBody>
      </p:sp>
      <p:sp>
        <p:nvSpPr>
          <p:cNvPr id="4" name="Text Box 3"/>
          <p:cNvSpPr txBox="1"/>
          <p:nvPr/>
        </p:nvSpPr>
        <p:spPr>
          <a:xfrm>
            <a:off x="648651" y="1657350"/>
            <a:ext cx="7846695" cy="1476375"/>
          </a:xfrm>
          <a:prstGeom prst="rect">
            <a:avLst/>
          </a:prstGeom>
          <a:noFill/>
        </p:spPr>
        <p:txBody>
          <a:bodyPr wrap="square" rtlCol="0">
            <a:spAutoFit/>
          </a:bodyPr>
          <a:lstStyle/>
          <a:p>
            <a:r>
              <a:rPr lang="en-US" sz="1600" b="1" u="sng" dirty="0">
                <a:ln/>
                <a:solidFill>
                  <a:schemeClr val="accent2">
                    <a:lumMod val="75000"/>
                  </a:schemeClr>
                </a:solidFill>
                <a:effectLst>
                  <a:reflection blurRad="6350" stA="53000" endA="300" endPos="35500" dir="5400000" sy="-90000" algn="bl" rotWithShape="0"/>
                </a:effectLst>
                <a:latin typeface="Arial "/>
              </a:rPr>
              <a:t>Key Findings:</a:t>
            </a:r>
          </a:p>
          <a:p>
            <a:endParaRPr lang="en-US" dirty="0">
              <a:solidFill>
                <a:schemeClr val="accent2">
                  <a:lumMod val="75000"/>
                </a:schemeClr>
              </a:solidFill>
              <a:latin typeface="Arial "/>
            </a:endParaRPr>
          </a:p>
          <a:p>
            <a:pPr marL="285750" indent="-285750">
              <a:buFont typeface="Wingdings" panose="05000000000000000000" charset="0"/>
              <a:buChar char="ü"/>
            </a:pPr>
            <a:r>
              <a:rPr lang="en-US" sz="1400" dirty="0">
                <a:solidFill>
                  <a:schemeClr val="accent2">
                    <a:lumMod val="75000"/>
                  </a:schemeClr>
                </a:solidFill>
                <a:latin typeface="Arial "/>
              </a:rPr>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dirty="0">
                <a:solidFill>
                  <a:schemeClr val="accent2">
                    <a:lumMod val="75000"/>
                  </a:schemeClr>
                </a:solidFill>
                <a:latin typeface="Arial "/>
              </a:rPr>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800166" y="438150"/>
            <a:ext cx="7897495" cy="307340"/>
          </a:xfrm>
          <a:prstGeom prst="rect">
            <a:avLst/>
          </a:prstGeom>
          <a:noFill/>
        </p:spPr>
        <p:txBody>
          <a:bodyPr vert="horz" wrap="square" lIns="0" tIns="0" rIns="0" bIns="0" rtlCol="0" anchor="ctr" anchorCtr="0">
            <a:spAutoFit/>
          </a:bodyPr>
          <a:lstStyle/>
          <a:p>
            <a:r>
              <a:rPr lang="en-US" altLang="zh-CN" sz="2000" b="1"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9145" y="1123950"/>
            <a:ext cx="7703185" cy="2875274"/>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sz="1600" dirty="0" smtClean="0">
                <a:solidFill>
                  <a:schemeClr val="accent2">
                    <a:lumMod val="75000"/>
                  </a:schemeClr>
                </a:solidFill>
                <a:latin typeface="Arial "/>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sz="1600" dirty="0" smtClean="0">
              <a:solidFill>
                <a:schemeClr val="accent2">
                  <a:lumMod val="75000"/>
                </a:schemeClr>
              </a:solidFill>
              <a:latin typeface="Arial "/>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25637" y="1695943"/>
            <a:ext cx="8748464" cy="829945"/>
          </a:xfrm>
          <a:prstGeom prst="rect">
            <a:avLst/>
          </a:prstGeom>
          <a:noFill/>
        </p:spPr>
        <p:txBody>
          <a:bodyPr wrap="square" rtlCol="0">
            <a:spAutoFit/>
          </a:bodyPr>
          <a:lstStyle/>
          <a:p>
            <a:pPr algn="ctr"/>
            <a:r>
              <a:rPr lang="en-US" altLang="zh-CN" sz="4800" b="1" dirty="0" smtClean="0">
                <a:solidFill>
                  <a:schemeClr val="accent2">
                    <a:lumMod val="50000"/>
                  </a:schemeClr>
                </a:solidFill>
                <a:ea typeface="Arial" panose="020B0604020202020204" pitchFamily="34" charset="0"/>
                <a:cs typeface="Arial" panose="020B0604020202020204" pitchFamily="34" charset="0"/>
                <a:sym typeface="+mn-lt"/>
              </a:rPr>
              <a:t>THANK </a:t>
            </a:r>
            <a:r>
              <a:rPr lang="en-US" altLang="zh-CN" sz="4800" b="1" dirty="0">
                <a:solidFill>
                  <a:schemeClr val="accent2">
                    <a:lumMod val="50000"/>
                  </a:schemeClr>
                </a:solidFill>
                <a:ea typeface="Arial" panose="020B0604020202020204" pitchFamily="34" charset="0"/>
                <a:cs typeface="Arial" panose="020B0604020202020204" pitchFamily="34" charset="0"/>
                <a:sym typeface="+mn-lt"/>
              </a:rPr>
              <a:t>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402840" y="742950"/>
            <a:ext cx="475488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838200" y="1733550"/>
            <a:ext cx="7884160" cy="1477328"/>
          </a:xfrm>
          <a:prstGeom prst="rect">
            <a:avLst/>
          </a:prstGeom>
          <a:noFill/>
        </p:spPr>
        <p:txBody>
          <a:bodyPr wrap="square" lIns="0" tIns="0" rIns="0" bIns="0" rtlCol="0" anchor="t">
            <a:spAutoFit/>
          </a:bodyPr>
          <a:lstStyle/>
          <a:p>
            <a:pPr algn="ctr">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 </a:t>
            </a: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back the loaned amount</a:t>
            </a: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 </a:t>
            </a: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within 5 days of insurance of loan.</a:t>
            </a:r>
          </a:p>
          <a:p>
            <a:pPr algn="ctr">
              <a:lnSpc>
                <a:spcPct val="120000"/>
              </a:lnSpc>
            </a:pPr>
            <a:endPar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endParaRPr>
          </a:p>
          <a:p>
            <a:pPr algn="ctr">
              <a:lnSpc>
                <a:spcPct val="120000"/>
              </a:lnSpc>
            </a:pPr>
            <a:endPar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1107440" y="514350"/>
            <a:ext cx="6692265" cy="861695"/>
          </a:xfrm>
          <a:prstGeom prst="rect">
            <a:avLst/>
          </a:prstGeom>
          <a:noFill/>
        </p:spPr>
        <p:txBody>
          <a:bodyPr vert="horz" wrap="square" lIns="0" tIns="0" rIns="0" bIns="0" rtlCol="0" anchor="ctr" anchorCtr="0">
            <a:spAutoFit/>
          </a:bodyPr>
          <a:lstStyle/>
          <a:p>
            <a:r>
              <a:rPr lang="en-US" altLang="zh-CN" sz="2800" b="1" dirty="0" smtClean="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733550"/>
            <a:ext cx="6928485" cy="2336537"/>
          </a:xfrm>
          <a:prstGeom prst="rect">
            <a:avLst/>
          </a:prstGeom>
          <a:noFill/>
        </p:spPr>
        <p:txBody>
          <a:bodyPr wrap="square" lIns="0" tIns="0" rIns="0" bIns="0" rtlCol="0" anchor="t">
            <a:spAutoFit/>
          </a:bodyPr>
          <a:lstStyle/>
          <a:p>
            <a:pPr algn="l">
              <a:lnSpc>
                <a:spcPct val="120000"/>
              </a:lnSpc>
            </a:pP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M</a:t>
            </a: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smtClean="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772793"/>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sz="16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 xmlns:a16="http://schemas.microsoft.com/office/drawing/2014/main" val="20000"/>
                    </a:ext>
                  </a:extLst>
                </a:gridCol>
                <a:gridCol w="1410335">
                  <a:extLst>
                    <a:ext uri="{9D8B030D-6E8A-4147-A177-3AD203B41FA5}">
                      <a16:colId xmlns="" xmlns:a16="http://schemas.microsoft.com/office/drawing/2014/main" val="20001"/>
                    </a:ext>
                  </a:extLst>
                </a:gridCol>
                <a:gridCol w="3606165">
                  <a:extLst>
                    <a:ext uri="{9D8B030D-6E8A-4147-A177-3AD203B41FA5}">
                      <a16:colId xmlns="" xmlns:a16="http://schemas.microsoft.com/office/drawing/2014/main" val="20002"/>
                    </a:ext>
                  </a:extLst>
                </a:gridCol>
                <a:gridCol w="2207895">
                  <a:extLst>
                    <a:ext uri="{9D8B030D-6E8A-4147-A177-3AD203B41FA5}">
                      <a16:colId xmlns=""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 xmlns:a16="http://schemas.microsoft.com/office/drawing/2014/main" val="20000"/>
                    </a:ext>
                  </a:extLst>
                </a:gridCol>
                <a:gridCol w="1376680">
                  <a:extLst>
                    <a:ext uri="{9D8B030D-6E8A-4147-A177-3AD203B41FA5}">
                      <a16:colId xmlns="" xmlns:a16="http://schemas.microsoft.com/office/drawing/2014/main" val="20001"/>
                    </a:ext>
                  </a:extLst>
                </a:gridCol>
                <a:gridCol w="3521075">
                  <a:extLst>
                    <a:ext uri="{9D8B030D-6E8A-4147-A177-3AD203B41FA5}">
                      <a16:colId xmlns="" xmlns:a16="http://schemas.microsoft.com/office/drawing/2014/main" val="20002"/>
                    </a:ext>
                  </a:extLst>
                </a:gridCol>
                <a:gridCol w="2155190">
                  <a:extLst>
                    <a:ext uri="{9D8B030D-6E8A-4147-A177-3AD203B41FA5}">
                      <a16:colId xmlns=""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 xmlns:a16="http://schemas.microsoft.com/office/drawing/2014/main" val="20000"/>
                    </a:ext>
                  </a:extLst>
                </a:gridCol>
                <a:gridCol w="1334135">
                  <a:extLst>
                    <a:ext uri="{9D8B030D-6E8A-4147-A177-3AD203B41FA5}">
                      <a16:colId xmlns="" xmlns:a16="http://schemas.microsoft.com/office/drawing/2014/main" val="20001"/>
                    </a:ext>
                  </a:extLst>
                </a:gridCol>
                <a:gridCol w="3411220">
                  <a:extLst>
                    <a:ext uri="{9D8B030D-6E8A-4147-A177-3AD203B41FA5}">
                      <a16:colId xmlns="" xmlns:a16="http://schemas.microsoft.com/office/drawing/2014/main" val="20002"/>
                    </a:ext>
                  </a:extLst>
                </a:gridCol>
                <a:gridCol w="2088515">
                  <a:extLst>
                    <a:ext uri="{9D8B030D-6E8A-4147-A177-3AD203B41FA5}">
                      <a16:colId xmlns=""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109</TotalTime>
  <Words>1483</Words>
  <Application>Microsoft Office PowerPoint</Application>
  <PresentationFormat>On-screen Show (16:9)</PresentationFormat>
  <Paragraphs>222</Paragraphs>
  <Slides>32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宋体</vt:lpstr>
      <vt:lpstr>Arial</vt:lpstr>
      <vt:lpstr>Arial </vt:lpstr>
      <vt:lpstr>Calibri</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dell</cp:lastModifiedBy>
  <cp:revision>612</cp:revision>
  <dcterms:created xsi:type="dcterms:W3CDTF">2016-03-09T04:37:00Z</dcterms:created>
  <dcterms:modified xsi:type="dcterms:W3CDTF">2022-05-30T08:54:59Z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