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0550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09239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4865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7/25/2022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28959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7/25/2022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5494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7/25/2022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58794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9394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84100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52347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08280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84834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09611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4064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27679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96797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16809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A0E755-25FD-455B-A5F4-B0DE86D4B5E2}" type="datetime1">
              <a:rPr lang="en-US" smtClean="0"/>
              <a:pPr/>
              <a:t>7/25/2022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A5146F-7E80-4C81-B445-3940FBA44A78}" type="slidenum">
              <a:rPr lang="en-US" smtClean="0"/>
              <a:pPr/>
              <a:t>‹#›</a:t>
            </a:fld>
            <a:endParaRPr lang="en-US"/>
          </a:p>
        </p:txBody>
      </p:sp>
    </p:spTree>
    <p:extLst>
      <p:ext uri="{BB962C8B-B14F-4D97-AF65-F5344CB8AC3E}">
        <p14:creationId xmlns:p14="http://schemas.microsoft.com/office/powerpoint/2010/main" val="3133891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6BF80CB-7701-4C16-B93C-53BE1CF1B931}"/>
              </a:ext>
            </a:extLst>
          </p:cNvPr>
          <p:cNvSpPr/>
          <p:nvPr/>
        </p:nvSpPr>
        <p:spPr>
          <a:xfrm>
            <a:off x="2284283" y="4134617"/>
            <a:ext cx="8064138" cy="1138773"/>
          </a:xfrm>
          <a:prstGeom prst="rect">
            <a:avLst/>
          </a:prstGeom>
          <a:noFill/>
        </p:spPr>
        <p:txBody>
          <a:bodyPr wrap="square" lIns="91440" tIns="45720" rIns="91440" bIns="45720">
            <a:spAutoFit/>
          </a:bodyPr>
          <a:lstStyle/>
          <a:p>
            <a:pPr algn="ctr"/>
            <a:r>
              <a:rPr lang="en-IN" sz="3400"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latin typeface="Arial" panose="020B0604020202020204" pitchFamily="34" charset="0"/>
                <a:cs typeface="Arial" panose="020B0604020202020204" pitchFamily="34" charset="0"/>
              </a:rPr>
              <a:t>Presented </a:t>
            </a:r>
            <a:r>
              <a:rPr lang="en-IN" sz="3400" b="1" dirty="0" smtClean="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latin typeface="Arial" panose="020B0604020202020204" pitchFamily="34" charset="0"/>
                <a:cs typeface="Arial" panose="020B0604020202020204" pitchFamily="34" charset="0"/>
              </a:rPr>
              <a:t>by </a:t>
            </a:r>
          </a:p>
          <a:p>
            <a:pPr algn="ctr"/>
            <a:r>
              <a:rPr lang="en-IN" sz="3400" b="1" dirty="0" smtClean="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latin typeface="Arial" panose="020B0604020202020204" pitchFamily="34" charset="0"/>
                <a:cs typeface="Arial" panose="020B0604020202020204" pitchFamily="34" charset="0"/>
              </a:rPr>
              <a:t>TARUN SAHU</a:t>
            </a:r>
            <a:endParaRPr lang="en-IN" sz="3400"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57EDB9BC-9BA0-41CA-A5B1-F9ED4D86BC37}"/>
              </a:ext>
            </a:extLst>
          </p:cNvPr>
          <p:cNvSpPr/>
          <p:nvPr/>
        </p:nvSpPr>
        <p:spPr>
          <a:xfrm>
            <a:off x="1112981" y="1365159"/>
            <a:ext cx="10406743" cy="1323439"/>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chemeClr val="tx1">
                    <a:lumMod val="75000"/>
                    <a:lumOff val="25000"/>
                  </a:schemeClr>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Presentation on </a:t>
            </a:r>
            <a:r>
              <a:rPr lang="en-US" sz="4000" b="1" cap="none" spc="0" dirty="0">
                <a:ln w="12700" cmpd="sng">
                  <a:solidFill>
                    <a:schemeClr val="accent4"/>
                  </a:solidFill>
                  <a:prstDash val="solid"/>
                </a:ln>
                <a:solidFill>
                  <a:schemeClr val="tx1">
                    <a:lumMod val="75000"/>
                    <a:lumOff val="25000"/>
                  </a:schemeClr>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r>
            <a:br>
              <a:rPr lang="en-US" sz="4000" b="1" cap="none" spc="0" dirty="0">
                <a:ln w="12700" cmpd="sng">
                  <a:solidFill>
                    <a:schemeClr val="accent4"/>
                  </a:solidFill>
                  <a:prstDash val="solid"/>
                </a:ln>
                <a:solidFill>
                  <a:schemeClr val="tx1">
                    <a:lumMod val="75000"/>
                    <a:lumOff val="25000"/>
                  </a:schemeClr>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br>
            <a:r>
              <a:rPr lang="en-US" sz="4000" b="1" dirty="0">
                <a:ln w="9525">
                  <a:solidFill>
                    <a:schemeClr val="bg1"/>
                  </a:solidFill>
                  <a:prstDash val="solid"/>
                </a:ln>
                <a:solidFill>
                  <a:schemeClr val="tx1">
                    <a:lumMod val="75000"/>
                    <a:lumOff val="25000"/>
                  </a:schemeClr>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Rating Prediction Project</a:t>
            </a:r>
            <a:endParaRPr lang="en-IN" sz="4000" b="1" cap="none" spc="0" dirty="0">
              <a:ln w="12700" cmpd="sng">
                <a:solidFill>
                  <a:schemeClr val="accent4"/>
                </a:solidFill>
                <a:prstDash val="solid"/>
              </a:ln>
              <a:solidFill>
                <a:schemeClr val="tx1">
                  <a:lumMod val="75000"/>
                  <a:lumOff val="25000"/>
                </a:schemeClr>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B00F5-247F-4C26-B0F6-59E891A383BB}"/>
              </a:ext>
            </a:extLst>
          </p:cNvPr>
          <p:cNvSpPr>
            <a:spLocks noGrp="1"/>
          </p:cNvSpPr>
          <p:nvPr>
            <p:ph type="title"/>
          </p:nvPr>
        </p:nvSpPr>
        <p:spPr>
          <a:xfrm>
            <a:off x="1730040" y="639970"/>
            <a:ext cx="8911687" cy="725191"/>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730040" y="1583777"/>
            <a:ext cx="4464981" cy="3065049"/>
          </a:xfrm>
          <a:prstGeom prst="rect">
            <a:avLst/>
          </a:prstGeom>
          <a:noFill/>
          <a:ln>
            <a:noFill/>
          </a:ln>
        </p:spPr>
      </p:pic>
      <p:pic>
        <p:nvPicPr>
          <p:cNvPr id="6" name="Content Placeholder 5">
            <a:extLst>
              <a:ext uri="{FF2B5EF4-FFF2-40B4-BE49-F238E27FC236}">
                <a16:creationId xmlns=""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614680" y="1583129"/>
            <a:ext cx="4464980" cy="3052400"/>
          </a:xfrm>
          <a:prstGeom prst="rect">
            <a:avLst/>
          </a:prstGeom>
          <a:noFill/>
          <a:ln>
            <a:noFill/>
          </a:ln>
        </p:spPr>
      </p:pic>
      <p:sp>
        <p:nvSpPr>
          <p:cNvPr id="8" name="TextBox 7">
            <a:extLst>
              <a:ext uri="{FF2B5EF4-FFF2-40B4-BE49-F238E27FC236}">
                <a16:creationId xmlns="" xmlns:a16="http://schemas.microsoft.com/office/drawing/2014/main" id="{1869FD7C-4A51-4C5E-80C1-D5DFADB28F42}"/>
              </a:ext>
            </a:extLst>
          </p:cNvPr>
          <p:cNvSpPr txBox="1"/>
          <p:nvPr/>
        </p:nvSpPr>
        <p:spPr>
          <a:xfrm>
            <a:off x="1730040" y="4958243"/>
            <a:ext cx="9692087" cy="138807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7200B-96AB-4974-B725-80660D554AC6}"/>
              </a:ext>
            </a:extLst>
          </p:cNvPr>
          <p:cNvSpPr>
            <a:spLocks noGrp="1"/>
          </p:cNvSpPr>
          <p:nvPr>
            <p:ph type="title"/>
          </p:nvPr>
        </p:nvSpPr>
        <p:spPr>
          <a:xfrm>
            <a:off x="1768677" y="636989"/>
            <a:ext cx="8911687" cy="689535"/>
          </a:xfrm>
        </p:spPr>
        <p:txBody>
          <a:bodyPr>
            <a:normAutofit/>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8677" y="2889062"/>
            <a:ext cx="4381943" cy="2410334"/>
          </a:xfrm>
          <a:prstGeom prst="rect">
            <a:avLst/>
          </a:prstGeom>
          <a:noFill/>
          <a:ln>
            <a:noFill/>
          </a:ln>
        </p:spPr>
      </p:pic>
      <p:pic>
        <p:nvPicPr>
          <p:cNvPr id="6" name="Picture 5">
            <a:extLst>
              <a:ext uri="{FF2B5EF4-FFF2-40B4-BE49-F238E27FC236}">
                <a16:creationId xmlns=""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1109" y="2877269"/>
            <a:ext cx="4356281" cy="2400300"/>
          </a:xfrm>
          <a:prstGeom prst="rect">
            <a:avLst/>
          </a:prstGeom>
          <a:noFill/>
          <a:ln>
            <a:noFill/>
          </a:ln>
        </p:spPr>
      </p:pic>
      <p:sp>
        <p:nvSpPr>
          <p:cNvPr id="8" name="TextBox 7">
            <a:extLst>
              <a:ext uri="{FF2B5EF4-FFF2-40B4-BE49-F238E27FC236}">
                <a16:creationId xmlns="" xmlns:a16="http://schemas.microsoft.com/office/drawing/2014/main" id="{08F2E64A-7756-47C5-BBBF-4D84825BB278}"/>
              </a:ext>
            </a:extLst>
          </p:cNvPr>
          <p:cNvSpPr txBox="1"/>
          <p:nvPr/>
        </p:nvSpPr>
        <p:spPr>
          <a:xfrm>
            <a:off x="1768677" y="1593522"/>
            <a:ext cx="9217002" cy="83099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6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600" dirty="0" err="1">
                <a:solidFill>
                  <a:srgbClr val="000000"/>
                </a:solidFill>
                <a:effectLst/>
                <a:latin typeface="Century" panose="02040604050505020304" pitchFamily="18" charset="0"/>
                <a:ea typeface="Calibri" panose="020F0502020204030204" pitchFamily="34" charset="0"/>
              </a:rPr>
              <a:t>i</a:t>
            </a:r>
            <a:r>
              <a:rPr lang="en-IN" sz="16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600" dirty="0" err="1">
                <a:solidFill>
                  <a:srgbClr val="000000"/>
                </a:solidFill>
                <a:effectLst/>
                <a:latin typeface="Century" panose="02040604050505020304" pitchFamily="18" charset="0"/>
                <a:ea typeface="Calibri" panose="020F0502020204030204" pitchFamily="34" charset="0"/>
              </a:rPr>
              <a:t>z_score</a:t>
            </a:r>
            <a:r>
              <a:rPr lang="en-IN" sz="1600" dirty="0">
                <a:solidFill>
                  <a:srgbClr val="000000"/>
                </a:solidFill>
                <a:effectLst/>
                <a:latin typeface="Century" panose="02040604050505020304" pitchFamily="18" charset="0"/>
                <a:ea typeface="Calibri" panose="020F0502020204030204" pitchFamily="34" charset="0"/>
              </a:rPr>
              <a:t> method.</a:t>
            </a:r>
            <a:r>
              <a:rPr lang="en-IN" sz="1600" dirty="0">
                <a:effectLst/>
                <a:latin typeface="Century" panose="02040604050505020304" pitchFamily="18" charset="0"/>
              </a:rPr>
              <a:t> After removing the outliers the word count and character count looks as below. </a:t>
            </a:r>
            <a:endParaRPr lang="en-IN" sz="1600" dirty="0">
              <a:latin typeface="Century" panose="02040604050505020304" pitchFamily="18" charset="0"/>
            </a:endParaRPr>
          </a:p>
        </p:txBody>
      </p:sp>
      <p:sp>
        <p:nvSpPr>
          <p:cNvPr id="10" name="TextBox 9">
            <a:extLst>
              <a:ext uri="{FF2B5EF4-FFF2-40B4-BE49-F238E27FC236}">
                <a16:creationId xmlns="" xmlns:a16="http://schemas.microsoft.com/office/drawing/2014/main" id="{FE65479F-789A-4580-947A-34283D66E26C}"/>
              </a:ext>
            </a:extLst>
          </p:cNvPr>
          <p:cNvSpPr txBox="1"/>
          <p:nvPr/>
        </p:nvSpPr>
        <p:spPr>
          <a:xfrm>
            <a:off x="1768677" y="5752146"/>
            <a:ext cx="9405722" cy="59766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2E3D8-2945-447C-9A1E-10F56C7FE39A}"/>
              </a:ext>
            </a:extLst>
          </p:cNvPr>
          <p:cNvSpPr>
            <a:spLocks noGrp="1"/>
          </p:cNvSpPr>
          <p:nvPr>
            <p:ph type="title"/>
          </p:nvPr>
        </p:nvSpPr>
        <p:spPr>
          <a:xfrm>
            <a:off x="1717161" y="598353"/>
            <a:ext cx="8911687" cy="864687"/>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161" y="1365027"/>
            <a:ext cx="4772747" cy="3780881"/>
          </a:xfrm>
          <a:prstGeom prst="rect">
            <a:avLst/>
          </a:prstGeom>
          <a:noFill/>
          <a:ln>
            <a:noFill/>
          </a:ln>
        </p:spPr>
      </p:pic>
      <p:pic>
        <p:nvPicPr>
          <p:cNvPr id="5" name="Picture 4">
            <a:extLst>
              <a:ext uri="{FF2B5EF4-FFF2-40B4-BE49-F238E27FC236}">
                <a16:creationId xmlns=""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4078" y="1365027"/>
            <a:ext cx="4693921" cy="3780880"/>
          </a:xfrm>
          <a:prstGeom prst="rect">
            <a:avLst/>
          </a:prstGeom>
          <a:noFill/>
          <a:ln>
            <a:noFill/>
          </a:ln>
        </p:spPr>
      </p:pic>
      <p:sp>
        <p:nvSpPr>
          <p:cNvPr id="7" name="TextBox 6">
            <a:extLst>
              <a:ext uri="{FF2B5EF4-FFF2-40B4-BE49-F238E27FC236}">
                <a16:creationId xmlns="" xmlns:a16="http://schemas.microsoft.com/office/drawing/2014/main" id="{0F8B42CD-7602-4AF1-A945-30D220485D18}"/>
              </a:ext>
            </a:extLst>
          </p:cNvPr>
          <p:cNvSpPr txBox="1"/>
          <p:nvPr/>
        </p:nvSpPr>
        <p:spPr>
          <a:xfrm>
            <a:off x="1717162" y="5447138"/>
            <a:ext cx="9640838" cy="685059"/>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15F0C-564B-412B-8290-08FAED363E57}"/>
              </a:ext>
            </a:extLst>
          </p:cNvPr>
          <p:cNvSpPr>
            <a:spLocks noGrp="1"/>
          </p:cNvSpPr>
          <p:nvPr>
            <p:ph type="title"/>
          </p:nvPr>
        </p:nvSpPr>
        <p:spPr>
          <a:xfrm>
            <a:off x="1755819" y="35779"/>
            <a:ext cx="9652000" cy="507274"/>
          </a:xfrm>
        </p:spPr>
        <p:txBody>
          <a:bodyPr>
            <a:no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3200" dirty="0"/>
          </a:p>
        </p:txBody>
      </p:sp>
      <p:pic>
        <p:nvPicPr>
          <p:cNvPr id="4" name="Content Placeholder 3">
            <a:extLst>
              <a:ext uri="{FF2B5EF4-FFF2-40B4-BE49-F238E27FC236}">
                <a16:creationId xmlns="" xmlns:a16="http://schemas.microsoft.com/office/drawing/2014/main"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2809" y="621182"/>
            <a:ext cx="2822644" cy="2030458"/>
          </a:xfrm>
          <a:prstGeom prst="rect">
            <a:avLst/>
          </a:prstGeom>
          <a:noFill/>
          <a:ln>
            <a:noFill/>
          </a:ln>
        </p:spPr>
      </p:pic>
      <p:pic>
        <p:nvPicPr>
          <p:cNvPr id="5" name="Picture 4">
            <a:extLst>
              <a:ext uri="{FF2B5EF4-FFF2-40B4-BE49-F238E27FC236}">
                <a16:creationId xmlns="" xmlns:a16="http://schemas.microsoft.com/office/drawing/2014/main"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820" y="629892"/>
            <a:ext cx="2561993" cy="2021748"/>
          </a:xfrm>
          <a:prstGeom prst="rect">
            <a:avLst/>
          </a:prstGeom>
          <a:noFill/>
          <a:ln>
            <a:noFill/>
          </a:ln>
        </p:spPr>
      </p:pic>
      <p:pic>
        <p:nvPicPr>
          <p:cNvPr id="6" name="Picture 5">
            <a:extLst>
              <a:ext uri="{FF2B5EF4-FFF2-40B4-BE49-F238E27FC236}">
                <a16:creationId xmlns="" xmlns:a16="http://schemas.microsoft.com/office/drawing/2014/main"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2926" y="619186"/>
            <a:ext cx="2561993" cy="2021748"/>
          </a:xfrm>
          <a:prstGeom prst="rect">
            <a:avLst/>
          </a:prstGeom>
          <a:noFill/>
          <a:ln>
            <a:noFill/>
          </a:ln>
        </p:spPr>
      </p:pic>
      <p:pic>
        <p:nvPicPr>
          <p:cNvPr id="7" name="Picture 6">
            <a:extLst>
              <a:ext uri="{FF2B5EF4-FFF2-40B4-BE49-F238E27FC236}">
                <a16:creationId xmlns=""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00177" y="2984387"/>
            <a:ext cx="2822644" cy="2266951"/>
          </a:xfrm>
          <a:prstGeom prst="rect">
            <a:avLst/>
          </a:prstGeom>
          <a:noFill/>
          <a:ln>
            <a:noFill/>
          </a:ln>
        </p:spPr>
      </p:pic>
      <p:pic>
        <p:nvPicPr>
          <p:cNvPr id="8" name="Picture 7">
            <a:extLst>
              <a:ext uri="{FF2B5EF4-FFF2-40B4-BE49-F238E27FC236}">
                <a16:creationId xmlns=""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19398" y="2948813"/>
            <a:ext cx="2742202" cy="2266951"/>
          </a:xfrm>
          <a:prstGeom prst="rect">
            <a:avLst/>
          </a:prstGeom>
          <a:noFill/>
          <a:ln>
            <a:noFill/>
          </a:ln>
        </p:spPr>
      </p:pic>
      <p:sp>
        <p:nvSpPr>
          <p:cNvPr id="10" name="TextBox 9">
            <a:extLst>
              <a:ext uri="{FF2B5EF4-FFF2-40B4-BE49-F238E27FC236}">
                <a16:creationId xmlns="" xmlns:a16="http://schemas.microsoft.com/office/drawing/2014/main" id="{8212EE14-22FB-477D-8C1B-3C3F0CA7C8D3}"/>
              </a:ext>
            </a:extLst>
          </p:cNvPr>
          <p:cNvSpPr txBox="1"/>
          <p:nvPr/>
        </p:nvSpPr>
        <p:spPr>
          <a:xfrm>
            <a:off x="1488352" y="5910878"/>
            <a:ext cx="10502537" cy="70025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 xmlns:a16="http://schemas.microsoft.com/office/drawing/2014/main" id="{E1D88313-C0BE-437D-B9DC-FB87D4118A29}"/>
              </a:ext>
            </a:extLst>
          </p:cNvPr>
          <p:cNvSpPr txBox="1"/>
          <p:nvPr/>
        </p:nvSpPr>
        <p:spPr>
          <a:xfrm>
            <a:off x="2887374" y="265164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 xmlns:a16="http://schemas.microsoft.com/office/drawing/2014/main" id="{2B7069A2-5D4F-48DE-A5A0-B7CAE1B0C5B9}"/>
              </a:ext>
            </a:extLst>
          </p:cNvPr>
          <p:cNvSpPr txBox="1"/>
          <p:nvPr/>
        </p:nvSpPr>
        <p:spPr>
          <a:xfrm>
            <a:off x="6484014" y="265164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 xmlns:a16="http://schemas.microsoft.com/office/drawing/2014/main" id="{C56BFBF1-B44B-4800-9BEC-32DA9DEB1A52}"/>
              </a:ext>
            </a:extLst>
          </p:cNvPr>
          <p:cNvSpPr txBox="1"/>
          <p:nvPr/>
        </p:nvSpPr>
        <p:spPr>
          <a:xfrm>
            <a:off x="9845373" y="257326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 xmlns:a16="http://schemas.microsoft.com/office/drawing/2014/main" id="{106D6F2E-996D-4FE8-9800-8EAC25369FD7}"/>
              </a:ext>
            </a:extLst>
          </p:cNvPr>
          <p:cNvSpPr txBox="1"/>
          <p:nvPr/>
        </p:nvSpPr>
        <p:spPr>
          <a:xfrm>
            <a:off x="4716174" y="526709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 xmlns:a16="http://schemas.microsoft.com/office/drawing/2014/main" id="{14E39701-F7F2-4C04-98B6-27EDC0DBD5A8}"/>
              </a:ext>
            </a:extLst>
          </p:cNvPr>
          <p:cNvSpPr txBox="1"/>
          <p:nvPr/>
        </p:nvSpPr>
        <p:spPr>
          <a:xfrm>
            <a:off x="8347960" y="526488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02870-CBCE-4436-BAAF-904D0252AD32}"/>
              </a:ext>
            </a:extLst>
          </p:cNvPr>
          <p:cNvSpPr>
            <a:spLocks noGrp="1"/>
          </p:cNvSpPr>
          <p:nvPr>
            <p:ph type="title"/>
          </p:nvPr>
        </p:nvSpPr>
        <p:spPr>
          <a:xfrm>
            <a:off x="1845950" y="546836"/>
            <a:ext cx="8911687" cy="934234"/>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 xmlns:a16="http://schemas.microsoft.com/office/drawing/2014/main" id="{63FCFB32-3510-43D4-AAB2-71B362174262}"/>
              </a:ext>
            </a:extLst>
          </p:cNvPr>
          <p:cNvSpPr>
            <a:spLocks noGrp="1"/>
          </p:cNvSpPr>
          <p:nvPr>
            <p:ph idx="1"/>
          </p:nvPr>
        </p:nvSpPr>
        <p:spPr>
          <a:xfrm>
            <a:off x="1845950" y="1481070"/>
            <a:ext cx="8915400" cy="5052812"/>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16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BCA39-8709-4BCB-8A1D-52A338FF6ED8}"/>
              </a:ext>
            </a:extLst>
          </p:cNvPr>
          <p:cNvSpPr>
            <a:spLocks noGrp="1"/>
          </p:cNvSpPr>
          <p:nvPr>
            <p:ph type="title"/>
          </p:nvPr>
        </p:nvSpPr>
        <p:spPr>
          <a:xfrm>
            <a:off x="1987618" y="598352"/>
            <a:ext cx="8911687" cy="921355"/>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 xmlns:a16="http://schemas.microsoft.com/office/drawing/2014/main" id="{716A6FBF-EB84-486F-B368-30675D45BE16}"/>
              </a:ext>
            </a:extLst>
          </p:cNvPr>
          <p:cNvSpPr>
            <a:spLocks noGrp="1"/>
          </p:cNvSpPr>
          <p:nvPr>
            <p:ph idx="1"/>
          </p:nvPr>
        </p:nvSpPr>
        <p:spPr>
          <a:xfrm>
            <a:off x="1987618" y="1721475"/>
            <a:ext cx="8915400" cy="4692203"/>
          </a:xfrm>
        </p:spPr>
        <p:style>
          <a:lnRef idx="2">
            <a:schemeClr val="accent2"/>
          </a:lnRef>
          <a:fillRef idx="1">
            <a:schemeClr val="lt1"/>
          </a:fillRef>
          <a:effectRef idx="0">
            <a:schemeClr val="accent2"/>
          </a:effectRef>
          <a:fontRef idx="minor">
            <a:schemeClr val="dk1"/>
          </a:fontRef>
        </p:style>
        <p:txBody>
          <a:bodyPr>
            <a:noAutofit/>
          </a:bodyPr>
          <a:lstStyle/>
          <a:p>
            <a:pPr>
              <a:lnSpc>
                <a:spcPct val="107000"/>
              </a:lnSpc>
              <a:spcAft>
                <a:spcPts val="800"/>
              </a:spcAft>
            </a:pPr>
            <a:r>
              <a:rPr lang="en-IN" sz="16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16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16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RandomForest</a:t>
            </a:r>
            <a:r>
              <a:rPr lang="en-IN" sz="16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16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sz="1600"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7882" y="1873692"/>
            <a:ext cx="8277120" cy="3486207"/>
          </a:xfrm>
          <a:prstGeom prst="rect">
            <a:avLst/>
          </a:prstGeom>
          <a:noFill/>
          <a:ln>
            <a:noFill/>
          </a:ln>
        </p:spPr>
      </p:pic>
      <p:pic>
        <p:nvPicPr>
          <p:cNvPr id="5" name="Picture 4">
            <a:extLst>
              <a:ext uri="{FF2B5EF4-FFF2-40B4-BE49-F238E27FC236}">
                <a16:creationId xmlns=""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7882" y="5745787"/>
            <a:ext cx="7876526" cy="692150"/>
          </a:xfrm>
          <a:prstGeom prst="rect">
            <a:avLst/>
          </a:prstGeom>
          <a:noFill/>
          <a:ln>
            <a:noFill/>
          </a:ln>
        </p:spPr>
      </p:pic>
      <p:sp>
        <p:nvSpPr>
          <p:cNvPr id="7" name="TextBox 6">
            <a:extLst>
              <a:ext uri="{FF2B5EF4-FFF2-40B4-BE49-F238E27FC236}">
                <a16:creationId xmlns="" xmlns:a16="http://schemas.microsoft.com/office/drawing/2014/main" id="{FF10BD45-ED47-4AFA-9172-D91E5F06D4B7}"/>
              </a:ext>
            </a:extLst>
          </p:cNvPr>
          <p:cNvSpPr txBox="1"/>
          <p:nvPr/>
        </p:nvSpPr>
        <p:spPr>
          <a:xfrm>
            <a:off x="1817882" y="476587"/>
            <a:ext cx="9798861" cy="114621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709" y="440228"/>
            <a:ext cx="4501719" cy="2985676"/>
          </a:xfrm>
          <a:prstGeom prst="rect">
            <a:avLst/>
          </a:prstGeom>
          <a:noFill/>
          <a:ln w="28575">
            <a:solidFill>
              <a:srgbClr val="CC00CC"/>
            </a:solidFill>
          </a:ln>
        </p:spPr>
      </p:pic>
      <p:pic>
        <p:nvPicPr>
          <p:cNvPr id="5" name="Picture 4">
            <a:extLst>
              <a:ext uri="{FF2B5EF4-FFF2-40B4-BE49-F238E27FC236}">
                <a16:creationId xmlns=""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4742" y="428273"/>
            <a:ext cx="4629829" cy="2997631"/>
          </a:xfrm>
          <a:prstGeom prst="rect">
            <a:avLst/>
          </a:prstGeom>
          <a:noFill/>
          <a:ln w="28575">
            <a:solidFill>
              <a:srgbClr val="CC00CC"/>
            </a:solidFill>
          </a:ln>
        </p:spPr>
      </p:pic>
      <p:pic>
        <p:nvPicPr>
          <p:cNvPr id="6" name="Picture 5">
            <a:extLst>
              <a:ext uri="{FF2B5EF4-FFF2-40B4-BE49-F238E27FC236}">
                <a16:creationId xmlns=""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2325" y="3734873"/>
            <a:ext cx="4668207" cy="2968580"/>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98" y="363984"/>
            <a:ext cx="4464549" cy="2787314"/>
          </a:xfrm>
          <a:prstGeom prst="rect">
            <a:avLst/>
          </a:prstGeom>
          <a:noFill/>
          <a:ln w="28575">
            <a:solidFill>
              <a:srgbClr val="CC00CC"/>
            </a:solidFill>
          </a:ln>
        </p:spPr>
      </p:pic>
      <p:pic>
        <p:nvPicPr>
          <p:cNvPr id="5" name="Picture 4">
            <a:extLst>
              <a:ext uri="{FF2B5EF4-FFF2-40B4-BE49-F238E27FC236}">
                <a16:creationId xmlns=""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09138" y="339341"/>
            <a:ext cx="4349870" cy="2836600"/>
          </a:xfrm>
          <a:prstGeom prst="rect">
            <a:avLst/>
          </a:prstGeom>
          <a:noFill/>
          <a:ln w="28575">
            <a:solidFill>
              <a:srgbClr val="CC00CC"/>
            </a:solidFill>
          </a:ln>
        </p:spPr>
      </p:pic>
      <p:pic>
        <p:nvPicPr>
          <p:cNvPr id="6" name="Picture 5">
            <a:extLst>
              <a:ext uri="{FF2B5EF4-FFF2-40B4-BE49-F238E27FC236}">
                <a16:creationId xmlns=""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5772" y="3490389"/>
            <a:ext cx="4469582" cy="3251701"/>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969" y="399245"/>
            <a:ext cx="9619174" cy="4302892"/>
          </a:xfrm>
          <a:prstGeom prst="rect">
            <a:avLst/>
          </a:prstGeom>
          <a:noFill/>
          <a:ln w="28575">
            <a:noFill/>
          </a:ln>
        </p:spPr>
      </p:pic>
      <p:sp>
        <p:nvSpPr>
          <p:cNvPr id="6" name="TextBox 5">
            <a:extLst>
              <a:ext uri="{FF2B5EF4-FFF2-40B4-BE49-F238E27FC236}">
                <a16:creationId xmlns="" xmlns:a16="http://schemas.microsoft.com/office/drawing/2014/main" id="{C8A3BC1D-63BC-46E2-AF44-3EFBFB008C43}"/>
              </a:ext>
            </a:extLst>
          </p:cNvPr>
          <p:cNvSpPr txBox="1"/>
          <p:nvPr/>
        </p:nvSpPr>
        <p:spPr>
          <a:xfrm>
            <a:off x="1943969" y="4972593"/>
            <a:ext cx="9980022" cy="86113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95454-2022-4BBD-9C54-1005EA2C5B30}"/>
              </a:ext>
            </a:extLst>
          </p:cNvPr>
          <p:cNvSpPr>
            <a:spLocks noGrp="1"/>
          </p:cNvSpPr>
          <p:nvPr>
            <p:ph type="title"/>
          </p:nvPr>
        </p:nvSpPr>
        <p:spPr>
          <a:xfrm>
            <a:off x="1820214" y="384435"/>
            <a:ext cx="9652000" cy="1045120"/>
          </a:xfrm>
        </p:spPr>
        <p:txBody>
          <a:bodyPr>
            <a:normAutofit fontScale="90000"/>
          </a:bodyPr>
          <a:lstStyle/>
          <a:p>
            <a:r>
              <a:rPr lang="en-US" sz="4000" dirty="0">
                <a:ln w="0"/>
                <a:effectLst>
                  <a:reflection blurRad="6350" stA="53000" endA="300" endPos="35500" dir="5400000" sy="-90000" algn="bl" rotWithShape="0"/>
                </a:effectLst>
              </a:rPr>
              <a:t>Agenda:</a:t>
            </a:r>
            <a:r>
              <a:rPr lang="en-US" sz="4000" cap="none" spc="0" dirty="0">
                <a:ln w="0"/>
                <a:effectLst>
                  <a:reflection blurRad="6350" stA="53000" endA="300" endPos="35500" dir="5400000" sy="-90000" algn="bl" rotWithShape="0"/>
                </a:effectLst>
              </a:rPr>
              <a:t/>
            </a:r>
            <a:br>
              <a:rPr lang="en-US" sz="4000" cap="none" spc="0" dirty="0">
                <a:ln w="0"/>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 xmlns:a16="http://schemas.microsoft.com/office/drawing/2014/main" id="{AD3852AC-3D3E-419B-925B-B4E00FF95299}"/>
              </a:ext>
            </a:extLst>
          </p:cNvPr>
          <p:cNvSpPr>
            <a:spLocks noGrp="1"/>
          </p:cNvSpPr>
          <p:nvPr>
            <p:ph idx="1"/>
          </p:nvPr>
        </p:nvSpPr>
        <p:spPr>
          <a:xfrm>
            <a:off x="1820214" y="1403797"/>
            <a:ext cx="9652000" cy="5280338"/>
          </a:xfrm>
        </p:spPr>
        <p:style>
          <a:lnRef idx="2">
            <a:schemeClr val="accent2"/>
          </a:lnRef>
          <a:fillRef idx="1">
            <a:schemeClr val="lt1"/>
          </a:fillRef>
          <a:effectRef idx="0">
            <a:schemeClr val="accent2"/>
          </a:effectRef>
          <a:fontRef idx="minor">
            <a:schemeClr val="dk1"/>
          </a:fontRef>
        </p:style>
        <p:txBody>
          <a:bodyPr>
            <a:noAutofit/>
          </a:bodyPr>
          <a:lstStyle/>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Conclusion.</a:t>
            </a:r>
          </a:p>
          <a:p>
            <a:endParaRPr lang="en-IN" sz="2000"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30CB6-8045-487C-82A4-4C15A7D7FB0D}"/>
              </a:ext>
            </a:extLst>
          </p:cNvPr>
          <p:cNvSpPr>
            <a:spLocks noGrp="1"/>
          </p:cNvSpPr>
          <p:nvPr>
            <p:ph type="title"/>
          </p:nvPr>
        </p:nvSpPr>
        <p:spPr>
          <a:xfrm>
            <a:off x="1768677" y="598353"/>
            <a:ext cx="8911687" cy="1280890"/>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8677" y="3868774"/>
            <a:ext cx="7107936" cy="1016000"/>
          </a:xfrm>
          <a:prstGeom prst="rect">
            <a:avLst/>
          </a:prstGeom>
          <a:noFill/>
          <a:ln>
            <a:noFill/>
          </a:ln>
        </p:spPr>
      </p:pic>
      <p:pic>
        <p:nvPicPr>
          <p:cNvPr id="10" name="Picture 9">
            <a:extLst>
              <a:ext uri="{FF2B5EF4-FFF2-40B4-BE49-F238E27FC236}">
                <a16:creationId xmlns="" xmlns:a16="http://schemas.microsoft.com/office/drawing/2014/main" id="{F5A98DF2-1951-48CA-963E-C00E3D02AC42}"/>
              </a:ext>
            </a:extLst>
          </p:cNvPr>
          <p:cNvPicPr>
            <a:picLocks noChangeAspect="1"/>
          </p:cNvPicPr>
          <p:nvPr/>
        </p:nvPicPr>
        <p:blipFill>
          <a:blip r:embed="rId3"/>
          <a:stretch>
            <a:fillRect/>
          </a:stretch>
        </p:blipFill>
        <p:spPr>
          <a:xfrm>
            <a:off x="1768677" y="1543346"/>
            <a:ext cx="8915400" cy="2054352"/>
          </a:xfrm>
          <a:prstGeom prst="rect">
            <a:avLst/>
          </a:prstGeom>
        </p:spPr>
      </p:pic>
      <p:sp>
        <p:nvSpPr>
          <p:cNvPr id="12" name="TextBox 11">
            <a:extLst>
              <a:ext uri="{FF2B5EF4-FFF2-40B4-BE49-F238E27FC236}">
                <a16:creationId xmlns="" xmlns:a16="http://schemas.microsoft.com/office/drawing/2014/main" id="{5E9867ED-798D-47F1-8553-3ACE798276B3}"/>
              </a:ext>
            </a:extLst>
          </p:cNvPr>
          <p:cNvSpPr txBox="1"/>
          <p:nvPr/>
        </p:nvSpPr>
        <p:spPr>
          <a:xfrm>
            <a:off x="1768677" y="5155850"/>
            <a:ext cx="9508236" cy="112460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565" y="321972"/>
            <a:ext cx="9444781" cy="2502029"/>
          </a:xfrm>
          <a:prstGeom prst="rect">
            <a:avLst/>
          </a:prstGeom>
          <a:noFill/>
          <a:ln>
            <a:noFill/>
          </a:ln>
        </p:spPr>
      </p:pic>
      <p:pic>
        <p:nvPicPr>
          <p:cNvPr id="5" name="Picture 4">
            <a:extLst>
              <a:ext uri="{FF2B5EF4-FFF2-40B4-BE49-F238E27FC236}">
                <a16:creationId xmlns=""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4990" y="2935228"/>
            <a:ext cx="6628638" cy="2882900"/>
          </a:xfrm>
          <a:prstGeom prst="rect">
            <a:avLst/>
          </a:prstGeom>
          <a:noFill/>
          <a:ln>
            <a:noFill/>
          </a:ln>
        </p:spPr>
      </p:pic>
      <p:sp>
        <p:nvSpPr>
          <p:cNvPr id="7" name="TextBox 6">
            <a:extLst>
              <a:ext uri="{FF2B5EF4-FFF2-40B4-BE49-F238E27FC236}">
                <a16:creationId xmlns="" xmlns:a16="http://schemas.microsoft.com/office/drawing/2014/main" id="{5A5F9DFF-4AFD-431E-A415-9997F281AB9D}"/>
              </a:ext>
            </a:extLst>
          </p:cNvPr>
          <p:cNvSpPr txBox="1"/>
          <p:nvPr/>
        </p:nvSpPr>
        <p:spPr>
          <a:xfrm>
            <a:off x="1824990" y="6060283"/>
            <a:ext cx="8484870" cy="33419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file. </a:t>
            </a: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B2A3F-4369-4662-8B2C-02F221AADF41}"/>
              </a:ext>
            </a:extLst>
          </p:cNvPr>
          <p:cNvSpPr>
            <a:spLocks noGrp="1"/>
          </p:cNvSpPr>
          <p:nvPr>
            <p:ph type="title"/>
          </p:nvPr>
        </p:nvSpPr>
        <p:spPr>
          <a:xfrm>
            <a:off x="1678546" y="577617"/>
            <a:ext cx="9652000" cy="749808"/>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 xmlns:a16="http://schemas.microsoft.com/office/drawing/2014/main" id="{F1F0CA3D-FB2D-4660-B051-64C35B18662A}"/>
              </a:ext>
            </a:extLst>
          </p:cNvPr>
          <p:cNvSpPr>
            <a:spLocks noGrp="1"/>
          </p:cNvSpPr>
          <p:nvPr>
            <p:ph idx="1"/>
          </p:nvPr>
        </p:nvSpPr>
        <p:spPr>
          <a:xfrm>
            <a:off x="1678546" y="1516616"/>
            <a:ext cx="9813544" cy="4137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7000"/>
              </a:lnSpc>
              <a:spcBef>
                <a:spcPts val="300"/>
              </a:spcBef>
              <a:spcAft>
                <a:spcPts val="3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dirty="0">
                <a:effectLst/>
                <a:latin typeface="Century" panose="02040604050505020304" pitchFamily="18" charset="0"/>
                <a:ea typeface="Calibri" panose="020F0502020204030204" pitchFamily="34" charset="0"/>
                <a:cs typeface="Times New Roman" panose="02020603050405020304" pitchFamily="18" charset="0"/>
              </a:rPr>
              <a:t>, </a:t>
            </a:r>
            <a:r>
              <a:rPr lang="en-IN" dirty="0" err="1">
                <a:effectLst/>
                <a:latin typeface="Century" panose="02040604050505020304" pitchFamily="18" charset="0"/>
                <a:ea typeface="Calibri" panose="020F0502020204030204" pitchFamily="34" charset="0"/>
                <a:cs typeface="Times New Roman" panose="02020603050405020304" pitchFamily="18" charset="0"/>
              </a:rPr>
              <a:t>urls</a:t>
            </a:r>
            <a:r>
              <a:rPr lang="en-IN"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4" y="2697609"/>
            <a:ext cx="8911687" cy="1280890"/>
          </a:xfrm>
        </p:spPr>
        <p:txBody>
          <a:bodyPr>
            <a:normAutofit/>
          </a:bodyPr>
          <a:lstStyle/>
          <a:p>
            <a:pPr algn="ctr"/>
            <a:r>
              <a:rPr lang="en-IN" sz="4500" dirty="0" smtClean="0"/>
              <a:t>THANK YOU</a:t>
            </a:r>
            <a:endParaRPr lang="en-IN" sz="4500" dirty="0"/>
          </a:p>
        </p:txBody>
      </p:sp>
    </p:spTree>
    <p:extLst>
      <p:ext uri="{BB962C8B-B14F-4D97-AF65-F5344CB8AC3E}">
        <p14:creationId xmlns:p14="http://schemas.microsoft.com/office/powerpoint/2010/main" val="301745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765EE-C7CC-4E0B-B35E-CDF83A30FAD7}"/>
              </a:ext>
            </a:extLst>
          </p:cNvPr>
          <p:cNvSpPr>
            <a:spLocks noGrp="1"/>
          </p:cNvSpPr>
          <p:nvPr>
            <p:ph type="title"/>
          </p:nvPr>
        </p:nvSpPr>
        <p:spPr>
          <a:xfrm>
            <a:off x="2064891" y="546837"/>
            <a:ext cx="8911687" cy="1280890"/>
          </a:xfrm>
        </p:spPr>
        <p:txBody>
          <a:bodyPr>
            <a:normAutofit/>
          </a:bodyPr>
          <a:lstStyle/>
          <a:p>
            <a:r>
              <a:rPr lang="en-IN" cap="none" spc="0" dirty="0">
                <a:ln w="0"/>
                <a:effectLst>
                  <a:reflection blurRad="6350" stA="53000" endA="300" endPos="35500" dir="5400000" sy="-90000" algn="bl" rotWithShape="0"/>
                </a:effectLst>
              </a:rPr>
              <a:t>OVERVIEW:</a:t>
            </a:r>
          </a:p>
        </p:txBody>
      </p:sp>
      <p:sp>
        <p:nvSpPr>
          <p:cNvPr id="3" name="Content Placeholder 2">
            <a:extLst>
              <a:ext uri="{FF2B5EF4-FFF2-40B4-BE49-F238E27FC236}">
                <a16:creationId xmlns="" xmlns:a16="http://schemas.microsoft.com/office/drawing/2014/main" id="{679AA3E7-E176-4E6F-A8C5-65F88A4644DC}"/>
              </a:ext>
            </a:extLst>
          </p:cNvPr>
          <p:cNvSpPr>
            <a:spLocks noGrp="1"/>
          </p:cNvSpPr>
          <p:nvPr>
            <p:ph idx="1"/>
          </p:nvPr>
        </p:nvSpPr>
        <p:spPr>
          <a:xfrm>
            <a:off x="2061178" y="1827727"/>
            <a:ext cx="8915400" cy="3777622"/>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anose="05000000000000000000" pitchFamily="2" charset="2"/>
              <a:buChar char="ü"/>
            </a:pPr>
            <a:r>
              <a:rPr lang="en-US" sz="2000" dirty="0">
                <a:solidFill>
                  <a:schemeClr val="tx1"/>
                </a:solidFill>
                <a:latin typeface="Century" panose="02040604050505020304" pitchFamily="18" charset="0"/>
              </a:rPr>
              <a:t>In this particular presentation we will be looking on:</a:t>
            </a:r>
          </a:p>
          <a:p>
            <a:pPr lvl="1"/>
            <a:r>
              <a:rPr lang="en-US" sz="1800" dirty="0">
                <a:solidFill>
                  <a:schemeClr val="tx1"/>
                </a:solidFill>
                <a:latin typeface="Century" panose="02040604050505020304" pitchFamily="18" charset="0"/>
              </a:rPr>
              <a:t>How to analyze the dataset of Rating Prediction Project.</a:t>
            </a:r>
          </a:p>
          <a:p>
            <a:pPr lvl="1"/>
            <a:r>
              <a:rPr lang="en-US" sz="1800" dirty="0">
                <a:solidFill>
                  <a:schemeClr val="tx1"/>
                </a:solidFill>
                <a:latin typeface="Century" panose="02040604050505020304" pitchFamily="18" charset="0"/>
              </a:rPr>
              <a:t>What are the EDA steps in cleaning the dataset.</a:t>
            </a:r>
          </a:p>
          <a:p>
            <a:pPr lvl="1"/>
            <a:r>
              <a:rPr lang="en-US" sz="1800" dirty="0">
                <a:solidFill>
                  <a:schemeClr val="tx1"/>
                </a:solidFill>
                <a:latin typeface="Century" panose="02040604050505020304" pitchFamily="18" charset="0"/>
              </a:rPr>
              <a:t>Overall analysis on the problem.</a:t>
            </a:r>
          </a:p>
          <a:p>
            <a:pPr lvl="1"/>
            <a:r>
              <a:rPr lang="en-US" sz="1800" dirty="0">
                <a:solidFill>
                  <a:schemeClr val="tx1"/>
                </a:solidFill>
                <a:latin typeface="Century" panose="02040604050505020304" pitchFamily="18" charset="0"/>
              </a:rPr>
              <a:t>Model building from the cleaned dataset.</a:t>
            </a:r>
          </a:p>
          <a:p>
            <a:pPr lvl="1"/>
            <a:r>
              <a:rPr lang="en-US" sz="1800" dirty="0">
                <a:solidFill>
                  <a:schemeClr val="tx1"/>
                </a:solidFill>
                <a:latin typeface="Century" panose="02040604050505020304" pitchFamily="18" charset="0"/>
              </a:rPr>
              <a:t>Saving the best model.</a:t>
            </a:r>
          </a:p>
          <a:p>
            <a:pPr marL="0" indent="0">
              <a:buNone/>
            </a:pPr>
            <a:endParaRPr lang="en-IN" sz="2000"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D3A08-F4F5-4145-9C02-6C08CCBADAF1}"/>
              </a:ext>
            </a:extLst>
          </p:cNvPr>
          <p:cNvSpPr>
            <a:spLocks noGrp="1"/>
          </p:cNvSpPr>
          <p:nvPr>
            <p:ph type="title"/>
          </p:nvPr>
        </p:nvSpPr>
        <p:spPr>
          <a:xfrm>
            <a:off x="1806050" y="559715"/>
            <a:ext cx="8911687" cy="1280890"/>
          </a:xfrm>
        </p:spPr>
        <p:txBody>
          <a:bodyPr/>
          <a:lstStyle/>
          <a:p>
            <a:r>
              <a:rPr lang="en-IN" sz="3600" dirty="0">
                <a:ln w="0"/>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 xmlns:a16="http://schemas.microsoft.com/office/drawing/2014/main" id="{54D839DB-143B-4168-8670-7AB12CCC0CAE}"/>
              </a:ext>
            </a:extLst>
          </p:cNvPr>
          <p:cNvSpPr>
            <a:spLocks noGrp="1"/>
          </p:cNvSpPr>
          <p:nvPr>
            <p:ph sz="half" idx="1"/>
          </p:nvPr>
        </p:nvSpPr>
        <p:spPr>
          <a:xfrm>
            <a:off x="1806050" y="1752602"/>
            <a:ext cx="5399314" cy="4112622"/>
          </a:xfrm>
        </p:spPr>
        <p:style>
          <a:lnRef idx="2">
            <a:schemeClr val="accent2"/>
          </a:lnRef>
          <a:fillRef idx="1">
            <a:schemeClr val="lt1"/>
          </a:fillRef>
          <a:effectRef idx="0">
            <a:schemeClr val="accent2"/>
          </a:effectRef>
          <a:fontRef idx="minor">
            <a:schemeClr val="dk1"/>
          </a:fontRef>
        </p:style>
        <p:txBody>
          <a:bodyPr>
            <a:normAutofit/>
          </a:bodyPr>
          <a:lstStyle/>
          <a:p>
            <a:r>
              <a:rPr lang="en-US"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latin typeface="Century" panose="02040604050505020304" pitchFamily="18" charset="0"/>
            </a:endParaRPr>
          </a:p>
          <a:p>
            <a:endParaRPr lang="en-IN" dirty="0"/>
          </a:p>
        </p:txBody>
      </p:sp>
      <p:pic>
        <p:nvPicPr>
          <p:cNvPr id="5" name="Content Placeholder 4">
            <a:extLst>
              <a:ext uri="{FF2B5EF4-FFF2-40B4-BE49-F238E27FC236}">
                <a16:creationId xmlns=""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64835" y="1752602"/>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74FD9-3F93-4BA3-B3B2-0A57EEAD9E0B}"/>
              </a:ext>
            </a:extLst>
          </p:cNvPr>
          <p:cNvSpPr>
            <a:spLocks noGrp="1"/>
          </p:cNvSpPr>
          <p:nvPr>
            <p:ph type="title"/>
          </p:nvPr>
        </p:nvSpPr>
        <p:spPr>
          <a:xfrm>
            <a:off x="1678524" y="575485"/>
            <a:ext cx="8911687" cy="969980"/>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 xmlns:a16="http://schemas.microsoft.com/office/drawing/2014/main" id="{A3D8CF9B-B036-41F7-8E53-588F923A1DFB}"/>
              </a:ext>
            </a:extLst>
          </p:cNvPr>
          <p:cNvSpPr>
            <a:spLocks noGrp="1"/>
          </p:cNvSpPr>
          <p:nvPr>
            <p:ph sz="half" idx="2"/>
          </p:nvPr>
        </p:nvSpPr>
        <p:spPr>
          <a:xfrm>
            <a:off x="1678524" y="1779101"/>
            <a:ext cx="5242560" cy="3967065"/>
          </a:xfrm>
        </p:spPr>
        <p:style>
          <a:lnRef idx="2">
            <a:schemeClr val="accent2"/>
          </a:lnRef>
          <a:fillRef idx="1">
            <a:schemeClr val="lt1"/>
          </a:fillRef>
          <a:effectRef idx="0">
            <a:schemeClr val="accent2"/>
          </a:effectRef>
          <a:fontRef idx="minor">
            <a:schemeClr val="dk1"/>
          </a:fontRef>
        </p:style>
        <p:txBody>
          <a:bodyPr>
            <a:normAutofit/>
          </a:bodyPr>
          <a:lstStyle/>
          <a:p>
            <a:r>
              <a:rPr lang="en-IN"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49261" y="1904999"/>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714361-D67C-4347-9981-BF51B3909AB3}"/>
              </a:ext>
            </a:extLst>
          </p:cNvPr>
          <p:cNvSpPr>
            <a:spLocks noGrp="1"/>
          </p:cNvSpPr>
          <p:nvPr>
            <p:ph type="title"/>
          </p:nvPr>
        </p:nvSpPr>
        <p:spPr>
          <a:xfrm>
            <a:off x="1742919" y="680076"/>
            <a:ext cx="8911687" cy="1007057"/>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 xmlns:a16="http://schemas.microsoft.com/office/drawing/2014/main" id="{D0B7870D-7A2E-4938-9358-8C876A294A0E}"/>
              </a:ext>
            </a:extLst>
          </p:cNvPr>
          <p:cNvSpPr>
            <a:spLocks noGrp="1"/>
          </p:cNvSpPr>
          <p:nvPr>
            <p:ph idx="1"/>
          </p:nvPr>
        </p:nvSpPr>
        <p:spPr>
          <a:xfrm>
            <a:off x="1739206" y="2069206"/>
            <a:ext cx="8915400" cy="1807335"/>
          </a:xfrm>
        </p:spPr>
        <p:style>
          <a:lnRef idx="2">
            <a:schemeClr val="accent2"/>
          </a:lnRef>
          <a:fillRef idx="1">
            <a:schemeClr val="lt1"/>
          </a:fillRef>
          <a:effectRef idx="0">
            <a:schemeClr val="accent2"/>
          </a:effectRef>
          <a:fontRef idx="minor">
            <a:schemeClr val="dk1"/>
          </a:fontRef>
        </p:style>
        <p:txBody>
          <a:bodyPr>
            <a:normAutofit/>
          </a:bodyPr>
          <a:lstStyle/>
          <a:p>
            <a:r>
              <a:rPr lang="en-US" b="0" i="0" dirty="0">
                <a:solidFill>
                  <a:srgbClr val="202124"/>
                </a:solidFill>
                <a:effectLst/>
                <a:latin typeface="Century" panose="02040604050505020304" pitchFamily="18" charset="0"/>
              </a:rPr>
              <a:t>Rating prediction is a </a:t>
            </a:r>
            <a:r>
              <a:rPr lang="en-US" b="1" i="0" dirty="0">
                <a:solidFill>
                  <a:srgbClr val="202124"/>
                </a:solidFill>
                <a:effectLst/>
                <a:latin typeface="Century" panose="02040604050505020304" pitchFamily="18" charset="0"/>
              </a:rPr>
              <a:t>well-known recommendation task aiming to predict a user's rating for those items which were not rated yet by her</a:t>
            </a:r>
            <a:r>
              <a:rPr lang="en-US"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dirty="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0C0C06-071B-4FB9-8CAB-1C1F3A165555}"/>
              </a:ext>
            </a:extLst>
          </p:cNvPr>
          <p:cNvSpPr>
            <a:spLocks noGrp="1"/>
          </p:cNvSpPr>
          <p:nvPr>
            <p:ph type="title"/>
          </p:nvPr>
        </p:nvSpPr>
        <p:spPr>
          <a:xfrm>
            <a:off x="1884587" y="430927"/>
            <a:ext cx="8911687" cy="1280890"/>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dirty="0"/>
          </a:p>
        </p:txBody>
      </p:sp>
      <p:sp>
        <p:nvSpPr>
          <p:cNvPr id="3" name="Content Placeholder 2">
            <a:extLst>
              <a:ext uri="{FF2B5EF4-FFF2-40B4-BE49-F238E27FC236}">
                <a16:creationId xmlns="" xmlns:a16="http://schemas.microsoft.com/office/drawing/2014/main" id="{22448059-EB4A-4025-B19B-0A371E315D97}"/>
              </a:ext>
            </a:extLst>
          </p:cNvPr>
          <p:cNvSpPr>
            <a:spLocks noGrp="1"/>
          </p:cNvSpPr>
          <p:nvPr>
            <p:ph idx="1"/>
          </p:nvPr>
        </p:nvSpPr>
        <p:spPr>
          <a:xfrm>
            <a:off x="1880874" y="2069205"/>
            <a:ext cx="8915400" cy="4408867"/>
          </a:xfrm>
        </p:spPr>
        <p:style>
          <a:lnRef idx="2">
            <a:schemeClr val="accent2"/>
          </a:lnRef>
          <a:fillRef idx="1">
            <a:schemeClr val="lt1"/>
          </a:fillRef>
          <a:effectRef idx="0">
            <a:schemeClr val="accent2"/>
          </a:effectRef>
          <a:fontRef idx="minor">
            <a:schemeClr val="dk1"/>
          </a:fontRef>
        </p:style>
        <p:txBody>
          <a:bodyPr>
            <a:noAutofit/>
          </a:bodyPr>
          <a:lstStyle/>
          <a:p>
            <a:r>
              <a:rPr lang="en-IN"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A4EFDA-CD3E-4712-8840-3555D1C9F802}"/>
              </a:ext>
            </a:extLst>
          </p:cNvPr>
          <p:cNvSpPr txBox="1"/>
          <p:nvPr/>
        </p:nvSpPr>
        <p:spPr>
          <a:xfrm>
            <a:off x="1607763" y="454272"/>
            <a:ext cx="9969618" cy="1138773"/>
          </a:xfrm>
          <a:prstGeom prst="rect">
            <a:avLst/>
          </a:prstGeom>
          <a:noFill/>
        </p:spPr>
        <p:txBody>
          <a:bodyPr wrap="square" rtlCol="0">
            <a:spAutoFit/>
          </a:bodyPr>
          <a:lstStyle/>
          <a:p>
            <a:pPr algn="ctr"/>
            <a:r>
              <a:rPr lang="en-US" sz="3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sz="3400" dirty="0"/>
          </a:p>
        </p:txBody>
      </p:sp>
      <p:grpSp>
        <p:nvGrpSpPr>
          <p:cNvPr id="3" name="Group 2"/>
          <p:cNvGrpSpPr/>
          <p:nvPr/>
        </p:nvGrpSpPr>
        <p:grpSpPr>
          <a:xfrm>
            <a:off x="2202287" y="1429555"/>
            <a:ext cx="8707899" cy="5199014"/>
            <a:chOff x="375786" y="730727"/>
            <a:chExt cx="10019245" cy="5653143"/>
          </a:xfrm>
        </p:grpSpPr>
        <p:sp>
          <p:nvSpPr>
            <p:cNvPr id="9" name="Flowchart: Alternate Process 8">
              <a:extLst>
                <a:ext uri="{FF2B5EF4-FFF2-40B4-BE49-F238E27FC236}">
                  <a16:creationId xmlns="" xmlns:a16="http://schemas.microsoft.com/office/drawing/2014/main" id="{65C1B98E-16C4-4728-A2C6-A060D7599AD6}"/>
                </a:ext>
              </a:extLst>
            </p:cNvPr>
            <p:cNvSpPr/>
            <p:nvPr/>
          </p:nvSpPr>
          <p:spPr>
            <a:xfrm>
              <a:off x="375786" y="77408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2C930-34CF-43D1-9ACB-49081D8AC37D}"/>
              </a:ext>
            </a:extLst>
          </p:cNvPr>
          <p:cNvSpPr>
            <a:spLocks noGrp="1"/>
          </p:cNvSpPr>
          <p:nvPr>
            <p:ph type="title"/>
          </p:nvPr>
        </p:nvSpPr>
        <p:spPr>
          <a:xfrm>
            <a:off x="1755798" y="572595"/>
            <a:ext cx="8911687" cy="844081"/>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 xmlns:a16="http://schemas.microsoft.com/office/drawing/2014/main" id="{0DA235F6-AB62-48B7-8FA5-3EC83967F317}"/>
              </a:ext>
            </a:extLst>
          </p:cNvPr>
          <p:cNvSpPr>
            <a:spLocks noGrp="1"/>
          </p:cNvSpPr>
          <p:nvPr>
            <p:ph idx="1"/>
          </p:nvPr>
        </p:nvSpPr>
        <p:spPr>
          <a:xfrm>
            <a:off x="1755798" y="1416676"/>
            <a:ext cx="9805416" cy="5216387"/>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nSpc>
                <a:spcPct val="107000"/>
              </a:lnSpc>
              <a:buFont typeface="Wingdings" panose="05000000000000000000" pitchFamily="2" charset="2"/>
              <a:buChar char=""/>
            </a:pPr>
            <a:r>
              <a:rPr lang="en-IN" sz="17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17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17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17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17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7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17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17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1700" dirty="0" err="1">
                <a:effectLst/>
                <a:latin typeface="Century" panose="02040604050505020304" pitchFamily="18" charset="0"/>
                <a:ea typeface="Calibri" panose="020F0502020204030204" pitchFamily="34" charset="0"/>
                <a:cs typeface="Calibri" panose="020F0502020204030204" pitchFamily="34" charset="0"/>
              </a:rPr>
              <a:t>t,d</a:t>
            </a:r>
            <a:r>
              <a:rPr lang="en-IN" sz="1700" dirty="0">
                <a:effectLst/>
                <a:latin typeface="Century" panose="02040604050505020304" pitchFamily="18" charset="0"/>
                <a:ea typeface="Calibri" panose="020F0502020204030204" pitchFamily="34" charset="0"/>
                <a:cs typeface="Calibri" panose="020F0502020204030204" pitchFamily="34" charset="0"/>
              </a:rPr>
              <a:t>) </a:t>
            </a:r>
          </a:p>
          <a:p>
            <a:endParaRPr lang="en-IN" sz="1700"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213</TotalTime>
  <Words>1540</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vt:lpstr>
      <vt:lpstr>Century Gothic</vt:lpstr>
      <vt:lpstr>Microsoft Sans Serif</vt:lpstr>
      <vt:lpstr>Times New Roman</vt:lpstr>
      <vt:lpstr>Wingdings</vt:lpstr>
      <vt:lpstr>Wingdings 3</vt:lpstr>
      <vt:lpstr>Wisp</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dell</cp:lastModifiedBy>
  <cp:revision>7</cp:revision>
  <dcterms:created xsi:type="dcterms:W3CDTF">2021-12-26T08:24:41Z</dcterms:created>
  <dcterms:modified xsi:type="dcterms:W3CDTF">2022-07-25T08:53:13Z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