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Times New Roman Italics" charset="1" panose="02030502070405090303"/>
      <p:regular r:id="rId24"/>
    </p:embeddedFont>
    <p:embeddedFont>
      <p:font typeface="Times New Roman Bold" charset="1" panose="02030802070405020303"/>
      <p:regular r:id="rId25"/>
    </p:embeddedFont>
    <p:embeddedFont>
      <p:font typeface="Times New Roman" charset="1" panose="020305020704050203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29531" y="1212678"/>
            <a:ext cx="2628939" cy="2639455"/>
          </a:xfrm>
          <a:custGeom>
            <a:avLst/>
            <a:gdLst/>
            <a:ahLst/>
            <a:cxnLst/>
            <a:rect r="r" b="b" t="t" l="l"/>
            <a:pathLst>
              <a:path h="2639455" w="2628939">
                <a:moveTo>
                  <a:pt x="0" y="0"/>
                </a:moveTo>
                <a:lnTo>
                  <a:pt x="2628938" y="0"/>
                </a:lnTo>
                <a:lnTo>
                  <a:pt x="2628938" y="2639454"/>
                </a:lnTo>
                <a:lnTo>
                  <a:pt x="0" y="2639454"/>
                </a:lnTo>
                <a:lnTo>
                  <a:pt x="0" y="0"/>
                </a:lnTo>
                <a:close/>
              </a:path>
            </a:pathLst>
          </a:custGeom>
          <a:blipFill>
            <a:blip r:embed="rId2"/>
            <a:stretch>
              <a:fillRect l="0" t="0" r="0" b="0"/>
            </a:stretch>
          </a:blipFill>
        </p:spPr>
      </p:sp>
      <p:sp>
        <p:nvSpPr>
          <p:cNvPr name="TextBox 3" id="3"/>
          <p:cNvSpPr txBox="true"/>
          <p:nvPr/>
        </p:nvSpPr>
        <p:spPr>
          <a:xfrm rot="0">
            <a:off x="3118230" y="5035428"/>
            <a:ext cx="12051541" cy="1291589"/>
          </a:xfrm>
          <a:prstGeom prst="rect">
            <a:avLst/>
          </a:prstGeom>
        </p:spPr>
        <p:txBody>
          <a:bodyPr anchor="t" rtlCol="false" tIns="0" lIns="0" bIns="0" rIns="0">
            <a:spAutoFit/>
          </a:bodyPr>
          <a:lstStyle/>
          <a:p>
            <a:pPr algn="ctr">
              <a:lnSpc>
                <a:spcPts val="3360"/>
              </a:lnSpc>
            </a:pPr>
            <a:r>
              <a:rPr lang="en-US" sz="2400">
                <a:solidFill>
                  <a:srgbClr val="000000"/>
                </a:solidFill>
                <a:latin typeface="Times New Roman Italics"/>
              </a:rPr>
              <a:t>Presented By</a:t>
            </a:r>
          </a:p>
          <a:p>
            <a:pPr algn="ctr">
              <a:lnSpc>
                <a:spcPts val="3360"/>
              </a:lnSpc>
            </a:pPr>
            <a:r>
              <a:rPr lang="en-US" sz="2400">
                <a:solidFill>
                  <a:srgbClr val="000000"/>
                </a:solidFill>
                <a:latin typeface="Times New Roman Bold"/>
              </a:rPr>
              <a:t>Yuvraj Kumar - 2020105262</a:t>
            </a:r>
          </a:p>
          <a:p>
            <a:pPr algn="ctr">
              <a:lnSpc>
                <a:spcPts val="3360"/>
              </a:lnSpc>
            </a:pPr>
            <a:r>
              <a:rPr lang="en-US" sz="2400">
                <a:solidFill>
                  <a:srgbClr val="000000"/>
                </a:solidFill>
                <a:latin typeface="Times New Roman Bold"/>
              </a:rPr>
              <a:t>Zayiechutuo Lohe - 2020105263 </a:t>
            </a:r>
          </a:p>
        </p:txBody>
      </p:sp>
      <p:sp>
        <p:nvSpPr>
          <p:cNvPr name="TextBox 4" id="4"/>
          <p:cNvSpPr txBox="true"/>
          <p:nvPr/>
        </p:nvSpPr>
        <p:spPr>
          <a:xfrm rot="0">
            <a:off x="-1044728" y="126828"/>
            <a:ext cx="20377455" cy="798195"/>
          </a:xfrm>
          <a:prstGeom prst="rect">
            <a:avLst/>
          </a:prstGeom>
        </p:spPr>
        <p:txBody>
          <a:bodyPr anchor="t" rtlCol="false" tIns="0" lIns="0" bIns="0" rIns="0">
            <a:spAutoFit/>
          </a:bodyPr>
          <a:lstStyle/>
          <a:p>
            <a:pPr algn="ctr">
              <a:lnSpc>
                <a:spcPts val="5880"/>
              </a:lnSpc>
            </a:pPr>
            <a:r>
              <a:rPr lang="en-US" sz="4200">
                <a:solidFill>
                  <a:srgbClr val="000000"/>
                </a:solidFill>
                <a:latin typeface="Times New Roman Bold"/>
              </a:rPr>
              <a:t>MULTI-LANGUAGE TEXT EXTRACTION AND IDENTIFICATION</a:t>
            </a:r>
          </a:p>
        </p:txBody>
      </p:sp>
      <p:sp>
        <p:nvSpPr>
          <p:cNvPr name="TextBox 5" id="5"/>
          <p:cNvSpPr txBox="true"/>
          <p:nvPr/>
        </p:nvSpPr>
        <p:spPr>
          <a:xfrm rot="0">
            <a:off x="3169275" y="7845938"/>
            <a:ext cx="11949450" cy="1291589"/>
          </a:xfrm>
          <a:prstGeom prst="rect">
            <a:avLst/>
          </a:prstGeom>
        </p:spPr>
        <p:txBody>
          <a:bodyPr anchor="t" rtlCol="false" tIns="0" lIns="0" bIns="0" rIns="0">
            <a:spAutoFit/>
          </a:bodyPr>
          <a:lstStyle/>
          <a:p>
            <a:pPr algn="ctr">
              <a:lnSpc>
                <a:spcPts val="3360"/>
              </a:lnSpc>
            </a:pPr>
            <a:r>
              <a:rPr lang="en-US" sz="2400">
                <a:solidFill>
                  <a:srgbClr val="000000"/>
                </a:solidFill>
                <a:latin typeface="Times New Roman Bold"/>
              </a:rPr>
              <a:t>National Institute of Technology Nagaland</a:t>
            </a:r>
          </a:p>
          <a:p>
            <a:pPr algn="ctr">
              <a:lnSpc>
                <a:spcPts val="3360"/>
              </a:lnSpc>
            </a:pPr>
            <a:r>
              <a:rPr lang="en-US" sz="2400">
                <a:solidFill>
                  <a:srgbClr val="000000"/>
                </a:solidFill>
                <a:latin typeface="Times New Roman Italics"/>
              </a:rPr>
              <a:t>Department of Computer Science &amp; Engineering</a:t>
            </a:r>
          </a:p>
          <a:p>
            <a:pPr algn="ctr">
              <a:lnSpc>
                <a:spcPts val="3360"/>
              </a:lnSpc>
            </a:pPr>
            <a:r>
              <a:rPr lang="en-US" sz="2400">
                <a:solidFill>
                  <a:srgbClr val="000000"/>
                </a:solidFill>
                <a:latin typeface="Times New Roman Italics"/>
              </a:rPr>
              <a:t>Chumukedima, Nagaland-797103</a:t>
            </a:r>
          </a:p>
        </p:txBody>
      </p:sp>
      <p:sp>
        <p:nvSpPr>
          <p:cNvPr name="TextBox 6" id="6"/>
          <p:cNvSpPr txBox="true"/>
          <p:nvPr/>
        </p:nvSpPr>
        <p:spPr>
          <a:xfrm rot="0">
            <a:off x="5186430" y="3934974"/>
            <a:ext cx="7915141" cy="872489"/>
          </a:xfrm>
          <a:prstGeom prst="rect">
            <a:avLst/>
          </a:prstGeom>
        </p:spPr>
        <p:txBody>
          <a:bodyPr anchor="t" rtlCol="false" tIns="0" lIns="0" bIns="0" rIns="0">
            <a:spAutoFit/>
          </a:bodyPr>
          <a:lstStyle/>
          <a:p>
            <a:pPr algn="ctr">
              <a:lnSpc>
                <a:spcPts val="3360"/>
              </a:lnSpc>
            </a:pPr>
            <a:r>
              <a:rPr lang="en-US" sz="2400">
                <a:solidFill>
                  <a:srgbClr val="000000"/>
                </a:solidFill>
                <a:latin typeface="Times New Roman"/>
              </a:rPr>
              <a:t>Final Year Project Phase-II</a:t>
            </a:r>
          </a:p>
          <a:p>
            <a:pPr algn="ctr">
              <a:lnSpc>
                <a:spcPts val="3360"/>
              </a:lnSpc>
            </a:pPr>
            <a:r>
              <a:rPr lang="en-US" sz="2400">
                <a:solidFill>
                  <a:srgbClr val="000000"/>
                </a:solidFill>
                <a:latin typeface="Times New Roman"/>
              </a:rPr>
              <a:t>Batch 2020-2024</a:t>
            </a:r>
          </a:p>
        </p:txBody>
      </p:sp>
      <p:sp>
        <p:nvSpPr>
          <p:cNvPr name="TextBox 7" id="7"/>
          <p:cNvSpPr txBox="true"/>
          <p:nvPr/>
        </p:nvSpPr>
        <p:spPr>
          <a:xfrm rot="0">
            <a:off x="5443730" y="6688333"/>
            <a:ext cx="7400539" cy="872489"/>
          </a:xfrm>
          <a:prstGeom prst="rect">
            <a:avLst/>
          </a:prstGeom>
        </p:spPr>
        <p:txBody>
          <a:bodyPr anchor="t" rtlCol="false" tIns="0" lIns="0" bIns="0" rIns="0">
            <a:spAutoFit/>
          </a:bodyPr>
          <a:lstStyle/>
          <a:p>
            <a:pPr algn="ctr">
              <a:lnSpc>
                <a:spcPts val="3360"/>
              </a:lnSpc>
            </a:pPr>
            <a:r>
              <a:rPr lang="en-US" sz="2400">
                <a:solidFill>
                  <a:srgbClr val="000000"/>
                </a:solidFill>
                <a:latin typeface="Times New Roman Italics"/>
              </a:rPr>
              <a:t>Under the Supervision of</a:t>
            </a:r>
          </a:p>
          <a:p>
            <a:pPr algn="ctr">
              <a:lnSpc>
                <a:spcPts val="3360"/>
              </a:lnSpc>
            </a:pPr>
            <a:r>
              <a:rPr lang="en-US" sz="2400">
                <a:solidFill>
                  <a:srgbClr val="000000"/>
                </a:solidFill>
                <a:latin typeface="Times New Roman Bold"/>
              </a:rPr>
              <a:t>Dr. Shouvik Dey</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IMPLEMENTATION DETAILS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9</a:t>
            </a:r>
          </a:p>
        </p:txBody>
      </p:sp>
      <p:sp>
        <p:nvSpPr>
          <p:cNvPr name="TextBox 10" id="10"/>
          <p:cNvSpPr txBox="true"/>
          <p:nvPr/>
        </p:nvSpPr>
        <p:spPr>
          <a:xfrm rot="0">
            <a:off x="1326260" y="1573158"/>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INPUT IMAGE</a:t>
            </a:r>
          </a:p>
        </p:txBody>
      </p:sp>
      <p:grpSp>
        <p:nvGrpSpPr>
          <p:cNvPr name="Group 11" id="11"/>
          <p:cNvGrpSpPr/>
          <p:nvPr/>
        </p:nvGrpSpPr>
        <p:grpSpPr>
          <a:xfrm rot="0">
            <a:off x="4841936" y="4302668"/>
            <a:ext cx="2391793" cy="748127"/>
            <a:chOff x="0" y="0"/>
            <a:chExt cx="629937" cy="197037"/>
          </a:xfrm>
        </p:grpSpPr>
        <p:sp>
          <p:nvSpPr>
            <p:cNvPr name="Freeform 12" id="12"/>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a:ln w="38100" cap="sq">
              <a:solidFill>
                <a:srgbClr val="000000"/>
              </a:solidFill>
              <a:prstDash val="solid"/>
              <a:miter/>
            </a:ln>
          </p:spPr>
        </p:sp>
        <p:sp>
          <p:nvSpPr>
            <p:cNvPr name="TextBox 13" id="13"/>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Noise Filter</a:t>
              </a:r>
            </a:p>
          </p:txBody>
        </p:sp>
      </p:grpSp>
      <p:grpSp>
        <p:nvGrpSpPr>
          <p:cNvPr name="Group 14" id="14"/>
          <p:cNvGrpSpPr/>
          <p:nvPr/>
        </p:nvGrpSpPr>
        <p:grpSpPr>
          <a:xfrm rot="0">
            <a:off x="1735768" y="4302668"/>
            <a:ext cx="2391793" cy="748127"/>
            <a:chOff x="0" y="0"/>
            <a:chExt cx="629937" cy="197037"/>
          </a:xfrm>
        </p:grpSpPr>
        <p:sp>
          <p:nvSpPr>
            <p:cNvPr name="Freeform 15" id="15"/>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6" id="16"/>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Input Image</a:t>
              </a:r>
            </a:p>
          </p:txBody>
        </p:sp>
      </p:grpSp>
      <p:grpSp>
        <p:nvGrpSpPr>
          <p:cNvPr name="Group 17" id="17"/>
          <p:cNvGrpSpPr/>
          <p:nvPr/>
        </p:nvGrpSpPr>
        <p:grpSpPr>
          <a:xfrm rot="0">
            <a:off x="14160439" y="4302668"/>
            <a:ext cx="2391793" cy="748127"/>
            <a:chOff x="0" y="0"/>
            <a:chExt cx="629937" cy="197037"/>
          </a:xfrm>
        </p:grpSpPr>
        <p:sp>
          <p:nvSpPr>
            <p:cNvPr name="Freeform 18" id="18"/>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9" id="19"/>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Enhanced Image</a:t>
              </a:r>
            </a:p>
          </p:txBody>
        </p:sp>
      </p:grpSp>
      <p:grpSp>
        <p:nvGrpSpPr>
          <p:cNvPr name="Group 20" id="20"/>
          <p:cNvGrpSpPr/>
          <p:nvPr/>
        </p:nvGrpSpPr>
        <p:grpSpPr>
          <a:xfrm rot="0">
            <a:off x="7948104" y="4250869"/>
            <a:ext cx="2391793" cy="851725"/>
            <a:chOff x="0" y="0"/>
            <a:chExt cx="629937" cy="224323"/>
          </a:xfrm>
        </p:grpSpPr>
        <p:sp>
          <p:nvSpPr>
            <p:cNvPr name="Freeform 21" id="21"/>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22" id="22"/>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Adaptive</a:t>
              </a:r>
            </a:p>
            <a:p>
              <a:pPr algn="ctr">
                <a:lnSpc>
                  <a:spcPts val="2659"/>
                </a:lnSpc>
              </a:pPr>
              <a:r>
                <a:rPr lang="en-US" sz="1899">
                  <a:solidFill>
                    <a:srgbClr val="000000"/>
                  </a:solidFill>
                  <a:latin typeface="Times New Roman"/>
                </a:rPr>
                <a:t>Thresholding</a:t>
              </a:r>
            </a:p>
          </p:txBody>
        </p:sp>
      </p:grpSp>
      <p:grpSp>
        <p:nvGrpSpPr>
          <p:cNvPr name="Group 23" id="23"/>
          <p:cNvGrpSpPr/>
          <p:nvPr/>
        </p:nvGrpSpPr>
        <p:grpSpPr>
          <a:xfrm rot="0">
            <a:off x="11054271" y="2665617"/>
            <a:ext cx="2391793" cy="4049628"/>
            <a:chOff x="0" y="0"/>
            <a:chExt cx="629937" cy="1066569"/>
          </a:xfrm>
        </p:grpSpPr>
        <p:sp>
          <p:nvSpPr>
            <p:cNvPr name="Freeform 24" id="24"/>
            <p:cNvSpPr/>
            <p:nvPr/>
          </p:nvSpPr>
          <p:spPr>
            <a:xfrm flipH="false" flipV="false" rot="0">
              <a:off x="0" y="0"/>
              <a:ext cx="629937" cy="1066569"/>
            </a:xfrm>
            <a:custGeom>
              <a:avLst/>
              <a:gdLst/>
              <a:ahLst/>
              <a:cxnLst/>
              <a:rect r="r" b="b" t="t" l="l"/>
              <a:pathLst>
                <a:path h="1066569" w="629937">
                  <a:moveTo>
                    <a:pt x="0" y="0"/>
                  </a:moveTo>
                  <a:lnTo>
                    <a:pt x="629937" y="0"/>
                  </a:lnTo>
                  <a:lnTo>
                    <a:pt x="629937" y="1066569"/>
                  </a:lnTo>
                  <a:lnTo>
                    <a:pt x="0" y="1066569"/>
                  </a:lnTo>
                  <a:close/>
                </a:path>
              </a:pathLst>
            </a:custGeom>
            <a:solidFill>
              <a:srgbClr val="FFFFFF"/>
            </a:solidFill>
            <a:ln w="38100" cap="sq">
              <a:solidFill>
                <a:srgbClr val="000000"/>
              </a:solidFill>
              <a:prstDash val="solid"/>
              <a:miter/>
            </a:ln>
          </p:spPr>
        </p:sp>
        <p:sp>
          <p:nvSpPr>
            <p:cNvPr name="TextBox 25" id="25"/>
            <p:cNvSpPr txBox="true"/>
            <p:nvPr/>
          </p:nvSpPr>
          <p:spPr>
            <a:xfrm>
              <a:off x="0" y="-76200"/>
              <a:ext cx="629937" cy="1142769"/>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1125119" y="2877900"/>
            <a:ext cx="2250097" cy="775525"/>
            <a:chOff x="0" y="0"/>
            <a:chExt cx="592618" cy="204254"/>
          </a:xfrm>
        </p:grpSpPr>
        <p:sp>
          <p:nvSpPr>
            <p:cNvPr name="Freeform 27" id="27"/>
            <p:cNvSpPr/>
            <p:nvPr/>
          </p:nvSpPr>
          <p:spPr>
            <a:xfrm flipH="false" flipV="false" rot="0">
              <a:off x="0" y="0"/>
              <a:ext cx="592618" cy="204254"/>
            </a:xfrm>
            <a:custGeom>
              <a:avLst/>
              <a:gdLst/>
              <a:ahLst/>
              <a:cxnLst/>
              <a:rect r="r" b="b" t="t" l="l"/>
              <a:pathLst>
                <a:path h="204254" w="592618">
                  <a:moveTo>
                    <a:pt x="0" y="0"/>
                  </a:moveTo>
                  <a:lnTo>
                    <a:pt x="592618" y="0"/>
                  </a:lnTo>
                  <a:lnTo>
                    <a:pt x="592618" y="204254"/>
                  </a:lnTo>
                  <a:lnTo>
                    <a:pt x="0" y="204254"/>
                  </a:lnTo>
                  <a:close/>
                </a:path>
              </a:pathLst>
            </a:custGeom>
            <a:solidFill>
              <a:srgbClr val="FFFFFF"/>
            </a:solidFill>
          </p:spPr>
        </p:sp>
        <p:sp>
          <p:nvSpPr>
            <p:cNvPr name="TextBox 28" id="28"/>
            <p:cNvSpPr txBox="true"/>
            <p:nvPr/>
          </p:nvSpPr>
          <p:spPr>
            <a:xfrm>
              <a:off x="0" y="-76200"/>
              <a:ext cx="592618" cy="280454"/>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Morphological </a:t>
              </a:r>
            </a:p>
            <a:p>
              <a:pPr algn="ctr">
                <a:lnSpc>
                  <a:spcPts val="2659"/>
                </a:lnSpc>
              </a:pPr>
              <a:r>
                <a:rPr lang="en-US" sz="1899">
                  <a:solidFill>
                    <a:srgbClr val="000000"/>
                  </a:solidFill>
                  <a:latin typeface="Times New Roman"/>
                </a:rPr>
                <a:t>Image processing</a:t>
              </a:r>
            </a:p>
          </p:txBody>
        </p:sp>
      </p:grpSp>
      <p:grpSp>
        <p:nvGrpSpPr>
          <p:cNvPr name="Group 29" id="29"/>
          <p:cNvGrpSpPr/>
          <p:nvPr/>
        </p:nvGrpSpPr>
        <p:grpSpPr>
          <a:xfrm rot="0">
            <a:off x="11302238" y="3671298"/>
            <a:ext cx="1895859" cy="518350"/>
            <a:chOff x="0" y="0"/>
            <a:chExt cx="499321" cy="136520"/>
          </a:xfrm>
        </p:grpSpPr>
        <p:sp>
          <p:nvSpPr>
            <p:cNvPr name="Freeform 30" id="30"/>
            <p:cNvSpPr/>
            <p:nvPr/>
          </p:nvSpPr>
          <p:spPr>
            <a:xfrm flipH="false" flipV="false" rot="0">
              <a:off x="0" y="0"/>
              <a:ext cx="499321" cy="136520"/>
            </a:xfrm>
            <a:custGeom>
              <a:avLst/>
              <a:gdLst/>
              <a:ahLst/>
              <a:cxnLst/>
              <a:rect r="r" b="b" t="t" l="l"/>
              <a:pathLst>
                <a:path h="136520" w="499321">
                  <a:moveTo>
                    <a:pt x="0" y="0"/>
                  </a:moveTo>
                  <a:lnTo>
                    <a:pt x="499321" y="0"/>
                  </a:lnTo>
                  <a:lnTo>
                    <a:pt x="499321" y="136520"/>
                  </a:lnTo>
                  <a:lnTo>
                    <a:pt x="0" y="136520"/>
                  </a:lnTo>
                  <a:close/>
                </a:path>
              </a:pathLst>
            </a:custGeom>
            <a:solidFill>
              <a:srgbClr val="FFFFFF"/>
            </a:solidFill>
            <a:ln w="38100" cap="sq">
              <a:solidFill>
                <a:srgbClr val="000000"/>
              </a:solidFill>
              <a:prstDash val="solid"/>
              <a:miter/>
            </a:ln>
          </p:spPr>
        </p:sp>
        <p:sp>
          <p:nvSpPr>
            <p:cNvPr name="TextBox 31" id="31"/>
            <p:cNvSpPr txBox="true"/>
            <p:nvPr/>
          </p:nvSpPr>
          <p:spPr>
            <a:xfrm>
              <a:off x="0" y="-76200"/>
              <a:ext cx="499321" cy="212720"/>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Dilation</a:t>
              </a:r>
            </a:p>
          </p:txBody>
        </p:sp>
      </p:grpSp>
      <p:grpSp>
        <p:nvGrpSpPr>
          <p:cNvPr name="Group 32" id="32"/>
          <p:cNvGrpSpPr/>
          <p:nvPr/>
        </p:nvGrpSpPr>
        <p:grpSpPr>
          <a:xfrm rot="0">
            <a:off x="11302238" y="4358044"/>
            <a:ext cx="1895859" cy="518350"/>
            <a:chOff x="0" y="0"/>
            <a:chExt cx="499321" cy="136520"/>
          </a:xfrm>
        </p:grpSpPr>
        <p:sp>
          <p:nvSpPr>
            <p:cNvPr name="Freeform 33" id="33"/>
            <p:cNvSpPr/>
            <p:nvPr/>
          </p:nvSpPr>
          <p:spPr>
            <a:xfrm flipH="false" flipV="false" rot="0">
              <a:off x="0" y="0"/>
              <a:ext cx="499321" cy="136520"/>
            </a:xfrm>
            <a:custGeom>
              <a:avLst/>
              <a:gdLst/>
              <a:ahLst/>
              <a:cxnLst/>
              <a:rect r="r" b="b" t="t" l="l"/>
              <a:pathLst>
                <a:path h="136520" w="499321">
                  <a:moveTo>
                    <a:pt x="0" y="0"/>
                  </a:moveTo>
                  <a:lnTo>
                    <a:pt x="499321" y="0"/>
                  </a:lnTo>
                  <a:lnTo>
                    <a:pt x="499321" y="136520"/>
                  </a:lnTo>
                  <a:lnTo>
                    <a:pt x="0" y="136520"/>
                  </a:lnTo>
                  <a:close/>
                </a:path>
              </a:pathLst>
            </a:custGeom>
            <a:solidFill>
              <a:srgbClr val="FFFFFF"/>
            </a:solidFill>
            <a:ln w="38100" cap="sq">
              <a:solidFill>
                <a:srgbClr val="000000"/>
              </a:solidFill>
              <a:prstDash val="solid"/>
              <a:miter/>
            </a:ln>
          </p:spPr>
        </p:sp>
        <p:sp>
          <p:nvSpPr>
            <p:cNvPr name="TextBox 34" id="34"/>
            <p:cNvSpPr txBox="true"/>
            <p:nvPr/>
          </p:nvSpPr>
          <p:spPr>
            <a:xfrm>
              <a:off x="0" y="-76200"/>
              <a:ext cx="499321" cy="212720"/>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Erosion</a:t>
              </a:r>
            </a:p>
          </p:txBody>
        </p:sp>
      </p:grpSp>
      <p:grpSp>
        <p:nvGrpSpPr>
          <p:cNvPr name="Group 35" id="35"/>
          <p:cNvGrpSpPr/>
          <p:nvPr/>
        </p:nvGrpSpPr>
        <p:grpSpPr>
          <a:xfrm rot="0">
            <a:off x="11302238" y="5044790"/>
            <a:ext cx="1895859" cy="518350"/>
            <a:chOff x="0" y="0"/>
            <a:chExt cx="499321" cy="136520"/>
          </a:xfrm>
        </p:grpSpPr>
        <p:sp>
          <p:nvSpPr>
            <p:cNvPr name="Freeform 36" id="36"/>
            <p:cNvSpPr/>
            <p:nvPr/>
          </p:nvSpPr>
          <p:spPr>
            <a:xfrm flipH="false" flipV="false" rot="0">
              <a:off x="0" y="0"/>
              <a:ext cx="499321" cy="136520"/>
            </a:xfrm>
            <a:custGeom>
              <a:avLst/>
              <a:gdLst/>
              <a:ahLst/>
              <a:cxnLst/>
              <a:rect r="r" b="b" t="t" l="l"/>
              <a:pathLst>
                <a:path h="136520" w="499321">
                  <a:moveTo>
                    <a:pt x="0" y="0"/>
                  </a:moveTo>
                  <a:lnTo>
                    <a:pt x="499321" y="0"/>
                  </a:lnTo>
                  <a:lnTo>
                    <a:pt x="499321" y="136520"/>
                  </a:lnTo>
                  <a:lnTo>
                    <a:pt x="0" y="136520"/>
                  </a:lnTo>
                  <a:close/>
                </a:path>
              </a:pathLst>
            </a:custGeom>
            <a:solidFill>
              <a:srgbClr val="FFFFFF"/>
            </a:solidFill>
            <a:ln w="38100" cap="sq">
              <a:solidFill>
                <a:srgbClr val="000000"/>
              </a:solidFill>
              <a:prstDash val="solid"/>
              <a:miter/>
            </a:ln>
          </p:spPr>
        </p:sp>
        <p:sp>
          <p:nvSpPr>
            <p:cNvPr name="TextBox 37" id="37"/>
            <p:cNvSpPr txBox="true"/>
            <p:nvPr/>
          </p:nvSpPr>
          <p:spPr>
            <a:xfrm>
              <a:off x="0" y="-76200"/>
              <a:ext cx="499321" cy="212720"/>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Opening</a:t>
              </a:r>
            </a:p>
          </p:txBody>
        </p:sp>
      </p:grpSp>
      <p:grpSp>
        <p:nvGrpSpPr>
          <p:cNvPr name="Group 38" id="38"/>
          <p:cNvGrpSpPr/>
          <p:nvPr/>
        </p:nvGrpSpPr>
        <p:grpSpPr>
          <a:xfrm rot="0">
            <a:off x="11302238" y="5731536"/>
            <a:ext cx="1895859" cy="518350"/>
            <a:chOff x="0" y="0"/>
            <a:chExt cx="499321" cy="136520"/>
          </a:xfrm>
        </p:grpSpPr>
        <p:sp>
          <p:nvSpPr>
            <p:cNvPr name="Freeform 39" id="39"/>
            <p:cNvSpPr/>
            <p:nvPr/>
          </p:nvSpPr>
          <p:spPr>
            <a:xfrm flipH="false" flipV="false" rot="0">
              <a:off x="0" y="0"/>
              <a:ext cx="499321" cy="136520"/>
            </a:xfrm>
            <a:custGeom>
              <a:avLst/>
              <a:gdLst/>
              <a:ahLst/>
              <a:cxnLst/>
              <a:rect r="r" b="b" t="t" l="l"/>
              <a:pathLst>
                <a:path h="136520" w="499321">
                  <a:moveTo>
                    <a:pt x="0" y="0"/>
                  </a:moveTo>
                  <a:lnTo>
                    <a:pt x="499321" y="0"/>
                  </a:lnTo>
                  <a:lnTo>
                    <a:pt x="499321" y="136520"/>
                  </a:lnTo>
                  <a:lnTo>
                    <a:pt x="0" y="136520"/>
                  </a:lnTo>
                  <a:close/>
                </a:path>
              </a:pathLst>
            </a:custGeom>
            <a:solidFill>
              <a:srgbClr val="FFFFFF"/>
            </a:solidFill>
            <a:ln w="38100" cap="sq">
              <a:solidFill>
                <a:srgbClr val="000000"/>
              </a:solidFill>
              <a:prstDash val="solid"/>
              <a:miter/>
            </a:ln>
          </p:spPr>
        </p:sp>
        <p:sp>
          <p:nvSpPr>
            <p:cNvPr name="TextBox 40" id="40"/>
            <p:cNvSpPr txBox="true"/>
            <p:nvPr/>
          </p:nvSpPr>
          <p:spPr>
            <a:xfrm>
              <a:off x="0" y="-76200"/>
              <a:ext cx="499321" cy="212720"/>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Closing</a:t>
              </a:r>
            </a:p>
          </p:txBody>
        </p:sp>
      </p:grpSp>
      <p:sp>
        <p:nvSpPr>
          <p:cNvPr name="AutoShape 41" id="41"/>
          <p:cNvSpPr/>
          <p:nvPr/>
        </p:nvSpPr>
        <p:spPr>
          <a:xfrm>
            <a:off x="4127561" y="4676732"/>
            <a:ext cx="714375" cy="0"/>
          </a:xfrm>
          <a:prstGeom prst="line">
            <a:avLst/>
          </a:prstGeom>
          <a:ln cap="flat" w="38100">
            <a:solidFill>
              <a:srgbClr val="000000"/>
            </a:solidFill>
            <a:prstDash val="solid"/>
            <a:headEnd type="none" len="sm" w="sm"/>
            <a:tailEnd type="arrow" len="sm" w="med"/>
          </a:ln>
        </p:spPr>
      </p:sp>
      <p:sp>
        <p:nvSpPr>
          <p:cNvPr name="AutoShape 42" id="42"/>
          <p:cNvSpPr/>
          <p:nvPr/>
        </p:nvSpPr>
        <p:spPr>
          <a:xfrm>
            <a:off x="7233729" y="4676732"/>
            <a:ext cx="714375" cy="0"/>
          </a:xfrm>
          <a:prstGeom prst="line">
            <a:avLst/>
          </a:prstGeom>
          <a:ln cap="flat" w="38100">
            <a:solidFill>
              <a:srgbClr val="000000"/>
            </a:solidFill>
            <a:prstDash val="solid"/>
            <a:headEnd type="none" len="sm" w="sm"/>
            <a:tailEnd type="arrow" len="sm" w="med"/>
          </a:ln>
        </p:spPr>
      </p:sp>
      <p:sp>
        <p:nvSpPr>
          <p:cNvPr name="AutoShape 43" id="43"/>
          <p:cNvSpPr/>
          <p:nvPr/>
        </p:nvSpPr>
        <p:spPr>
          <a:xfrm>
            <a:off x="10339896" y="4676732"/>
            <a:ext cx="714375" cy="13699"/>
          </a:xfrm>
          <a:prstGeom prst="line">
            <a:avLst/>
          </a:prstGeom>
          <a:ln cap="flat" w="38100">
            <a:solidFill>
              <a:srgbClr val="000000"/>
            </a:solidFill>
            <a:prstDash val="solid"/>
            <a:headEnd type="none" len="sm" w="sm"/>
            <a:tailEnd type="arrow" len="sm" w="med"/>
          </a:ln>
        </p:spPr>
      </p:sp>
      <p:sp>
        <p:nvSpPr>
          <p:cNvPr name="AutoShape 44" id="44"/>
          <p:cNvSpPr/>
          <p:nvPr/>
        </p:nvSpPr>
        <p:spPr>
          <a:xfrm flipV="true">
            <a:off x="13446064" y="4676732"/>
            <a:ext cx="714375" cy="13699"/>
          </a:xfrm>
          <a:prstGeom prst="line">
            <a:avLst/>
          </a:prstGeom>
          <a:ln cap="flat" w="38100">
            <a:solidFill>
              <a:srgbClr val="000000"/>
            </a:solidFill>
            <a:prstDash val="solid"/>
            <a:headEnd type="none" len="sm" w="sm"/>
            <a:tailEnd type="arrow" len="sm" w="med"/>
          </a:ln>
        </p:spPr>
      </p:sp>
      <p:sp>
        <p:nvSpPr>
          <p:cNvPr name="TextBox 45" id="45"/>
          <p:cNvSpPr txBox="true"/>
          <p:nvPr/>
        </p:nvSpPr>
        <p:spPr>
          <a:xfrm rot="0">
            <a:off x="1028700" y="7555176"/>
            <a:ext cx="8695355" cy="20243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Input image is pre-processed to filter out any noise using filters and adaptive thresholding</a:t>
            </a:r>
          </a:p>
          <a:p>
            <a:pPr algn="just" marL="604519" indent="-302260" lvl="1">
              <a:lnSpc>
                <a:spcPts val="3919"/>
              </a:lnSpc>
              <a:buFont typeface="Arial"/>
              <a:buChar char="•"/>
            </a:pPr>
            <a:r>
              <a:rPr lang="en-US" sz="2799">
                <a:solidFill>
                  <a:srgbClr val="000000"/>
                </a:solidFill>
                <a:latin typeface="Times New Roman"/>
              </a:rPr>
              <a:t>After that we employ morphological image processing to further enhance the image</a:t>
            </a:r>
          </a:p>
        </p:txBody>
      </p:sp>
      <p:sp>
        <p:nvSpPr>
          <p:cNvPr name="TextBox 46" id="46"/>
          <p:cNvSpPr txBox="true"/>
          <p:nvPr/>
        </p:nvSpPr>
        <p:spPr>
          <a:xfrm rot="0">
            <a:off x="6744699" y="6865971"/>
            <a:ext cx="4798602" cy="538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rPr>
              <a:t>Figure 3: Image Pre-processing</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IMPLEMENTATION DETAILS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10</a:t>
            </a:r>
          </a:p>
        </p:txBody>
      </p:sp>
      <p:sp>
        <p:nvSpPr>
          <p:cNvPr name="TextBox 10" id="10"/>
          <p:cNvSpPr txBox="true"/>
          <p:nvPr/>
        </p:nvSpPr>
        <p:spPr>
          <a:xfrm rot="0">
            <a:off x="1255413" y="2097431"/>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TEXT EXTRACTION</a:t>
            </a:r>
          </a:p>
        </p:txBody>
      </p:sp>
      <p:grpSp>
        <p:nvGrpSpPr>
          <p:cNvPr name="Group 11" id="11"/>
          <p:cNvGrpSpPr/>
          <p:nvPr/>
        </p:nvGrpSpPr>
        <p:grpSpPr>
          <a:xfrm rot="0">
            <a:off x="7882821" y="4083710"/>
            <a:ext cx="2391793" cy="851725"/>
            <a:chOff x="0" y="0"/>
            <a:chExt cx="629937" cy="224323"/>
          </a:xfrm>
        </p:grpSpPr>
        <p:sp>
          <p:nvSpPr>
            <p:cNvPr name="Freeform 12" id="12"/>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13" id="13"/>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OCR</a:t>
              </a:r>
            </a:p>
            <a:p>
              <a:pPr algn="ctr">
                <a:lnSpc>
                  <a:spcPts val="2659"/>
                </a:lnSpc>
              </a:pPr>
              <a:r>
                <a:rPr lang="en-US" sz="1899">
                  <a:solidFill>
                    <a:srgbClr val="000000"/>
                  </a:solidFill>
                  <a:latin typeface="Times New Roman"/>
                </a:rPr>
                <a:t>(PyTesseract)</a:t>
              </a:r>
            </a:p>
          </p:txBody>
        </p:sp>
      </p:grpSp>
      <p:grpSp>
        <p:nvGrpSpPr>
          <p:cNvPr name="Group 14" id="14"/>
          <p:cNvGrpSpPr/>
          <p:nvPr/>
        </p:nvGrpSpPr>
        <p:grpSpPr>
          <a:xfrm rot="0">
            <a:off x="4776653" y="4135510"/>
            <a:ext cx="2391793" cy="748127"/>
            <a:chOff x="0" y="0"/>
            <a:chExt cx="629937" cy="197037"/>
          </a:xfrm>
        </p:grpSpPr>
        <p:sp>
          <p:nvSpPr>
            <p:cNvPr name="Freeform 15" id="15"/>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6" id="16"/>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Processed Image</a:t>
              </a:r>
            </a:p>
          </p:txBody>
        </p:sp>
      </p:grpSp>
      <p:grpSp>
        <p:nvGrpSpPr>
          <p:cNvPr name="Group 17" id="17"/>
          <p:cNvGrpSpPr/>
          <p:nvPr/>
        </p:nvGrpSpPr>
        <p:grpSpPr>
          <a:xfrm rot="0">
            <a:off x="11119554" y="4135510"/>
            <a:ext cx="2391793" cy="748127"/>
            <a:chOff x="0" y="0"/>
            <a:chExt cx="629937" cy="197037"/>
          </a:xfrm>
        </p:grpSpPr>
        <p:sp>
          <p:nvSpPr>
            <p:cNvPr name="Freeform 18" id="18"/>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9" id="19"/>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Extracted Text</a:t>
              </a:r>
            </a:p>
          </p:txBody>
        </p:sp>
      </p:grpSp>
      <p:sp>
        <p:nvSpPr>
          <p:cNvPr name="AutoShape 20" id="20"/>
          <p:cNvSpPr/>
          <p:nvPr/>
        </p:nvSpPr>
        <p:spPr>
          <a:xfrm>
            <a:off x="7168446" y="4509573"/>
            <a:ext cx="714375" cy="0"/>
          </a:xfrm>
          <a:prstGeom prst="line">
            <a:avLst/>
          </a:prstGeom>
          <a:ln cap="flat" w="38100">
            <a:solidFill>
              <a:srgbClr val="000000"/>
            </a:solidFill>
            <a:prstDash val="solid"/>
            <a:headEnd type="none" len="sm" w="sm"/>
            <a:tailEnd type="arrow" len="sm" w="med"/>
          </a:ln>
        </p:spPr>
      </p:sp>
      <p:sp>
        <p:nvSpPr>
          <p:cNvPr name="AutoShape 21" id="21"/>
          <p:cNvSpPr/>
          <p:nvPr/>
        </p:nvSpPr>
        <p:spPr>
          <a:xfrm flipV="true">
            <a:off x="10274614" y="4509573"/>
            <a:ext cx="844940" cy="0"/>
          </a:xfrm>
          <a:prstGeom prst="line">
            <a:avLst/>
          </a:prstGeom>
          <a:ln cap="flat" w="38100">
            <a:solidFill>
              <a:srgbClr val="000000"/>
            </a:solidFill>
            <a:prstDash val="solid"/>
            <a:headEnd type="none" len="sm" w="sm"/>
            <a:tailEnd type="arrow" len="sm" w="med"/>
          </a:ln>
        </p:spPr>
      </p:sp>
      <p:sp>
        <p:nvSpPr>
          <p:cNvPr name="TextBox 22" id="22"/>
          <p:cNvSpPr txBox="true"/>
          <p:nvPr/>
        </p:nvSpPr>
        <p:spPr>
          <a:xfrm rot="0">
            <a:off x="1255413" y="6695363"/>
            <a:ext cx="8695355" cy="15290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The Pre-Processed Image is then fed into OCR(Optical Character Recognition) for extracting the text from the image.</a:t>
            </a:r>
          </a:p>
        </p:txBody>
      </p:sp>
      <p:sp>
        <p:nvSpPr>
          <p:cNvPr name="TextBox 23" id="23"/>
          <p:cNvSpPr txBox="true"/>
          <p:nvPr/>
        </p:nvSpPr>
        <p:spPr>
          <a:xfrm rot="0">
            <a:off x="7106022" y="5642409"/>
            <a:ext cx="4075956" cy="538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rPr>
              <a:t>Figure 4: Text Extraction</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IMPLEMENTATION DETAILS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11</a:t>
            </a:r>
          </a:p>
        </p:txBody>
      </p:sp>
      <p:sp>
        <p:nvSpPr>
          <p:cNvPr name="TextBox 10" id="10"/>
          <p:cNvSpPr txBox="true"/>
          <p:nvPr/>
        </p:nvSpPr>
        <p:spPr>
          <a:xfrm rot="0">
            <a:off x="1255413" y="2097431"/>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LANGUAGE IDENTIFICATION</a:t>
            </a:r>
          </a:p>
        </p:txBody>
      </p:sp>
      <p:grpSp>
        <p:nvGrpSpPr>
          <p:cNvPr name="Group 11" id="11"/>
          <p:cNvGrpSpPr/>
          <p:nvPr/>
        </p:nvGrpSpPr>
        <p:grpSpPr>
          <a:xfrm rot="0">
            <a:off x="1735768" y="4825316"/>
            <a:ext cx="2391793" cy="748127"/>
            <a:chOff x="0" y="0"/>
            <a:chExt cx="629937" cy="197037"/>
          </a:xfrm>
        </p:grpSpPr>
        <p:sp>
          <p:nvSpPr>
            <p:cNvPr name="Freeform 12" id="12"/>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3" id="13"/>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Dataset</a:t>
              </a:r>
            </a:p>
          </p:txBody>
        </p:sp>
      </p:grpSp>
      <p:grpSp>
        <p:nvGrpSpPr>
          <p:cNvPr name="Group 14" id="14"/>
          <p:cNvGrpSpPr/>
          <p:nvPr/>
        </p:nvGrpSpPr>
        <p:grpSpPr>
          <a:xfrm rot="0">
            <a:off x="11054271" y="3045485"/>
            <a:ext cx="2391793" cy="748127"/>
            <a:chOff x="0" y="0"/>
            <a:chExt cx="629937" cy="197037"/>
          </a:xfrm>
        </p:grpSpPr>
        <p:sp>
          <p:nvSpPr>
            <p:cNvPr name="Freeform 15" id="15"/>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6" id="16"/>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Extracted Text</a:t>
              </a:r>
            </a:p>
          </p:txBody>
        </p:sp>
      </p:grpSp>
      <p:grpSp>
        <p:nvGrpSpPr>
          <p:cNvPr name="Group 17" id="17"/>
          <p:cNvGrpSpPr/>
          <p:nvPr/>
        </p:nvGrpSpPr>
        <p:grpSpPr>
          <a:xfrm rot="0">
            <a:off x="14160439" y="4808381"/>
            <a:ext cx="2391793" cy="775525"/>
            <a:chOff x="0" y="0"/>
            <a:chExt cx="629937" cy="204254"/>
          </a:xfrm>
        </p:grpSpPr>
        <p:sp>
          <p:nvSpPr>
            <p:cNvPr name="Freeform 18" id="18"/>
            <p:cNvSpPr/>
            <p:nvPr/>
          </p:nvSpPr>
          <p:spPr>
            <a:xfrm flipH="false" flipV="false" rot="0">
              <a:off x="0" y="0"/>
              <a:ext cx="629937" cy="204254"/>
            </a:xfrm>
            <a:custGeom>
              <a:avLst/>
              <a:gdLst/>
              <a:ahLst/>
              <a:cxnLst/>
              <a:rect r="r" b="b" t="t" l="l"/>
              <a:pathLst>
                <a:path h="204254" w="629937">
                  <a:moveTo>
                    <a:pt x="0" y="0"/>
                  </a:moveTo>
                  <a:lnTo>
                    <a:pt x="629937" y="0"/>
                  </a:lnTo>
                  <a:lnTo>
                    <a:pt x="629937" y="204254"/>
                  </a:lnTo>
                  <a:lnTo>
                    <a:pt x="0" y="204254"/>
                  </a:lnTo>
                  <a:close/>
                </a:path>
              </a:pathLst>
            </a:custGeom>
            <a:solidFill>
              <a:srgbClr val="FFFFFF"/>
            </a:solidFill>
          </p:spPr>
        </p:sp>
        <p:sp>
          <p:nvSpPr>
            <p:cNvPr name="TextBox 19" id="19"/>
            <p:cNvSpPr txBox="true"/>
            <p:nvPr/>
          </p:nvSpPr>
          <p:spPr>
            <a:xfrm>
              <a:off x="0" y="-76200"/>
              <a:ext cx="629937" cy="280454"/>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Language Identification</a:t>
              </a:r>
            </a:p>
          </p:txBody>
        </p:sp>
      </p:grpSp>
      <p:grpSp>
        <p:nvGrpSpPr>
          <p:cNvPr name="Group 20" id="20"/>
          <p:cNvGrpSpPr/>
          <p:nvPr/>
        </p:nvGrpSpPr>
        <p:grpSpPr>
          <a:xfrm rot="0">
            <a:off x="4841936" y="4770281"/>
            <a:ext cx="2391793" cy="851725"/>
            <a:chOff x="0" y="0"/>
            <a:chExt cx="629937" cy="224323"/>
          </a:xfrm>
        </p:grpSpPr>
        <p:sp>
          <p:nvSpPr>
            <p:cNvPr name="Freeform 21" id="21"/>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22" id="22"/>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Data </a:t>
              </a:r>
            </a:p>
            <a:p>
              <a:pPr algn="ctr">
                <a:lnSpc>
                  <a:spcPts val="2659"/>
                </a:lnSpc>
              </a:pPr>
              <a:r>
                <a:rPr lang="en-US" sz="1899">
                  <a:solidFill>
                    <a:srgbClr val="000000"/>
                  </a:solidFill>
                  <a:latin typeface="Times New Roman"/>
                </a:rPr>
                <a:t>Pre-processing</a:t>
              </a:r>
            </a:p>
          </p:txBody>
        </p:sp>
      </p:grpSp>
      <p:grpSp>
        <p:nvGrpSpPr>
          <p:cNvPr name="Group 23" id="23"/>
          <p:cNvGrpSpPr/>
          <p:nvPr/>
        </p:nvGrpSpPr>
        <p:grpSpPr>
          <a:xfrm rot="0">
            <a:off x="7948104" y="4825316"/>
            <a:ext cx="2391793" cy="748127"/>
            <a:chOff x="0" y="0"/>
            <a:chExt cx="629937" cy="197037"/>
          </a:xfrm>
        </p:grpSpPr>
        <p:sp>
          <p:nvSpPr>
            <p:cNvPr name="Freeform 24" id="24"/>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a:ln w="38100" cap="sq">
              <a:solidFill>
                <a:srgbClr val="000000"/>
              </a:solidFill>
              <a:prstDash val="solid"/>
              <a:miter/>
            </a:ln>
          </p:spPr>
        </p:sp>
        <p:sp>
          <p:nvSpPr>
            <p:cNvPr name="TextBox 25" id="25"/>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Model Selection</a:t>
              </a:r>
            </a:p>
          </p:txBody>
        </p:sp>
      </p:grpSp>
      <p:grpSp>
        <p:nvGrpSpPr>
          <p:cNvPr name="Group 26" id="26"/>
          <p:cNvGrpSpPr/>
          <p:nvPr/>
        </p:nvGrpSpPr>
        <p:grpSpPr>
          <a:xfrm rot="0">
            <a:off x="11054271" y="4825316"/>
            <a:ext cx="2391793" cy="748127"/>
            <a:chOff x="0" y="0"/>
            <a:chExt cx="629937" cy="197037"/>
          </a:xfrm>
        </p:grpSpPr>
        <p:sp>
          <p:nvSpPr>
            <p:cNvPr name="Freeform 27" id="27"/>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a:ln w="38100" cap="sq">
              <a:solidFill>
                <a:srgbClr val="000000"/>
              </a:solidFill>
              <a:prstDash val="solid"/>
              <a:miter/>
            </a:ln>
          </p:spPr>
        </p:sp>
        <p:sp>
          <p:nvSpPr>
            <p:cNvPr name="TextBox 28" id="28"/>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Integration</a:t>
              </a:r>
            </a:p>
          </p:txBody>
        </p:sp>
      </p:grpSp>
      <p:sp>
        <p:nvSpPr>
          <p:cNvPr name="AutoShape 29" id="29"/>
          <p:cNvSpPr/>
          <p:nvPr/>
        </p:nvSpPr>
        <p:spPr>
          <a:xfrm flipV="true">
            <a:off x="4127561" y="5196144"/>
            <a:ext cx="714375" cy="3235"/>
          </a:xfrm>
          <a:prstGeom prst="line">
            <a:avLst/>
          </a:prstGeom>
          <a:ln cap="flat" w="38100">
            <a:solidFill>
              <a:srgbClr val="000000"/>
            </a:solidFill>
            <a:prstDash val="solid"/>
            <a:headEnd type="none" len="sm" w="sm"/>
            <a:tailEnd type="arrow" len="sm" w="med"/>
          </a:ln>
        </p:spPr>
      </p:sp>
      <p:sp>
        <p:nvSpPr>
          <p:cNvPr name="AutoShape 30" id="30"/>
          <p:cNvSpPr/>
          <p:nvPr/>
        </p:nvSpPr>
        <p:spPr>
          <a:xfrm>
            <a:off x="7233729" y="5196144"/>
            <a:ext cx="714375" cy="3235"/>
          </a:xfrm>
          <a:prstGeom prst="line">
            <a:avLst/>
          </a:prstGeom>
          <a:ln cap="flat" w="38100">
            <a:solidFill>
              <a:srgbClr val="000000"/>
            </a:solidFill>
            <a:prstDash val="solid"/>
            <a:headEnd type="none" len="sm" w="sm"/>
            <a:tailEnd type="arrow" len="sm" w="med"/>
          </a:ln>
        </p:spPr>
      </p:sp>
      <p:sp>
        <p:nvSpPr>
          <p:cNvPr name="AutoShape 31" id="31"/>
          <p:cNvSpPr/>
          <p:nvPr/>
        </p:nvSpPr>
        <p:spPr>
          <a:xfrm>
            <a:off x="10339896" y="5199379"/>
            <a:ext cx="714375" cy="0"/>
          </a:xfrm>
          <a:prstGeom prst="line">
            <a:avLst/>
          </a:prstGeom>
          <a:ln cap="flat" w="38100">
            <a:solidFill>
              <a:srgbClr val="000000"/>
            </a:solidFill>
            <a:prstDash val="solid"/>
            <a:headEnd type="none" len="sm" w="sm"/>
            <a:tailEnd type="arrow" len="sm" w="med"/>
          </a:ln>
        </p:spPr>
      </p:sp>
      <p:sp>
        <p:nvSpPr>
          <p:cNvPr name="AutoShape 32" id="32"/>
          <p:cNvSpPr/>
          <p:nvPr/>
        </p:nvSpPr>
        <p:spPr>
          <a:xfrm flipV="true">
            <a:off x="13446064" y="5196144"/>
            <a:ext cx="714375" cy="3235"/>
          </a:xfrm>
          <a:prstGeom prst="line">
            <a:avLst/>
          </a:prstGeom>
          <a:ln cap="flat" w="38100">
            <a:solidFill>
              <a:srgbClr val="000000"/>
            </a:solidFill>
            <a:prstDash val="solid"/>
            <a:headEnd type="none" len="sm" w="sm"/>
            <a:tailEnd type="arrow" len="sm" w="med"/>
          </a:ln>
        </p:spPr>
      </p:sp>
      <p:sp>
        <p:nvSpPr>
          <p:cNvPr name="AutoShape 33" id="33"/>
          <p:cNvSpPr/>
          <p:nvPr/>
        </p:nvSpPr>
        <p:spPr>
          <a:xfrm>
            <a:off x="12250168" y="3793612"/>
            <a:ext cx="0" cy="1031704"/>
          </a:xfrm>
          <a:prstGeom prst="line">
            <a:avLst/>
          </a:prstGeom>
          <a:ln cap="flat" w="38100">
            <a:solidFill>
              <a:srgbClr val="000000"/>
            </a:solidFill>
            <a:prstDash val="solid"/>
            <a:headEnd type="none" len="sm" w="sm"/>
            <a:tailEnd type="arrow" len="sm" w="med"/>
          </a:ln>
        </p:spPr>
      </p:sp>
      <p:sp>
        <p:nvSpPr>
          <p:cNvPr name="TextBox 34" id="34"/>
          <p:cNvSpPr txBox="true"/>
          <p:nvPr/>
        </p:nvSpPr>
        <p:spPr>
          <a:xfrm rot="0">
            <a:off x="1028700" y="7729220"/>
            <a:ext cx="8695355" cy="15290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The Extracted Text is then Identified with the help of the machine learning model that is trained using the language dataset.</a:t>
            </a:r>
          </a:p>
        </p:txBody>
      </p:sp>
      <p:sp>
        <p:nvSpPr>
          <p:cNvPr name="TextBox 35" id="35"/>
          <p:cNvSpPr txBox="true"/>
          <p:nvPr/>
        </p:nvSpPr>
        <p:spPr>
          <a:xfrm rot="0">
            <a:off x="6571927" y="6204585"/>
            <a:ext cx="5144146" cy="538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rPr>
              <a:t>Figure 5: Language Identification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IMPLEMENTATION DETAILS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12</a:t>
            </a:r>
          </a:p>
        </p:txBody>
      </p:sp>
      <p:sp>
        <p:nvSpPr>
          <p:cNvPr name="TextBox 10" id="10"/>
          <p:cNvSpPr txBox="true"/>
          <p:nvPr/>
        </p:nvSpPr>
        <p:spPr>
          <a:xfrm rot="0">
            <a:off x="1255413" y="2097431"/>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TRANSLATION </a:t>
            </a:r>
          </a:p>
        </p:txBody>
      </p:sp>
      <p:grpSp>
        <p:nvGrpSpPr>
          <p:cNvPr name="Group 11" id="11"/>
          <p:cNvGrpSpPr/>
          <p:nvPr/>
        </p:nvGrpSpPr>
        <p:grpSpPr>
          <a:xfrm rot="0">
            <a:off x="3166891" y="4726129"/>
            <a:ext cx="2391793" cy="748127"/>
            <a:chOff x="0" y="0"/>
            <a:chExt cx="629937" cy="197037"/>
          </a:xfrm>
        </p:grpSpPr>
        <p:sp>
          <p:nvSpPr>
            <p:cNvPr name="Freeform 12" id="12"/>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3" id="13"/>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Dataset</a:t>
              </a:r>
            </a:p>
          </p:txBody>
        </p:sp>
      </p:grpSp>
      <p:grpSp>
        <p:nvGrpSpPr>
          <p:cNvPr name="Group 14" id="14"/>
          <p:cNvGrpSpPr/>
          <p:nvPr/>
        </p:nvGrpSpPr>
        <p:grpSpPr>
          <a:xfrm rot="0">
            <a:off x="9379227" y="3045485"/>
            <a:ext cx="2391793" cy="748127"/>
            <a:chOff x="0" y="0"/>
            <a:chExt cx="629937" cy="197037"/>
          </a:xfrm>
        </p:grpSpPr>
        <p:sp>
          <p:nvSpPr>
            <p:cNvPr name="Freeform 15" id="15"/>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16" id="16"/>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Extracted Text</a:t>
              </a:r>
            </a:p>
          </p:txBody>
        </p:sp>
      </p:grpSp>
      <p:grpSp>
        <p:nvGrpSpPr>
          <p:cNvPr name="Group 17" id="17"/>
          <p:cNvGrpSpPr/>
          <p:nvPr/>
        </p:nvGrpSpPr>
        <p:grpSpPr>
          <a:xfrm rot="0">
            <a:off x="12729316" y="4712430"/>
            <a:ext cx="2391793" cy="775525"/>
            <a:chOff x="0" y="0"/>
            <a:chExt cx="629937" cy="204254"/>
          </a:xfrm>
        </p:grpSpPr>
        <p:sp>
          <p:nvSpPr>
            <p:cNvPr name="Freeform 18" id="18"/>
            <p:cNvSpPr/>
            <p:nvPr/>
          </p:nvSpPr>
          <p:spPr>
            <a:xfrm flipH="false" flipV="false" rot="0">
              <a:off x="0" y="0"/>
              <a:ext cx="629937" cy="204254"/>
            </a:xfrm>
            <a:custGeom>
              <a:avLst/>
              <a:gdLst/>
              <a:ahLst/>
              <a:cxnLst/>
              <a:rect r="r" b="b" t="t" l="l"/>
              <a:pathLst>
                <a:path h="204254" w="629937">
                  <a:moveTo>
                    <a:pt x="0" y="0"/>
                  </a:moveTo>
                  <a:lnTo>
                    <a:pt x="629937" y="0"/>
                  </a:lnTo>
                  <a:lnTo>
                    <a:pt x="629937" y="204254"/>
                  </a:lnTo>
                  <a:lnTo>
                    <a:pt x="0" y="204254"/>
                  </a:lnTo>
                  <a:close/>
                </a:path>
              </a:pathLst>
            </a:custGeom>
            <a:solidFill>
              <a:srgbClr val="FFFFFF"/>
            </a:solidFill>
          </p:spPr>
        </p:sp>
        <p:sp>
          <p:nvSpPr>
            <p:cNvPr name="TextBox 19" id="19"/>
            <p:cNvSpPr txBox="true"/>
            <p:nvPr/>
          </p:nvSpPr>
          <p:spPr>
            <a:xfrm>
              <a:off x="0" y="-76200"/>
              <a:ext cx="629937" cy="280454"/>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Nagamese Text</a:t>
              </a:r>
            </a:p>
          </p:txBody>
        </p:sp>
      </p:grpSp>
      <p:grpSp>
        <p:nvGrpSpPr>
          <p:cNvPr name="Group 20" id="20"/>
          <p:cNvGrpSpPr/>
          <p:nvPr/>
        </p:nvGrpSpPr>
        <p:grpSpPr>
          <a:xfrm rot="0">
            <a:off x="6273059" y="4671095"/>
            <a:ext cx="2391793" cy="851725"/>
            <a:chOff x="0" y="0"/>
            <a:chExt cx="629937" cy="224323"/>
          </a:xfrm>
        </p:grpSpPr>
        <p:sp>
          <p:nvSpPr>
            <p:cNvPr name="Freeform 21" id="21"/>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22" id="22"/>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MySQL DB</a:t>
              </a:r>
            </a:p>
          </p:txBody>
        </p:sp>
      </p:grpSp>
      <p:grpSp>
        <p:nvGrpSpPr>
          <p:cNvPr name="Group 23" id="23"/>
          <p:cNvGrpSpPr/>
          <p:nvPr/>
        </p:nvGrpSpPr>
        <p:grpSpPr>
          <a:xfrm rot="0">
            <a:off x="9379227" y="4726129"/>
            <a:ext cx="2391793" cy="748127"/>
            <a:chOff x="0" y="0"/>
            <a:chExt cx="629937" cy="197037"/>
          </a:xfrm>
        </p:grpSpPr>
        <p:sp>
          <p:nvSpPr>
            <p:cNvPr name="Freeform 24" id="24"/>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a:ln w="38100" cap="sq">
              <a:solidFill>
                <a:srgbClr val="000000"/>
              </a:solidFill>
              <a:prstDash val="solid"/>
              <a:miter/>
            </a:ln>
          </p:spPr>
        </p:sp>
        <p:sp>
          <p:nvSpPr>
            <p:cNvPr name="TextBox 25" id="25"/>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Translation</a:t>
              </a:r>
            </a:p>
          </p:txBody>
        </p:sp>
      </p:grpSp>
      <p:sp>
        <p:nvSpPr>
          <p:cNvPr name="AutoShape 26" id="26"/>
          <p:cNvSpPr/>
          <p:nvPr/>
        </p:nvSpPr>
        <p:spPr>
          <a:xfrm flipV="true">
            <a:off x="5558684" y="5096957"/>
            <a:ext cx="714375" cy="3235"/>
          </a:xfrm>
          <a:prstGeom prst="line">
            <a:avLst/>
          </a:prstGeom>
          <a:ln cap="flat" w="38100">
            <a:solidFill>
              <a:srgbClr val="000000"/>
            </a:solidFill>
            <a:prstDash val="solid"/>
            <a:headEnd type="none" len="sm" w="sm"/>
            <a:tailEnd type="arrow" len="sm" w="med"/>
          </a:ln>
        </p:spPr>
      </p:sp>
      <p:sp>
        <p:nvSpPr>
          <p:cNvPr name="AutoShape 27" id="27"/>
          <p:cNvSpPr/>
          <p:nvPr/>
        </p:nvSpPr>
        <p:spPr>
          <a:xfrm>
            <a:off x="8664852" y="5096957"/>
            <a:ext cx="714375" cy="3235"/>
          </a:xfrm>
          <a:prstGeom prst="line">
            <a:avLst/>
          </a:prstGeom>
          <a:ln cap="flat" w="38100">
            <a:solidFill>
              <a:srgbClr val="000000"/>
            </a:solidFill>
            <a:prstDash val="solid"/>
            <a:headEnd type="none" len="sm" w="sm"/>
            <a:tailEnd type="arrow" len="sm" w="med"/>
          </a:ln>
        </p:spPr>
      </p:sp>
      <p:sp>
        <p:nvSpPr>
          <p:cNvPr name="AutoShape 28" id="28"/>
          <p:cNvSpPr/>
          <p:nvPr/>
        </p:nvSpPr>
        <p:spPr>
          <a:xfrm>
            <a:off x="11771019" y="5100193"/>
            <a:ext cx="958297" cy="0"/>
          </a:xfrm>
          <a:prstGeom prst="line">
            <a:avLst/>
          </a:prstGeom>
          <a:ln cap="flat" w="38100">
            <a:solidFill>
              <a:srgbClr val="000000"/>
            </a:solidFill>
            <a:prstDash val="solid"/>
            <a:headEnd type="none" len="sm" w="sm"/>
            <a:tailEnd type="arrow" len="sm" w="med"/>
          </a:ln>
        </p:spPr>
      </p:sp>
      <p:sp>
        <p:nvSpPr>
          <p:cNvPr name="AutoShape 29" id="29"/>
          <p:cNvSpPr/>
          <p:nvPr/>
        </p:nvSpPr>
        <p:spPr>
          <a:xfrm>
            <a:off x="10575123" y="3793612"/>
            <a:ext cx="0" cy="932518"/>
          </a:xfrm>
          <a:prstGeom prst="line">
            <a:avLst/>
          </a:prstGeom>
          <a:ln cap="flat" w="38100">
            <a:solidFill>
              <a:srgbClr val="000000"/>
            </a:solidFill>
            <a:prstDash val="solid"/>
            <a:headEnd type="none" len="sm" w="sm"/>
            <a:tailEnd type="arrow" len="sm" w="med"/>
          </a:ln>
        </p:spPr>
      </p:sp>
      <p:sp>
        <p:nvSpPr>
          <p:cNvPr name="TextBox 30" id="30"/>
          <p:cNvSpPr txBox="true"/>
          <p:nvPr/>
        </p:nvSpPr>
        <p:spPr>
          <a:xfrm rot="0">
            <a:off x="1028700" y="6851228"/>
            <a:ext cx="8695355" cy="10337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The Extracted text is used to find the most suitable Nagamese sentence from the database.</a:t>
            </a:r>
          </a:p>
        </p:txBody>
      </p:sp>
      <p:sp>
        <p:nvSpPr>
          <p:cNvPr name="TextBox 31" id="31"/>
          <p:cNvSpPr txBox="true"/>
          <p:nvPr/>
        </p:nvSpPr>
        <p:spPr>
          <a:xfrm rot="0">
            <a:off x="7454580" y="6033469"/>
            <a:ext cx="3378840" cy="538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rPr>
              <a:t>Figure 6: Translation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890818" y="9272470"/>
            <a:ext cx="736964" cy="1028700"/>
            <a:chOff x="0" y="0"/>
            <a:chExt cx="194098" cy="270933"/>
          </a:xfrm>
        </p:grpSpPr>
        <p:sp>
          <p:nvSpPr>
            <p:cNvPr name="Freeform 6" id="6"/>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7" id="7"/>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060280" y="2961433"/>
            <a:ext cx="5352286" cy="4949332"/>
          </a:xfrm>
          <a:custGeom>
            <a:avLst/>
            <a:gdLst/>
            <a:ahLst/>
            <a:cxnLst/>
            <a:rect r="r" b="b" t="t" l="l"/>
            <a:pathLst>
              <a:path h="4949332" w="5352286">
                <a:moveTo>
                  <a:pt x="0" y="0"/>
                </a:moveTo>
                <a:lnTo>
                  <a:pt x="5352286" y="0"/>
                </a:lnTo>
                <a:lnTo>
                  <a:pt x="5352286" y="4949332"/>
                </a:lnTo>
                <a:lnTo>
                  <a:pt x="0" y="4949332"/>
                </a:lnTo>
                <a:lnTo>
                  <a:pt x="0" y="0"/>
                </a:lnTo>
                <a:close/>
              </a:path>
            </a:pathLst>
          </a:custGeom>
          <a:blipFill>
            <a:blip r:embed="rId2"/>
            <a:stretch>
              <a:fillRect l="0" t="0" r="0" b="0"/>
            </a:stretch>
          </a:blipFill>
        </p:spPr>
      </p:sp>
      <p:sp>
        <p:nvSpPr>
          <p:cNvPr name="Freeform 9" id="9"/>
          <p:cNvSpPr/>
          <p:nvPr/>
        </p:nvSpPr>
        <p:spPr>
          <a:xfrm flipH="false" flipV="false" rot="0">
            <a:off x="7927634" y="2981034"/>
            <a:ext cx="8000829" cy="4929731"/>
          </a:xfrm>
          <a:custGeom>
            <a:avLst/>
            <a:gdLst/>
            <a:ahLst/>
            <a:cxnLst/>
            <a:rect r="r" b="b" t="t" l="l"/>
            <a:pathLst>
              <a:path h="4929731" w="8000829">
                <a:moveTo>
                  <a:pt x="0" y="0"/>
                </a:moveTo>
                <a:lnTo>
                  <a:pt x="8000829" y="0"/>
                </a:lnTo>
                <a:lnTo>
                  <a:pt x="8000829" y="4929731"/>
                </a:lnTo>
                <a:lnTo>
                  <a:pt x="0" y="4929731"/>
                </a:lnTo>
                <a:lnTo>
                  <a:pt x="0" y="0"/>
                </a:lnTo>
                <a:close/>
              </a:path>
            </a:pathLst>
          </a:custGeom>
          <a:blipFill>
            <a:blip r:embed="rId3"/>
            <a:stretch>
              <a:fillRect l="-199" t="0" r="-199" b="0"/>
            </a:stretch>
          </a:blipFill>
        </p:spPr>
      </p:sp>
      <p:sp>
        <p:nvSpPr>
          <p:cNvPr name="TextBox 10" id="10"/>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RESULTS</a:t>
            </a:r>
          </a:p>
        </p:txBody>
      </p:sp>
      <p:sp>
        <p:nvSpPr>
          <p:cNvPr name="TextBox 11" id="11"/>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13</a:t>
            </a:r>
          </a:p>
        </p:txBody>
      </p:sp>
      <p:sp>
        <p:nvSpPr>
          <p:cNvPr name="TextBox 12" id="12"/>
          <p:cNvSpPr txBox="true"/>
          <p:nvPr/>
        </p:nvSpPr>
        <p:spPr>
          <a:xfrm rot="0">
            <a:off x="1028700" y="2196192"/>
            <a:ext cx="1964825" cy="538480"/>
          </a:xfrm>
          <a:prstGeom prst="rect">
            <a:avLst/>
          </a:prstGeom>
        </p:spPr>
        <p:txBody>
          <a:bodyPr anchor="t" rtlCol="false" tIns="0" lIns="0" bIns="0" rIns="0">
            <a:spAutoFit/>
          </a:bodyPr>
          <a:lstStyle/>
          <a:p>
            <a:pPr algn="just">
              <a:lnSpc>
                <a:spcPts val="3919"/>
              </a:lnSpc>
            </a:pPr>
            <a:r>
              <a:rPr lang="en-US" sz="2799">
                <a:solidFill>
                  <a:srgbClr val="000000"/>
                </a:solidFill>
                <a:latin typeface="Times New Roman"/>
              </a:rPr>
              <a:t>Input </a:t>
            </a:r>
          </a:p>
        </p:txBody>
      </p:sp>
      <p:sp>
        <p:nvSpPr>
          <p:cNvPr name="TextBox 13" id="13"/>
          <p:cNvSpPr txBox="true"/>
          <p:nvPr/>
        </p:nvSpPr>
        <p:spPr>
          <a:xfrm rot="0">
            <a:off x="7927634" y="2196192"/>
            <a:ext cx="1964825" cy="538480"/>
          </a:xfrm>
          <a:prstGeom prst="rect">
            <a:avLst/>
          </a:prstGeom>
        </p:spPr>
        <p:txBody>
          <a:bodyPr anchor="t" rtlCol="false" tIns="0" lIns="0" bIns="0" rIns="0">
            <a:spAutoFit/>
          </a:bodyPr>
          <a:lstStyle/>
          <a:p>
            <a:pPr algn="just">
              <a:lnSpc>
                <a:spcPts val="3919"/>
              </a:lnSpc>
            </a:pPr>
            <a:r>
              <a:rPr lang="en-US" sz="2799">
                <a:solidFill>
                  <a:srgbClr val="000000"/>
                </a:solidFill>
                <a:latin typeface="Times New Roman"/>
              </a:rPr>
              <a:t>Output</a:t>
            </a:r>
          </a:p>
        </p:txBody>
      </p:sp>
      <p:sp>
        <p:nvSpPr>
          <p:cNvPr name="TextBox 14" id="14"/>
          <p:cNvSpPr txBox="true"/>
          <p:nvPr/>
        </p:nvSpPr>
        <p:spPr>
          <a:xfrm rot="0">
            <a:off x="2047003" y="8144730"/>
            <a:ext cx="3378840" cy="538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rPr>
              <a:t>Figure 7: Input Image</a:t>
            </a:r>
          </a:p>
        </p:txBody>
      </p:sp>
      <p:sp>
        <p:nvSpPr>
          <p:cNvPr name="TextBox 15" id="15"/>
          <p:cNvSpPr txBox="true"/>
          <p:nvPr/>
        </p:nvSpPr>
        <p:spPr>
          <a:xfrm rot="0">
            <a:off x="10238629" y="8144730"/>
            <a:ext cx="3506366" cy="538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rPr>
              <a:t>Figure 8: Output Texts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RESULTS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14</a:t>
            </a:r>
          </a:p>
        </p:txBody>
      </p:sp>
      <p:graphicFrame>
        <p:nvGraphicFramePr>
          <p:cNvPr name="Table 10" id="10"/>
          <p:cNvGraphicFramePr>
            <a:graphicFrameLocks noGrp="true"/>
          </p:cNvGraphicFramePr>
          <p:nvPr/>
        </p:nvGraphicFramePr>
        <p:xfrm>
          <a:off x="695702" y="3560188"/>
          <a:ext cx="16896596" cy="4819650"/>
        </p:xfrm>
        <a:graphic>
          <a:graphicData uri="http://schemas.openxmlformats.org/drawingml/2006/table">
            <a:tbl>
              <a:tblPr/>
              <a:tblGrid>
                <a:gridCol w="5537878"/>
                <a:gridCol w="2614835"/>
                <a:gridCol w="3400774"/>
                <a:gridCol w="2792070"/>
                <a:gridCol w="2551038"/>
              </a:tblGrid>
              <a:tr h="803275">
                <a:tc>
                  <a:txBody>
                    <a:bodyPr anchor="t" rtlCol="false"/>
                    <a:lstStyle/>
                    <a:p>
                      <a:pPr algn="ctr">
                        <a:lnSpc>
                          <a:spcPts val="3919"/>
                        </a:lnSpc>
                        <a:defRPr/>
                      </a:pPr>
                      <a:r>
                        <a:rPr lang="en-US" sz="2799">
                          <a:solidFill>
                            <a:srgbClr val="000000"/>
                          </a:solidFill>
                          <a:latin typeface="Times New Roman Bold"/>
                        </a:rPr>
                        <a:t>Model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919"/>
                        </a:lnSpc>
                        <a:defRPr/>
                      </a:pPr>
                      <a:r>
                        <a:rPr lang="en-US" sz="2799">
                          <a:solidFill>
                            <a:srgbClr val="000000"/>
                          </a:solidFill>
                          <a:latin typeface="Times New Roman Bold"/>
                        </a:rPr>
                        <a:t>Accuracy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919"/>
                        </a:lnSpc>
                        <a:defRPr/>
                      </a:pPr>
                      <a:r>
                        <a:rPr lang="en-US" sz="2799">
                          <a:solidFill>
                            <a:srgbClr val="000000"/>
                          </a:solidFill>
                          <a:latin typeface="Times New Roman Bold"/>
                        </a:rPr>
                        <a:t>Precision Score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919"/>
                        </a:lnSpc>
                        <a:defRPr/>
                      </a:pPr>
                      <a:r>
                        <a:rPr lang="en-US" sz="2799">
                          <a:solidFill>
                            <a:srgbClr val="000000"/>
                          </a:solidFill>
                          <a:latin typeface="Times New Roman Bold"/>
                        </a:rPr>
                        <a:t>Recall Score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c>
                  <a:txBody>
                    <a:bodyPr anchor="t" rtlCol="false"/>
                    <a:lstStyle/>
                    <a:p>
                      <a:pPr algn="ctr">
                        <a:lnSpc>
                          <a:spcPts val="3919"/>
                        </a:lnSpc>
                        <a:defRPr/>
                      </a:pPr>
                      <a:r>
                        <a:rPr lang="en-US" sz="2799">
                          <a:solidFill>
                            <a:srgbClr val="000000"/>
                          </a:solidFill>
                          <a:latin typeface="Times New Roman Bold"/>
                        </a:rPr>
                        <a:t>F1-Score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D9D9D9"/>
                    </a:solidFill>
                  </a:tcPr>
                </a:tc>
              </a:tr>
              <a:tr h="803275">
                <a:tc>
                  <a:txBody>
                    <a:bodyPr anchor="t" rtlCol="false"/>
                    <a:lstStyle/>
                    <a:p>
                      <a:pPr algn="l">
                        <a:lnSpc>
                          <a:spcPts val="3919"/>
                        </a:lnSpc>
                        <a:defRPr/>
                      </a:pPr>
                      <a:r>
                        <a:rPr lang="en-US" sz="2799">
                          <a:solidFill>
                            <a:srgbClr val="000000"/>
                          </a:solidFill>
                          <a:latin typeface="Times New Roman Bold"/>
                        </a:rPr>
                        <a:t>Logistic Regression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F7F7"/>
                    </a:solidFill>
                  </a:tcPr>
                </a:tc>
                <a:tc>
                  <a:txBody>
                    <a:bodyPr anchor="t" rtlCol="false"/>
                    <a:lstStyle/>
                    <a:p>
                      <a:pPr algn="ctr">
                        <a:lnSpc>
                          <a:spcPts val="3919"/>
                        </a:lnSpc>
                        <a:defRPr/>
                      </a:pPr>
                      <a:r>
                        <a:rPr lang="en-US" sz="2799">
                          <a:solidFill>
                            <a:srgbClr val="000000"/>
                          </a:solidFill>
                          <a:latin typeface="Times New Roman"/>
                        </a:rPr>
                        <a:t> 97.437</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97.441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97.437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97.431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3275">
                <a:tc>
                  <a:txBody>
                    <a:bodyPr anchor="t" rtlCol="false"/>
                    <a:lstStyle/>
                    <a:p>
                      <a:pPr algn="l">
                        <a:lnSpc>
                          <a:spcPts val="3919"/>
                        </a:lnSpc>
                        <a:defRPr/>
                      </a:pPr>
                      <a:r>
                        <a:rPr lang="en-US" sz="2799">
                          <a:solidFill>
                            <a:srgbClr val="000000"/>
                          </a:solidFill>
                          <a:latin typeface="Times New Roman Bold"/>
                        </a:rPr>
                        <a:t>Naive Bayes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F7F7"/>
                    </a:solidFill>
                  </a:tcPr>
                </a:tc>
                <a:tc>
                  <a:txBody>
                    <a:bodyPr anchor="t" rtlCol="false"/>
                    <a:lstStyle/>
                    <a:p>
                      <a:pPr algn="ctr">
                        <a:lnSpc>
                          <a:spcPts val="3919"/>
                        </a:lnSpc>
                        <a:defRPr/>
                      </a:pPr>
                      <a:r>
                        <a:rPr lang="en-US" sz="2799">
                          <a:solidFill>
                            <a:srgbClr val="000000"/>
                          </a:solidFill>
                          <a:latin typeface="Times New Roman"/>
                        </a:rPr>
                        <a:t>74.177</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89.886</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74.177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72.906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3275">
                <a:tc>
                  <a:txBody>
                    <a:bodyPr anchor="t" rtlCol="false"/>
                    <a:lstStyle/>
                    <a:p>
                      <a:pPr algn="l">
                        <a:lnSpc>
                          <a:spcPts val="3919"/>
                        </a:lnSpc>
                        <a:defRPr/>
                      </a:pPr>
                      <a:r>
                        <a:rPr lang="en-US" sz="2799">
                          <a:solidFill>
                            <a:srgbClr val="000000"/>
                          </a:solidFill>
                          <a:latin typeface="Times New Roman Bold"/>
                        </a:rPr>
                        <a:t>Support Vector Machine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F7F7"/>
                    </a:solidFill>
                  </a:tcPr>
                </a:tc>
                <a:tc>
                  <a:txBody>
                    <a:bodyPr anchor="t" rtlCol="false"/>
                    <a:lstStyle/>
                    <a:p>
                      <a:pPr algn="ctr">
                        <a:lnSpc>
                          <a:spcPts val="3919"/>
                        </a:lnSpc>
                        <a:defRPr/>
                      </a:pPr>
                      <a:r>
                        <a:rPr lang="en-US" sz="2799">
                          <a:solidFill>
                            <a:srgbClr val="000000"/>
                          </a:solidFill>
                          <a:latin typeface="Times New Roman"/>
                        </a:rPr>
                        <a:t>98.210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98.216</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98.210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98.208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3275">
                <a:tc>
                  <a:txBody>
                    <a:bodyPr anchor="t" rtlCol="false"/>
                    <a:lstStyle/>
                    <a:p>
                      <a:pPr algn="l">
                        <a:lnSpc>
                          <a:spcPts val="3919"/>
                        </a:lnSpc>
                        <a:defRPr/>
                      </a:pPr>
                      <a:r>
                        <a:rPr lang="en-US" sz="2799">
                          <a:solidFill>
                            <a:srgbClr val="000000"/>
                          </a:solidFill>
                          <a:latin typeface="Times New Roman Bold"/>
                        </a:rPr>
                        <a:t>Decision Tree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F7F7"/>
                    </a:solidFill>
                  </a:tcPr>
                </a:tc>
                <a:tc>
                  <a:txBody>
                    <a:bodyPr anchor="t" rtlCol="false"/>
                    <a:lstStyle/>
                    <a:p>
                      <a:pPr algn="ctr">
                        <a:lnSpc>
                          <a:spcPts val="3919"/>
                        </a:lnSpc>
                        <a:defRPr/>
                      </a:pPr>
                      <a:r>
                        <a:rPr lang="en-US" sz="2799">
                          <a:solidFill>
                            <a:srgbClr val="000000"/>
                          </a:solidFill>
                          <a:latin typeface="Times New Roman"/>
                        </a:rPr>
                        <a:t>89.168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89.291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89.168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89.199</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03275">
                <a:tc>
                  <a:txBody>
                    <a:bodyPr anchor="t" rtlCol="false"/>
                    <a:lstStyle/>
                    <a:p>
                      <a:pPr algn="l">
                        <a:lnSpc>
                          <a:spcPts val="3919"/>
                        </a:lnSpc>
                        <a:defRPr/>
                      </a:pPr>
                      <a:r>
                        <a:rPr lang="en-US" sz="2799">
                          <a:solidFill>
                            <a:srgbClr val="000000"/>
                          </a:solidFill>
                          <a:latin typeface="Times New Roman Bold"/>
                        </a:rPr>
                        <a:t>KNN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8F7F7"/>
                    </a:solidFill>
                  </a:tcPr>
                </a:tc>
                <a:tc>
                  <a:txBody>
                    <a:bodyPr anchor="t" rtlCol="false"/>
                    <a:lstStyle/>
                    <a:p>
                      <a:pPr algn="ctr">
                        <a:lnSpc>
                          <a:spcPts val="3919"/>
                        </a:lnSpc>
                        <a:defRPr/>
                      </a:pPr>
                      <a:r>
                        <a:rPr lang="en-US" sz="2799">
                          <a:solidFill>
                            <a:srgbClr val="000000"/>
                          </a:solidFill>
                          <a:latin typeface="Times New Roman"/>
                        </a:rPr>
                        <a:t>96.518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96.589</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96.518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rPr>
                        <a:t>96.522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1" id="11"/>
          <p:cNvSpPr txBox="true"/>
          <p:nvPr/>
        </p:nvSpPr>
        <p:spPr>
          <a:xfrm rot="0">
            <a:off x="1028700" y="1599444"/>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LANGUAGE IDENTIFICATION</a:t>
            </a:r>
          </a:p>
        </p:txBody>
      </p:sp>
      <p:sp>
        <p:nvSpPr>
          <p:cNvPr name="TextBox 12" id="12"/>
          <p:cNvSpPr txBox="true"/>
          <p:nvPr/>
        </p:nvSpPr>
        <p:spPr>
          <a:xfrm rot="0">
            <a:off x="695702" y="3014224"/>
            <a:ext cx="3506366" cy="538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rPr>
              <a:t>Table 3: Results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CONCLUSION</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15</a:t>
            </a:r>
          </a:p>
        </p:txBody>
      </p:sp>
      <p:sp>
        <p:nvSpPr>
          <p:cNvPr name="TextBox 10" id="10"/>
          <p:cNvSpPr txBox="true"/>
          <p:nvPr/>
        </p:nvSpPr>
        <p:spPr>
          <a:xfrm rot="0">
            <a:off x="359784" y="2635448"/>
            <a:ext cx="16899516" cy="45008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The Extraction of texts from images have been successful.</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The Pre-processing of images have been implemented successfully and provides better/enhanced version of the images.</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The identification of the language of those extracted text have also been tested and SVM has shown to be the model that provides the highest score (98.208) among all other models that have been tested.</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Translation of the extracted text to English and then to Nagamese has been successful.</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REFERENCES</a:t>
            </a:r>
          </a:p>
        </p:txBody>
      </p:sp>
      <p:sp>
        <p:nvSpPr>
          <p:cNvPr name="TextBox 6" id="6"/>
          <p:cNvSpPr txBox="true"/>
          <p:nvPr/>
        </p:nvSpPr>
        <p:spPr>
          <a:xfrm rot="0">
            <a:off x="952771" y="1839439"/>
            <a:ext cx="16382459" cy="7434199"/>
          </a:xfrm>
          <a:prstGeom prst="rect">
            <a:avLst/>
          </a:prstGeom>
        </p:spPr>
        <p:txBody>
          <a:bodyPr anchor="t" rtlCol="false" tIns="0" lIns="0" bIns="0" rIns="0">
            <a:spAutoFit/>
          </a:bodyPr>
          <a:lstStyle/>
          <a:p>
            <a:pPr algn="just">
              <a:lnSpc>
                <a:spcPts val="3247"/>
              </a:lnSpc>
            </a:pPr>
            <a:r>
              <a:rPr lang="en-US" sz="2799">
                <a:solidFill>
                  <a:srgbClr val="000000"/>
                </a:solidFill>
                <a:latin typeface="Times New Roman"/>
              </a:rPr>
              <a:t>[1] Mittal, R., &amp; Garg, A. . Text extraction using OCR: A Systematic Review. 2020 Second International Conference on Inventive Research in Computing Applications (ICIRCA), 2020.</a:t>
            </a:r>
          </a:p>
          <a:p>
            <a:pPr algn="just">
              <a:lnSpc>
                <a:spcPts val="3247"/>
              </a:lnSpc>
            </a:pPr>
          </a:p>
          <a:p>
            <a:pPr algn="just">
              <a:lnSpc>
                <a:spcPts val="3247"/>
              </a:lnSpc>
            </a:pPr>
            <a:r>
              <a:rPr lang="en-US" sz="2799">
                <a:solidFill>
                  <a:srgbClr val="000000"/>
                </a:solidFill>
                <a:latin typeface="Times New Roman"/>
              </a:rPr>
              <a:t>[2] Ahmed, Bashir, Sung-Hyuk Cha, and Charles Tappert. "Language identification from text using n-gram based cumulative frequency addition." Proceedings of Student/Faculty Research Day, CSIS, Pace University 12, no. 1, 2004.</a:t>
            </a:r>
          </a:p>
          <a:p>
            <a:pPr algn="just">
              <a:lnSpc>
                <a:spcPts val="3247"/>
              </a:lnSpc>
            </a:pPr>
          </a:p>
          <a:p>
            <a:pPr algn="just">
              <a:lnSpc>
                <a:spcPts val="3247"/>
              </a:lnSpc>
            </a:pPr>
            <a:r>
              <a:rPr lang="en-US" sz="2799">
                <a:solidFill>
                  <a:srgbClr val="000000"/>
                </a:solidFill>
                <a:latin typeface="Times New Roman"/>
              </a:rPr>
              <a:t>[3] Verma, Vicky Kumar, and Nitin Khanna. "Indian language identification using k-means clustering and support vector machine (SVM)." In 2013 Students Conference on Engineering and Systems (SCES), pp. 1-5. IEEE, 2013.</a:t>
            </a:r>
          </a:p>
          <a:p>
            <a:pPr algn="just">
              <a:lnSpc>
                <a:spcPts val="3247"/>
              </a:lnSpc>
            </a:pPr>
          </a:p>
          <a:p>
            <a:pPr algn="just">
              <a:lnSpc>
                <a:spcPts val="3247"/>
              </a:lnSpc>
            </a:pPr>
            <a:r>
              <a:rPr lang="en-US" sz="2799">
                <a:solidFill>
                  <a:srgbClr val="000000"/>
                </a:solidFill>
                <a:latin typeface="Times New Roman"/>
              </a:rPr>
              <a:t>[4] Tom Kocmi and Ondřej Bojar. LanideNN: Multilingual Language Identification on Character Window. In Proceedings of the 15th Conference of the European Chapter of the Association for Computational Linguistics: Volume 1, Long Papers, pages 927–936, Valencia, Spain. Association for Computational Linguistics,2017.</a:t>
            </a:r>
          </a:p>
          <a:p>
            <a:pPr algn="just">
              <a:lnSpc>
                <a:spcPts val="3247"/>
              </a:lnSpc>
            </a:pPr>
          </a:p>
          <a:p>
            <a:pPr algn="just">
              <a:lnSpc>
                <a:spcPts val="3247"/>
              </a:lnSpc>
            </a:pPr>
            <a:r>
              <a:rPr lang="en-US" sz="2799">
                <a:solidFill>
                  <a:srgbClr val="000000"/>
                </a:solidFill>
                <a:latin typeface="Times New Roman"/>
              </a:rPr>
              <a:t>[5] Levin, A., Weiss, Y., Durand, F., &amp; Freeman, W.T. . Blind Deconvolution Using a Normalized Sparsity Measure. European Conference on Computer Vision (ECCV), 2009.</a:t>
            </a:r>
          </a:p>
        </p:txBody>
      </p:sp>
      <p:grpSp>
        <p:nvGrpSpPr>
          <p:cNvPr name="Group 7" id="7"/>
          <p:cNvGrpSpPr/>
          <p:nvPr/>
        </p:nvGrpSpPr>
        <p:grpSpPr>
          <a:xfrm rot="0">
            <a:off x="16890818" y="9258300"/>
            <a:ext cx="736964" cy="1028700"/>
            <a:chOff x="0" y="0"/>
            <a:chExt cx="194098" cy="270933"/>
          </a:xfrm>
        </p:grpSpPr>
        <p:sp>
          <p:nvSpPr>
            <p:cNvPr name="Freeform 8" id="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9" id="9"/>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6899516" y="955986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16</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3632603"/>
            <a:ext cx="18703494" cy="3021794"/>
            <a:chOff x="0" y="0"/>
            <a:chExt cx="4926023" cy="795864"/>
          </a:xfrm>
        </p:grpSpPr>
        <p:sp>
          <p:nvSpPr>
            <p:cNvPr name="Freeform 3" id="3"/>
            <p:cNvSpPr/>
            <p:nvPr/>
          </p:nvSpPr>
          <p:spPr>
            <a:xfrm flipH="false" flipV="false" rot="0">
              <a:off x="0" y="0"/>
              <a:ext cx="4926023" cy="795864"/>
            </a:xfrm>
            <a:custGeom>
              <a:avLst/>
              <a:gdLst/>
              <a:ahLst/>
              <a:cxnLst/>
              <a:rect r="r" b="b" t="t" l="l"/>
              <a:pathLst>
                <a:path h="795864" w="4926023">
                  <a:moveTo>
                    <a:pt x="0" y="0"/>
                  </a:moveTo>
                  <a:lnTo>
                    <a:pt x="4926023" y="0"/>
                  </a:lnTo>
                  <a:lnTo>
                    <a:pt x="4926023" y="795864"/>
                  </a:lnTo>
                  <a:lnTo>
                    <a:pt x="0" y="795864"/>
                  </a:lnTo>
                  <a:close/>
                </a:path>
              </a:pathLst>
            </a:custGeom>
            <a:solidFill>
              <a:srgbClr val="004AAD"/>
            </a:solidFill>
          </p:spPr>
        </p:sp>
        <p:sp>
          <p:nvSpPr>
            <p:cNvPr name="TextBox 4" id="4"/>
            <p:cNvSpPr txBox="true"/>
            <p:nvPr/>
          </p:nvSpPr>
          <p:spPr>
            <a:xfrm>
              <a:off x="0" y="-76200"/>
              <a:ext cx="4926023" cy="8720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003669"/>
            <a:ext cx="18288000" cy="1898662"/>
          </a:xfrm>
          <a:prstGeom prst="rect">
            <a:avLst/>
          </a:prstGeom>
        </p:spPr>
        <p:txBody>
          <a:bodyPr anchor="t" rtlCol="false" tIns="0" lIns="0" bIns="0" rIns="0">
            <a:spAutoFit/>
          </a:bodyPr>
          <a:lstStyle/>
          <a:p>
            <a:pPr algn="ctr">
              <a:lnSpc>
                <a:spcPts val="13999"/>
              </a:lnSpc>
            </a:pPr>
            <a:r>
              <a:rPr lang="en-US" sz="9999">
                <a:solidFill>
                  <a:srgbClr val="FFFFFF"/>
                </a:solidFill>
                <a:latin typeface="Times New Roman Bold"/>
              </a:rPr>
              <a:t>THANK YOU</a:t>
            </a:r>
          </a:p>
        </p:txBody>
      </p:sp>
      <p:grpSp>
        <p:nvGrpSpPr>
          <p:cNvPr name="Group 6" id="6"/>
          <p:cNvGrpSpPr/>
          <p:nvPr/>
        </p:nvGrpSpPr>
        <p:grpSpPr>
          <a:xfrm rot="0">
            <a:off x="-55347" y="3785003"/>
            <a:ext cx="18703494" cy="3021794"/>
            <a:chOff x="0" y="0"/>
            <a:chExt cx="4926023" cy="795864"/>
          </a:xfrm>
        </p:grpSpPr>
        <p:sp>
          <p:nvSpPr>
            <p:cNvPr name="Freeform 7" id="7"/>
            <p:cNvSpPr/>
            <p:nvPr/>
          </p:nvSpPr>
          <p:spPr>
            <a:xfrm flipH="false" flipV="false" rot="0">
              <a:off x="0" y="0"/>
              <a:ext cx="4926023" cy="795864"/>
            </a:xfrm>
            <a:custGeom>
              <a:avLst/>
              <a:gdLst/>
              <a:ahLst/>
              <a:cxnLst/>
              <a:rect r="r" b="b" t="t" l="l"/>
              <a:pathLst>
                <a:path h="795864" w="4926023">
                  <a:moveTo>
                    <a:pt x="0" y="0"/>
                  </a:moveTo>
                  <a:lnTo>
                    <a:pt x="4926023" y="0"/>
                  </a:lnTo>
                  <a:lnTo>
                    <a:pt x="4926023" y="795864"/>
                  </a:lnTo>
                  <a:lnTo>
                    <a:pt x="0" y="795864"/>
                  </a:lnTo>
                  <a:close/>
                </a:path>
              </a:pathLst>
            </a:custGeom>
            <a:solidFill>
              <a:srgbClr val="004AAD"/>
            </a:solidFill>
          </p:spPr>
        </p:sp>
        <p:sp>
          <p:nvSpPr>
            <p:cNvPr name="TextBox 8" id="8"/>
            <p:cNvSpPr txBox="true"/>
            <p:nvPr/>
          </p:nvSpPr>
          <p:spPr>
            <a:xfrm>
              <a:off x="0" y="-76200"/>
              <a:ext cx="4926023" cy="87206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52400" y="4222744"/>
            <a:ext cx="18288000" cy="1530349"/>
          </a:xfrm>
          <a:prstGeom prst="rect">
            <a:avLst/>
          </a:prstGeom>
        </p:spPr>
        <p:txBody>
          <a:bodyPr anchor="t" rtlCol="false" tIns="0" lIns="0" bIns="0" rIns="0">
            <a:spAutoFit/>
          </a:bodyPr>
          <a:lstStyle/>
          <a:p>
            <a:pPr algn="ctr">
              <a:lnSpc>
                <a:spcPts val="11200"/>
              </a:lnSpc>
            </a:pPr>
            <a:r>
              <a:rPr lang="en-US" sz="8000">
                <a:solidFill>
                  <a:srgbClr val="FFFFFF"/>
                </a:solidFill>
                <a:latin typeface="Times New Roman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CONTENTS</a:t>
            </a:r>
          </a:p>
        </p:txBody>
      </p:sp>
      <p:sp>
        <p:nvSpPr>
          <p:cNvPr name="TextBox 6" id="6"/>
          <p:cNvSpPr txBox="true"/>
          <p:nvPr/>
        </p:nvSpPr>
        <p:spPr>
          <a:xfrm rot="0">
            <a:off x="311730" y="2522474"/>
            <a:ext cx="18288000" cy="5032502"/>
          </a:xfrm>
          <a:prstGeom prst="rect">
            <a:avLst/>
          </a:prstGeom>
        </p:spPr>
        <p:txBody>
          <a:bodyPr anchor="t" rtlCol="false" tIns="0" lIns="0" bIns="0" rIns="0">
            <a:spAutoFit/>
          </a:bodyPr>
          <a:lstStyle/>
          <a:p>
            <a:pPr algn="l" marL="1209039" indent="-403013" lvl="2">
              <a:lnSpc>
                <a:spcPts val="4983"/>
              </a:lnSpc>
              <a:buFont typeface="Arial"/>
              <a:buChar char="⚬"/>
            </a:pPr>
            <a:r>
              <a:rPr lang="en-US" sz="2799">
                <a:solidFill>
                  <a:srgbClr val="000000"/>
                </a:solidFill>
                <a:latin typeface="Times New Roman Bold"/>
              </a:rPr>
              <a:t>INTRODUCTION</a:t>
            </a:r>
          </a:p>
          <a:p>
            <a:pPr algn="l" marL="1209039" indent="-403013" lvl="2">
              <a:lnSpc>
                <a:spcPts val="4983"/>
              </a:lnSpc>
              <a:buFont typeface="Arial"/>
              <a:buChar char="⚬"/>
            </a:pPr>
            <a:r>
              <a:rPr lang="en-US" sz="2799">
                <a:solidFill>
                  <a:srgbClr val="000000"/>
                </a:solidFill>
                <a:latin typeface="Times New Roman Bold"/>
              </a:rPr>
              <a:t>LITERATURE REVIEW</a:t>
            </a:r>
          </a:p>
          <a:p>
            <a:pPr algn="l" marL="1209039" indent="-403013" lvl="2">
              <a:lnSpc>
                <a:spcPts val="4983"/>
              </a:lnSpc>
              <a:buFont typeface="Arial"/>
              <a:buChar char="⚬"/>
            </a:pPr>
            <a:r>
              <a:rPr lang="en-US" sz="2799">
                <a:solidFill>
                  <a:srgbClr val="000000"/>
                </a:solidFill>
                <a:latin typeface="Times New Roman Bold"/>
              </a:rPr>
              <a:t>PROPOSED MODEL</a:t>
            </a:r>
          </a:p>
          <a:p>
            <a:pPr algn="l" marL="1209039" indent="-403013" lvl="2">
              <a:lnSpc>
                <a:spcPts val="4983"/>
              </a:lnSpc>
              <a:buFont typeface="Arial"/>
              <a:buChar char="⚬"/>
            </a:pPr>
            <a:r>
              <a:rPr lang="en-US" sz="2799">
                <a:solidFill>
                  <a:srgbClr val="000000"/>
                </a:solidFill>
                <a:latin typeface="Times New Roman Bold"/>
              </a:rPr>
              <a:t>PROJECT WORK</a:t>
            </a:r>
          </a:p>
          <a:p>
            <a:pPr algn="l" marL="1209039" indent="-403013" lvl="2">
              <a:lnSpc>
                <a:spcPts val="4983"/>
              </a:lnSpc>
              <a:buFont typeface="Arial"/>
              <a:buChar char="⚬"/>
            </a:pPr>
            <a:r>
              <a:rPr lang="en-US" sz="2799">
                <a:solidFill>
                  <a:srgbClr val="000000"/>
                </a:solidFill>
                <a:latin typeface="Times New Roman Bold"/>
              </a:rPr>
              <a:t>IMPLEMENTATION DETAILS</a:t>
            </a:r>
          </a:p>
          <a:p>
            <a:pPr algn="l" marL="1209039" indent="-403013" lvl="2">
              <a:lnSpc>
                <a:spcPts val="4983"/>
              </a:lnSpc>
              <a:buFont typeface="Arial"/>
              <a:buChar char="⚬"/>
            </a:pPr>
            <a:r>
              <a:rPr lang="en-US" sz="2799">
                <a:solidFill>
                  <a:srgbClr val="000000"/>
                </a:solidFill>
                <a:latin typeface="Times New Roman Bold"/>
              </a:rPr>
              <a:t>RESULTS</a:t>
            </a:r>
          </a:p>
          <a:p>
            <a:pPr algn="l" marL="1209039" indent="-403013" lvl="2">
              <a:lnSpc>
                <a:spcPts val="4983"/>
              </a:lnSpc>
              <a:buFont typeface="Arial"/>
              <a:buChar char="⚬"/>
            </a:pPr>
            <a:r>
              <a:rPr lang="en-US" sz="2799">
                <a:solidFill>
                  <a:srgbClr val="000000"/>
                </a:solidFill>
                <a:latin typeface="Times New Roman Bold"/>
              </a:rPr>
              <a:t>CONCLUSION</a:t>
            </a:r>
          </a:p>
          <a:p>
            <a:pPr algn="l" marL="1209039" indent="-403013" lvl="2">
              <a:lnSpc>
                <a:spcPts val="4983"/>
              </a:lnSpc>
              <a:buFont typeface="Arial"/>
              <a:buChar char="⚬"/>
            </a:pPr>
            <a:r>
              <a:rPr lang="en-US" sz="2799">
                <a:solidFill>
                  <a:srgbClr val="000000"/>
                </a:solidFill>
                <a:latin typeface="Times New Roman Bold"/>
              </a:rPr>
              <a:t>REFERENCES</a:t>
            </a:r>
          </a:p>
        </p:txBody>
      </p:sp>
      <p:grpSp>
        <p:nvGrpSpPr>
          <p:cNvPr name="Group 7" id="7"/>
          <p:cNvGrpSpPr/>
          <p:nvPr/>
        </p:nvGrpSpPr>
        <p:grpSpPr>
          <a:xfrm rot="0">
            <a:off x="16890818" y="9272470"/>
            <a:ext cx="736964" cy="1028700"/>
            <a:chOff x="0" y="0"/>
            <a:chExt cx="194098" cy="270933"/>
          </a:xfrm>
        </p:grpSpPr>
        <p:sp>
          <p:nvSpPr>
            <p:cNvPr name="Freeform 8" id="8"/>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9" id="9"/>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1</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INTRODUCTION</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2</a:t>
            </a:r>
          </a:p>
        </p:txBody>
      </p:sp>
      <p:sp>
        <p:nvSpPr>
          <p:cNvPr name="TextBox 10" id="10"/>
          <p:cNvSpPr txBox="true"/>
          <p:nvPr/>
        </p:nvSpPr>
        <p:spPr>
          <a:xfrm rot="0">
            <a:off x="1028700" y="2193690"/>
            <a:ext cx="15765823" cy="549148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Times New Roman"/>
              </a:rPr>
              <a:t>Text extraction from image is one of the complicated areas in digital image processing. It is a complex process to detect and recognize text from image.</a:t>
            </a:r>
          </a:p>
          <a:p>
            <a:pPr algn="l">
              <a:lnSpc>
                <a:spcPts val="3919"/>
              </a:lnSpc>
            </a:pPr>
          </a:p>
          <a:p>
            <a:pPr algn="l" marL="604519" indent="-302260" lvl="1">
              <a:lnSpc>
                <a:spcPts val="3919"/>
              </a:lnSpc>
              <a:buFont typeface="Arial"/>
              <a:buChar char="•"/>
            </a:pPr>
            <a:r>
              <a:rPr lang="en-US" sz="2799">
                <a:solidFill>
                  <a:srgbClr val="000000"/>
                </a:solidFill>
                <a:latin typeface="Times New Roman"/>
              </a:rPr>
              <a:t>There is a need for systems that can extract against general background.</a:t>
            </a:r>
          </a:p>
          <a:p>
            <a:pPr algn="l">
              <a:lnSpc>
                <a:spcPts val="3919"/>
              </a:lnSpc>
            </a:pPr>
          </a:p>
          <a:p>
            <a:pPr algn="l" marL="604519" indent="-302260" lvl="1">
              <a:lnSpc>
                <a:spcPts val="3919"/>
              </a:lnSpc>
              <a:buFont typeface="Arial"/>
              <a:buChar char="•"/>
            </a:pPr>
            <a:r>
              <a:rPr lang="en-US" sz="2799">
                <a:solidFill>
                  <a:srgbClr val="000000"/>
                </a:solidFill>
                <a:latin typeface="Times New Roman"/>
              </a:rPr>
              <a:t>Language is a fundamental aspect of cultural identity. </a:t>
            </a:r>
          </a:p>
          <a:p>
            <a:pPr algn="l">
              <a:lnSpc>
                <a:spcPts val="3919"/>
              </a:lnSpc>
            </a:pPr>
          </a:p>
          <a:p>
            <a:pPr algn="l" marL="604519" indent="-302260" lvl="1">
              <a:lnSpc>
                <a:spcPts val="3919"/>
              </a:lnSpc>
              <a:buFont typeface="Arial"/>
              <a:buChar char="•"/>
            </a:pPr>
            <a:r>
              <a:rPr lang="en-US" sz="2799">
                <a:solidFill>
                  <a:srgbClr val="000000"/>
                </a:solidFill>
                <a:latin typeface="Times New Roman"/>
              </a:rPr>
              <a:t>Language </a:t>
            </a:r>
            <a:r>
              <a:rPr lang="en-US" sz="2799">
                <a:solidFill>
                  <a:srgbClr val="000000"/>
                </a:solidFill>
                <a:latin typeface="Times New Roman"/>
              </a:rPr>
              <a:t>Identification is the process of determining which natural language the given content is in.</a:t>
            </a:r>
          </a:p>
          <a:p>
            <a:pPr algn="l">
              <a:lnSpc>
                <a:spcPts val="3919"/>
              </a:lnSpc>
            </a:pPr>
          </a:p>
          <a:p>
            <a:pPr algn="l" marL="604519" indent="-302260" lvl="1">
              <a:lnSpc>
                <a:spcPts val="3919"/>
              </a:lnSpc>
              <a:buFont typeface="Arial"/>
              <a:buChar char="•"/>
            </a:pPr>
            <a:r>
              <a:rPr lang="en-US" sz="2799">
                <a:solidFill>
                  <a:srgbClr val="000000"/>
                </a:solidFill>
                <a:latin typeface="Times New Roman"/>
              </a:rPr>
              <a:t>This can help in translation of books, reading signs of a different language and many more other applications.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LITERATURE REVIEW</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3</a:t>
            </a:r>
          </a:p>
        </p:txBody>
      </p:sp>
      <p:sp>
        <p:nvSpPr>
          <p:cNvPr name="Freeform 10" id="10"/>
          <p:cNvSpPr/>
          <p:nvPr/>
        </p:nvSpPr>
        <p:spPr>
          <a:xfrm flipH="false" flipV="false" rot="0">
            <a:off x="1461034" y="2104180"/>
            <a:ext cx="15365933" cy="7986746"/>
          </a:xfrm>
          <a:custGeom>
            <a:avLst/>
            <a:gdLst/>
            <a:ahLst/>
            <a:cxnLst/>
            <a:rect r="r" b="b" t="t" l="l"/>
            <a:pathLst>
              <a:path h="7986746" w="15365933">
                <a:moveTo>
                  <a:pt x="0" y="0"/>
                </a:moveTo>
                <a:lnTo>
                  <a:pt x="15365932" y="0"/>
                </a:lnTo>
                <a:lnTo>
                  <a:pt x="15365932" y="7986747"/>
                </a:lnTo>
                <a:lnTo>
                  <a:pt x="0" y="7986747"/>
                </a:lnTo>
                <a:lnTo>
                  <a:pt x="0" y="0"/>
                </a:lnTo>
                <a:close/>
              </a:path>
            </a:pathLst>
          </a:custGeom>
          <a:blipFill>
            <a:blip r:embed="rId2"/>
            <a:stretch>
              <a:fillRect l="0" t="0" r="0" b="-605"/>
            </a:stretch>
          </a:blipFill>
        </p:spPr>
      </p:sp>
      <p:sp>
        <p:nvSpPr>
          <p:cNvPr name="TextBox 11" id="11"/>
          <p:cNvSpPr txBox="true"/>
          <p:nvPr/>
        </p:nvSpPr>
        <p:spPr>
          <a:xfrm rot="0">
            <a:off x="1461034" y="1613325"/>
            <a:ext cx="15765823" cy="538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rPr>
              <a:t>Table 1: Literature Review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890818" y="9272470"/>
            <a:ext cx="736964" cy="1028700"/>
            <a:chOff x="0" y="0"/>
            <a:chExt cx="194098" cy="270933"/>
          </a:xfrm>
        </p:grpSpPr>
        <p:sp>
          <p:nvSpPr>
            <p:cNvPr name="Freeform 6" id="6"/>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7" id="7"/>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LITERATURE REVIEW</a:t>
            </a:r>
          </a:p>
        </p:txBody>
      </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4</a:t>
            </a:r>
          </a:p>
        </p:txBody>
      </p:sp>
      <p:sp>
        <p:nvSpPr>
          <p:cNvPr name="Freeform 10" id="10"/>
          <p:cNvSpPr/>
          <p:nvPr/>
        </p:nvSpPr>
        <p:spPr>
          <a:xfrm flipH="false" flipV="false" rot="0">
            <a:off x="1461034" y="2213220"/>
            <a:ext cx="15365933" cy="7330830"/>
          </a:xfrm>
          <a:custGeom>
            <a:avLst/>
            <a:gdLst/>
            <a:ahLst/>
            <a:cxnLst/>
            <a:rect r="r" b="b" t="t" l="l"/>
            <a:pathLst>
              <a:path h="7330830" w="15365933">
                <a:moveTo>
                  <a:pt x="0" y="0"/>
                </a:moveTo>
                <a:lnTo>
                  <a:pt x="15365932" y="0"/>
                </a:lnTo>
                <a:lnTo>
                  <a:pt x="15365932" y="7330830"/>
                </a:lnTo>
                <a:lnTo>
                  <a:pt x="0" y="7330830"/>
                </a:lnTo>
                <a:lnTo>
                  <a:pt x="0" y="0"/>
                </a:lnTo>
                <a:close/>
              </a:path>
            </a:pathLst>
          </a:custGeom>
          <a:blipFill>
            <a:blip r:embed="rId2"/>
            <a:stretch>
              <a:fillRect l="0" t="0" r="0" b="0"/>
            </a:stretch>
          </a:blipFill>
        </p:spPr>
      </p:sp>
      <p:sp>
        <p:nvSpPr>
          <p:cNvPr name="TextBox 11" id="11"/>
          <p:cNvSpPr txBox="true"/>
          <p:nvPr/>
        </p:nvSpPr>
        <p:spPr>
          <a:xfrm rot="0">
            <a:off x="1461034" y="1674740"/>
            <a:ext cx="15765823" cy="538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rPr>
              <a:t>Table 2: Literature Review</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PROPOSED MODEL</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5</a:t>
            </a:r>
          </a:p>
        </p:txBody>
      </p:sp>
      <p:grpSp>
        <p:nvGrpSpPr>
          <p:cNvPr name="Group 10" id="10"/>
          <p:cNvGrpSpPr/>
          <p:nvPr/>
        </p:nvGrpSpPr>
        <p:grpSpPr>
          <a:xfrm rot="0">
            <a:off x="6307493" y="4148293"/>
            <a:ext cx="2391793" cy="851725"/>
            <a:chOff x="0" y="0"/>
            <a:chExt cx="629937" cy="224323"/>
          </a:xfrm>
        </p:grpSpPr>
        <p:sp>
          <p:nvSpPr>
            <p:cNvPr name="Freeform 11" id="11"/>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12" id="12"/>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Image </a:t>
              </a:r>
            </a:p>
            <a:p>
              <a:pPr algn="ctr">
                <a:lnSpc>
                  <a:spcPts val="2659"/>
                </a:lnSpc>
              </a:pPr>
              <a:r>
                <a:rPr lang="en-US" sz="1899">
                  <a:solidFill>
                    <a:srgbClr val="000000"/>
                  </a:solidFill>
                  <a:latin typeface="Times New Roman"/>
                </a:rPr>
                <a:t>Pre-processing</a:t>
              </a:r>
            </a:p>
          </p:txBody>
        </p:sp>
      </p:grpSp>
      <p:grpSp>
        <p:nvGrpSpPr>
          <p:cNvPr name="Group 13" id="13"/>
          <p:cNvGrpSpPr/>
          <p:nvPr/>
        </p:nvGrpSpPr>
        <p:grpSpPr>
          <a:xfrm rot="0">
            <a:off x="9561015" y="4200092"/>
            <a:ext cx="2391793" cy="748127"/>
            <a:chOff x="0" y="0"/>
            <a:chExt cx="629937" cy="197037"/>
          </a:xfrm>
        </p:grpSpPr>
        <p:sp>
          <p:nvSpPr>
            <p:cNvPr name="Freeform 14" id="14"/>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a:ln w="38100" cap="sq">
              <a:solidFill>
                <a:srgbClr val="000000"/>
              </a:solidFill>
              <a:prstDash val="solid"/>
              <a:miter/>
            </a:ln>
          </p:spPr>
        </p:sp>
        <p:sp>
          <p:nvSpPr>
            <p:cNvPr name="TextBox 15" id="15"/>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Text Extraction</a:t>
              </a:r>
            </a:p>
          </p:txBody>
        </p:sp>
      </p:grpSp>
      <p:grpSp>
        <p:nvGrpSpPr>
          <p:cNvPr name="Group 16" id="16"/>
          <p:cNvGrpSpPr/>
          <p:nvPr/>
        </p:nvGrpSpPr>
        <p:grpSpPr>
          <a:xfrm rot="0">
            <a:off x="12837757" y="5763937"/>
            <a:ext cx="2391793" cy="851725"/>
            <a:chOff x="0" y="0"/>
            <a:chExt cx="629937" cy="224323"/>
          </a:xfrm>
        </p:grpSpPr>
        <p:sp>
          <p:nvSpPr>
            <p:cNvPr name="Freeform 17" id="17"/>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18" id="18"/>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Language Identification</a:t>
              </a:r>
            </a:p>
          </p:txBody>
        </p:sp>
      </p:grpSp>
      <p:grpSp>
        <p:nvGrpSpPr>
          <p:cNvPr name="Group 19" id="19"/>
          <p:cNvGrpSpPr/>
          <p:nvPr/>
        </p:nvGrpSpPr>
        <p:grpSpPr>
          <a:xfrm rot="0">
            <a:off x="6307493" y="5763937"/>
            <a:ext cx="2391793" cy="851725"/>
            <a:chOff x="0" y="0"/>
            <a:chExt cx="629937" cy="224323"/>
          </a:xfrm>
        </p:grpSpPr>
        <p:sp>
          <p:nvSpPr>
            <p:cNvPr name="Freeform 20" id="20"/>
            <p:cNvSpPr/>
            <p:nvPr/>
          </p:nvSpPr>
          <p:spPr>
            <a:xfrm flipH="false" flipV="false" rot="0">
              <a:off x="0" y="0"/>
              <a:ext cx="629937" cy="224323"/>
            </a:xfrm>
            <a:custGeom>
              <a:avLst/>
              <a:gdLst/>
              <a:ahLst/>
              <a:cxnLst/>
              <a:rect r="r" b="b" t="t" l="l"/>
              <a:pathLst>
                <a:path h="224323" w="629937">
                  <a:moveTo>
                    <a:pt x="0" y="0"/>
                  </a:moveTo>
                  <a:lnTo>
                    <a:pt x="629937" y="0"/>
                  </a:lnTo>
                  <a:lnTo>
                    <a:pt x="629937" y="224323"/>
                  </a:lnTo>
                  <a:lnTo>
                    <a:pt x="0" y="224323"/>
                  </a:lnTo>
                  <a:close/>
                </a:path>
              </a:pathLst>
            </a:custGeom>
            <a:solidFill>
              <a:srgbClr val="FFFFFF"/>
            </a:solidFill>
            <a:ln w="38100" cap="sq">
              <a:solidFill>
                <a:srgbClr val="000000"/>
              </a:solidFill>
              <a:prstDash val="solid"/>
              <a:miter/>
            </a:ln>
          </p:spPr>
        </p:sp>
        <p:sp>
          <p:nvSpPr>
            <p:cNvPr name="TextBox 21" id="21"/>
            <p:cNvSpPr txBox="true"/>
            <p:nvPr/>
          </p:nvSpPr>
          <p:spPr>
            <a:xfrm>
              <a:off x="0" y="-76200"/>
              <a:ext cx="629937" cy="300523"/>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Translation</a:t>
              </a:r>
            </a:p>
          </p:txBody>
        </p:sp>
      </p:grpSp>
      <p:grpSp>
        <p:nvGrpSpPr>
          <p:cNvPr name="Group 22" id="22"/>
          <p:cNvGrpSpPr/>
          <p:nvPr/>
        </p:nvGrpSpPr>
        <p:grpSpPr>
          <a:xfrm rot="0">
            <a:off x="3058450" y="4200092"/>
            <a:ext cx="2391793" cy="748127"/>
            <a:chOff x="0" y="0"/>
            <a:chExt cx="629937" cy="197037"/>
          </a:xfrm>
        </p:grpSpPr>
        <p:sp>
          <p:nvSpPr>
            <p:cNvPr name="Freeform 23" id="23"/>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24" id="24"/>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Input Image</a:t>
              </a:r>
            </a:p>
          </p:txBody>
        </p:sp>
      </p:grpSp>
      <p:grpSp>
        <p:nvGrpSpPr>
          <p:cNvPr name="Group 25" id="25"/>
          <p:cNvGrpSpPr/>
          <p:nvPr/>
        </p:nvGrpSpPr>
        <p:grpSpPr>
          <a:xfrm rot="0">
            <a:off x="9561015" y="5815736"/>
            <a:ext cx="2391793" cy="748127"/>
            <a:chOff x="0" y="0"/>
            <a:chExt cx="629937" cy="197037"/>
          </a:xfrm>
        </p:grpSpPr>
        <p:sp>
          <p:nvSpPr>
            <p:cNvPr name="Freeform 26" id="26"/>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27" id="27"/>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Identified Language</a:t>
              </a:r>
            </a:p>
          </p:txBody>
        </p:sp>
      </p:grpSp>
      <p:grpSp>
        <p:nvGrpSpPr>
          <p:cNvPr name="Group 28" id="28"/>
          <p:cNvGrpSpPr/>
          <p:nvPr/>
        </p:nvGrpSpPr>
        <p:grpSpPr>
          <a:xfrm rot="0">
            <a:off x="3058450" y="5815736"/>
            <a:ext cx="2391793" cy="748127"/>
            <a:chOff x="0" y="0"/>
            <a:chExt cx="629937" cy="197037"/>
          </a:xfrm>
        </p:grpSpPr>
        <p:sp>
          <p:nvSpPr>
            <p:cNvPr name="Freeform 29" id="29"/>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30" id="30"/>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Translated Text</a:t>
              </a:r>
            </a:p>
          </p:txBody>
        </p:sp>
      </p:grpSp>
      <p:grpSp>
        <p:nvGrpSpPr>
          <p:cNvPr name="Group 31" id="31"/>
          <p:cNvGrpSpPr/>
          <p:nvPr/>
        </p:nvGrpSpPr>
        <p:grpSpPr>
          <a:xfrm rot="0">
            <a:off x="12837757" y="4200092"/>
            <a:ext cx="2391793" cy="748127"/>
            <a:chOff x="0" y="0"/>
            <a:chExt cx="629937" cy="197037"/>
          </a:xfrm>
        </p:grpSpPr>
        <p:sp>
          <p:nvSpPr>
            <p:cNvPr name="Freeform 32" id="32"/>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33" id="33"/>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Extracted Text</a:t>
              </a:r>
            </a:p>
          </p:txBody>
        </p:sp>
      </p:grpSp>
      <p:grpSp>
        <p:nvGrpSpPr>
          <p:cNvPr name="Group 34" id="34"/>
          <p:cNvGrpSpPr/>
          <p:nvPr/>
        </p:nvGrpSpPr>
        <p:grpSpPr>
          <a:xfrm rot="0">
            <a:off x="6307493" y="7544103"/>
            <a:ext cx="2391793" cy="748127"/>
            <a:chOff x="0" y="0"/>
            <a:chExt cx="629937" cy="197037"/>
          </a:xfrm>
        </p:grpSpPr>
        <p:sp>
          <p:nvSpPr>
            <p:cNvPr name="Freeform 35" id="35"/>
            <p:cNvSpPr/>
            <p:nvPr/>
          </p:nvSpPr>
          <p:spPr>
            <a:xfrm flipH="false" flipV="false" rot="0">
              <a:off x="0" y="0"/>
              <a:ext cx="629937" cy="197037"/>
            </a:xfrm>
            <a:custGeom>
              <a:avLst/>
              <a:gdLst/>
              <a:ahLst/>
              <a:cxnLst/>
              <a:rect r="r" b="b" t="t" l="l"/>
              <a:pathLst>
                <a:path h="197037" w="629937">
                  <a:moveTo>
                    <a:pt x="0" y="0"/>
                  </a:moveTo>
                  <a:lnTo>
                    <a:pt x="629937" y="0"/>
                  </a:lnTo>
                  <a:lnTo>
                    <a:pt x="629937" y="197037"/>
                  </a:lnTo>
                  <a:lnTo>
                    <a:pt x="0" y="197037"/>
                  </a:lnTo>
                  <a:close/>
                </a:path>
              </a:pathLst>
            </a:custGeom>
            <a:solidFill>
              <a:srgbClr val="FFFFFF"/>
            </a:solidFill>
          </p:spPr>
        </p:sp>
        <p:sp>
          <p:nvSpPr>
            <p:cNvPr name="TextBox 36" id="36"/>
            <p:cNvSpPr txBox="true"/>
            <p:nvPr/>
          </p:nvSpPr>
          <p:spPr>
            <a:xfrm>
              <a:off x="0" y="-76200"/>
              <a:ext cx="629937" cy="273237"/>
            </a:xfrm>
            <a:prstGeom prst="rect">
              <a:avLst/>
            </a:prstGeom>
          </p:spPr>
          <p:txBody>
            <a:bodyPr anchor="ctr" rtlCol="false" tIns="50800" lIns="50800" bIns="50800" rIns="50800"/>
            <a:lstStyle/>
            <a:p>
              <a:pPr algn="ctr">
                <a:lnSpc>
                  <a:spcPts val="2659"/>
                </a:lnSpc>
              </a:pPr>
              <a:r>
                <a:rPr lang="en-US" sz="1899">
                  <a:solidFill>
                    <a:srgbClr val="000000"/>
                  </a:solidFill>
                  <a:latin typeface="Times New Roman"/>
                </a:rPr>
                <a:t>Extracted Text</a:t>
              </a:r>
            </a:p>
          </p:txBody>
        </p:sp>
      </p:grpSp>
      <p:sp>
        <p:nvSpPr>
          <p:cNvPr name="AutoShape 37" id="37"/>
          <p:cNvSpPr/>
          <p:nvPr/>
        </p:nvSpPr>
        <p:spPr>
          <a:xfrm flipV="true">
            <a:off x="8699286" y="4574155"/>
            <a:ext cx="861729" cy="0"/>
          </a:xfrm>
          <a:prstGeom prst="line">
            <a:avLst/>
          </a:prstGeom>
          <a:ln cap="flat" w="38100">
            <a:solidFill>
              <a:srgbClr val="000000"/>
            </a:solidFill>
            <a:prstDash val="solid"/>
            <a:headEnd type="none" len="sm" w="sm"/>
            <a:tailEnd type="arrow" len="sm" w="med"/>
          </a:ln>
        </p:spPr>
      </p:sp>
      <p:sp>
        <p:nvSpPr>
          <p:cNvPr name="AutoShape 38" id="38"/>
          <p:cNvSpPr/>
          <p:nvPr/>
        </p:nvSpPr>
        <p:spPr>
          <a:xfrm>
            <a:off x="5450243" y="4574155"/>
            <a:ext cx="857250" cy="0"/>
          </a:xfrm>
          <a:prstGeom prst="line">
            <a:avLst/>
          </a:prstGeom>
          <a:ln cap="flat" w="38100">
            <a:solidFill>
              <a:srgbClr val="000000"/>
            </a:solidFill>
            <a:prstDash val="solid"/>
            <a:headEnd type="none" len="sm" w="sm"/>
            <a:tailEnd type="arrow" len="sm" w="med"/>
          </a:ln>
        </p:spPr>
      </p:sp>
      <p:sp>
        <p:nvSpPr>
          <p:cNvPr name="AutoShape 39" id="39"/>
          <p:cNvSpPr/>
          <p:nvPr/>
        </p:nvSpPr>
        <p:spPr>
          <a:xfrm flipV="true">
            <a:off x="11952807" y="4574155"/>
            <a:ext cx="884950" cy="0"/>
          </a:xfrm>
          <a:prstGeom prst="line">
            <a:avLst/>
          </a:prstGeom>
          <a:ln cap="flat" w="38100">
            <a:solidFill>
              <a:srgbClr val="000000"/>
            </a:solidFill>
            <a:prstDash val="solid"/>
            <a:headEnd type="none" len="sm" w="sm"/>
            <a:tailEnd type="arrow" len="sm" w="med"/>
          </a:ln>
        </p:spPr>
      </p:sp>
      <p:sp>
        <p:nvSpPr>
          <p:cNvPr name="AutoShape 40" id="40"/>
          <p:cNvSpPr/>
          <p:nvPr/>
        </p:nvSpPr>
        <p:spPr>
          <a:xfrm>
            <a:off x="14033654" y="4948219"/>
            <a:ext cx="0" cy="815718"/>
          </a:xfrm>
          <a:prstGeom prst="line">
            <a:avLst/>
          </a:prstGeom>
          <a:ln cap="flat" w="38100">
            <a:solidFill>
              <a:srgbClr val="000000"/>
            </a:solidFill>
            <a:prstDash val="solid"/>
            <a:headEnd type="none" len="sm" w="sm"/>
            <a:tailEnd type="arrow" len="sm" w="med"/>
          </a:ln>
        </p:spPr>
      </p:sp>
      <p:sp>
        <p:nvSpPr>
          <p:cNvPr name="AutoShape 41" id="41"/>
          <p:cNvSpPr/>
          <p:nvPr/>
        </p:nvSpPr>
        <p:spPr>
          <a:xfrm flipH="true">
            <a:off x="11952807" y="6189800"/>
            <a:ext cx="884950" cy="0"/>
          </a:xfrm>
          <a:prstGeom prst="line">
            <a:avLst/>
          </a:prstGeom>
          <a:ln cap="flat" w="38100">
            <a:solidFill>
              <a:srgbClr val="000000"/>
            </a:solidFill>
            <a:prstDash val="solid"/>
            <a:headEnd type="none" len="sm" w="sm"/>
            <a:tailEnd type="arrow" len="sm" w="med"/>
          </a:ln>
        </p:spPr>
      </p:sp>
      <p:sp>
        <p:nvSpPr>
          <p:cNvPr name="AutoShape 42" id="42"/>
          <p:cNvSpPr/>
          <p:nvPr/>
        </p:nvSpPr>
        <p:spPr>
          <a:xfrm flipH="true" flipV="true">
            <a:off x="7503389" y="6615662"/>
            <a:ext cx="218982" cy="928440"/>
          </a:xfrm>
          <a:prstGeom prst="line">
            <a:avLst/>
          </a:prstGeom>
          <a:ln cap="flat" w="38100">
            <a:solidFill>
              <a:srgbClr val="000000"/>
            </a:solidFill>
            <a:prstDash val="solid"/>
            <a:headEnd type="none" len="sm" w="sm"/>
            <a:tailEnd type="arrow" len="sm" w="med"/>
          </a:ln>
        </p:spPr>
      </p:sp>
      <p:sp>
        <p:nvSpPr>
          <p:cNvPr name="AutoShape 43" id="43"/>
          <p:cNvSpPr/>
          <p:nvPr/>
        </p:nvSpPr>
        <p:spPr>
          <a:xfrm flipH="true" flipV="true">
            <a:off x="8699286" y="6189800"/>
            <a:ext cx="861729" cy="0"/>
          </a:xfrm>
          <a:prstGeom prst="line">
            <a:avLst/>
          </a:prstGeom>
          <a:ln cap="flat" w="38100">
            <a:solidFill>
              <a:srgbClr val="000000"/>
            </a:solidFill>
            <a:prstDash val="solid"/>
            <a:headEnd type="none" len="sm" w="sm"/>
            <a:tailEnd type="arrow" len="sm" w="med"/>
          </a:ln>
        </p:spPr>
      </p:sp>
      <p:sp>
        <p:nvSpPr>
          <p:cNvPr name="AutoShape 44" id="44"/>
          <p:cNvSpPr/>
          <p:nvPr/>
        </p:nvSpPr>
        <p:spPr>
          <a:xfrm flipH="true" flipV="true">
            <a:off x="5450243" y="6189800"/>
            <a:ext cx="857250" cy="0"/>
          </a:xfrm>
          <a:prstGeom prst="line">
            <a:avLst/>
          </a:prstGeom>
          <a:ln cap="flat" w="38100">
            <a:solidFill>
              <a:srgbClr val="000000"/>
            </a:solidFill>
            <a:prstDash val="solid"/>
            <a:headEnd type="none" len="sm" w="sm"/>
            <a:tailEnd type="arrow" len="sm" w="med"/>
          </a:ln>
        </p:spPr>
      </p:sp>
      <p:sp>
        <p:nvSpPr>
          <p:cNvPr name="TextBox 45" id="45"/>
          <p:cNvSpPr txBox="true"/>
          <p:nvPr/>
        </p:nvSpPr>
        <p:spPr>
          <a:xfrm rot="0">
            <a:off x="7070598" y="8587504"/>
            <a:ext cx="4146803" cy="538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rPr>
              <a:t>Figure 1: Proposed Model</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PROJECT WORK</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6</a:t>
            </a:r>
          </a:p>
        </p:txBody>
      </p:sp>
      <p:sp>
        <p:nvSpPr>
          <p:cNvPr name="TextBox 10" id="10"/>
          <p:cNvSpPr txBox="true"/>
          <p:nvPr/>
        </p:nvSpPr>
        <p:spPr>
          <a:xfrm rot="0">
            <a:off x="359784" y="3103626"/>
            <a:ext cx="16899516" cy="4996180"/>
          </a:xfrm>
          <a:prstGeom prst="rect">
            <a:avLst/>
          </a:prstGeom>
        </p:spPr>
        <p:txBody>
          <a:bodyPr anchor="t" rtlCol="false" tIns="0" lIns="0" bIns="0" rIns="0">
            <a:spAutoFit/>
          </a:bodyPr>
          <a:lstStyle/>
          <a:p>
            <a:pPr algn="just" marL="604519" indent="-302260" lvl="1">
              <a:lnSpc>
                <a:spcPts val="3919"/>
              </a:lnSpc>
              <a:buFont typeface="Arial"/>
              <a:buChar char="•"/>
            </a:pPr>
            <a:r>
              <a:rPr lang="en-US" sz="2799">
                <a:solidFill>
                  <a:srgbClr val="000000"/>
                </a:solidFill>
                <a:latin typeface="Times New Roman"/>
              </a:rPr>
              <a:t>This Project is divided into three main phases which include extraction of text from images, identification of language and translation to Nagamese.</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Before the extraction of text from the image, the image will be pre-processed if required and the enhanced or processed image will be forwarded for extraction of text using OCR.</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Then various machine learning models like Naive Bayes, SVM and KNN will be used for identifying the language of the extracted text.</a:t>
            </a:r>
          </a:p>
          <a:p>
            <a:pPr algn="just">
              <a:lnSpc>
                <a:spcPts val="3919"/>
              </a:lnSpc>
            </a:pPr>
          </a:p>
          <a:p>
            <a:pPr algn="just" marL="604519" indent="-302260" lvl="1">
              <a:lnSpc>
                <a:spcPts val="3919"/>
              </a:lnSpc>
              <a:buFont typeface="Arial"/>
              <a:buChar char="•"/>
            </a:pPr>
            <a:r>
              <a:rPr lang="en-US" sz="2799">
                <a:solidFill>
                  <a:srgbClr val="000000"/>
                </a:solidFill>
                <a:latin typeface="Times New Roman"/>
              </a:rPr>
              <a:t>Then the extracted text is translated to English and then translated to Nagamese dilect.</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PHASE-I RECAP</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7</a:t>
            </a:r>
          </a:p>
        </p:txBody>
      </p:sp>
      <p:sp>
        <p:nvSpPr>
          <p:cNvPr name="TextBox 10" id="10"/>
          <p:cNvSpPr txBox="true"/>
          <p:nvPr/>
        </p:nvSpPr>
        <p:spPr>
          <a:xfrm rot="0">
            <a:off x="1028700" y="2108673"/>
            <a:ext cx="15765823" cy="450088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Times New Roman"/>
              </a:rPr>
              <a:t>Pre-Processing of Images done using various noise filters, Adaptive Thresholding and Morphological Image Processing.</a:t>
            </a:r>
          </a:p>
          <a:p>
            <a:pPr algn="l">
              <a:lnSpc>
                <a:spcPts val="3919"/>
              </a:lnSpc>
            </a:pPr>
          </a:p>
          <a:p>
            <a:pPr algn="l" marL="604519" indent="-302260" lvl="1">
              <a:lnSpc>
                <a:spcPts val="3919"/>
              </a:lnSpc>
              <a:buFont typeface="Arial"/>
              <a:buChar char="•"/>
            </a:pPr>
            <a:r>
              <a:rPr lang="en-US" sz="2799">
                <a:solidFill>
                  <a:srgbClr val="000000"/>
                </a:solidFill>
                <a:latin typeface="Times New Roman"/>
              </a:rPr>
              <a:t>Extraction of Text using OCR has been performed.</a:t>
            </a:r>
          </a:p>
          <a:p>
            <a:pPr algn="l">
              <a:lnSpc>
                <a:spcPts val="3919"/>
              </a:lnSpc>
            </a:pPr>
          </a:p>
          <a:p>
            <a:pPr algn="l" marL="604519" indent="-302260" lvl="1">
              <a:lnSpc>
                <a:spcPts val="3919"/>
              </a:lnSpc>
              <a:buFont typeface="Arial"/>
              <a:buChar char="•"/>
            </a:pPr>
            <a:r>
              <a:rPr lang="en-US" sz="2799">
                <a:solidFill>
                  <a:srgbClr val="000000"/>
                </a:solidFill>
                <a:latin typeface="Times New Roman"/>
              </a:rPr>
              <a:t>Using language dataset from Kaggle.com, Language Identification has been done with various models such as Naive Bayes, Logistic Regression, SVM, Decision Tree and KNN.</a:t>
            </a:r>
          </a:p>
          <a:p>
            <a:pPr algn="l">
              <a:lnSpc>
                <a:spcPts val="3919"/>
              </a:lnSpc>
            </a:pPr>
          </a:p>
          <a:p>
            <a:pPr algn="l" marL="604519" indent="-302260" lvl="1">
              <a:lnSpc>
                <a:spcPts val="3919"/>
              </a:lnSpc>
              <a:buFont typeface="Arial"/>
              <a:buChar char="•"/>
            </a:pPr>
            <a:r>
              <a:rPr lang="en-US" sz="2799">
                <a:solidFill>
                  <a:srgbClr val="000000"/>
                </a:solidFill>
                <a:latin typeface="Times New Roman"/>
              </a:rPr>
              <a:t>The most accurate result was obtained using SVM with an accuracy score of 97.44%.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7747" y="570865"/>
            <a:ext cx="18703494" cy="915670"/>
            <a:chOff x="0" y="0"/>
            <a:chExt cx="4926023" cy="241164"/>
          </a:xfrm>
        </p:grpSpPr>
        <p:sp>
          <p:nvSpPr>
            <p:cNvPr name="Freeform 3" id="3"/>
            <p:cNvSpPr/>
            <p:nvPr/>
          </p:nvSpPr>
          <p:spPr>
            <a:xfrm flipH="false" flipV="false" rot="0">
              <a:off x="0" y="0"/>
              <a:ext cx="4926023" cy="241164"/>
            </a:xfrm>
            <a:custGeom>
              <a:avLst/>
              <a:gdLst/>
              <a:ahLst/>
              <a:cxnLst/>
              <a:rect r="r" b="b" t="t" l="l"/>
              <a:pathLst>
                <a:path h="241164" w="4926023">
                  <a:moveTo>
                    <a:pt x="0" y="0"/>
                  </a:moveTo>
                  <a:lnTo>
                    <a:pt x="4926023" y="0"/>
                  </a:lnTo>
                  <a:lnTo>
                    <a:pt x="4926023" y="241164"/>
                  </a:lnTo>
                  <a:lnTo>
                    <a:pt x="0" y="241164"/>
                  </a:lnTo>
                  <a:close/>
                </a:path>
              </a:pathLst>
            </a:custGeom>
            <a:solidFill>
              <a:srgbClr val="004AAD"/>
            </a:solidFill>
          </p:spPr>
        </p:sp>
        <p:sp>
          <p:nvSpPr>
            <p:cNvPr name="TextBox 4" id="4"/>
            <p:cNvSpPr txBox="true"/>
            <p:nvPr/>
          </p:nvSpPr>
          <p:spPr>
            <a:xfrm>
              <a:off x="0" y="-76200"/>
              <a:ext cx="4926023" cy="3173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0" y="451802"/>
            <a:ext cx="18288000" cy="866775"/>
          </a:xfrm>
          <a:prstGeom prst="rect">
            <a:avLst/>
          </a:prstGeom>
        </p:spPr>
        <p:txBody>
          <a:bodyPr anchor="t" rtlCol="false" tIns="0" lIns="0" bIns="0" rIns="0">
            <a:spAutoFit/>
          </a:bodyPr>
          <a:lstStyle/>
          <a:p>
            <a:pPr algn="l">
              <a:lnSpc>
                <a:spcPts val="6300"/>
              </a:lnSpc>
            </a:pPr>
            <a:r>
              <a:rPr lang="en-US" sz="4500">
                <a:solidFill>
                  <a:srgbClr val="FFFFFF"/>
                </a:solidFill>
                <a:latin typeface="Times New Roman Bold"/>
              </a:rPr>
              <a:t>      IMPLEMENTATION DETAILS</a:t>
            </a:r>
          </a:p>
        </p:txBody>
      </p:sp>
      <p:grpSp>
        <p:nvGrpSpPr>
          <p:cNvPr name="Group 6" id="6"/>
          <p:cNvGrpSpPr/>
          <p:nvPr/>
        </p:nvGrpSpPr>
        <p:grpSpPr>
          <a:xfrm rot="0">
            <a:off x="16890818" y="9272470"/>
            <a:ext cx="736964" cy="1028700"/>
            <a:chOff x="0" y="0"/>
            <a:chExt cx="194098" cy="270933"/>
          </a:xfrm>
        </p:grpSpPr>
        <p:sp>
          <p:nvSpPr>
            <p:cNvPr name="Freeform 7" id="7"/>
            <p:cNvSpPr/>
            <p:nvPr/>
          </p:nvSpPr>
          <p:spPr>
            <a:xfrm flipH="false" flipV="false" rot="0">
              <a:off x="0" y="0"/>
              <a:ext cx="194098" cy="270933"/>
            </a:xfrm>
            <a:custGeom>
              <a:avLst/>
              <a:gdLst/>
              <a:ahLst/>
              <a:cxnLst/>
              <a:rect r="r" b="b" t="t" l="l"/>
              <a:pathLst>
                <a:path h="270933" w="194098">
                  <a:moveTo>
                    <a:pt x="0" y="0"/>
                  </a:moveTo>
                  <a:lnTo>
                    <a:pt x="194098" y="0"/>
                  </a:lnTo>
                  <a:lnTo>
                    <a:pt x="194098" y="270933"/>
                  </a:lnTo>
                  <a:lnTo>
                    <a:pt x="0" y="270933"/>
                  </a:lnTo>
                  <a:close/>
                </a:path>
              </a:pathLst>
            </a:custGeom>
            <a:solidFill>
              <a:srgbClr val="004AAD"/>
            </a:solidFill>
          </p:spPr>
        </p:sp>
        <p:sp>
          <p:nvSpPr>
            <p:cNvPr name="TextBox 8" id="8"/>
            <p:cNvSpPr txBox="true"/>
            <p:nvPr/>
          </p:nvSpPr>
          <p:spPr>
            <a:xfrm>
              <a:off x="0" y="-76200"/>
              <a:ext cx="194098" cy="34713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6899516" y="9574037"/>
            <a:ext cx="719568" cy="538481"/>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Times New Roman"/>
              </a:rPr>
              <a:t>8</a:t>
            </a:r>
          </a:p>
        </p:txBody>
      </p:sp>
      <p:sp>
        <p:nvSpPr>
          <p:cNvPr name="TextBox 10" id="10"/>
          <p:cNvSpPr txBox="true"/>
          <p:nvPr/>
        </p:nvSpPr>
        <p:spPr>
          <a:xfrm rot="0">
            <a:off x="1028700" y="3212752"/>
            <a:ext cx="8695355" cy="5252720"/>
          </a:xfrm>
          <a:prstGeom prst="rect">
            <a:avLst/>
          </a:prstGeom>
        </p:spPr>
        <p:txBody>
          <a:bodyPr anchor="t" rtlCol="false" tIns="0" lIns="0" bIns="0" rIns="0">
            <a:spAutoFit/>
          </a:bodyPr>
          <a:lstStyle/>
          <a:p>
            <a:pPr algn="just" marL="604519" indent="-302260" lvl="1">
              <a:lnSpc>
                <a:spcPts val="6999"/>
              </a:lnSpc>
              <a:buFont typeface="Arial"/>
              <a:buChar char="•"/>
            </a:pPr>
            <a:r>
              <a:rPr lang="en-US" sz="2799">
                <a:solidFill>
                  <a:srgbClr val="000000"/>
                </a:solidFill>
                <a:latin typeface="Times New Roman"/>
              </a:rPr>
              <a:t>Jupyter Notebook</a:t>
            </a:r>
          </a:p>
          <a:p>
            <a:pPr algn="just" marL="604519" indent="-302260" lvl="1">
              <a:lnSpc>
                <a:spcPts val="6999"/>
              </a:lnSpc>
              <a:buFont typeface="Arial"/>
              <a:buChar char="•"/>
            </a:pPr>
            <a:r>
              <a:rPr lang="en-US" sz="2799">
                <a:solidFill>
                  <a:srgbClr val="000000"/>
                </a:solidFill>
                <a:latin typeface="Times New Roman"/>
              </a:rPr>
              <a:t>Python 3</a:t>
            </a:r>
          </a:p>
          <a:p>
            <a:pPr algn="just" marL="604519" indent="-302260" lvl="1">
              <a:lnSpc>
                <a:spcPts val="6999"/>
              </a:lnSpc>
              <a:buFont typeface="Arial"/>
              <a:buChar char="•"/>
            </a:pPr>
            <a:r>
              <a:rPr lang="en-US" sz="2799">
                <a:solidFill>
                  <a:srgbClr val="000000"/>
                </a:solidFill>
                <a:latin typeface="Times New Roman"/>
              </a:rPr>
              <a:t>OpenCV, PyTesseract, Sklearn</a:t>
            </a:r>
          </a:p>
          <a:p>
            <a:pPr algn="just" marL="604519" indent="-302260" lvl="1">
              <a:lnSpc>
                <a:spcPts val="6999"/>
              </a:lnSpc>
              <a:buFont typeface="Arial"/>
              <a:buChar char="•"/>
            </a:pPr>
            <a:r>
              <a:rPr lang="en-US" sz="2799">
                <a:solidFill>
                  <a:srgbClr val="000000"/>
                </a:solidFill>
                <a:latin typeface="Times New Roman"/>
              </a:rPr>
              <a:t>Matplotlib, Numpy, Pandas</a:t>
            </a:r>
          </a:p>
          <a:p>
            <a:pPr algn="just" marL="604519" indent="-302260" lvl="1">
              <a:lnSpc>
                <a:spcPts val="6999"/>
              </a:lnSpc>
              <a:buFont typeface="Arial"/>
              <a:buChar char="•"/>
            </a:pPr>
            <a:r>
              <a:rPr lang="en-US" sz="2799">
                <a:solidFill>
                  <a:srgbClr val="000000"/>
                </a:solidFill>
                <a:latin typeface="Times New Roman"/>
              </a:rPr>
              <a:t>Language dataset(17 Languages)</a:t>
            </a:r>
          </a:p>
          <a:p>
            <a:pPr algn="just" marL="604519" indent="-302260" lvl="1">
              <a:lnSpc>
                <a:spcPts val="6999"/>
              </a:lnSpc>
              <a:buFont typeface="Arial"/>
              <a:buChar char="•"/>
            </a:pPr>
            <a:r>
              <a:rPr lang="en-US" sz="2799">
                <a:solidFill>
                  <a:srgbClr val="000000"/>
                </a:solidFill>
                <a:latin typeface="Times New Roman"/>
              </a:rPr>
              <a:t>Nagamese dataset from by Zayiechutuo and Yuvraj</a:t>
            </a:r>
          </a:p>
        </p:txBody>
      </p:sp>
      <p:sp>
        <p:nvSpPr>
          <p:cNvPr name="TextBox 11" id="11"/>
          <p:cNvSpPr txBox="true"/>
          <p:nvPr/>
        </p:nvSpPr>
        <p:spPr>
          <a:xfrm rot="0">
            <a:off x="1255413" y="2097431"/>
            <a:ext cx="8695355" cy="948055"/>
          </a:xfrm>
          <a:prstGeom prst="rect">
            <a:avLst/>
          </a:prstGeom>
        </p:spPr>
        <p:txBody>
          <a:bodyPr anchor="t" rtlCol="false" tIns="0" lIns="0" bIns="0" rIns="0">
            <a:spAutoFit/>
          </a:bodyPr>
          <a:lstStyle/>
          <a:p>
            <a:pPr algn="just">
              <a:lnSpc>
                <a:spcPts val="8000"/>
              </a:lnSpc>
            </a:pPr>
            <a:r>
              <a:rPr lang="en-US" sz="3200">
                <a:solidFill>
                  <a:srgbClr val="000000"/>
                </a:solidFill>
                <a:latin typeface="Times New Roman Bold"/>
              </a:rPr>
              <a:t>TECHNOLOGIES USED:</a:t>
            </a:r>
          </a:p>
        </p:txBody>
      </p:sp>
      <p:sp>
        <p:nvSpPr>
          <p:cNvPr name="Freeform 12" id="12"/>
          <p:cNvSpPr/>
          <p:nvPr/>
        </p:nvSpPr>
        <p:spPr>
          <a:xfrm flipH="false" flipV="false" rot="0">
            <a:off x="12921060" y="2647135"/>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2921060" y="7207085"/>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2921060" y="4763731"/>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2921060" y="5080507"/>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2921060" y="4875173"/>
            <a:ext cx="2999314" cy="1507155"/>
          </a:xfrm>
          <a:custGeom>
            <a:avLst/>
            <a:gdLst/>
            <a:ahLst/>
            <a:cxnLst/>
            <a:rect r="r" b="b" t="t" l="l"/>
            <a:pathLst>
              <a:path h="1507155" w="2999314">
                <a:moveTo>
                  <a:pt x="0" y="0"/>
                </a:moveTo>
                <a:lnTo>
                  <a:pt x="2999314" y="0"/>
                </a:lnTo>
                <a:lnTo>
                  <a:pt x="2999314" y="1507155"/>
                </a:lnTo>
                <a:lnTo>
                  <a:pt x="0" y="15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13511154" y="3074322"/>
            <a:ext cx="1819126" cy="538480"/>
          </a:xfrm>
          <a:prstGeom prst="rect">
            <a:avLst/>
          </a:prstGeom>
        </p:spPr>
        <p:txBody>
          <a:bodyPr anchor="t" rtlCol="false" tIns="0" lIns="0" bIns="0" rIns="0">
            <a:spAutoFit/>
          </a:bodyPr>
          <a:lstStyle/>
          <a:p>
            <a:pPr algn="ctr">
              <a:lnSpc>
                <a:spcPts val="3919"/>
              </a:lnSpc>
            </a:pPr>
            <a:r>
              <a:rPr lang="en-US" sz="2799">
                <a:solidFill>
                  <a:srgbClr val="000000"/>
                </a:solidFill>
                <a:latin typeface="Times New Roman"/>
              </a:rPr>
              <a:t>Kaggle.com</a:t>
            </a:r>
          </a:p>
        </p:txBody>
      </p:sp>
      <p:sp>
        <p:nvSpPr>
          <p:cNvPr name="TextBox 18" id="18"/>
          <p:cNvSpPr txBox="true"/>
          <p:nvPr/>
        </p:nvSpPr>
        <p:spPr>
          <a:xfrm rot="0">
            <a:off x="13922366" y="7407110"/>
            <a:ext cx="996702" cy="1033780"/>
          </a:xfrm>
          <a:prstGeom prst="rect">
            <a:avLst/>
          </a:prstGeom>
        </p:spPr>
        <p:txBody>
          <a:bodyPr anchor="t" rtlCol="false" tIns="0" lIns="0" bIns="0" rIns="0">
            <a:spAutoFit/>
          </a:bodyPr>
          <a:lstStyle/>
          <a:p>
            <a:pPr algn="ctr">
              <a:lnSpc>
                <a:spcPts val="3919"/>
              </a:lnSpc>
            </a:pPr>
            <a:r>
              <a:rPr lang="en-US" sz="2799">
                <a:solidFill>
                  <a:srgbClr val="000000"/>
                </a:solidFill>
                <a:latin typeface="Times New Roman"/>
              </a:rPr>
              <a:t>ML</a:t>
            </a:r>
          </a:p>
          <a:p>
            <a:pPr algn="ctr">
              <a:lnSpc>
                <a:spcPts val="3919"/>
              </a:lnSpc>
            </a:pPr>
            <a:r>
              <a:rPr lang="en-US" sz="2799">
                <a:solidFill>
                  <a:srgbClr val="000000"/>
                </a:solidFill>
                <a:latin typeface="Times New Roman"/>
              </a:rPr>
              <a:t>Model</a:t>
            </a:r>
          </a:p>
        </p:txBody>
      </p:sp>
      <p:sp>
        <p:nvSpPr>
          <p:cNvPr name="TextBox 19" id="19"/>
          <p:cNvSpPr txBox="true"/>
          <p:nvPr/>
        </p:nvSpPr>
        <p:spPr>
          <a:xfrm rot="0">
            <a:off x="13672409" y="5106647"/>
            <a:ext cx="1496616" cy="1033780"/>
          </a:xfrm>
          <a:prstGeom prst="rect">
            <a:avLst/>
          </a:prstGeom>
        </p:spPr>
        <p:txBody>
          <a:bodyPr anchor="t" rtlCol="false" tIns="0" lIns="0" bIns="0" rIns="0">
            <a:spAutoFit/>
          </a:bodyPr>
          <a:lstStyle/>
          <a:p>
            <a:pPr algn="ctr">
              <a:lnSpc>
                <a:spcPts val="3919"/>
              </a:lnSpc>
            </a:pPr>
            <a:r>
              <a:rPr lang="en-US" sz="2799">
                <a:solidFill>
                  <a:srgbClr val="000000"/>
                </a:solidFill>
                <a:latin typeface="Times New Roman"/>
              </a:rPr>
              <a:t>Language</a:t>
            </a:r>
          </a:p>
          <a:p>
            <a:pPr algn="ctr">
              <a:lnSpc>
                <a:spcPts val="3919"/>
              </a:lnSpc>
            </a:pPr>
            <a:r>
              <a:rPr lang="en-US" sz="2799">
                <a:solidFill>
                  <a:srgbClr val="000000"/>
                </a:solidFill>
                <a:latin typeface="Times New Roman"/>
              </a:rPr>
              <a:t>Dataset</a:t>
            </a:r>
          </a:p>
        </p:txBody>
      </p:sp>
      <p:sp>
        <p:nvSpPr>
          <p:cNvPr name="Freeform 20" id="20"/>
          <p:cNvSpPr/>
          <p:nvPr/>
        </p:nvSpPr>
        <p:spPr>
          <a:xfrm flipH="false" flipV="false" rot="5400000">
            <a:off x="14111006" y="4333535"/>
            <a:ext cx="619423" cy="260932"/>
          </a:xfrm>
          <a:custGeom>
            <a:avLst/>
            <a:gdLst/>
            <a:ahLst/>
            <a:cxnLst/>
            <a:rect r="r" b="b" t="t" l="l"/>
            <a:pathLst>
              <a:path h="260932" w="619423">
                <a:moveTo>
                  <a:pt x="0" y="0"/>
                </a:moveTo>
                <a:lnTo>
                  <a:pt x="619422" y="0"/>
                </a:lnTo>
                <a:lnTo>
                  <a:pt x="619422" y="260932"/>
                </a:lnTo>
                <a:lnTo>
                  <a:pt x="0" y="2609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5400000">
            <a:off x="14111006" y="6766908"/>
            <a:ext cx="619423" cy="260932"/>
          </a:xfrm>
          <a:custGeom>
            <a:avLst/>
            <a:gdLst/>
            <a:ahLst/>
            <a:cxnLst/>
            <a:rect r="r" b="b" t="t" l="l"/>
            <a:pathLst>
              <a:path h="260932" w="619423">
                <a:moveTo>
                  <a:pt x="0" y="0"/>
                </a:moveTo>
                <a:lnTo>
                  <a:pt x="619422" y="0"/>
                </a:lnTo>
                <a:lnTo>
                  <a:pt x="619422" y="260931"/>
                </a:lnTo>
                <a:lnTo>
                  <a:pt x="0" y="2609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12326061" y="9047615"/>
            <a:ext cx="4189312" cy="538480"/>
          </a:xfrm>
          <a:prstGeom prst="rect">
            <a:avLst/>
          </a:prstGeom>
        </p:spPr>
        <p:txBody>
          <a:bodyPr anchor="t" rtlCol="false" tIns="0" lIns="0" bIns="0" rIns="0">
            <a:spAutoFit/>
          </a:bodyPr>
          <a:lstStyle/>
          <a:p>
            <a:pPr algn="l">
              <a:lnSpc>
                <a:spcPts val="3919"/>
              </a:lnSpc>
            </a:pPr>
            <a:r>
              <a:rPr lang="en-US" sz="2799">
                <a:solidFill>
                  <a:srgbClr val="000000"/>
                </a:solidFill>
                <a:latin typeface="Times New Roman"/>
              </a:rPr>
              <a:t>Figure 2: dataset collection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DAGD6HDCe7M</dc:identifier>
  <dcterms:modified xsi:type="dcterms:W3CDTF">2011-08-01T06:04:30Z</dcterms:modified>
  <cp:revision>1</cp:revision>
  <dc:title>MULTI-LANGUAGE TEXT EXTRACTION AND IDENTIFICATION</dc:title>
</cp:coreProperties>
</file>