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29531" y="1170169"/>
            <a:ext cx="2628939" cy="2639455"/>
          </a:xfrm>
          <a:custGeom>
            <a:avLst/>
            <a:gdLst/>
            <a:ahLst/>
            <a:cxnLst/>
            <a:rect r="r" b="b" t="t" l="l"/>
            <a:pathLst>
              <a:path h="2639455" w="2628939">
                <a:moveTo>
                  <a:pt x="0" y="0"/>
                </a:moveTo>
                <a:lnTo>
                  <a:pt x="2628938" y="0"/>
                </a:lnTo>
                <a:lnTo>
                  <a:pt x="2628938" y="2639454"/>
                </a:lnTo>
                <a:lnTo>
                  <a:pt x="0" y="2639454"/>
                </a:lnTo>
                <a:lnTo>
                  <a:pt x="0" y="0"/>
                </a:lnTo>
                <a:close/>
              </a:path>
            </a:pathLst>
          </a:custGeom>
          <a:blipFill>
            <a:blip r:embed="rId2"/>
            <a:stretch>
              <a:fillRect l="0" t="0" r="0" b="0"/>
            </a:stretch>
          </a:blipFill>
        </p:spPr>
      </p:sp>
      <p:sp>
        <p:nvSpPr>
          <p:cNvPr name="TextBox 3" id="3"/>
          <p:cNvSpPr txBox="true"/>
          <p:nvPr/>
        </p:nvSpPr>
        <p:spPr>
          <a:xfrm rot="0">
            <a:off x="3118230" y="5031020"/>
            <a:ext cx="12051541" cy="14719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Italics"/>
              </a:rPr>
              <a:t>Presented By</a:t>
            </a:r>
          </a:p>
          <a:p>
            <a:pPr algn="ctr">
              <a:lnSpc>
                <a:spcPts val="3920"/>
              </a:lnSpc>
            </a:pPr>
            <a:r>
              <a:rPr lang="en-US" sz="2800">
                <a:solidFill>
                  <a:srgbClr val="000000"/>
                </a:solidFill>
                <a:latin typeface="Canva Sans Bold"/>
              </a:rPr>
              <a:t>Yuvraj Kumar - 2020105262</a:t>
            </a:r>
          </a:p>
          <a:p>
            <a:pPr algn="ctr">
              <a:lnSpc>
                <a:spcPts val="3920"/>
              </a:lnSpc>
            </a:pPr>
            <a:r>
              <a:rPr lang="en-US" sz="2800">
                <a:solidFill>
                  <a:srgbClr val="000000"/>
                </a:solidFill>
                <a:latin typeface="Canva Sans Bold"/>
              </a:rPr>
              <a:t>Zayiechutuo Lohe - 2020105263 </a:t>
            </a:r>
          </a:p>
        </p:txBody>
      </p:sp>
      <p:sp>
        <p:nvSpPr>
          <p:cNvPr name="TextBox 4" id="4"/>
          <p:cNvSpPr txBox="true"/>
          <p:nvPr/>
        </p:nvSpPr>
        <p:spPr>
          <a:xfrm rot="0">
            <a:off x="0" y="44949"/>
            <a:ext cx="1828800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Multi-Language Text Extraction Using Image</a:t>
            </a:r>
          </a:p>
        </p:txBody>
      </p:sp>
      <p:sp>
        <p:nvSpPr>
          <p:cNvPr name="TextBox 5" id="5"/>
          <p:cNvSpPr txBox="true"/>
          <p:nvPr/>
        </p:nvSpPr>
        <p:spPr>
          <a:xfrm rot="0">
            <a:off x="3169275" y="8111445"/>
            <a:ext cx="11949450" cy="14719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Bold"/>
              </a:rPr>
              <a:t>National Institute of Technology Nagaland</a:t>
            </a:r>
          </a:p>
          <a:p>
            <a:pPr algn="ctr">
              <a:lnSpc>
                <a:spcPts val="3920"/>
              </a:lnSpc>
            </a:pPr>
            <a:r>
              <a:rPr lang="en-US" sz="2800">
                <a:solidFill>
                  <a:srgbClr val="000000"/>
                </a:solidFill>
                <a:latin typeface="Canva Sans Italics"/>
              </a:rPr>
              <a:t>Department of Computer Science &amp; Engineering</a:t>
            </a:r>
          </a:p>
          <a:p>
            <a:pPr algn="ctr">
              <a:lnSpc>
                <a:spcPts val="3920"/>
              </a:lnSpc>
            </a:pPr>
            <a:r>
              <a:rPr lang="en-US" sz="2800">
                <a:solidFill>
                  <a:srgbClr val="000000"/>
                </a:solidFill>
                <a:latin typeface="Canva Sans Italics"/>
              </a:rPr>
              <a:t>Chumukedima, Nagaland-797103</a:t>
            </a:r>
          </a:p>
        </p:txBody>
      </p:sp>
      <p:sp>
        <p:nvSpPr>
          <p:cNvPr name="TextBox 6" id="6"/>
          <p:cNvSpPr txBox="true"/>
          <p:nvPr/>
        </p:nvSpPr>
        <p:spPr>
          <a:xfrm rot="0">
            <a:off x="5186430" y="3930565"/>
            <a:ext cx="7915141" cy="9766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a:rPr>
              <a:t>Final Year Project Phase-II</a:t>
            </a:r>
          </a:p>
          <a:p>
            <a:pPr algn="ctr">
              <a:lnSpc>
                <a:spcPts val="3920"/>
              </a:lnSpc>
            </a:pPr>
            <a:r>
              <a:rPr lang="en-US" sz="2800">
                <a:solidFill>
                  <a:srgbClr val="000000"/>
                </a:solidFill>
                <a:latin typeface="Canva Sans"/>
              </a:rPr>
              <a:t>Batch 2020-2024</a:t>
            </a:r>
          </a:p>
        </p:txBody>
      </p:sp>
      <p:sp>
        <p:nvSpPr>
          <p:cNvPr name="TextBox 7" id="7"/>
          <p:cNvSpPr txBox="true"/>
          <p:nvPr/>
        </p:nvSpPr>
        <p:spPr>
          <a:xfrm rot="0">
            <a:off x="5443730" y="6820490"/>
            <a:ext cx="7400539" cy="9766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Italics"/>
              </a:rPr>
              <a:t>Under the Supervision of</a:t>
            </a:r>
          </a:p>
          <a:p>
            <a:pPr algn="ctr">
              <a:lnSpc>
                <a:spcPts val="3920"/>
              </a:lnSpc>
            </a:pPr>
            <a:r>
              <a:rPr lang="en-US" sz="2800">
                <a:solidFill>
                  <a:srgbClr val="000000"/>
                </a:solidFill>
                <a:latin typeface="Canva Sans Bold"/>
              </a:rPr>
              <a:t>Dr. Shouvik Dey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3146105"/>
            <a:ext cx="2585194" cy="1847018"/>
            <a:chOff x="0" y="0"/>
            <a:chExt cx="680874" cy="486457"/>
          </a:xfrm>
        </p:grpSpPr>
        <p:sp>
          <p:nvSpPr>
            <p:cNvPr name="Freeform 6" id="6"/>
            <p:cNvSpPr/>
            <p:nvPr/>
          </p:nvSpPr>
          <p:spPr>
            <a:xfrm flipH="false" flipV="false" rot="0">
              <a:off x="0" y="0"/>
              <a:ext cx="680874" cy="486457"/>
            </a:xfrm>
            <a:custGeom>
              <a:avLst/>
              <a:gdLst/>
              <a:ahLst/>
              <a:cxnLst/>
              <a:rect r="r" b="b" t="t" l="l"/>
              <a:pathLst>
                <a:path h="486457" w="680874">
                  <a:moveTo>
                    <a:pt x="0" y="0"/>
                  </a:moveTo>
                  <a:lnTo>
                    <a:pt x="680874" y="0"/>
                  </a:lnTo>
                  <a:lnTo>
                    <a:pt x="680874" y="486457"/>
                  </a:lnTo>
                  <a:lnTo>
                    <a:pt x="0" y="486457"/>
                  </a:lnTo>
                  <a:close/>
                </a:path>
              </a:pathLst>
            </a:custGeom>
            <a:solidFill>
              <a:srgbClr val="004AAD"/>
            </a:solidFill>
          </p:spPr>
        </p:sp>
        <p:sp>
          <p:nvSpPr>
            <p:cNvPr name="TextBox 7" id="7"/>
            <p:cNvSpPr txBox="true"/>
            <p:nvPr/>
          </p:nvSpPr>
          <p:spPr>
            <a:xfrm>
              <a:off x="0" y="-38100"/>
              <a:ext cx="680874" cy="52455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917310" y="3146105"/>
            <a:ext cx="2585194" cy="1847018"/>
            <a:chOff x="0" y="0"/>
            <a:chExt cx="680874" cy="486457"/>
          </a:xfrm>
        </p:grpSpPr>
        <p:sp>
          <p:nvSpPr>
            <p:cNvPr name="Freeform 9" id="9"/>
            <p:cNvSpPr/>
            <p:nvPr/>
          </p:nvSpPr>
          <p:spPr>
            <a:xfrm flipH="false" flipV="false" rot="0">
              <a:off x="0" y="0"/>
              <a:ext cx="680874" cy="486457"/>
            </a:xfrm>
            <a:custGeom>
              <a:avLst/>
              <a:gdLst/>
              <a:ahLst/>
              <a:cxnLst/>
              <a:rect r="r" b="b" t="t" l="l"/>
              <a:pathLst>
                <a:path h="486457" w="680874">
                  <a:moveTo>
                    <a:pt x="0" y="0"/>
                  </a:moveTo>
                  <a:lnTo>
                    <a:pt x="680874" y="0"/>
                  </a:lnTo>
                  <a:lnTo>
                    <a:pt x="680874" y="486457"/>
                  </a:lnTo>
                  <a:lnTo>
                    <a:pt x="0" y="486457"/>
                  </a:lnTo>
                  <a:close/>
                </a:path>
              </a:pathLst>
            </a:custGeom>
            <a:solidFill>
              <a:srgbClr val="004AAD"/>
            </a:solidFill>
          </p:spPr>
        </p:sp>
        <p:sp>
          <p:nvSpPr>
            <p:cNvPr name="TextBox 10" id="10"/>
            <p:cNvSpPr txBox="true"/>
            <p:nvPr/>
          </p:nvSpPr>
          <p:spPr>
            <a:xfrm>
              <a:off x="0" y="-38100"/>
              <a:ext cx="680874" cy="52455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215245" y="5359324"/>
            <a:ext cx="2189742" cy="1517474"/>
            <a:chOff x="0" y="0"/>
            <a:chExt cx="576722" cy="399664"/>
          </a:xfrm>
        </p:grpSpPr>
        <p:sp>
          <p:nvSpPr>
            <p:cNvPr name="Freeform 12" id="12"/>
            <p:cNvSpPr/>
            <p:nvPr/>
          </p:nvSpPr>
          <p:spPr>
            <a:xfrm flipH="false" flipV="false" rot="0">
              <a:off x="0" y="0"/>
              <a:ext cx="576722" cy="399664"/>
            </a:xfrm>
            <a:custGeom>
              <a:avLst/>
              <a:gdLst/>
              <a:ahLst/>
              <a:cxnLst/>
              <a:rect r="r" b="b" t="t" l="l"/>
              <a:pathLst>
                <a:path h="399664" w="576722">
                  <a:moveTo>
                    <a:pt x="0" y="0"/>
                  </a:moveTo>
                  <a:lnTo>
                    <a:pt x="576722" y="0"/>
                  </a:lnTo>
                  <a:lnTo>
                    <a:pt x="576722" y="399664"/>
                  </a:lnTo>
                  <a:lnTo>
                    <a:pt x="0" y="399664"/>
                  </a:lnTo>
                  <a:close/>
                </a:path>
              </a:pathLst>
            </a:custGeom>
            <a:solidFill>
              <a:srgbClr val="004AAD"/>
            </a:solidFill>
          </p:spPr>
        </p:sp>
        <p:sp>
          <p:nvSpPr>
            <p:cNvPr name="TextBox 13" id="13"/>
            <p:cNvSpPr txBox="true"/>
            <p:nvPr/>
          </p:nvSpPr>
          <p:spPr>
            <a:xfrm>
              <a:off x="0" y="-38100"/>
              <a:ext cx="576722" cy="43776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8726829" y="3146105"/>
            <a:ext cx="2930646" cy="3917862"/>
            <a:chOff x="0" y="0"/>
            <a:chExt cx="771858" cy="1031865"/>
          </a:xfrm>
        </p:grpSpPr>
        <p:sp>
          <p:nvSpPr>
            <p:cNvPr name="Freeform 15" id="15"/>
            <p:cNvSpPr/>
            <p:nvPr/>
          </p:nvSpPr>
          <p:spPr>
            <a:xfrm flipH="false" flipV="false" rot="0">
              <a:off x="0" y="0"/>
              <a:ext cx="771857" cy="1031865"/>
            </a:xfrm>
            <a:custGeom>
              <a:avLst/>
              <a:gdLst/>
              <a:ahLst/>
              <a:cxnLst/>
              <a:rect r="r" b="b" t="t" l="l"/>
              <a:pathLst>
                <a:path h="1031865" w="771857">
                  <a:moveTo>
                    <a:pt x="0" y="0"/>
                  </a:moveTo>
                  <a:lnTo>
                    <a:pt x="771857" y="0"/>
                  </a:lnTo>
                  <a:lnTo>
                    <a:pt x="771857" y="1031865"/>
                  </a:lnTo>
                  <a:lnTo>
                    <a:pt x="0" y="1031865"/>
                  </a:lnTo>
                  <a:close/>
                </a:path>
              </a:pathLst>
            </a:custGeom>
            <a:solidFill>
              <a:srgbClr val="004AAD"/>
            </a:solidFill>
          </p:spPr>
        </p:sp>
        <p:sp>
          <p:nvSpPr>
            <p:cNvPr name="TextBox 16" id="16"/>
            <p:cNvSpPr txBox="true"/>
            <p:nvPr/>
          </p:nvSpPr>
          <p:spPr>
            <a:xfrm>
              <a:off x="0" y="-38100"/>
              <a:ext cx="771858" cy="1069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8950919" y="3966766"/>
            <a:ext cx="2440195" cy="502481"/>
            <a:chOff x="0" y="0"/>
            <a:chExt cx="642685" cy="132341"/>
          </a:xfrm>
        </p:grpSpPr>
        <p:sp>
          <p:nvSpPr>
            <p:cNvPr name="Freeform 18" id="18"/>
            <p:cNvSpPr/>
            <p:nvPr/>
          </p:nvSpPr>
          <p:spPr>
            <a:xfrm flipH="false" flipV="false" rot="0">
              <a:off x="0" y="0"/>
              <a:ext cx="642685" cy="132341"/>
            </a:xfrm>
            <a:custGeom>
              <a:avLst/>
              <a:gdLst/>
              <a:ahLst/>
              <a:cxnLst/>
              <a:rect r="r" b="b" t="t" l="l"/>
              <a:pathLst>
                <a:path h="132341" w="642685">
                  <a:moveTo>
                    <a:pt x="0" y="0"/>
                  </a:moveTo>
                  <a:lnTo>
                    <a:pt x="642685" y="0"/>
                  </a:lnTo>
                  <a:lnTo>
                    <a:pt x="642685" y="132341"/>
                  </a:lnTo>
                  <a:lnTo>
                    <a:pt x="0" y="132341"/>
                  </a:lnTo>
                  <a:close/>
                </a:path>
              </a:pathLst>
            </a:custGeom>
            <a:solidFill>
              <a:srgbClr val="FFFFFF"/>
            </a:solidFill>
          </p:spPr>
        </p:sp>
        <p:sp>
          <p:nvSpPr>
            <p:cNvPr name="TextBox 19" id="19"/>
            <p:cNvSpPr txBox="true"/>
            <p:nvPr/>
          </p:nvSpPr>
          <p:spPr>
            <a:xfrm>
              <a:off x="0" y="-38100"/>
              <a:ext cx="642685" cy="170441"/>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d</a:t>
              </a:r>
            </a:p>
          </p:txBody>
        </p:sp>
      </p:grpSp>
      <p:grpSp>
        <p:nvGrpSpPr>
          <p:cNvPr name="Group 20" id="20"/>
          <p:cNvGrpSpPr/>
          <p:nvPr/>
        </p:nvGrpSpPr>
        <p:grpSpPr>
          <a:xfrm rot="0">
            <a:off x="8950919" y="4993123"/>
            <a:ext cx="2440195" cy="502481"/>
            <a:chOff x="0" y="0"/>
            <a:chExt cx="642685" cy="132341"/>
          </a:xfrm>
        </p:grpSpPr>
        <p:sp>
          <p:nvSpPr>
            <p:cNvPr name="Freeform 21" id="21"/>
            <p:cNvSpPr/>
            <p:nvPr/>
          </p:nvSpPr>
          <p:spPr>
            <a:xfrm flipH="false" flipV="false" rot="0">
              <a:off x="0" y="0"/>
              <a:ext cx="642685" cy="132341"/>
            </a:xfrm>
            <a:custGeom>
              <a:avLst/>
              <a:gdLst/>
              <a:ahLst/>
              <a:cxnLst/>
              <a:rect r="r" b="b" t="t" l="l"/>
              <a:pathLst>
                <a:path h="132341" w="642685">
                  <a:moveTo>
                    <a:pt x="0" y="0"/>
                  </a:moveTo>
                  <a:lnTo>
                    <a:pt x="642685" y="0"/>
                  </a:lnTo>
                  <a:lnTo>
                    <a:pt x="642685" y="132341"/>
                  </a:lnTo>
                  <a:lnTo>
                    <a:pt x="0" y="132341"/>
                  </a:lnTo>
                  <a:close/>
                </a:path>
              </a:pathLst>
            </a:custGeom>
            <a:solidFill>
              <a:srgbClr val="FFFFFF"/>
            </a:solidFill>
          </p:spPr>
        </p:sp>
        <p:sp>
          <p:nvSpPr>
            <p:cNvPr name="TextBox 22" id="22"/>
            <p:cNvSpPr txBox="true"/>
            <p:nvPr/>
          </p:nvSpPr>
          <p:spPr>
            <a:xfrm>
              <a:off x="0" y="-38100"/>
              <a:ext cx="642685" cy="170441"/>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8950919" y="6016743"/>
            <a:ext cx="2440195" cy="502481"/>
            <a:chOff x="0" y="0"/>
            <a:chExt cx="642685" cy="132341"/>
          </a:xfrm>
        </p:grpSpPr>
        <p:sp>
          <p:nvSpPr>
            <p:cNvPr name="Freeform 24" id="24"/>
            <p:cNvSpPr/>
            <p:nvPr/>
          </p:nvSpPr>
          <p:spPr>
            <a:xfrm flipH="false" flipV="false" rot="0">
              <a:off x="0" y="0"/>
              <a:ext cx="642685" cy="132341"/>
            </a:xfrm>
            <a:custGeom>
              <a:avLst/>
              <a:gdLst/>
              <a:ahLst/>
              <a:cxnLst/>
              <a:rect r="r" b="b" t="t" l="l"/>
              <a:pathLst>
                <a:path h="132341" w="642685">
                  <a:moveTo>
                    <a:pt x="0" y="0"/>
                  </a:moveTo>
                  <a:lnTo>
                    <a:pt x="642685" y="0"/>
                  </a:lnTo>
                  <a:lnTo>
                    <a:pt x="642685" y="132341"/>
                  </a:lnTo>
                  <a:lnTo>
                    <a:pt x="0" y="132341"/>
                  </a:lnTo>
                  <a:close/>
                </a:path>
              </a:pathLst>
            </a:custGeom>
            <a:solidFill>
              <a:srgbClr val="FFFFFF"/>
            </a:solidFill>
          </p:spPr>
        </p:sp>
        <p:sp>
          <p:nvSpPr>
            <p:cNvPr name="TextBox 25" id="25"/>
            <p:cNvSpPr txBox="true"/>
            <p:nvPr/>
          </p:nvSpPr>
          <p:spPr>
            <a:xfrm>
              <a:off x="0" y="-38100"/>
              <a:ext cx="642685" cy="17044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LANGUAGE IDENTIFICATION</a:t>
            </a:r>
          </a:p>
        </p:txBody>
      </p:sp>
      <p:sp>
        <p:nvSpPr>
          <p:cNvPr name="TextBox 27" id="27"/>
          <p:cNvSpPr txBox="true"/>
          <p:nvPr/>
        </p:nvSpPr>
        <p:spPr>
          <a:xfrm rot="0">
            <a:off x="3425056" y="8149817"/>
            <a:ext cx="11372552" cy="1028438"/>
          </a:xfrm>
          <a:prstGeom prst="rect">
            <a:avLst/>
          </a:prstGeom>
        </p:spPr>
        <p:txBody>
          <a:bodyPr anchor="t" rtlCol="false" tIns="0" lIns="0" bIns="0" rIns="0">
            <a:spAutoFit/>
          </a:bodyPr>
          <a:lstStyle/>
          <a:p>
            <a:pPr>
              <a:lnSpc>
                <a:spcPts val="9005"/>
              </a:lnSpc>
            </a:pPr>
            <a:r>
              <a:rPr lang="en-US" sz="4502" spc="-171">
                <a:solidFill>
                  <a:srgbClr val="000000"/>
                </a:solidFill>
                <a:latin typeface="Canva Sans"/>
              </a:rPr>
              <a:t>Workflow diagram of Language Identification</a:t>
            </a:r>
          </a:p>
        </p:txBody>
      </p:sp>
      <p:sp>
        <p:nvSpPr>
          <p:cNvPr name="TextBox 28" id="28"/>
          <p:cNvSpPr txBox="true"/>
          <p:nvPr/>
        </p:nvSpPr>
        <p:spPr>
          <a:xfrm rot="0">
            <a:off x="890012" y="3215733"/>
            <a:ext cx="2723882" cy="1405647"/>
          </a:xfrm>
          <a:prstGeom prst="rect">
            <a:avLst/>
          </a:prstGeom>
        </p:spPr>
        <p:txBody>
          <a:bodyPr anchor="t" rtlCol="false" tIns="0" lIns="0" bIns="0" rIns="0">
            <a:spAutoFit/>
          </a:bodyPr>
          <a:lstStyle/>
          <a:p>
            <a:pPr algn="ctr">
              <a:lnSpc>
                <a:spcPts val="2896"/>
              </a:lnSpc>
            </a:pPr>
            <a:r>
              <a:rPr lang="en-US" sz="2069">
                <a:solidFill>
                  <a:srgbClr val="FFFFFF"/>
                </a:solidFill>
                <a:latin typeface="Canva Sans"/>
              </a:rPr>
              <a:t>Datasets</a:t>
            </a:r>
          </a:p>
          <a:p>
            <a:pPr algn="ctr">
              <a:lnSpc>
                <a:spcPts val="2896"/>
              </a:lnSpc>
            </a:pPr>
            <a:r>
              <a:rPr lang="en-US" sz="2069">
                <a:solidFill>
                  <a:srgbClr val="FFFFFF"/>
                </a:solidFill>
                <a:latin typeface="Canva Sans"/>
              </a:rPr>
              <a:t>(English,</a:t>
            </a:r>
          </a:p>
          <a:p>
            <a:pPr algn="ctr">
              <a:lnSpc>
                <a:spcPts val="2800"/>
              </a:lnSpc>
            </a:pPr>
            <a:r>
              <a:rPr lang="en-US" sz="2000">
                <a:solidFill>
                  <a:srgbClr val="FFFFFF"/>
                </a:solidFill>
                <a:latin typeface="Canva Sans"/>
              </a:rPr>
              <a:t>Hindi,</a:t>
            </a:r>
          </a:p>
          <a:p>
            <a:pPr algn="ctr">
              <a:lnSpc>
                <a:spcPts val="2800"/>
              </a:lnSpc>
            </a:pPr>
            <a:r>
              <a:rPr lang="en-US" sz="2000">
                <a:solidFill>
                  <a:srgbClr val="FFFFFF"/>
                </a:solidFill>
                <a:latin typeface="Canva Sans"/>
              </a:rPr>
              <a:t>Spanish and more</a:t>
            </a:r>
          </a:p>
        </p:txBody>
      </p:sp>
      <p:sp>
        <p:nvSpPr>
          <p:cNvPr name="TextBox 29" id="29"/>
          <p:cNvSpPr txBox="true"/>
          <p:nvPr/>
        </p:nvSpPr>
        <p:spPr>
          <a:xfrm rot="0">
            <a:off x="5001693" y="3240569"/>
            <a:ext cx="2416427" cy="1423820"/>
          </a:xfrm>
          <a:prstGeom prst="rect">
            <a:avLst/>
          </a:prstGeom>
        </p:spPr>
        <p:txBody>
          <a:bodyPr anchor="t" rtlCol="false" tIns="0" lIns="0" bIns="0" rIns="0">
            <a:spAutoFit/>
          </a:bodyPr>
          <a:lstStyle/>
          <a:p>
            <a:pPr algn="ctr">
              <a:lnSpc>
                <a:spcPts val="2896"/>
              </a:lnSpc>
            </a:pPr>
            <a:r>
              <a:rPr lang="en-US" sz="2069">
                <a:solidFill>
                  <a:srgbClr val="FFFFFF"/>
                </a:solidFill>
                <a:latin typeface="Canva Sans"/>
              </a:rPr>
              <a:t>Data</a:t>
            </a:r>
          </a:p>
          <a:p>
            <a:pPr algn="ctr">
              <a:lnSpc>
                <a:spcPts val="2896"/>
              </a:lnSpc>
            </a:pPr>
            <a:r>
              <a:rPr lang="en-US" sz="2069">
                <a:solidFill>
                  <a:srgbClr val="FFFFFF"/>
                </a:solidFill>
                <a:latin typeface="Canva Sans"/>
              </a:rPr>
              <a:t>Preprocessing</a:t>
            </a:r>
          </a:p>
          <a:p>
            <a:pPr algn="ctr">
              <a:lnSpc>
                <a:spcPts val="2896"/>
              </a:lnSpc>
            </a:pPr>
            <a:r>
              <a:rPr lang="en-US" sz="2069">
                <a:solidFill>
                  <a:srgbClr val="FFFFFF"/>
                </a:solidFill>
                <a:latin typeface="Canva Sans"/>
              </a:rPr>
              <a:t>(Remove</a:t>
            </a:r>
          </a:p>
          <a:p>
            <a:pPr algn="ctr">
              <a:lnSpc>
                <a:spcPts val="2896"/>
              </a:lnSpc>
            </a:pPr>
            <a:r>
              <a:rPr lang="en-US" sz="2069">
                <a:solidFill>
                  <a:srgbClr val="FFFFFF"/>
                </a:solidFill>
                <a:latin typeface="Canva Sans"/>
              </a:rPr>
              <a:t>Punctuations)</a:t>
            </a:r>
          </a:p>
        </p:txBody>
      </p:sp>
      <p:sp>
        <p:nvSpPr>
          <p:cNvPr name="TextBox 30" id="30"/>
          <p:cNvSpPr txBox="true"/>
          <p:nvPr/>
        </p:nvSpPr>
        <p:spPr>
          <a:xfrm rot="0">
            <a:off x="13355671" y="5930014"/>
            <a:ext cx="1880585" cy="337970"/>
          </a:xfrm>
          <a:prstGeom prst="rect">
            <a:avLst/>
          </a:prstGeom>
        </p:spPr>
        <p:txBody>
          <a:bodyPr anchor="t" rtlCol="false" tIns="0" lIns="0" bIns="0" rIns="0">
            <a:spAutoFit/>
          </a:bodyPr>
          <a:lstStyle/>
          <a:p>
            <a:pPr algn="ctr">
              <a:lnSpc>
                <a:spcPts val="2896"/>
              </a:lnSpc>
            </a:pPr>
            <a:r>
              <a:rPr lang="en-US" sz="2069">
                <a:solidFill>
                  <a:srgbClr val="FFFFFF"/>
                </a:solidFill>
                <a:latin typeface="Canva Sans"/>
              </a:rPr>
              <a:t>Testing</a:t>
            </a:r>
          </a:p>
        </p:txBody>
      </p:sp>
      <p:sp>
        <p:nvSpPr>
          <p:cNvPr name="TextBox 31" id="31"/>
          <p:cNvSpPr txBox="true"/>
          <p:nvPr/>
        </p:nvSpPr>
        <p:spPr>
          <a:xfrm rot="0">
            <a:off x="5621961" y="5833471"/>
            <a:ext cx="1492002" cy="337970"/>
          </a:xfrm>
          <a:prstGeom prst="rect">
            <a:avLst/>
          </a:prstGeom>
        </p:spPr>
        <p:txBody>
          <a:bodyPr anchor="t" rtlCol="false" tIns="0" lIns="0" bIns="0" rIns="0">
            <a:spAutoFit/>
          </a:bodyPr>
          <a:lstStyle/>
          <a:p>
            <a:pPr algn="ctr">
              <a:lnSpc>
                <a:spcPts val="2896"/>
              </a:lnSpc>
            </a:pPr>
            <a:r>
              <a:rPr lang="en-US" sz="2069">
                <a:solidFill>
                  <a:srgbClr val="000000"/>
                </a:solidFill>
                <a:latin typeface="Canva Sans"/>
              </a:rPr>
              <a:t>INPUT TEXT</a:t>
            </a:r>
          </a:p>
        </p:txBody>
      </p:sp>
      <p:sp>
        <p:nvSpPr>
          <p:cNvPr name="TextBox 32" id="32"/>
          <p:cNvSpPr txBox="true"/>
          <p:nvPr/>
        </p:nvSpPr>
        <p:spPr>
          <a:xfrm rot="0">
            <a:off x="9127726" y="4034735"/>
            <a:ext cx="2086580" cy="337970"/>
          </a:xfrm>
          <a:prstGeom prst="rect">
            <a:avLst/>
          </a:prstGeom>
        </p:spPr>
        <p:txBody>
          <a:bodyPr anchor="t" rtlCol="false" tIns="0" lIns="0" bIns="0" rIns="0">
            <a:spAutoFit/>
          </a:bodyPr>
          <a:lstStyle/>
          <a:p>
            <a:pPr algn="ctr">
              <a:lnSpc>
                <a:spcPts val="2896"/>
              </a:lnSpc>
            </a:pPr>
            <a:r>
              <a:rPr lang="en-US" sz="2069">
                <a:solidFill>
                  <a:srgbClr val="000000"/>
                </a:solidFill>
                <a:latin typeface="Canva Sans"/>
              </a:rPr>
              <a:t>Pipelining</a:t>
            </a:r>
            <a:r>
              <a:rPr lang="en-US" sz="2069">
                <a:solidFill>
                  <a:srgbClr val="FFFFFF"/>
                </a:solidFill>
                <a:latin typeface="Canva Sans"/>
              </a:rPr>
              <a:t>)</a:t>
            </a:r>
          </a:p>
        </p:txBody>
      </p:sp>
      <p:sp>
        <p:nvSpPr>
          <p:cNvPr name="TextBox 33" id="33"/>
          <p:cNvSpPr txBox="true"/>
          <p:nvPr/>
        </p:nvSpPr>
        <p:spPr>
          <a:xfrm rot="0">
            <a:off x="8857014" y="5076461"/>
            <a:ext cx="2628005" cy="337970"/>
          </a:xfrm>
          <a:prstGeom prst="rect">
            <a:avLst/>
          </a:prstGeom>
        </p:spPr>
        <p:txBody>
          <a:bodyPr anchor="t" rtlCol="false" tIns="0" lIns="0" bIns="0" rIns="0">
            <a:spAutoFit/>
          </a:bodyPr>
          <a:lstStyle/>
          <a:p>
            <a:pPr algn="ctr">
              <a:lnSpc>
                <a:spcPts val="2896"/>
              </a:lnSpc>
            </a:pPr>
            <a:r>
              <a:rPr lang="en-US" sz="2069">
                <a:solidFill>
                  <a:srgbClr val="000000"/>
                </a:solidFill>
                <a:latin typeface="Canva Sans"/>
              </a:rPr>
              <a:t>Tfidfverification</a:t>
            </a:r>
          </a:p>
        </p:txBody>
      </p:sp>
      <p:sp>
        <p:nvSpPr>
          <p:cNvPr name="TextBox 34" id="34"/>
          <p:cNvSpPr txBox="true"/>
          <p:nvPr/>
        </p:nvSpPr>
        <p:spPr>
          <a:xfrm rot="0">
            <a:off x="8345748" y="6026268"/>
            <a:ext cx="3692809" cy="337970"/>
          </a:xfrm>
          <a:prstGeom prst="rect">
            <a:avLst/>
          </a:prstGeom>
        </p:spPr>
        <p:txBody>
          <a:bodyPr anchor="t" rtlCol="false" tIns="0" lIns="0" bIns="0" rIns="0">
            <a:spAutoFit/>
          </a:bodyPr>
          <a:lstStyle/>
          <a:p>
            <a:pPr algn="ctr">
              <a:lnSpc>
                <a:spcPts val="2896"/>
              </a:lnSpc>
            </a:pPr>
            <a:r>
              <a:rPr lang="en-US" sz="2069">
                <a:solidFill>
                  <a:srgbClr val="000000"/>
                </a:solidFill>
                <a:latin typeface="Canva Sans"/>
              </a:rPr>
              <a:t>Logistic Regression</a:t>
            </a:r>
          </a:p>
        </p:txBody>
      </p:sp>
      <p:sp>
        <p:nvSpPr>
          <p:cNvPr name="Freeform 35" id="35"/>
          <p:cNvSpPr/>
          <p:nvPr/>
        </p:nvSpPr>
        <p:spPr>
          <a:xfrm flipH="false" flipV="false" rot="0">
            <a:off x="3955891" y="3932844"/>
            <a:ext cx="619423" cy="260932"/>
          </a:xfrm>
          <a:custGeom>
            <a:avLst/>
            <a:gdLst/>
            <a:ahLst/>
            <a:cxnLst/>
            <a:rect r="r" b="b" t="t" l="l"/>
            <a:pathLst>
              <a:path h="260932" w="619423">
                <a:moveTo>
                  <a:pt x="0" y="0"/>
                </a:moveTo>
                <a:lnTo>
                  <a:pt x="619422" y="0"/>
                </a:lnTo>
                <a:lnTo>
                  <a:pt x="619422" y="260931"/>
                </a:lnTo>
                <a:lnTo>
                  <a:pt x="0" y="260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0">
            <a:off x="7845404" y="3966766"/>
            <a:ext cx="619423" cy="260932"/>
          </a:xfrm>
          <a:custGeom>
            <a:avLst/>
            <a:gdLst/>
            <a:ahLst/>
            <a:cxnLst/>
            <a:rect r="r" b="b" t="t" l="l"/>
            <a:pathLst>
              <a:path h="260932" w="619423">
                <a:moveTo>
                  <a:pt x="0" y="0"/>
                </a:moveTo>
                <a:lnTo>
                  <a:pt x="619423" y="0"/>
                </a:lnTo>
                <a:lnTo>
                  <a:pt x="619423"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7" id="37"/>
          <p:cNvSpPr/>
          <p:nvPr/>
        </p:nvSpPr>
        <p:spPr>
          <a:xfrm flipH="false" flipV="false" rot="0">
            <a:off x="7722730" y="5895229"/>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12126649" y="6007052"/>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15871712" y="5987595"/>
            <a:ext cx="619423" cy="260932"/>
          </a:xfrm>
          <a:custGeom>
            <a:avLst/>
            <a:gdLst/>
            <a:ahLst/>
            <a:cxnLst/>
            <a:rect r="r" b="b" t="t" l="l"/>
            <a:pathLst>
              <a:path h="260932" w="619423">
                <a:moveTo>
                  <a:pt x="0" y="0"/>
                </a:moveTo>
                <a:lnTo>
                  <a:pt x="619423" y="0"/>
                </a:lnTo>
                <a:lnTo>
                  <a:pt x="619423"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0" id="40"/>
          <p:cNvGrpSpPr/>
          <p:nvPr/>
        </p:nvGrpSpPr>
        <p:grpSpPr>
          <a:xfrm rot="0">
            <a:off x="16890818" y="9258300"/>
            <a:ext cx="736964" cy="1028700"/>
            <a:chOff x="0" y="0"/>
            <a:chExt cx="194098" cy="270933"/>
          </a:xfrm>
        </p:grpSpPr>
        <p:sp>
          <p:nvSpPr>
            <p:cNvPr name="Freeform 41" id="41"/>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42" id="42"/>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43" id="43"/>
          <p:cNvSpPr txBox="true"/>
          <p:nvPr/>
        </p:nvSpPr>
        <p:spPr>
          <a:xfrm rot="0">
            <a:off x="17145000" y="9559708"/>
            <a:ext cx="228600"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LANGUAGE IDENTIFICATION</a:t>
            </a:r>
          </a:p>
        </p:txBody>
      </p:sp>
      <p:sp>
        <p:nvSpPr>
          <p:cNvPr name="Freeform 6" id="6"/>
          <p:cNvSpPr/>
          <p:nvPr/>
        </p:nvSpPr>
        <p:spPr>
          <a:xfrm flipH="false" flipV="false" rot="0">
            <a:off x="1830452" y="2814687"/>
            <a:ext cx="6504949" cy="4714935"/>
          </a:xfrm>
          <a:custGeom>
            <a:avLst/>
            <a:gdLst/>
            <a:ahLst/>
            <a:cxnLst/>
            <a:rect r="r" b="b" t="t" l="l"/>
            <a:pathLst>
              <a:path h="4714935" w="6504949">
                <a:moveTo>
                  <a:pt x="0" y="0"/>
                </a:moveTo>
                <a:lnTo>
                  <a:pt x="6504949" y="0"/>
                </a:lnTo>
                <a:lnTo>
                  <a:pt x="6504949" y="4714935"/>
                </a:lnTo>
                <a:lnTo>
                  <a:pt x="0" y="4714935"/>
                </a:lnTo>
                <a:lnTo>
                  <a:pt x="0" y="0"/>
                </a:lnTo>
                <a:close/>
              </a:path>
            </a:pathLst>
          </a:custGeom>
          <a:blipFill>
            <a:blip r:embed="rId2"/>
            <a:stretch>
              <a:fillRect l="-61709" t="-169296" r="-229590" b="-34372"/>
            </a:stretch>
          </a:blipFill>
        </p:spPr>
      </p:sp>
      <p:sp>
        <p:nvSpPr>
          <p:cNvPr name="TextBox 7" id="7"/>
          <p:cNvSpPr txBox="true"/>
          <p:nvPr/>
        </p:nvSpPr>
        <p:spPr>
          <a:xfrm rot="0">
            <a:off x="3237905" y="7376278"/>
            <a:ext cx="3690045" cy="1028438"/>
          </a:xfrm>
          <a:prstGeom prst="rect">
            <a:avLst/>
          </a:prstGeom>
        </p:spPr>
        <p:txBody>
          <a:bodyPr anchor="t" rtlCol="false" tIns="0" lIns="0" bIns="0" rIns="0">
            <a:spAutoFit/>
          </a:bodyPr>
          <a:lstStyle/>
          <a:p>
            <a:pPr>
              <a:lnSpc>
                <a:spcPts val="9005"/>
              </a:lnSpc>
            </a:pPr>
            <a:r>
              <a:rPr lang="en-US" sz="4502" spc="-171">
                <a:solidFill>
                  <a:srgbClr val="000000"/>
                </a:solidFill>
                <a:latin typeface="Canva Sans"/>
              </a:rPr>
              <a:t>Extracted Text</a:t>
            </a:r>
          </a:p>
        </p:txBody>
      </p:sp>
      <p:sp>
        <p:nvSpPr>
          <p:cNvPr name="Freeform 8" id="8"/>
          <p:cNvSpPr/>
          <p:nvPr/>
        </p:nvSpPr>
        <p:spPr>
          <a:xfrm flipH="false" flipV="false" rot="0">
            <a:off x="8524577" y="4970052"/>
            <a:ext cx="619423" cy="260932"/>
          </a:xfrm>
          <a:custGeom>
            <a:avLst/>
            <a:gdLst/>
            <a:ahLst/>
            <a:cxnLst/>
            <a:rect r="r" b="b" t="t" l="l"/>
            <a:pathLst>
              <a:path h="260932" w="619423">
                <a:moveTo>
                  <a:pt x="0" y="0"/>
                </a:moveTo>
                <a:lnTo>
                  <a:pt x="619423" y="0"/>
                </a:lnTo>
                <a:lnTo>
                  <a:pt x="619423" y="260932"/>
                </a:lnTo>
                <a:lnTo>
                  <a:pt x="0" y="2609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844845" y="3881275"/>
            <a:ext cx="5658400" cy="869812"/>
          </a:xfrm>
          <a:custGeom>
            <a:avLst/>
            <a:gdLst/>
            <a:ahLst/>
            <a:cxnLst/>
            <a:rect r="r" b="b" t="t" l="l"/>
            <a:pathLst>
              <a:path h="869812" w="5658400">
                <a:moveTo>
                  <a:pt x="0" y="0"/>
                </a:moveTo>
                <a:lnTo>
                  <a:pt x="5658400" y="0"/>
                </a:lnTo>
                <a:lnTo>
                  <a:pt x="5658400" y="869811"/>
                </a:lnTo>
                <a:lnTo>
                  <a:pt x="0" y="869811"/>
                </a:lnTo>
                <a:lnTo>
                  <a:pt x="0" y="0"/>
                </a:lnTo>
                <a:close/>
              </a:path>
            </a:pathLst>
          </a:custGeom>
          <a:blipFill>
            <a:blip r:embed="rId5"/>
            <a:stretch>
              <a:fillRect l="-84916" t="-1489366" r="-354034" b="-382783"/>
            </a:stretch>
          </a:blipFill>
        </p:spPr>
      </p:sp>
      <p:sp>
        <p:nvSpPr>
          <p:cNvPr name="TextBox 10" id="10"/>
          <p:cNvSpPr txBox="true"/>
          <p:nvPr/>
        </p:nvSpPr>
        <p:spPr>
          <a:xfrm rot="0">
            <a:off x="11159296" y="7376278"/>
            <a:ext cx="5029498" cy="1028438"/>
          </a:xfrm>
          <a:prstGeom prst="rect">
            <a:avLst/>
          </a:prstGeom>
        </p:spPr>
        <p:txBody>
          <a:bodyPr anchor="t" rtlCol="false" tIns="0" lIns="0" bIns="0" rIns="0">
            <a:spAutoFit/>
          </a:bodyPr>
          <a:lstStyle/>
          <a:p>
            <a:pPr>
              <a:lnSpc>
                <a:spcPts val="9005"/>
              </a:lnSpc>
            </a:pPr>
            <a:r>
              <a:rPr lang="en-US" sz="4502" spc="-171">
                <a:solidFill>
                  <a:srgbClr val="000000"/>
                </a:solidFill>
                <a:latin typeface="Canva Sans"/>
              </a:rPr>
              <a:t>Language Identified</a:t>
            </a:r>
          </a:p>
        </p:txBody>
      </p:sp>
      <p:grpSp>
        <p:nvGrpSpPr>
          <p:cNvPr name="Group 11" id="11"/>
          <p:cNvGrpSpPr/>
          <p:nvPr/>
        </p:nvGrpSpPr>
        <p:grpSpPr>
          <a:xfrm rot="0">
            <a:off x="16890818" y="9258300"/>
            <a:ext cx="736964" cy="1028700"/>
            <a:chOff x="0" y="0"/>
            <a:chExt cx="194098" cy="270933"/>
          </a:xfrm>
        </p:grpSpPr>
        <p:sp>
          <p:nvSpPr>
            <p:cNvPr name="Freeform 12" id="12"/>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13" id="13"/>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7039779" y="9559708"/>
            <a:ext cx="439043"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10</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1725464" y="3000136"/>
          <a:ext cx="14837072" cy="2457450"/>
        </p:xfrm>
        <a:graphic>
          <a:graphicData uri="http://schemas.openxmlformats.org/drawingml/2006/table">
            <a:tbl>
              <a:tblPr/>
              <a:tblGrid>
                <a:gridCol w="2072838"/>
                <a:gridCol w="8163285"/>
                <a:gridCol w="4600949"/>
              </a:tblGrid>
              <a:tr h="1228725">
                <a:tc>
                  <a:txBody>
                    <a:bodyPr anchor="t" rtlCol="false"/>
                    <a:lstStyle/>
                    <a:p>
                      <a:pPr algn="ctr">
                        <a:lnSpc>
                          <a:spcPts val="5599"/>
                        </a:lnSpc>
                        <a:defRPr/>
                      </a:pPr>
                      <a:r>
                        <a:rPr lang="en-US" sz="3999">
                          <a:solidFill>
                            <a:srgbClr val="000000"/>
                          </a:solidFill>
                          <a:latin typeface="Canva Sans Bold"/>
                        </a:rPr>
                        <a:t>SL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BDA"/>
                    </a:solidFill>
                  </a:tcPr>
                </a:tc>
                <a:tc>
                  <a:txBody>
                    <a:bodyPr anchor="t" rtlCol="false"/>
                    <a:lstStyle/>
                    <a:p>
                      <a:pPr algn="ctr">
                        <a:lnSpc>
                          <a:spcPts val="5599"/>
                        </a:lnSpc>
                        <a:defRPr/>
                      </a:pPr>
                      <a:r>
                        <a:rPr lang="en-US" sz="3999">
                          <a:solidFill>
                            <a:srgbClr val="000000"/>
                          </a:solidFill>
                          <a:latin typeface="Canva Sans Bold"/>
                        </a:rPr>
                        <a:t>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BDA"/>
                    </a:solidFill>
                  </a:tcPr>
                </a:tc>
                <a:tc>
                  <a:txBody>
                    <a:bodyPr anchor="t" rtlCol="false"/>
                    <a:lstStyle/>
                    <a:p>
                      <a:pPr algn="ctr">
                        <a:lnSpc>
                          <a:spcPts val="5599"/>
                        </a:lnSpc>
                        <a:defRPr/>
                      </a:pPr>
                      <a:r>
                        <a:rPr lang="en-US" sz="3999">
                          <a:solidFill>
                            <a:srgbClr val="000000"/>
                          </a:solidFill>
                          <a:latin typeface="Canva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BDA"/>
                    </a:solidFill>
                  </a:tcPr>
                </a:tc>
              </a:tr>
              <a:tr h="1228725">
                <a:tc>
                  <a:txBody>
                    <a:bodyPr anchor="t" rtlCol="false"/>
                    <a:lstStyle/>
                    <a:p>
                      <a:pPr algn="ctr">
                        <a:lnSpc>
                          <a:spcPts val="5599"/>
                        </a:lnSpc>
                        <a:defRPr/>
                      </a:pPr>
                      <a:r>
                        <a:rPr lang="en-US" sz="3999">
                          <a:solidFill>
                            <a:srgbClr val="000000"/>
                          </a:solidFill>
                          <a:latin typeface="Canva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a:solidFill>
                            <a:srgbClr val="000000"/>
                          </a:solidFill>
                          <a:latin typeface="Canva Sans"/>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a:solidFill>
                            <a:srgbClr val="000000"/>
                          </a:solidFill>
                          <a:latin typeface="Canva Sans"/>
                        </a:rPr>
                        <a:t>98.45%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RESULT</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7069991" y="9559708"/>
            <a:ext cx="378619"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11</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FUTURE VISION</a:t>
            </a:r>
          </a:p>
        </p:txBody>
      </p:sp>
      <p:sp>
        <p:nvSpPr>
          <p:cNvPr name="TextBox 6" id="6"/>
          <p:cNvSpPr txBox="true"/>
          <p:nvPr/>
        </p:nvSpPr>
        <p:spPr>
          <a:xfrm rot="0">
            <a:off x="1028700" y="2176434"/>
            <a:ext cx="14240321" cy="3946262"/>
          </a:xfrm>
          <a:prstGeom prst="rect">
            <a:avLst/>
          </a:prstGeom>
        </p:spPr>
        <p:txBody>
          <a:bodyPr anchor="t" rtlCol="false" tIns="0" lIns="0" bIns="0" rIns="0">
            <a:spAutoFit/>
          </a:bodyPr>
          <a:lstStyle/>
          <a:p>
            <a:pPr marL="864160" indent="-432080" lvl="1">
              <a:lnSpc>
                <a:spcPts val="8005"/>
              </a:lnSpc>
              <a:buFont typeface="Arial"/>
              <a:buChar char="•"/>
            </a:pPr>
            <a:r>
              <a:rPr lang="en-US" sz="4002" spc="-152">
                <a:solidFill>
                  <a:srgbClr val="000000"/>
                </a:solidFill>
                <a:latin typeface="Canva Sans"/>
              </a:rPr>
              <a:t>Accuracy test using more Models like Naive Bayes and SVM</a:t>
            </a:r>
          </a:p>
          <a:p>
            <a:pPr marL="864160" indent="-432080" lvl="1">
              <a:lnSpc>
                <a:spcPts val="8005"/>
              </a:lnSpc>
              <a:buFont typeface="Arial"/>
              <a:buChar char="•"/>
            </a:pPr>
            <a:r>
              <a:rPr lang="en-US" sz="4002" spc="-152">
                <a:solidFill>
                  <a:srgbClr val="000000"/>
                </a:solidFill>
                <a:latin typeface="Canva Sans"/>
              </a:rPr>
              <a:t>Accuracy test of degraded images</a:t>
            </a:r>
          </a:p>
          <a:p>
            <a:pPr marL="864160" indent="-432080" lvl="1">
              <a:lnSpc>
                <a:spcPts val="8005"/>
              </a:lnSpc>
              <a:buFont typeface="Arial"/>
              <a:buChar char="•"/>
            </a:pPr>
            <a:r>
              <a:rPr lang="en-US" sz="4002" spc="-152">
                <a:solidFill>
                  <a:srgbClr val="000000"/>
                </a:solidFill>
                <a:latin typeface="Canva Sans"/>
              </a:rPr>
              <a:t>Translation of the extracted texts</a:t>
            </a:r>
          </a:p>
          <a:p>
            <a:pPr marL="864160" indent="-432080" lvl="1">
              <a:lnSpc>
                <a:spcPts val="8005"/>
              </a:lnSpc>
              <a:buFont typeface="Arial"/>
              <a:buChar char="•"/>
            </a:pPr>
            <a:r>
              <a:rPr lang="en-US" sz="4002" spc="-152">
                <a:solidFill>
                  <a:srgbClr val="000000"/>
                </a:solidFill>
                <a:latin typeface="Canva Sans"/>
              </a:rPr>
              <a:t>Design User Interface for smooth function of the project</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978953" y="9619947"/>
            <a:ext cx="560694"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12</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CONCLUSION</a:t>
            </a:r>
          </a:p>
        </p:txBody>
      </p:sp>
      <p:sp>
        <p:nvSpPr>
          <p:cNvPr name="TextBox 6" id="6"/>
          <p:cNvSpPr txBox="true"/>
          <p:nvPr/>
        </p:nvSpPr>
        <p:spPr>
          <a:xfrm rot="0">
            <a:off x="1028700" y="2003557"/>
            <a:ext cx="17259300" cy="5965562"/>
          </a:xfrm>
          <a:prstGeom prst="rect">
            <a:avLst/>
          </a:prstGeom>
        </p:spPr>
        <p:txBody>
          <a:bodyPr anchor="t" rtlCol="false" tIns="0" lIns="0" bIns="0" rIns="0">
            <a:spAutoFit/>
          </a:bodyPr>
          <a:lstStyle/>
          <a:p>
            <a:pPr marL="864160" indent="-432080" lvl="1">
              <a:lnSpc>
                <a:spcPts val="8005"/>
              </a:lnSpc>
              <a:buFont typeface="Arial"/>
              <a:buChar char="•"/>
            </a:pPr>
            <a:r>
              <a:rPr lang="en-US" sz="4002" spc="-152">
                <a:solidFill>
                  <a:srgbClr val="000000"/>
                </a:solidFill>
                <a:latin typeface="Canva Sans"/>
              </a:rPr>
              <a:t>The extraction of texts of image for some few major languages have been successful.</a:t>
            </a:r>
          </a:p>
          <a:p>
            <a:pPr marL="864160" indent="-432080" lvl="1">
              <a:lnSpc>
                <a:spcPts val="8005"/>
              </a:lnSpc>
              <a:buFont typeface="Arial"/>
              <a:buChar char="•"/>
            </a:pPr>
            <a:r>
              <a:rPr lang="en-US" sz="4002" spc="-152">
                <a:solidFill>
                  <a:srgbClr val="000000"/>
                </a:solidFill>
                <a:latin typeface="Canva Sans"/>
              </a:rPr>
              <a:t>The identification of the texts have also been tested and is showing a high accuracy of success.</a:t>
            </a:r>
          </a:p>
          <a:p>
            <a:pPr marL="864160" indent="-432080" lvl="1">
              <a:lnSpc>
                <a:spcPts val="8005"/>
              </a:lnSpc>
              <a:buFont typeface="Arial"/>
              <a:buChar char="•"/>
            </a:pPr>
            <a:r>
              <a:rPr lang="en-US" sz="4002" spc="-152">
                <a:solidFill>
                  <a:srgbClr val="000000"/>
                </a:solidFill>
                <a:latin typeface="Canva Sans"/>
              </a:rPr>
              <a:t>The exact accuracy will be available when the dataset is trained against more models and images of lower quality.</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935005" y="9607899"/>
            <a:ext cx="648589"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13</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REFERENCES</a:t>
            </a:r>
          </a:p>
        </p:txBody>
      </p:sp>
      <p:sp>
        <p:nvSpPr>
          <p:cNvPr name="TextBox 6" id="6"/>
          <p:cNvSpPr txBox="true"/>
          <p:nvPr/>
        </p:nvSpPr>
        <p:spPr>
          <a:xfrm rot="0">
            <a:off x="952771" y="2131506"/>
            <a:ext cx="16382459" cy="6327774"/>
          </a:xfrm>
          <a:prstGeom prst="rect">
            <a:avLst/>
          </a:prstGeom>
        </p:spPr>
        <p:txBody>
          <a:bodyPr anchor="t" rtlCol="false" tIns="0" lIns="0" bIns="0" rIns="0">
            <a:spAutoFit/>
          </a:bodyPr>
          <a:lstStyle/>
          <a:p>
            <a:pPr>
              <a:lnSpc>
                <a:spcPts val="5600"/>
              </a:lnSpc>
              <a:spcBef>
                <a:spcPct val="0"/>
              </a:spcBef>
            </a:pPr>
            <a:r>
              <a:rPr lang="en-US" sz="4000">
                <a:solidFill>
                  <a:srgbClr val="000000"/>
                </a:solidFill>
                <a:latin typeface="Canva Sans"/>
              </a:rPr>
              <a:t>[1] Mittal, R., &amp; Garg, A. . Text extraction using OCR: A Systematic Review. 2020 Second International Conference on Inventive Research in Computing Applications (ICIRCA), 2020.</a:t>
            </a:r>
          </a:p>
          <a:p>
            <a:pPr>
              <a:lnSpc>
                <a:spcPts val="5600"/>
              </a:lnSpc>
              <a:spcBef>
                <a:spcPct val="0"/>
              </a:spcBef>
            </a:pPr>
          </a:p>
          <a:p>
            <a:pPr>
              <a:lnSpc>
                <a:spcPts val="5600"/>
              </a:lnSpc>
              <a:spcBef>
                <a:spcPct val="0"/>
              </a:spcBef>
            </a:pPr>
            <a:r>
              <a:rPr lang="en-US" sz="4000">
                <a:solidFill>
                  <a:srgbClr val="000000"/>
                </a:solidFill>
                <a:latin typeface="Canva Sans"/>
              </a:rPr>
              <a:t>[2] Ahmed, Bashir, Sung-Hyuk Cha, and Charles Tappert. "Language identification from text using n-gram based cumulative frequency addition." Proceedings of Student/Faculty Research Day, CSIS, Pace University 12, no. 1, 2004.</a:t>
            </a:r>
          </a:p>
          <a:p>
            <a:pPr>
              <a:lnSpc>
                <a:spcPts val="5600"/>
              </a:lnSpc>
              <a:spcBef>
                <a:spcPct val="0"/>
              </a:spcBef>
            </a:pP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899516" y="9617017"/>
            <a:ext cx="719568"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14</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REFERENCES</a:t>
            </a:r>
          </a:p>
        </p:txBody>
      </p:sp>
      <p:sp>
        <p:nvSpPr>
          <p:cNvPr name="TextBox 6" id="6"/>
          <p:cNvSpPr txBox="true"/>
          <p:nvPr/>
        </p:nvSpPr>
        <p:spPr>
          <a:xfrm rot="0">
            <a:off x="952771" y="2031215"/>
            <a:ext cx="16382459" cy="7032624"/>
          </a:xfrm>
          <a:prstGeom prst="rect">
            <a:avLst/>
          </a:prstGeom>
        </p:spPr>
        <p:txBody>
          <a:bodyPr anchor="t" rtlCol="false" tIns="0" lIns="0" bIns="0" rIns="0">
            <a:spAutoFit/>
          </a:bodyPr>
          <a:lstStyle/>
          <a:p>
            <a:pPr>
              <a:lnSpc>
                <a:spcPts val="5600"/>
              </a:lnSpc>
            </a:pPr>
            <a:r>
              <a:rPr lang="en-US" sz="4000">
                <a:solidFill>
                  <a:srgbClr val="000000"/>
                </a:solidFill>
                <a:latin typeface="Canva Sans"/>
              </a:rPr>
              <a:t>[3] Verma, Vicky Kumar, and Nitin Khanna. "Indian language identification using k-means clustering and support vector machine (SVM)." In 2013 Students Conference on Engineering and Systems (SCES), pp. 1-5. IEEE, 2013.</a:t>
            </a:r>
          </a:p>
          <a:p>
            <a:pPr>
              <a:lnSpc>
                <a:spcPts val="5600"/>
              </a:lnSpc>
            </a:pPr>
          </a:p>
          <a:p>
            <a:pPr>
              <a:lnSpc>
                <a:spcPts val="5600"/>
              </a:lnSpc>
              <a:spcBef>
                <a:spcPct val="0"/>
              </a:spcBef>
            </a:pPr>
            <a:r>
              <a:rPr lang="en-US" sz="4000">
                <a:solidFill>
                  <a:srgbClr val="000000"/>
                </a:solidFill>
                <a:latin typeface="Canva Sans"/>
              </a:rPr>
              <a:t>[4] Tom Kocmi and Ondřej Bojar. LanideNN: Multilingual Language Identification on Character Window. In Proceedings of the 15th Conference of the European Chapter of the Association for Computational Linguistics: Volume 1, Long Papers, pages 927–936, Valencia, Spain. Association for Computational Linguistics,2017.</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830335" y="9635339"/>
            <a:ext cx="857931"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15</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3632603"/>
            <a:ext cx="18703494" cy="3021794"/>
            <a:chOff x="0" y="0"/>
            <a:chExt cx="4926023" cy="795864"/>
          </a:xfrm>
        </p:grpSpPr>
        <p:sp>
          <p:nvSpPr>
            <p:cNvPr name="Freeform 3" id="3"/>
            <p:cNvSpPr/>
            <p:nvPr/>
          </p:nvSpPr>
          <p:spPr>
            <a:xfrm flipH="false" flipV="false" rot="0">
              <a:off x="0" y="0"/>
              <a:ext cx="4926023" cy="795864"/>
            </a:xfrm>
            <a:custGeom>
              <a:avLst/>
              <a:gdLst/>
              <a:ahLst/>
              <a:cxnLst/>
              <a:rect r="r" b="b" t="t" l="l"/>
              <a:pathLst>
                <a:path h="795864" w="4926023">
                  <a:moveTo>
                    <a:pt x="0" y="0"/>
                  </a:moveTo>
                  <a:lnTo>
                    <a:pt x="4926023" y="0"/>
                  </a:lnTo>
                  <a:lnTo>
                    <a:pt x="4926023" y="795864"/>
                  </a:lnTo>
                  <a:lnTo>
                    <a:pt x="0" y="795864"/>
                  </a:lnTo>
                  <a:close/>
                </a:path>
              </a:pathLst>
            </a:custGeom>
            <a:solidFill>
              <a:srgbClr val="004AAD"/>
            </a:solidFill>
          </p:spPr>
        </p:sp>
        <p:sp>
          <p:nvSpPr>
            <p:cNvPr name="TextBox 4" id="4"/>
            <p:cNvSpPr txBox="true"/>
            <p:nvPr/>
          </p:nvSpPr>
          <p:spPr>
            <a:xfrm>
              <a:off x="0" y="-38100"/>
              <a:ext cx="4926023" cy="8339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194169"/>
            <a:ext cx="18288000" cy="1708162"/>
          </a:xfrm>
          <a:prstGeom prst="rect">
            <a:avLst/>
          </a:prstGeom>
        </p:spPr>
        <p:txBody>
          <a:bodyPr anchor="t" rtlCol="false" tIns="0" lIns="0" bIns="0" rIns="0">
            <a:spAutoFit/>
          </a:bodyPr>
          <a:lstStyle/>
          <a:p>
            <a:pPr algn="ctr">
              <a:lnSpc>
                <a:spcPts val="13999"/>
              </a:lnSpc>
            </a:pPr>
            <a:r>
              <a:rPr lang="en-US" sz="9999">
                <a:solidFill>
                  <a:srgbClr val="FFFFFF"/>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CONTENTS</a:t>
            </a:r>
          </a:p>
        </p:txBody>
      </p:sp>
      <p:sp>
        <p:nvSpPr>
          <p:cNvPr name="TextBox 6" id="6"/>
          <p:cNvSpPr txBox="true"/>
          <p:nvPr/>
        </p:nvSpPr>
        <p:spPr>
          <a:xfrm rot="0">
            <a:off x="1028700" y="1459213"/>
            <a:ext cx="7671732" cy="8157644"/>
          </a:xfrm>
          <a:prstGeom prst="rect">
            <a:avLst/>
          </a:prstGeom>
        </p:spPr>
        <p:txBody>
          <a:bodyPr anchor="t" rtlCol="false" tIns="0" lIns="0" bIns="0" rIns="0">
            <a:spAutoFit/>
          </a:bodyPr>
          <a:lstStyle/>
          <a:p>
            <a:pPr marL="864160" indent="-432080" lvl="1">
              <a:lnSpc>
                <a:spcPts val="7244"/>
              </a:lnSpc>
              <a:buFont typeface="Arial"/>
              <a:buChar char="•"/>
            </a:pPr>
            <a:r>
              <a:rPr lang="en-US" sz="4002" spc="-152">
                <a:solidFill>
                  <a:srgbClr val="000000"/>
                </a:solidFill>
                <a:latin typeface="Canva Sans"/>
              </a:rPr>
              <a:t>Introduction</a:t>
            </a:r>
          </a:p>
          <a:p>
            <a:pPr marL="864160" indent="-432080" lvl="1">
              <a:lnSpc>
                <a:spcPts val="7244"/>
              </a:lnSpc>
              <a:buFont typeface="Arial"/>
              <a:buChar char="•"/>
            </a:pPr>
            <a:r>
              <a:rPr lang="en-US" sz="4002" spc="-152">
                <a:solidFill>
                  <a:srgbClr val="000000"/>
                </a:solidFill>
                <a:latin typeface="Canva Sans"/>
              </a:rPr>
              <a:t>Objective</a:t>
            </a:r>
          </a:p>
          <a:p>
            <a:pPr marL="864160" indent="-432080" lvl="1">
              <a:lnSpc>
                <a:spcPts val="7244"/>
              </a:lnSpc>
              <a:buFont typeface="Arial"/>
              <a:buChar char="•"/>
            </a:pPr>
            <a:r>
              <a:rPr lang="en-US" sz="4002" spc="-152">
                <a:solidFill>
                  <a:srgbClr val="000000"/>
                </a:solidFill>
                <a:latin typeface="Canva Sans"/>
              </a:rPr>
              <a:t>Flowchart</a:t>
            </a:r>
          </a:p>
          <a:p>
            <a:pPr marL="864160" indent="-432080" lvl="1">
              <a:lnSpc>
                <a:spcPts val="7244"/>
              </a:lnSpc>
              <a:buFont typeface="Arial"/>
              <a:buChar char="•"/>
            </a:pPr>
            <a:r>
              <a:rPr lang="en-US" sz="4002" spc="-152">
                <a:solidFill>
                  <a:srgbClr val="000000"/>
                </a:solidFill>
                <a:latin typeface="Canva Sans"/>
              </a:rPr>
              <a:t>Work Completed</a:t>
            </a:r>
          </a:p>
          <a:p>
            <a:pPr marL="864160" indent="-432080" lvl="1">
              <a:lnSpc>
                <a:spcPts val="7244"/>
              </a:lnSpc>
              <a:buFont typeface="Arial"/>
              <a:buChar char="•"/>
            </a:pPr>
            <a:r>
              <a:rPr lang="en-US" sz="4002" spc="-152">
                <a:solidFill>
                  <a:srgbClr val="000000"/>
                </a:solidFill>
                <a:latin typeface="Canva Sans"/>
              </a:rPr>
              <a:t>Implementation Details</a:t>
            </a:r>
          </a:p>
          <a:p>
            <a:pPr marL="864160" indent="-432080" lvl="1">
              <a:lnSpc>
                <a:spcPts val="7244"/>
              </a:lnSpc>
              <a:buFont typeface="Arial"/>
              <a:buChar char="•"/>
            </a:pPr>
            <a:r>
              <a:rPr lang="en-US" sz="4002" spc="-152">
                <a:solidFill>
                  <a:srgbClr val="000000"/>
                </a:solidFill>
                <a:latin typeface="Canva Sans"/>
              </a:rPr>
              <a:t>Result</a:t>
            </a:r>
          </a:p>
          <a:p>
            <a:pPr marL="864160" indent="-432080" lvl="1">
              <a:lnSpc>
                <a:spcPts val="7244"/>
              </a:lnSpc>
              <a:buFont typeface="Arial"/>
              <a:buChar char="•"/>
            </a:pPr>
            <a:r>
              <a:rPr lang="en-US" sz="4002" spc="-152">
                <a:solidFill>
                  <a:srgbClr val="000000"/>
                </a:solidFill>
                <a:latin typeface="Canva Sans"/>
              </a:rPr>
              <a:t>Future Vision</a:t>
            </a:r>
          </a:p>
          <a:p>
            <a:pPr marL="864160" indent="-432080" lvl="1">
              <a:lnSpc>
                <a:spcPts val="7244"/>
              </a:lnSpc>
              <a:buFont typeface="Arial"/>
              <a:buChar char="•"/>
            </a:pPr>
            <a:r>
              <a:rPr lang="en-US" sz="4002" spc="-152">
                <a:solidFill>
                  <a:srgbClr val="000000"/>
                </a:solidFill>
                <a:latin typeface="Canva Sans"/>
              </a:rPr>
              <a:t>Conclusion</a:t>
            </a:r>
          </a:p>
          <a:p>
            <a:pPr marL="864160" indent="-432080" lvl="1">
              <a:lnSpc>
                <a:spcPts val="7244"/>
              </a:lnSpc>
              <a:buFont typeface="Arial"/>
              <a:buChar char="•"/>
            </a:pPr>
            <a:r>
              <a:rPr lang="en-US" sz="4002" spc="-152">
                <a:solidFill>
                  <a:srgbClr val="000000"/>
                </a:solidFill>
                <a:latin typeface="Canva Sans"/>
              </a:rPr>
              <a:t>Reference</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7164645" y="9559708"/>
            <a:ext cx="189309"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1</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INTRODUCTION</a:t>
            </a:r>
          </a:p>
        </p:txBody>
      </p:sp>
      <p:sp>
        <p:nvSpPr>
          <p:cNvPr name="TextBox 6" id="6"/>
          <p:cNvSpPr txBox="true"/>
          <p:nvPr/>
        </p:nvSpPr>
        <p:spPr>
          <a:xfrm rot="0">
            <a:off x="1028700" y="2078950"/>
            <a:ext cx="17259300" cy="1577843"/>
          </a:xfrm>
          <a:prstGeom prst="rect">
            <a:avLst/>
          </a:prstGeom>
        </p:spPr>
        <p:txBody>
          <a:bodyPr anchor="t" rtlCol="false" tIns="0" lIns="0" bIns="0" rIns="0">
            <a:spAutoFit/>
          </a:bodyPr>
          <a:lstStyle/>
          <a:p>
            <a:pPr marL="864160" indent="-432080" lvl="1">
              <a:lnSpc>
                <a:spcPts val="6404"/>
              </a:lnSpc>
              <a:buFont typeface="Arial"/>
              <a:buChar char="•"/>
            </a:pPr>
            <a:r>
              <a:rPr lang="en-US" sz="4002" spc="-152">
                <a:solidFill>
                  <a:srgbClr val="000000"/>
                </a:solidFill>
                <a:latin typeface="Canva Sans"/>
              </a:rPr>
              <a:t>In this time of the world even though most of the information is digitalized, many are still in the form of paper, photographs, signs, etc.</a:t>
            </a:r>
          </a:p>
        </p:txBody>
      </p:sp>
      <p:sp>
        <p:nvSpPr>
          <p:cNvPr name="TextBox 7" id="7"/>
          <p:cNvSpPr txBox="true"/>
          <p:nvPr/>
        </p:nvSpPr>
        <p:spPr>
          <a:xfrm rot="0">
            <a:off x="1028700" y="3993431"/>
            <a:ext cx="17141726" cy="768218"/>
          </a:xfrm>
          <a:prstGeom prst="rect">
            <a:avLst/>
          </a:prstGeom>
        </p:spPr>
        <p:txBody>
          <a:bodyPr anchor="t" rtlCol="false" tIns="0" lIns="0" bIns="0" rIns="0">
            <a:spAutoFit/>
          </a:bodyPr>
          <a:lstStyle/>
          <a:p>
            <a:pPr marL="864160" indent="-432080" lvl="1">
              <a:lnSpc>
                <a:spcPts val="6404"/>
              </a:lnSpc>
              <a:buFont typeface="Arial"/>
              <a:buChar char="•"/>
            </a:pPr>
            <a:r>
              <a:rPr lang="en-US" sz="4002" spc="-152">
                <a:solidFill>
                  <a:srgbClr val="000000"/>
                </a:solidFill>
                <a:latin typeface="Canva Sans"/>
              </a:rPr>
              <a:t>There is a need for systems that can extract against general background.</a:t>
            </a:r>
          </a:p>
        </p:txBody>
      </p:sp>
      <p:sp>
        <p:nvSpPr>
          <p:cNvPr name="TextBox 8" id="8"/>
          <p:cNvSpPr txBox="true"/>
          <p:nvPr/>
        </p:nvSpPr>
        <p:spPr>
          <a:xfrm rot="0">
            <a:off x="1028700" y="5161699"/>
            <a:ext cx="17259300" cy="1577843"/>
          </a:xfrm>
          <a:prstGeom prst="rect">
            <a:avLst/>
          </a:prstGeom>
        </p:spPr>
        <p:txBody>
          <a:bodyPr anchor="t" rtlCol="false" tIns="0" lIns="0" bIns="0" rIns="0">
            <a:spAutoFit/>
          </a:bodyPr>
          <a:lstStyle/>
          <a:p>
            <a:pPr marL="864160" indent="-432080" lvl="1">
              <a:lnSpc>
                <a:spcPts val="6404"/>
              </a:lnSpc>
              <a:buFont typeface="Arial"/>
              <a:buChar char="•"/>
            </a:pPr>
            <a:r>
              <a:rPr lang="en-US" sz="4002" spc="-152">
                <a:solidFill>
                  <a:srgbClr val="000000"/>
                </a:solidFill>
                <a:latin typeface="Canva Sans"/>
              </a:rPr>
              <a:t>This can help in translation of books, reading signs of a different language and many more other applications.</a:t>
            </a:r>
          </a:p>
        </p:txBody>
      </p:sp>
      <p:grpSp>
        <p:nvGrpSpPr>
          <p:cNvPr name="Group 9" id="9"/>
          <p:cNvGrpSpPr/>
          <p:nvPr/>
        </p:nvGrpSpPr>
        <p:grpSpPr>
          <a:xfrm rot="0">
            <a:off x="16890818" y="9258300"/>
            <a:ext cx="736964" cy="1028700"/>
            <a:chOff x="0" y="0"/>
            <a:chExt cx="194098" cy="270933"/>
          </a:xfrm>
        </p:grpSpPr>
        <p:sp>
          <p:nvSpPr>
            <p:cNvPr name="Freeform 10" id="10"/>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11" id="11"/>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7161669" y="9559708"/>
            <a:ext cx="195262"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2</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OBJECTIVE</a:t>
            </a:r>
          </a:p>
        </p:txBody>
      </p:sp>
      <p:sp>
        <p:nvSpPr>
          <p:cNvPr name="TextBox 6" id="6"/>
          <p:cNvSpPr txBox="true"/>
          <p:nvPr/>
        </p:nvSpPr>
        <p:spPr>
          <a:xfrm rot="0">
            <a:off x="1028700" y="2313182"/>
            <a:ext cx="13257163" cy="2955287"/>
          </a:xfrm>
          <a:prstGeom prst="rect">
            <a:avLst/>
          </a:prstGeom>
        </p:spPr>
        <p:txBody>
          <a:bodyPr anchor="t" rtlCol="false" tIns="0" lIns="0" bIns="0" rIns="0">
            <a:spAutoFit/>
          </a:bodyPr>
          <a:lstStyle/>
          <a:p>
            <a:pPr>
              <a:lnSpc>
                <a:spcPts val="8080"/>
              </a:lnSpc>
            </a:pPr>
            <a:r>
              <a:rPr lang="en-US" sz="4000">
                <a:solidFill>
                  <a:srgbClr val="000000"/>
                </a:solidFill>
                <a:latin typeface="Canva Sans"/>
              </a:rPr>
              <a:t>• To extract the text from the images.</a:t>
            </a:r>
          </a:p>
          <a:p>
            <a:pPr>
              <a:lnSpc>
                <a:spcPts val="8080"/>
              </a:lnSpc>
            </a:pPr>
            <a:r>
              <a:rPr lang="en-US" sz="4000">
                <a:solidFill>
                  <a:srgbClr val="000000"/>
                </a:solidFill>
                <a:latin typeface="Canva Sans"/>
              </a:rPr>
              <a:t>• To identify the language of a piece of text accurately.</a:t>
            </a:r>
          </a:p>
          <a:p>
            <a:pPr>
              <a:lnSpc>
                <a:spcPts val="8080"/>
              </a:lnSpc>
            </a:pPr>
            <a:r>
              <a:rPr lang="en-US" sz="4000">
                <a:solidFill>
                  <a:srgbClr val="000000"/>
                </a:solidFill>
                <a:latin typeface="Canva Sans"/>
              </a:rPr>
              <a:t>• Translate the multilanguages into english language.</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7156162" y="9559708"/>
            <a:ext cx="206276"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FLOWCHART</a:t>
            </a:r>
          </a:p>
        </p:txBody>
      </p:sp>
      <p:grpSp>
        <p:nvGrpSpPr>
          <p:cNvPr name="Group 6" id="6"/>
          <p:cNvGrpSpPr/>
          <p:nvPr/>
        </p:nvGrpSpPr>
        <p:grpSpPr>
          <a:xfrm rot="0">
            <a:off x="5796458" y="2078719"/>
            <a:ext cx="6179298" cy="902612"/>
            <a:chOff x="0" y="0"/>
            <a:chExt cx="1627469" cy="237725"/>
          </a:xfrm>
        </p:grpSpPr>
        <p:sp>
          <p:nvSpPr>
            <p:cNvPr name="Freeform 7" id="7"/>
            <p:cNvSpPr/>
            <p:nvPr/>
          </p:nvSpPr>
          <p:spPr>
            <a:xfrm flipH="false" flipV="false" rot="0">
              <a:off x="0" y="0"/>
              <a:ext cx="1627469" cy="237725"/>
            </a:xfrm>
            <a:custGeom>
              <a:avLst/>
              <a:gdLst/>
              <a:ahLst/>
              <a:cxnLst/>
              <a:rect r="r" b="b" t="t" l="l"/>
              <a:pathLst>
                <a:path h="237725" w="1627469">
                  <a:moveTo>
                    <a:pt x="0" y="0"/>
                  </a:moveTo>
                  <a:lnTo>
                    <a:pt x="1627469" y="0"/>
                  </a:lnTo>
                  <a:lnTo>
                    <a:pt x="1627469" y="237725"/>
                  </a:lnTo>
                  <a:lnTo>
                    <a:pt x="0" y="237725"/>
                  </a:lnTo>
                  <a:close/>
                </a:path>
              </a:pathLst>
            </a:custGeom>
            <a:solidFill>
              <a:srgbClr val="004AAD"/>
            </a:solidFill>
          </p:spPr>
        </p:sp>
        <p:sp>
          <p:nvSpPr>
            <p:cNvPr name="TextBox 8" id="8"/>
            <p:cNvSpPr txBox="true"/>
            <p:nvPr/>
          </p:nvSpPr>
          <p:spPr>
            <a:xfrm>
              <a:off x="0" y="-38100"/>
              <a:ext cx="1627469" cy="2758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796458" y="3638556"/>
            <a:ext cx="6179298" cy="902612"/>
            <a:chOff x="0" y="0"/>
            <a:chExt cx="1627469" cy="237725"/>
          </a:xfrm>
        </p:grpSpPr>
        <p:sp>
          <p:nvSpPr>
            <p:cNvPr name="Freeform 10" id="10"/>
            <p:cNvSpPr/>
            <p:nvPr/>
          </p:nvSpPr>
          <p:spPr>
            <a:xfrm flipH="false" flipV="false" rot="0">
              <a:off x="0" y="0"/>
              <a:ext cx="1627469" cy="237725"/>
            </a:xfrm>
            <a:custGeom>
              <a:avLst/>
              <a:gdLst/>
              <a:ahLst/>
              <a:cxnLst/>
              <a:rect r="r" b="b" t="t" l="l"/>
              <a:pathLst>
                <a:path h="237725" w="1627469">
                  <a:moveTo>
                    <a:pt x="0" y="0"/>
                  </a:moveTo>
                  <a:lnTo>
                    <a:pt x="1627469" y="0"/>
                  </a:lnTo>
                  <a:lnTo>
                    <a:pt x="1627469" y="237725"/>
                  </a:lnTo>
                  <a:lnTo>
                    <a:pt x="0" y="237725"/>
                  </a:lnTo>
                  <a:close/>
                </a:path>
              </a:pathLst>
            </a:custGeom>
            <a:solidFill>
              <a:srgbClr val="004AAD"/>
            </a:solidFill>
          </p:spPr>
        </p:sp>
        <p:sp>
          <p:nvSpPr>
            <p:cNvPr name="TextBox 11" id="11"/>
            <p:cNvSpPr txBox="true"/>
            <p:nvPr/>
          </p:nvSpPr>
          <p:spPr>
            <a:xfrm>
              <a:off x="0" y="-38100"/>
              <a:ext cx="1627469" cy="2758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796458" y="5198393"/>
            <a:ext cx="6179298" cy="902612"/>
            <a:chOff x="0" y="0"/>
            <a:chExt cx="1627469" cy="237725"/>
          </a:xfrm>
        </p:grpSpPr>
        <p:sp>
          <p:nvSpPr>
            <p:cNvPr name="Freeform 13" id="13"/>
            <p:cNvSpPr/>
            <p:nvPr/>
          </p:nvSpPr>
          <p:spPr>
            <a:xfrm flipH="false" flipV="false" rot="0">
              <a:off x="0" y="0"/>
              <a:ext cx="1627469" cy="237725"/>
            </a:xfrm>
            <a:custGeom>
              <a:avLst/>
              <a:gdLst/>
              <a:ahLst/>
              <a:cxnLst/>
              <a:rect r="r" b="b" t="t" l="l"/>
              <a:pathLst>
                <a:path h="237725" w="1627469">
                  <a:moveTo>
                    <a:pt x="0" y="0"/>
                  </a:moveTo>
                  <a:lnTo>
                    <a:pt x="1627469" y="0"/>
                  </a:lnTo>
                  <a:lnTo>
                    <a:pt x="1627469" y="237725"/>
                  </a:lnTo>
                  <a:lnTo>
                    <a:pt x="0" y="237725"/>
                  </a:lnTo>
                  <a:close/>
                </a:path>
              </a:pathLst>
            </a:custGeom>
            <a:solidFill>
              <a:srgbClr val="004AAD"/>
            </a:solidFill>
          </p:spPr>
        </p:sp>
        <p:sp>
          <p:nvSpPr>
            <p:cNvPr name="TextBox 14" id="14"/>
            <p:cNvSpPr txBox="true"/>
            <p:nvPr/>
          </p:nvSpPr>
          <p:spPr>
            <a:xfrm>
              <a:off x="0" y="-38100"/>
              <a:ext cx="1627469" cy="2758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796458" y="6758230"/>
            <a:ext cx="6179298" cy="902612"/>
            <a:chOff x="0" y="0"/>
            <a:chExt cx="1627469" cy="237725"/>
          </a:xfrm>
        </p:grpSpPr>
        <p:sp>
          <p:nvSpPr>
            <p:cNvPr name="Freeform 16" id="16"/>
            <p:cNvSpPr/>
            <p:nvPr/>
          </p:nvSpPr>
          <p:spPr>
            <a:xfrm flipH="false" flipV="false" rot="0">
              <a:off x="0" y="0"/>
              <a:ext cx="1627469" cy="237725"/>
            </a:xfrm>
            <a:custGeom>
              <a:avLst/>
              <a:gdLst/>
              <a:ahLst/>
              <a:cxnLst/>
              <a:rect r="r" b="b" t="t" l="l"/>
              <a:pathLst>
                <a:path h="237725" w="1627469">
                  <a:moveTo>
                    <a:pt x="0" y="0"/>
                  </a:moveTo>
                  <a:lnTo>
                    <a:pt x="1627469" y="0"/>
                  </a:lnTo>
                  <a:lnTo>
                    <a:pt x="1627469" y="237725"/>
                  </a:lnTo>
                  <a:lnTo>
                    <a:pt x="0" y="237725"/>
                  </a:lnTo>
                  <a:close/>
                </a:path>
              </a:pathLst>
            </a:custGeom>
            <a:solidFill>
              <a:srgbClr val="004AAD"/>
            </a:solidFill>
          </p:spPr>
        </p:sp>
        <p:sp>
          <p:nvSpPr>
            <p:cNvPr name="TextBox 17" id="17"/>
            <p:cNvSpPr txBox="true"/>
            <p:nvPr/>
          </p:nvSpPr>
          <p:spPr>
            <a:xfrm>
              <a:off x="0" y="-38100"/>
              <a:ext cx="1627469" cy="2758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796458" y="8318066"/>
            <a:ext cx="6179298" cy="902612"/>
            <a:chOff x="0" y="0"/>
            <a:chExt cx="1627469" cy="237725"/>
          </a:xfrm>
        </p:grpSpPr>
        <p:sp>
          <p:nvSpPr>
            <p:cNvPr name="Freeform 19" id="19"/>
            <p:cNvSpPr/>
            <p:nvPr/>
          </p:nvSpPr>
          <p:spPr>
            <a:xfrm flipH="false" flipV="false" rot="0">
              <a:off x="0" y="0"/>
              <a:ext cx="1627469" cy="237725"/>
            </a:xfrm>
            <a:custGeom>
              <a:avLst/>
              <a:gdLst/>
              <a:ahLst/>
              <a:cxnLst/>
              <a:rect r="r" b="b" t="t" l="l"/>
              <a:pathLst>
                <a:path h="237725" w="1627469">
                  <a:moveTo>
                    <a:pt x="0" y="0"/>
                  </a:moveTo>
                  <a:lnTo>
                    <a:pt x="1627469" y="0"/>
                  </a:lnTo>
                  <a:lnTo>
                    <a:pt x="1627469" y="237725"/>
                  </a:lnTo>
                  <a:lnTo>
                    <a:pt x="0" y="237725"/>
                  </a:lnTo>
                  <a:close/>
                </a:path>
              </a:pathLst>
            </a:custGeom>
            <a:solidFill>
              <a:srgbClr val="004AAD"/>
            </a:solidFill>
          </p:spPr>
        </p:sp>
        <p:sp>
          <p:nvSpPr>
            <p:cNvPr name="TextBox 20" id="20"/>
            <p:cNvSpPr txBox="true"/>
            <p:nvPr/>
          </p:nvSpPr>
          <p:spPr>
            <a:xfrm>
              <a:off x="0" y="-38100"/>
              <a:ext cx="1627469" cy="2758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7399612" y="2175196"/>
            <a:ext cx="2972991" cy="688974"/>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rPr>
              <a:t>Input Image</a:t>
            </a:r>
          </a:p>
        </p:txBody>
      </p:sp>
      <p:sp>
        <p:nvSpPr>
          <p:cNvPr name="TextBox 22" id="22"/>
          <p:cNvSpPr txBox="true"/>
          <p:nvPr/>
        </p:nvSpPr>
        <p:spPr>
          <a:xfrm rot="0">
            <a:off x="5920484" y="3667131"/>
            <a:ext cx="5931247" cy="688974"/>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rPr>
              <a:t>Extract Text from Image</a:t>
            </a:r>
          </a:p>
        </p:txBody>
      </p:sp>
      <p:sp>
        <p:nvSpPr>
          <p:cNvPr name="TextBox 23" id="23"/>
          <p:cNvSpPr txBox="true"/>
          <p:nvPr/>
        </p:nvSpPr>
        <p:spPr>
          <a:xfrm rot="0">
            <a:off x="6657778" y="5293643"/>
            <a:ext cx="4456658" cy="688974"/>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rPr>
              <a:t>Identify Language</a:t>
            </a:r>
          </a:p>
        </p:txBody>
      </p:sp>
      <p:sp>
        <p:nvSpPr>
          <p:cNvPr name="TextBox 24" id="24"/>
          <p:cNvSpPr txBox="true"/>
          <p:nvPr/>
        </p:nvSpPr>
        <p:spPr>
          <a:xfrm rot="0">
            <a:off x="6438033" y="6853480"/>
            <a:ext cx="4896148" cy="688974"/>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rPr>
              <a:t>Translate to English</a:t>
            </a:r>
          </a:p>
        </p:txBody>
      </p:sp>
      <p:sp>
        <p:nvSpPr>
          <p:cNvPr name="TextBox 25" id="25"/>
          <p:cNvSpPr txBox="true"/>
          <p:nvPr/>
        </p:nvSpPr>
        <p:spPr>
          <a:xfrm rot="0">
            <a:off x="7338964" y="8382022"/>
            <a:ext cx="3094286" cy="688974"/>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rPr>
              <a:t>Output Text </a:t>
            </a:r>
          </a:p>
        </p:txBody>
      </p:sp>
      <p:sp>
        <p:nvSpPr>
          <p:cNvPr name="Freeform 26" id="26"/>
          <p:cNvSpPr/>
          <p:nvPr/>
        </p:nvSpPr>
        <p:spPr>
          <a:xfrm flipH="false" flipV="false" rot="5400000">
            <a:off x="8576396" y="3198379"/>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5400000">
            <a:off x="8576396" y="4703323"/>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5400000">
            <a:off x="8576396" y="6337400"/>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5400000">
            <a:off x="8576396" y="7878187"/>
            <a:ext cx="619423" cy="260932"/>
          </a:xfrm>
          <a:custGeom>
            <a:avLst/>
            <a:gdLst/>
            <a:ahLst/>
            <a:cxnLst/>
            <a:rect r="r" b="b" t="t" l="l"/>
            <a:pathLst>
              <a:path h="260932" w="619423">
                <a:moveTo>
                  <a:pt x="0" y="0"/>
                </a:moveTo>
                <a:lnTo>
                  <a:pt x="619422" y="0"/>
                </a:lnTo>
                <a:lnTo>
                  <a:pt x="619422" y="260931"/>
                </a:lnTo>
                <a:lnTo>
                  <a:pt x="0" y="260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6890818" y="9258300"/>
            <a:ext cx="736964" cy="1028700"/>
            <a:chOff x="0" y="0"/>
            <a:chExt cx="194098" cy="270933"/>
          </a:xfrm>
        </p:grpSpPr>
        <p:sp>
          <p:nvSpPr>
            <p:cNvPr name="Freeform 31" id="31"/>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32" id="32"/>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7151697" y="9559708"/>
            <a:ext cx="215205"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4</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WORK COMPLETED</a:t>
            </a:r>
          </a:p>
        </p:txBody>
      </p:sp>
      <p:sp>
        <p:nvSpPr>
          <p:cNvPr name="TextBox 6" id="6"/>
          <p:cNvSpPr txBox="true"/>
          <p:nvPr/>
        </p:nvSpPr>
        <p:spPr>
          <a:xfrm rot="0">
            <a:off x="1028700" y="1941984"/>
            <a:ext cx="17259300" cy="2387468"/>
          </a:xfrm>
          <a:prstGeom prst="rect">
            <a:avLst/>
          </a:prstGeom>
        </p:spPr>
        <p:txBody>
          <a:bodyPr anchor="t" rtlCol="false" tIns="0" lIns="0" bIns="0" rIns="0">
            <a:spAutoFit/>
          </a:bodyPr>
          <a:lstStyle/>
          <a:p>
            <a:pPr marL="864160" indent="-432080" lvl="1">
              <a:lnSpc>
                <a:spcPts val="6404"/>
              </a:lnSpc>
              <a:buFont typeface="Arial"/>
              <a:buChar char="•"/>
            </a:pPr>
            <a:r>
              <a:rPr lang="en-US" sz="4002" spc="-152">
                <a:solidFill>
                  <a:srgbClr val="000000"/>
                </a:solidFill>
                <a:latin typeface="Canva Sans"/>
              </a:rPr>
              <a:t>This project is a three phase project which includes Text extraction from image, Language Identification from the extracted texts and translation of the identified text to English if the given text is not in English.</a:t>
            </a:r>
          </a:p>
        </p:txBody>
      </p:sp>
      <p:sp>
        <p:nvSpPr>
          <p:cNvPr name="TextBox 7" id="7"/>
          <p:cNvSpPr txBox="true"/>
          <p:nvPr/>
        </p:nvSpPr>
        <p:spPr>
          <a:xfrm rot="0">
            <a:off x="1028700" y="4604693"/>
            <a:ext cx="17259300" cy="1577843"/>
          </a:xfrm>
          <a:prstGeom prst="rect">
            <a:avLst/>
          </a:prstGeom>
        </p:spPr>
        <p:txBody>
          <a:bodyPr anchor="t" rtlCol="false" tIns="0" lIns="0" bIns="0" rIns="0">
            <a:spAutoFit/>
          </a:bodyPr>
          <a:lstStyle/>
          <a:p>
            <a:pPr marL="864160" indent="-432080" lvl="1">
              <a:lnSpc>
                <a:spcPts val="6404"/>
              </a:lnSpc>
              <a:buFont typeface="Arial"/>
              <a:buChar char="•"/>
            </a:pPr>
            <a:r>
              <a:rPr lang="en-US" sz="4002" spc="-152">
                <a:solidFill>
                  <a:srgbClr val="000000"/>
                </a:solidFill>
                <a:latin typeface="Canva Sans"/>
              </a:rPr>
              <a:t>Text extraction is done using Pytesseract after the preprocessing process is completed.</a:t>
            </a:r>
          </a:p>
        </p:txBody>
      </p:sp>
      <p:sp>
        <p:nvSpPr>
          <p:cNvPr name="TextBox 8" id="8"/>
          <p:cNvSpPr txBox="true"/>
          <p:nvPr/>
        </p:nvSpPr>
        <p:spPr>
          <a:xfrm rot="0">
            <a:off x="1028700" y="6458761"/>
            <a:ext cx="17259300" cy="1577843"/>
          </a:xfrm>
          <a:prstGeom prst="rect">
            <a:avLst/>
          </a:prstGeom>
        </p:spPr>
        <p:txBody>
          <a:bodyPr anchor="t" rtlCol="false" tIns="0" lIns="0" bIns="0" rIns="0">
            <a:spAutoFit/>
          </a:bodyPr>
          <a:lstStyle/>
          <a:p>
            <a:pPr marL="864160" indent="-432080" lvl="1">
              <a:lnSpc>
                <a:spcPts val="6404"/>
              </a:lnSpc>
              <a:buFont typeface="Arial"/>
              <a:buChar char="•"/>
            </a:pPr>
            <a:r>
              <a:rPr lang="en-US" sz="4002" spc="-152">
                <a:solidFill>
                  <a:srgbClr val="000000"/>
                </a:solidFill>
                <a:latin typeface="Canva Sans"/>
              </a:rPr>
              <a:t>Language Identification is done using dataset from kaggle.com trained against various training models.</a:t>
            </a:r>
          </a:p>
        </p:txBody>
      </p:sp>
      <p:grpSp>
        <p:nvGrpSpPr>
          <p:cNvPr name="Group 9" id="9"/>
          <p:cNvGrpSpPr/>
          <p:nvPr/>
        </p:nvGrpSpPr>
        <p:grpSpPr>
          <a:xfrm rot="0">
            <a:off x="16890818" y="9258300"/>
            <a:ext cx="736964" cy="1028700"/>
            <a:chOff x="0" y="0"/>
            <a:chExt cx="194098" cy="270933"/>
          </a:xfrm>
        </p:grpSpPr>
        <p:sp>
          <p:nvSpPr>
            <p:cNvPr name="Freeform 10" id="10"/>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11" id="11"/>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7154227" y="9559708"/>
            <a:ext cx="210145"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TECHNOLOGIES USED</a:t>
            </a:r>
          </a:p>
        </p:txBody>
      </p:sp>
      <p:sp>
        <p:nvSpPr>
          <p:cNvPr name="TextBox 6" id="6"/>
          <p:cNvSpPr txBox="true"/>
          <p:nvPr/>
        </p:nvSpPr>
        <p:spPr>
          <a:xfrm rot="0">
            <a:off x="1028700" y="1615575"/>
            <a:ext cx="7780883" cy="6975212"/>
          </a:xfrm>
          <a:prstGeom prst="rect">
            <a:avLst/>
          </a:prstGeom>
        </p:spPr>
        <p:txBody>
          <a:bodyPr anchor="t" rtlCol="false" tIns="0" lIns="0" bIns="0" rIns="0">
            <a:spAutoFit/>
          </a:bodyPr>
          <a:lstStyle/>
          <a:p>
            <a:pPr marL="864160" indent="-432080" lvl="1">
              <a:lnSpc>
                <a:spcPts val="8005"/>
              </a:lnSpc>
              <a:buFont typeface="Arial"/>
              <a:buChar char="•"/>
            </a:pPr>
            <a:r>
              <a:rPr lang="en-US" sz="4002" spc="-152">
                <a:solidFill>
                  <a:srgbClr val="000000"/>
                </a:solidFill>
                <a:latin typeface="Canva Sans"/>
              </a:rPr>
              <a:t>Jupyter Notebook</a:t>
            </a:r>
          </a:p>
          <a:p>
            <a:pPr marL="864160" indent="-432080" lvl="1">
              <a:lnSpc>
                <a:spcPts val="8005"/>
              </a:lnSpc>
              <a:buFont typeface="Arial"/>
              <a:buChar char="•"/>
            </a:pPr>
            <a:r>
              <a:rPr lang="en-US" sz="4002" spc="-152">
                <a:solidFill>
                  <a:srgbClr val="000000"/>
                </a:solidFill>
                <a:latin typeface="Canva Sans"/>
              </a:rPr>
              <a:t>Python 3</a:t>
            </a:r>
          </a:p>
          <a:p>
            <a:pPr marL="864160" indent="-432080" lvl="1">
              <a:lnSpc>
                <a:spcPts val="8005"/>
              </a:lnSpc>
              <a:buFont typeface="Arial"/>
              <a:buChar char="•"/>
            </a:pPr>
            <a:r>
              <a:rPr lang="en-US" sz="4002" spc="-152">
                <a:solidFill>
                  <a:srgbClr val="000000"/>
                </a:solidFill>
                <a:latin typeface="Canva Sans"/>
              </a:rPr>
              <a:t>Open CV, PyTesseract, Sklearn</a:t>
            </a:r>
          </a:p>
          <a:p>
            <a:pPr marL="864160" indent="-432080" lvl="1">
              <a:lnSpc>
                <a:spcPts val="8005"/>
              </a:lnSpc>
              <a:buFont typeface="Arial"/>
              <a:buChar char="•"/>
            </a:pPr>
            <a:r>
              <a:rPr lang="en-US" sz="4002" spc="-152">
                <a:solidFill>
                  <a:srgbClr val="000000"/>
                </a:solidFill>
                <a:latin typeface="Canva Sans"/>
              </a:rPr>
              <a:t>Matplotlib, Numpy, Pandas</a:t>
            </a:r>
          </a:p>
          <a:p>
            <a:pPr marL="864160" indent="-432080" lvl="1">
              <a:lnSpc>
                <a:spcPts val="8005"/>
              </a:lnSpc>
              <a:buFont typeface="Arial"/>
              <a:buChar char="•"/>
            </a:pPr>
            <a:r>
              <a:rPr lang="en-US" sz="4002" spc="-152">
                <a:solidFill>
                  <a:srgbClr val="000000"/>
                </a:solidFill>
                <a:latin typeface="Canva Sans"/>
              </a:rPr>
              <a:t>Language dataset includes </a:t>
            </a:r>
          </a:p>
          <a:p>
            <a:pPr>
              <a:lnSpc>
                <a:spcPts val="8005"/>
              </a:lnSpc>
            </a:pPr>
            <a:r>
              <a:rPr lang="en-US" sz="4002" spc="-152">
                <a:solidFill>
                  <a:srgbClr val="000000"/>
                </a:solidFill>
                <a:latin typeface="Canva Sans"/>
              </a:rPr>
              <a:t>      17 Languages</a:t>
            </a:r>
          </a:p>
          <a:p>
            <a:pPr>
              <a:lnSpc>
                <a:spcPts val="8005"/>
              </a:lnSpc>
            </a:pPr>
          </a:p>
        </p:txBody>
      </p:sp>
      <p:sp>
        <p:nvSpPr>
          <p:cNvPr name="Freeform 7" id="7"/>
          <p:cNvSpPr/>
          <p:nvPr/>
        </p:nvSpPr>
        <p:spPr>
          <a:xfrm flipH="false" flipV="false" rot="0">
            <a:off x="12341006" y="2177266"/>
            <a:ext cx="2999314" cy="1507155"/>
          </a:xfrm>
          <a:custGeom>
            <a:avLst/>
            <a:gdLst/>
            <a:ahLst/>
            <a:cxnLst/>
            <a:rect r="r" b="b" t="t" l="l"/>
            <a:pathLst>
              <a:path h="1507155" w="2999314">
                <a:moveTo>
                  <a:pt x="0" y="0"/>
                </a:moveTo>
                <a:lnTo>
                  <a:pt x="2999313" y="0"/>
                </a:lnTo>
                <a:lnTo>
                  <a:pt x="2999313"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341006" y="6944176"/>
            <a:ext cx="2999314" cy="1507155"/>
          </a:xfrm>
          <a:custGeom>
            <a:avLst/>
            <a:gdLst/>
            <a:ahLst/>
            <a:cxnLst/>
            <a:rect r="r" b="b" t="t" l="l"/>
            <a:pathLst>
              <a:path h="1507155" w="2999314">
                <a:moveTo>
                  <a:pt x="0" y="0"/>
                </a:moveTo>
                <a:lnTo>
                  <a:pt x="2999313" y="0"/>
                </a:lnTo>
                <a:lnTo>
                  <a:pt x="2999313" y="1507156"/>
                </a:lnTo>
                <a:lnTo>
                  <a:pt x="0" y="15071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341006" y="4240408"/>
            <a:ext cx="2999314" cy="1507155"/>
          </a:xfrm>
          <a:custGeom>
            <a:avLst/>
            <a:gdLst/>
            <a:ahLst/>
            <a:cxnLst/>
            <a:rect r="r" b="b" t="t" l="l"/>
            <a:pathLst>
              <a:path h="1507155" w="2999314">
                <a:moveTo>
                  <a:pt x="0" y="0"/>
                </a:moveTo>
                <a:lnTo>
                  <a:pt x="2999313" y="0"/>
                </a:lnTo>
                <a:lnTo>
                  <a:pt x="2999313"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341006" y="4830934"/>
            <a:ext cx="2999314" cy="1507155"/>
          </a:xfrm>
          <a:custGeom>
            <a:avLst/>
            <a:gdLst/>
            <a:ahLst/>
            <a:cxnLst/>
            <a:rect r="r" b="b" t="t" l="l"/>
            <a:pathLst>
              <a:path h="1507155" w="2999314">
                <a:moveTo>
                  <a:pt x="0" y="0"/>
                </a:moveTo>
                <a:lnTo>
                  <a:pt x="2999313" y="0"/>
                </a:lnTo>
                <a:lnTo>
                  <a:pt x="2999313"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341006" y="4506765"/>
            <a:ext cx="2999314" cy="1507155"/>
          </a:xfrm>
          <a:custGeom>
            <a:avLst/>
            <a:gdLst/>
            <a:ahLst/>
            <a:cxnLst/>
            <a:rect r="r" b="b" t="t" l="l"/>
            <a:pathLst>
              <a:path h="1507155" w="2999314">
                <a:moveTo>
                  <a:pt x="0" y="0"/>
                </a:moveTo>
                <a:lnTo>
                  <a:pt x="2999313" y="0"/>
                </a:lnTo>
                <a:lnTo>
                  <a:pt x="2999313"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2918226" y="2587375"/>
            <a:ext cx="1926431" cy="463494"/>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Kaggle.com</a:t>
            </a:r>
          </a:p>
        </p:txBody>
      </p:sp>
      <p:sp>
        <p:nvSpPr>
          <p:cNvPr name="TextBox 13" id="13"/>
          <p:cNvSpPr txBox="true"/>
          <p:nvPr/>
        </p:nvSpPr>
        <p:spPr>
          <a:xfrm rot="0">
            <a:off x="12918226" y="7199307"/>
            <a:ext cx="1844873" cy="949269"/>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Logistic </a:t>
            </a:r>
          </a:p>
          <a:p>
            <a:pPr algn="ctr">
              <a:lnSpc>
                <a:spcPts val="3853"/>
              </a:lnSpc>
            </a:pPr>
            <a:r>
              <a:rPr lang="en-US" sz="2752">
                <a:solidFill>
                  <a:srgbClr val="FFFFFF"/>
                </a:solidFill>
                <a:latin typeface="Canva Sans"/>
              </a:rPr>
              <a:t>Regression</a:t>
            </a:r>
          </a:p>
        </p:txBody>
      </p:sp>
      <p:sp>
        <p:nvSpPr>
          <p:cNvPr name="TextBox 14" id="14"/>
          <p:cNvSpPr txBox="true"/>
          <p:nvPr/>
        </p:nvSpPr>
        <p:spPr>
          <a:xfrm rot="0">
            <a:off x="13038628" y="4876515"/>
            <a:ext cx="1604070" cy="949269"/>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Language</a:t>
            </a:r>
          </a:p>
          <a:p>
            <a:pPr algn="ctr">
              <a:lnSpc>
                <a:spcPts val="3853"/>
              </a:lnSpc>
            </a:pPr>
            <a:r>
              <a:rPr lang="en-US" sz="2752">
                <a:solidFill>
                  <a:srgbClr val="FFFFFF"/>
                </a:solidFill>
                <a:latin typeface="Canva Sans"/>
              </a:rPr>
              <a:t>Dataset</a:t>
            </a:r>
          </a:p>
        </p:txBody>
      </p:sp>
      <p:sp>
        <p:nvSpPr>
          <p:cNvPr name="Freeform 15" id="15"/>
          <p:cNvSpPr/>
          <p:nvPr/>
        </p:nvSpPr>
        <p:spPr>
          <a:xfrm flipH="false" flipV="false" rot="5400000">
            <a:off x="13590978" y="3858764"/>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3590978" y="6517335"/>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16890818" y="9258300"/>
            <a:ext cx="736964" cy="1028700"/>
            <a:chOff x="0" y="0"/>
            <a:chExt cx="194098" cy="270933"/>
          </a:xfrm>
        </p:grpSpPr>
        <p:sp>
          <p:nvSpPr>
            <p:cNvPr name="Freeform 18" id="1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19" id="19"/>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7144926" y="9559708"/>
            <a:ext cx="228749"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988168" y="3554439"/>
            <a:ext cx="2568799" cy="2020147"/>
            <a:chOff x="0" y="0"/>
            <a:chExt cx="676556" cy="532055"/>
          </a:xfrm>
        </p:grpSpPr>
        <p:sp>
          <p:nvSpPr>
            <p:cNvPr name="Freeform 6" id="6"/>
            <p:cNvSpPr/>
            <p:nvPr/>
          </p:nvSpPr>
          <p:spPr>
            <a:xfrm flipH="false" flipV="false" rot="0">
              <a:off x="0" y="0"/>
              <a:ext cx="676556" cy="532055"/>
            </a:xfrm>
            <a:custGeom>
              <a:avLst/>
              <a:gdLst/>
              <a:ahLst/>
              <a:cxnLst/>
              <a:rect r="r" b="b" t="t" l="l"/>
              <a:pathLst>
                <a:path h="532055" w="676556">
                  <a:moveTo>
                    <a:pt x="0" y="0"/>
                  </a:moveTo>
                  <a:lnTo>
                    <a:pt x="676556" y="0"/>
                  </a:lnTo>
                  <a:lnTo>
                    <a:pt x="676556" y="532055"/>
                  </a:lnTo>
                  <a:lnTo>
                    <a:pt x="0" y="532055"/>
                  </a:lnTo>
                  <a:close/>
                </a:path>
              </a:pathLst>
            </a:custGeom>
            <a:solidFill>
              <a:srgbClr val="004AAD"/>
            </a:solidFill>
          </p:spPr>
        </p:sp>
        <p:sp>
          <p:nvSpPr>
            <p:cNvPr name="TextBox 7" id="7"/>
            <p:cNvSpPr txBox="true"/>
            <p:nvPr/>
          </p:nvSpPr>
          <p:spPr>
            <a:xfrm>
              <a:off x="0" y="-38100"/>
              <a:ext cx="676556" cy="57015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176390" y="2504162"/>
            <a:ext cx="2568799" cy="4120701"/>
            <a:chOff x="0" y="0"/>
            <a:chExt cx="676556" cy="1085288"/>
          </a:xfrm>
        </p:grpSpPr>
        <p:sp>
          <p:nvSpPr>
            <p:cNvPr name="Freeform 9" id="9"/>
            <p:cNvSpPr/>
            <p:nvPr/>
          </p:nvSpPr>
          <p:spPr>
            <a:xfrm flipH="false" flipV="false" rot="0">
              <a:off x="0" y="0"/>
              <a:ext cx="676556" cy="1085288"/>
            </a:xfrm>
            <a:custGeom>
              <a:avLst/>
              <a:gdLst/>
              <a:ahLst/>
              <a:cxnLst/>
              <a:rect r="r" b="b" t="t" l="l"/>
              <a:pathLst>
                <a:path h="1085288" w="676556">
                  <a:moveTo>
                    <a:pt x="0" y="0"/>
                  </a:moveTo>
                  <a:lnTo>
                    <a:pt x="676556" y="0"/>
                  </a:lnTo>
                  <a:lnTo>
                    <a:pt x="676556" y="1085288"/>
                  </a:lnTo>
                  <a:lnTo>
                    <a:pt x="0" y="1085288"/>
                  </a:lnTo>
                  <a:close/>
                </a:path>
              </a:pathLst>
            </a:custGeom>
            <a:solidFill>
              <a:srgbClr val="004AAD"/>
            </a:solidFill>
          </p:spPr>
        </p:sp>
        <p:sp>
          <p:nvSpPr>
            <p:cNvPr name="TextBox 10" id="10"/>
            <p:cNvSpPr txBox="true"/>
            <p:nvPr/>
          </p:nvSpPr>
          <p:spPr>
            <a:xfrm>
              <a:off x="0" y="-38100"/>
              <a:ext cx="676556" cy="112338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48170" y="3771746"/>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69431" y="3771746"/>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4364611" y="3849214"/>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747484" y="4472326"/>
            <a:ext cx="619423" cy="260932"/>
          </a:xfrm>
          <a:custGeom>
            <a:avLst/>
            <a:gdLst/>
            <a:ahLst/>
            <a:cxnLst/>
            <a:rect r="r" b="b" t="t" l="l"/>
            <a:pathLst>
              <a:path h="260932" w="619423">
                <a:moveTo>
                  <a:pt x="0" y="0"/>
                </a:moveTo>
                <a:lnTo>
                  <a:pt x="619422" y="0"/>
                </a:lnTo>
                <a:lnTo>
                  <a:pt x="619422" y="260931"/>
                </a:lnTo>
                <a:lnTo>
                  <a:pt x="0" y="260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7368745" y="4434047"/>
            <a:ext cx="619423" cy="260932"/>
          </a:xfrm>
          <a:custGeom>
            <a:avLst/>
            <a:gdLst/>
            <a:ahLst/>
            <a:cxnLst/>
            <a:rect r="r" b="b" t="t" l="l"/>
            <a:pathLst>
              <a:path h="260932" w="619423">
                <a:moveTo>
                  <a:pt x="0" y="0"/>
                </a:moveTo>
                <a:lnTo>
                  <a:pt x="619423" y="0"/>
                </a:lnTo>
                <a:lnTo>
                  <a:pt x="619423" y="260931"/>
                </a:lnTo>
                <a:lnTo>
                  <a:pt x="0" y="260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556967" y="4472326"/>
            <a:ext cx="619423" cy="260932"/>
          </a:xfrm>
          <a:custGeom>
            <a:avLst/>
            <a:gdLst/>
            <a:ahLst/>
            <a:cxnLst/>
            <a:rect r="r" b="b" t="t" l="l"/>
            <a:pathLst>
              <a:path h="260932" w="619423">
                <a:moveTo>
                  <a:pt x="0" y="0"/>
                </a:moveTo>
                <a:lnTo>
                  <a:pt x="619423" y="0"/>
                </a:lnTo>
                <a:lnTo>
                  <a:pt x="619423" y="260931"/>
                </a:lnTo>
                <a:lnTo>
                  <a:pt x="0" y="260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3745189" y="4473236"/>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EXTRACTION OF TEXT FROM IMAGE</a:t>
            </a:r>
          </a:p>
        </p:txBody>
      </p:sp>
      <p:sp>
        <p:nvSpPr>
          <p:cNvPr name="TextBox 19" id="19"/>
          <p:cNvSpPr txBox="true"/>
          <p:nvPr/>
        </p:nvSpPr>
        <p:spPr>
          <a:xfrm rot="0">
            <a:off x="2926785" y="6510577"/>
            <a:ext cx="12228016" cy="1028438"/>
          </a:xfrm>
          <a:prstGeom prst="rect">
            <a:avLst/>
          </a:prstGeom>
        </p:spPr>
        <p:txBody>
          <a:bodyPr anchor="t" rtlCol="false" tIns="0" lIns="0" bIns="0" rIns="0">
            <a:spAutoFit/>
          </a:bodyPr>
          <a:lstStyle/>
          <a:p>
            <a:pPr>
              <a:lnSpc>
                <a:spcPts val="9005"/>
              </a:lnSpc>
            </a:pPr>
            <a:r>
              <a:rPr lang="en-US" sz="4502" spc="-171">
                <a:solidFill>
                  <a:srgbClr val="000000"/>
                </a:solidFill>
                <a:latin typeface="Canva Sans"/>
              </a:rPr>
              <a:t>Workflow diagram of Text extraction from image</a:t>
            </a:r>
          </a:p>
        </p:txBody>
      </p:sp>
      <p:sp>
        <p:nvSpPr>
          <p:cNvPr name="TextBox 20" id="20"/>
          <p:cNvSpPr txBox="true"/>
          <p:nvPr/>
        </p:nvSpPr>
        <p:spPr>
          <a:xfrm rot="0">
            <a:off x="913806" y="4269764"/>
            <a:ext cx="2805103" cy="463494"/>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Input image</a:t>
            </a:r>
          </a:p>
        </p:txBody>
      </p:sp>
      <p:sp>
        <p:nvSpPr>
          <p:cNvPr name="TextBox 21" id="21"/>
          <p:cNvSpPr txBox="true"/>
          <p:nvPr/>
        </p:nvSpPr>
        <p:spPr>
          <a:xfrm rot="0">
            <a:off x="4366906" y="4026876"/>
            <a:ext cx="2857053" cy="949269"/>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load Image</a:t>
            </a:r>
          </a:p>
          <a:p>
            <a:pPr algn="ctr">
              <a:lnSpc>
                <a:spcPts val="3853"/>
              </a:lnSpc>
            </a:pPr>
            <a:r>
              <a:rPr lang="en-US" sz="2752">
                <a:solidFill>
                  <a:srgbClr val="FFFFFF"/>
                </a:solidFill>
                <a:latin typeface="Canva Sans"/>
              </a:rPr>
              <a:t>(OpenCV)</a:t>
            </a:r>
          </a:p>
        </p:txBody>
      </p:sp>
      <p:sp>
        <p:nvSpPr>
          <p:cNvPr name="TextBox 22" id="22"/>
          <p:cNvSpPr txBox="true"/>
          <p:nvPr/>
        </p:nvSpPr>
        <p:spPr>
          <a:xfrm rot="0">
            <a:off x="14192342" y="4348143"/>
            <a:ext cx="3343852" cy="463494"/>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Extracted Text</a:t>
            </a:r>
          </a:p>
        </p:txBody>
      </p:sp>
      <p:sp>
        <p:nvSpPr>
          <p:cNvPr name="TextBox 23" id="23"/>
          <p:cNvSpPr txBox="true"/>
          <p:nvPr/>
        </p:nvSpPr>
        <p:spPr>
          <a:xfrm rot="0">
            <a:off x="7254445" y="3506814"/>
            <a:ext cx="4136378" cy="1920819"/>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image </a:t>
            </a:r>
          </a:p>
          <a:p>
            <a:pPr algn="ctr">
              <a:lnSpc>
                <a:spcPts val="3853"/>
              </a:lnSpc>
            </a:pPr>
            <a:r>
              <a:rPr lang="en-US" sz="2752">
                <a:solidFill>
                  <a:srgbClr val="FFFFFF"/>
                </a:solidFill>
                <a:latin typeface="Canva Sans"/>
              </a:rPr>
              <a:t>preprosessing</a:t>
            </a:r>
          </a:p>
          <a:p>
            <a:pPr algn="ctr">
              <a:lnSpc>
                <a:spcPts val="3853"/>
              </a:lnSpc>
            </a:pPr>
            <a:r>
              <a:rPr lang="en-US" sz="2752">
                <a:solidFill>
                  <a:srgbClr val="FFFFFF"/>
                </a:solidFill>
                <a:latin typeface="Canva Sans"/>
              </a:rPr>
              <a:t>(Noise</a:t>
            </a:r>
          </a:p>
          <a:p>
            <a:pPr algn="ctr">
              <a:lnSpc>
                <a:spcPts val="3853"/>
              </a:lnSpc>
            </a:pPr>
            <a:r>
              <a:rPr lang="en-US" sz="2752">
                <a:solidFill>
                  <a:srgbClr val="FFFFFF"/>
                </a:solidFill>
                <a:latin typeface="Canva Sans"/>
              </a:rPr>
              <a:t> Reduction)</a:t>
            </a:r>
          </a:p>
        </p:txBody>
      </p:sp>
      <p:sp>
        <p:nvSpPr>
          <p:cNvPr name="TextBox 24" id="24"/>
          <p:cNvSpPr txBox="true"/>
          <p:nvPr/>
        </p:nvSpPr>
        <p:spPr>
          <a:xfrm rot="0">
            <a:off x="10948379" y="3488104"/>
            <a:ext cx="3024820" cy="1920819"/>
          </a:xfrm>
          <a:prstGeom prst="rect">
            <a:avLst/>
          </a:prstGeom>
        </p:spPr>
        <p:txBody>
          <a:bodyPr anchor="t" rtlCol="false" tIns="0" lIns="0" bIns="0" rIns="0">
            <a:spAutoFit/>
          </a:bodyPr>
          <a:lstStyle/>
          <a:p>
            <a:pPr algn="ctr">
              <a:lnSpc>
                <a:spcPts val="3853"/>
              </a:lnSpc>
            </a:pPr>
            <a:r>
              <a:rPr lang="en-US" sz="2752">
                <a:solidFill>
                  <a:srgbClr val="FFFFFF"/>
                </a:solidFill>
                <a:latin typeface="Canva Sans"/>
              </a:rPr>
              <a:t>OCR</a:t>
            </a:r>
          </a:p>
          <a:p>
            <a:pPr algn="ctr">
              <a:lnSpc>
                <a:spcPts val="3853"/>
              </a:lnSpc>
            </a:pPr>
            <a:r>
              <a:rPr lang="en-US" sz="2752">
                <a:solidFill>
                  <a:srgbClr val="FFFFFF"/>
                </a:solidFill>
                <a:latin typeface="Canva Sans"/>
              </a:rPr>
              <a:t>using</a:t>
            </a:r>
          </a:p>
          <a:p>
            <a:pPr algn="ctr">
              <a:lnSpc>
                <a:spcPts val="3853"/>
              </a:lnSpc>
            </a:pPr>
            <a:r>
              <a:rPr lang="en-US" sz="2752">
                <a:solidFill>
                  <a:srgbClr val="FFFFFF"/>
                </a:solidFill>
                <a:latin typeface="Canva Sans"/>
              </a:rPr>
              <a:t>Pytesseract</a:t>
            </a:r>
          </a:p>
          <a:p>
            <a:pPr algn="ctr">
              <a:lnSpc>
                <a:spcPts val="3853"/>
              </a:lnSpc>
            </a:pPr>
            <a:r>
              <a:rPr lang="en-US" sz="2752">
                <a:solidFill>
                  <a:srgbClr val="FFFFFF"/>
                </a:solidFill>
                <a:latin typeface="Canva Sans"/>
              </a:rPr>
              <a:t>(image to text)</a:t>
            </a:r>
          </a:p>
        </p:txBody>
      </p:sp>
      <p:grpSp>
        <p:nvGrpSpPr>
          <p:cNvPr name="Group 25" id="25"/>
          <p:cNvGrpSpPr/>
          <p:nvPr/>
        </p:nvGrpSpPr>
        <p:grpSpPr>
          <a:xfrm rot="0">
            <a:off x="16802865" y="8513276"/>
            <a:ext cx="736964" cy="1028700"/>
            <a:chOff x="0" y="0"/>
            <a:chExt cx="194098" cy="270933"/>
          </a:xfrm>
        </p:grpSpPr>
        <p:sp>
          <p:nvSpPr>
            <p:cNvPr name="Freeform 26" id="26"/>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27" id="27"/>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17083613" y="8814684"/>
            <a:ext cx="175468"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532219" y="2743051"/>
            <a:ext cx="6504949" cy="4714935"/>
          </a:xfrm>
          <a:custGeom>
            <a:avLst/>
            <a:gdLst/>
            <a:ahLst/>
            <a:cxnLst/>
            <a:rect r="r" b="b" t="t" l="l"/>
            <a:pathLst>
              <a:path h="4714935" w="6504949">
                <a:moveTo>
                  <a:pt x="0" y="0"/>
                </a:moveTo>
                <a:lnTo>
                  <a:pt x="6504949" y="0"/>
                </a:lnTo>
                <a:lnTo>
                  <a:pt x="6504949" y="4714934"/>
                </a:lnTo>
                <a:lnTo>
                  <a:pt x="0" y="4714934"/>
                </a:lnTo>
                <a:lnTo>
                  <a:pt x="0" y="0"/>
                </a:lnTo>
                <a:close/>
              </a:path>
            </a:pathLst>
          </a:custGeom>
          <a:blipFill>
            <a:blip r:embed="rId2"/>
            <a:stretch>
              <a:fillRect l="-61709" t="-169296" r="-229590" b="-34372"/>
            </a:stretch>
          </a:blipFill>
        </p:spPr>
      </p:sp>
      <p:sp>
        <p:nvSpPr>
          <p:cNvPr name="Freeform 3" id="3"/>
          <p:cNvSpPr/>
          <p:nvPr/>
        </p:nvSpPr>
        <p:spPr>
          <a:xfrm flipH="false" flipV="false" rot="0">
            <a:off x="9192733" y="4894080"/>
            <a:ext cx="619423" cy="260932"/>
          </a:xfrm>
          <a:custGeom>
            <a:avLst/>
            <a:gdLst/>
            <a:ahLst/>
            <a:cxnLst/>
            <a:rect r="r" b="b" t="t" l="l"/>
            <a:pathLst>
              <a:path h="260932" w="619423">
                <a:moveTo>
                  <a:pt x="0" y="0"/>
                </a:moveTo>
                <a:lnTo>
                  <a:pt x="619423" y="0"/>
                </a:lnTo>
                <a:lnTo>
                  <a:pt x="619423" y="260932"/>
                </a:lnTo>
                <a:lnTo>
                  <a:pt x="0" y="2609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07747" y="570865"/>
            <a:ext cx="18703494" cy="915670"/>
            <a:chOff x="0" y="0"/>
            <a:chExt cx="4926023" cy="241164"/>
          </a:xfrm>
        </p:grpSpPr>
        <p:sp>
          <p:nvSpPr>
            <p:cNvPr name="Freeform 5" id="5"/>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6" id="6"/>
            <p:cNvSpPr txBox="true"/>
            <p:nvPr/>
          </p:nvSpPr>
          <p:spPr>
            <a:xfrm>
              <a:off x="0" y="-38100"/>
              <a:ext cx="4926023" cy="279264"/>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250832" y="2743051"/>
            <a:ext cx="7692845" cy="4562991"/>
          </a:xfrm>
          <a:custGeom>
            <a:avLst/>
            <a:gdLst/>
            <a:ahLst/>
            <a:cxnLst/>
            <a:rect r="r" b="b" t="t" l="l"/>
            <a:pathLst>
              <a:path h="4562991" w="7692845">
                <a:moveTo>
                  <a:pt x="0" y="0"/>
                </a:moveTo>
                <a:lnTo>
                  <a:pt x="7692845" y="0"/>
                </a:lnTo>
                <a:lnTo>
                  <a:pt x="7692845" y="4562991"/>
                </a:lnTo>
                <a:lnTo>
                  <a:pt x="0" y="4562991"/>
                </a:lnTo>
                <a:lnTo>
                  <a:pt x="0" y="0"/>
                </a:lnTo>
                <a:close/>
              </a:path>
            </a:pathLst>
          </a:custGeom>
          <a:blipFill>
            <a:blip r:embed="rId5"/>
            <a:stretch>
              <a:fillRect l="0" t="0" r="-2207" b="0"/>
            </a:stretch>
          </a:blipFill>
        </p:spPr>
      </p:sp>
      <p:sp>
        <p:nvSpPr>
          <p:cNvPr name="TextBox 8" id="8"/>
          <p:cNvSpPr txBox="true"/>
          <p:nvPr/>
        </p:nvSpPr>
        <p:spPr>
          <a:xfrm rot="0">
            <a:off x="4322083" y="7392781"/>
            <a:ext cx="1550343" cy="1028438"/>
          </a:xfrm>
          <a:prstGeom prst="rect">
            <a:avLst/>
          </a:prstGeom>
        </p:spPr>
        <p:txBody>
          <a:bodyPr anchor="t" rtlCol="false" tIns="0" lIns="0" bIns="0" rIns="0">
            <a:spAutoFit/>
          </a:bodyPr>
          <a:lstStyle/>
          <a:p>
            <a:pPr>
              <a:lnSpc>
                <a:spcPts val="9005"/>
              </a:lnSpc>
            </a:pPr>
            <a:r>
              <a:rPr lang="en-US" sz="4502" spc="-171">
                <a:solidFill>
                  <a:srgbClr val="000000"/>
                </a:solidFill>
                <a:latin typeface="Canva Sans"/>
              </a:rPr>
              <a:t>Image</a:t>
            </a:r>
          </a:p>
        </p:txBody>
      </p:sp>
      <p:sp>
        <p:nvSpPr>
          <p:cNvPr name="TextBox 9" id="9"/>
          <p:cNvSpPr txBox="true"/>
          <p:nvPr/>
        </p:nvSpPr>
        <p:spPr>
          <a:xfrm rot="0">
            <a:off x="11939671" y="7304641"/>
            <a:ext cx="3690045" cy="1028438"/>
          </a:xfrm>
          <a:prstGeom prst="rect">
            <a:avLst/>
          </a:prstGeom>
        </p:spPr>
        <p:txBody>
          <a:bodyPr anchor="t" rtlCol="false" tIns="0" lIns="0" bIns="0" rIns="0">
            <a:spAutoFit/>
          </a:bodyPr>
          <a:lstStyle/>
          <a:p>
            <a:pPr>
              <a:lnSpc>
                <a:spcPts val="9005"/>
              </a:lnSpc>
            </a:pPr>
            <a:r>
              <a:rPr lang="en-US" sz="4502" spc="-171">
                <a:solidFill>
                  <a:srgbClr val="000000"/>
                </a:solidFill>
                <a:latin typeface="Canva Sans"/>
              </a:rPr>
              <a:t>Extracted Text</a:t>
            </a:r>
          </a:p>
        </p:txBody>
      </p:sp>
      <p:sp>
        <p:nvSpPr>
          <p:cNvPr name="TextBox 10" id="10"/>
          <p:cNvSpPr txBox="true"/>
          <p:nvPr/>
        </p:nvSpPr>
        <p:spPr>
          <a:xfrm rot="0">
            <a:off x="0" y="537527"/>
            <a:ext cx="18288000"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         EXTRACTION OF TEXT FROM IMAGE</a:t>
            </a:r>
          </a:p>
        </p:txBody>
      </p:sp>
      <p:grpSp>
        <p:nvGrpSpPr>
          <p:cNvPr name="Group 11" id="11"/>
          <p:cNvGrpSpPr/>
          <p:nvPr/>
        </p:nvGrpSpPr>
        <p:grpSpPr>
          <a:xfrm rot="0">
            <a:off x="16890818" y="9258300"/>
            <a:ext cx="736964" cy="1028700"/>
            <a:chOff x="0" y="0"/>
            <a:chExt cx="194098" cy="270933"/>
          </a:xfrm>
        </p:grpSpPr>
        <p:sp>
          <p:nvSpPr>
            <p:cNvPr name="Freeform 12" id="12"/>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13" id="13"/>
            <p:cNvSpPr txBox="true"/>
            <p:nvPr/>
          </p:nvSpPr>
          <p:spPr>
            <a:xfrm>
              <a:off x="0" y="-38100"/>
              <a:ext cx="1940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7151846" y="9559708"/>
            <a:ext cx="214908"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anva Sans"/>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DAFy1RSphUk</dc:identifier>
  <dcterms:modified xsi:type="dcterms:W3CDTF">2011-08-01T06:04:30Z</dcterms:modified>
  <cp:revision>1</cp:revision>
  <dc:title>Project phase 2</dc:title>
</cp:coreProperties>
</file>