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notesMasterIdLst>
    <p:notesMasterId r:id="rId8"/>
  </p:notesMasterIdLst>
  <p:sldIdLst>
    <p:sldId id="256" r:id="rId3"/>
    <p:sldId id="261" r:id="rId4"/>
    <p:sldId id="296" r:id="rId5"/>
    <p:sldId id="297" r:id="rId6"/>
    <p:sldId id="262" r:id="rId7"/>
    <p:sldId id="267" r:id="rId9"/>
    <p:sldId id="282" r:id="rId10"/>
    <p:sldId id="283" r:id="rId11"/>
    <p:sldId id="305" r:id="rId12"/>
    <p:sldId id="306" r:id="rId13"/>
    <p:sldId id="27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008" autoAdjust="0"/>
    <p:restoredTop sz="94660"/>
  </p:normalViewPr>
  <p:slideViewPr>
    <p:cSldViewPr snapToGrid="0">
      <p:cViewPr varScale="1">
        <p:scale>
          <a:sx n="78" d="100"/>
          <a:sy n="78" d="100"/>
        </p:scale>
        <p:origin x="1291" y="62"/>
      </p:cViewPr>
      <p:guideLst>
        <p:guide orient="horz" pos="2135"/>
        <p:guide pos="389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D57F1E4F-1CFF-5643-939E-217C01CD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C17A8D1-EF59-49DC-8B32-CC02CC16828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A6127420-F66E-4532-8FEB-339AB4BE55EC}"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C17A8D1-EF59-49DC-8B32-CC02CC16828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A6127420-F66E-4532-8FEB-339AB4BE55EC}"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C17A8D1-EF59-49DC-8B32-CC02CC16828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A6127420-F66E-4532-8FEB-339AB4BE55EC}" type="slidenum">
              <a:rPr lang="en-IN" smtClean="0"/>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endParaRPr lang="en-US" sz="720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endParaRPr lang="en-US" sz="72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C17A8D1-EF59-49DC-8B32-CC02CC16828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A6127420-F66E-4532-8FEB-339AB4BE55EC}"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FC17A8D1-EF59-49DC-8B32-CC02CC16828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127420-F66E-4532-8FEB-339AB4BE55EC}"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FC17A8D1-EF59-49DC-8B32-CC02CC16828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127420-F66E-4532-8FEB-339AB4BE55EC}"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C17A8D1-EF59-49DC-8B32-CC02CC16828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127420-F66E-4532-8FEB-339AB4BE55EC}"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C17A8D1-EF59-49DC-8B32-CC02CC168288}" type="datetimeFigureOut">
              <a:rPr lang="en-IN" smtClean="0"/>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6127420-F66E-4532-8FEB-339AB4BE55EC}" type="slidenum">
              <a:rPr lang="en-IN" smtClean="0"/>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085" y="1561876"/>
            <a:ext cx="10515600"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endParaRPr lang="en-US"/>
          </a:p>
        </p:txBody>
      </p:sp>
      <p:sp>
        <p:nvSpPr>
          <p:cNvPr id="10" name="Date Placeholder 2"/>
          <p:cNvSpPr>
            <a:spLocks noGrp="1"/>
          </p:cNvSpPr>
          <p:nvPr>
            <p:ph type="dt" sz="half" idx="11"/>
          </p:nvPr>
        </p:nvSpPr>
        <p:spPr>
          <a:xfrm>
            <a:off x="9239274" y="6286521"/>
            <a:ext cx="2104514" cy="365125"/>
          </a:xfrm>
          <a:ln>
            <a:noFill/>
          </a:ln>
        </p:spPr>
        <p:txBody>
          <a:bodyPr/>
          <a:lstStyle>
            <a:lvl1pPr>
              <a:defRPr b="1">
                <a:solidFill>
                  <a:schemeClr val="bg1">
                    <a:lumMod val="50000"/>
                  </a:schemeClr>
                </a:solidFill>
              </a:defRPr>
            </a:lvl1pPr>
          </a:lstStyle>
          <a:p>
            <a:fld id="{FC17A8D1-EF59-49DC-8B32-CC02CC168288}" type="datetimeFigureOut">
              <a:rPr lang="en-IN" smtClean="0"/>
            </a:fld>
            <a:endParaRPr lang="en-IN"/>
          </a:p>
        </p:txBody>
      </p:sp>
      <p:sp>
        <p:nvSpPr>
          <p:cNvPr id="11" name="Footer Placeholder 3"/>
          <p:cNvSpPr>
            <a:spLocks noGrp="1"/>
          </p:cNvSpPr>
          <p:nvPr>
            <p:ph type="ftr" sz="quarter" idx="12"/>
          </p:nvPr>
        </p:nvSpPr>
        <p:spPr>
          <a:xfrm>
            <a:off x="4138619" y="6286521"/>
            <a:ext cx="2743200" cy="365125"/>
          </a:xfrm>
          <a:ln>
            <a:noFill/>
          </a:ln>
        </p:spPr>
        <p:txBody>
          <a:bodyPr/>
          <a:lstStyle>
            <a:lvl1pPr>
              <a:defRPr b="1">
                <a:solidFill>
                  <a:schemeClr val="bg1">
                    <a:lumMod val="50000"/>
                  </a:schemeClr>
                </a:solidFill>
              </a:defRPr>
            </a:lvl1pPr>
          </a:lstStyle>
          <a:p>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C17A8D1-EF59-49DC-8B32-CC02CC16828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127420-F66E-4532-8FEB-339AB4BE55EC}"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C17A8D1-EF59-49DC-8B32-CC02CC16828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127420-F66E-4532-8FEB-339AB4BE55EC}"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C17A8D1-EF59-49DC-8B32-CC02CC16828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A6127420-F66E-4532-8FEB-339AB4BE55EC}"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FC17A8D1-EF59-49DC-8B32-CC02CC16828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127420-F66E-4532-8FEB-339AB4BE55EC}"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FC17A8D1-EF59-49DC-8B32-CC02CC16828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127420-F66E-4532-8FEB-339AB4BE55EC}"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17A8D1-EF59-49DC-8B32-CC02CC16828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127420-F66E-4532-8FEB-339AB4BE55EC}"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C17A8D1-EF59-49DC-8B32-CC02CC16828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127420-F66E-4532-8FEB-339AB4BE55EC}"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C17A8D1-EF59-49DC-8B32-CC02CC16828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127420-F66E-4532-8FEB-339AB4BE55EC}"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C17A8D1-EF59-49DC-8B32-CC02CC16828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127420-F66E-4532-8FEB-339AB4BE55EC}"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tint val="96000"/>
                <a:shade val="100000"/>
                <a:hueMod val="92000"/>
                <a:satMod val="200000"/>
                <a:lumMod val="128000"/>
              </a:schemeClr>
            </a:gs>
            <a:gs pos="79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17A8D1-EF59-49DC-8B32-CC02CC168288}" type="datetimeFigureOut">
              <a:rPr lang="en-IN" smtClean="0"/>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6127420-F66E-4532-8FEB-339AB4BE55EC}"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31645" y="5063490"/>
            <a:ext cx="1920240" cy="1376045"/>
          </a:xfrm>
        </p:spPr>
        <p:txBody>
          <a:bodyPr/>
          <a:lstStyle/>
          <a:p>
            <a:pPr algn="l"/>
            <a:endParaRPr lang="en-IN" b="1" dirty="0"/>
          </a:p>
        </p:txBody>
      </p:sp>
      <p:sp>
        <p:nvSpPr>
          <p:cNvPr id="8" name="Title 7"/>
          <p:cNvSpPr>
            <a:spLocks noGrp="1"/>
          </p:cNvSpPr>
          <p:nvPr>
            <p:ph type="ctrTitle"/>
          </p:nvPr>
        </p:nvSpPr>
        <p:spPr>
          <a:xfrm>
            <a:off x="2176145" y="2742565"/>
            <a:ext cx="9060180" cy="1372870"/>
          </a:xfrm>
        </p:spPr>
        <p:txBody>
          <a:bodyPr/>
          <a:lstStyle/>
          <a:p>
            <a:pPr algn="l"/>
            <a:r>
              <a:rPr lang="en-IN" altLang="en-US" sz="4800" dirty="0">
                <a:latin typeface="Bahnschrift SemiBold Condensed" panose="020B0502040204020203" charset="0"/>
                <a:cs typeface="Bahnschrift SemiBold Condensed" panose="020B0502040204020203" charset="0"/>
              </a:rPr>
              <a:t>S3 REPLICATION </a:t>
            </a:r>
            <a:br>
              <a:rPr lang="en-IN" altLang="en-US" sz="4800" dirty="0">
                <a:latin typeface="Bahnschrift SemiBold Condensed" panose="020B0502040204020203" charset="0"/>
                <a:cs typeface="Bahnschrift SemiBold Condensed" panose="020B0502040204020203" charset="0"/>
              </a:rPr>
            </a:br>
            <a:r>
              <a:rPr lang="en-IN" altLang="en-US" sz="4800" dirty="0">
                <a:latin typeface="Bahnschrift SemiBold Condensed" panose="020B0502040204020203" charset="0"/>
                <a:cs typeface="Bahnschrift SemiBold Condensed" panose="020B0502040204020203" charset="0"/>
              </a:rPr>
              <a:t>USING LAMBDA</a:t>
            </a:r>
            <a:endParaRPr lang="en-IN" altLang="en-US" sz="4800" dirty="0">
              <a:latin typeface="Bahnschrift SemiBold Condensed" panose="020B0502040204020203" charset="0"/>
              <a:cs typeface="Bahnschrift SemiBold Condensed" panose="020B0502040204020203" charset="0"/>
            </a:endParaRPr>
          </a:p>
        </p:txBody>
      </p:sp>
      <p:pic>
        <p:nvPicPr>
          <p:cNvPr id="11" name="Picture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841620" y="2877185"/>
            <a:ext cx="1838960" cy="1103630"/>
          </a:xfrm>
          <a:prstGeom prst="rect">
            <a:avLst/>
          </a:prstGeom>
        </p:spPr>
      </p:pic>
      <p:sp>
        <p:nvSpPr>
          <p:cNvPr id="2" name="TextBox 1"/>
          <p:cNvSpPr txBox="1"/>
          <p:nvPr/>
        </p:nvSpPr>
        <p:spPr>
          <a:xfrm>
            <a:off x="3888352" y="4650658"/>
            <a:ext cx="4065944"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Team Members: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 D Sai Rama Krishna -20551A04G6</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 Vennela 		     - 20551A04G8</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 Jagadeesh		     - 21555A0419</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Y L S Adithya Sai 	     - 20551A04H9</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683736" y="6208702"/>
            <a:ext cx="699073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Godavari institute of engineering and technology-GIER</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 name="Title 4"/>
          <p:cNvSpPr>
            <a:spLocks noGrp="1"/>
          </p:cNvSpPr>
          <p:nvPr>
            <p:ph type="title"/>
          </p:nvPr>
        </p:nvSpPr>
        <p:spPr/>
        <p:txBody>
          <a:bodyPr/>
          <a:p>
            <a:endParaRPr lang="en-US"/>
          </a:p>
        </p:txBody>
      </p:sp>
      <p:pic>
        <p:nvPicPr>
          <p:cNvPr id="6" name="Content Placeholder 5" descr="Screenshot 2023-08-14 223103"/>
          <p:cNvPicPr>
            <a:picLocks noChangeAspect="1"/>
          </p:cNvPicPr>
          <p:nvPr>
            <p:ph idx="1"/>
          </p:nvPr>
        </p:nvPicPr>
        <p:blipFill>
          <a:blip r:embed="rId1"/>
          <a:stretch>
            <a:fillRect/>
          </a:stretch>
        </p:blipFill>
        <p:spPr>
          <a:xfrm>
            <a:off x="680085" y="753110"/>
            <a:ext cx="10395585" cy="54692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1440" y="0"/>
            <a:ext cx="12388850" cy="7182485"/>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9285" y="1146951"/>
            <a:ext cx="6458674" cy="492443"/>
          </a:xfrm>
          <a:prstGeom prst="rect">
            <a:avLst/>
          </a:prstGeom>
          <a:noFill/>
        </p:spPr>
        <p:txBody>
          <a:bodyPr wrap="square" rtlCol="0">
            <a:spAutoFit/>
          </a:bodyPr>
          <a:lstStyle/>
          <a:p>
            <a:r>
              <a:rPr lang="en-IN" sz="2600" b="1" dirty="0">
                <a:solidFill>
                  <a:schemeClr val="bg1"/>
                </a:solidFill>
                <a:latin typeface="Times New Roman" panose="02020603050405020304" pitchFamily="18" charset="0"/>
                <a:cs typeface="Times New Roman" panose="02020603050405020304" pitchFamily="18" charset="0"/>
              </a:rPr>
              <a:t>Abstract :</a:t>
            </a:r>
            <a:endParaRPr lang="en-IN" sz="2600" b="1" dirty="0">
              <a:solidFill>
                <a:schemeClr val="bg1"/>
              </a:solidFill>
              <a:latin typeface="Times New Roman" panose="02020603050405020304" pitchFamily="18" charset="0"/>
              <a:cs typeface="Times New Roman" panose="02020603050405020304" pitchFamily="18" charset="0"/>
            </a:endParaRPr>
          </a:p>
        </p:txBody>
      </p:sp>
      <p:sp>
        <p:nvSpPr>
          <p:cNvPr id="7" name="Text Box 6"/>
          <p:cNvSpPr txBox="1"/>
          <p:nvPr/>
        </p:nvSpPr>
        <p:spPr>
          <a:xfrm>
            <a:off x="509905" y="1951355"/>
            <a:ext cx="5321300" cy="3538220"/>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The project involves setting up an automated S3 bucket replication system using AWS Lambda. The goal is to keep two S3 buckets in sync so that whenever a file is uploaded to the first bucket, it is automatically copied and updated in the second bucket.</a:t>
            </a:r>
            <a:endParaRPr lang="en-US" sz="2800" dirty="0">
              <a:latin typeface="Times New Roman" panose="02020603050405020304" pitchFamily="18" charset="0"/>
              <a:cs typeface="Times New Roman" panose="02020603050405020304" pitchFamily="18" charset="0"/>
            </a:endParaRPr>
          </a:p>
        </p:txBody>
      </p:sp>
      <p:pic>
        <p:nvPicPr>
          <p:cNvPr id="9" name="Content Placeholder 8" descr="amazon-s3-replication"/>
          <p:cNvPicPr>
            <a:picLocks noGrp="1" noChangeAspect="1"/>
          </p:cNvPicPr>
          <p:nvPr>
            <p:ph idx="1"/>
          </p:nvPr>
        </p:nvPicPr>
        <p:blipFill>
          <a:blip r:embed="rId1"/>
          <a:stretch>
            <a:fillRect/>
          </a:stretch>
        </p:blipFill>
        <p:spPr>
          <a:xfrm>
            <a:off x="6289675" y="1663700"/>
            <a:ext cx="5364480" cy="29641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images"/>
          <p:cNvPicPr>
            <a:picLocks noChangeAspect="1"/>
          </p:cNvPicPr>
          <p:nvPr/>
        </p:nvPicPr>
        <p:blipFill>
          <a:blip r:embed="rId1"/>
          <a:srcRect l="17324" t="-1068" r="16948"/>
          <a:stretch>
            <a:fillRect/>
          </a:stretch>
        </p:blipFill>
        <p:spPr>
          <a:xfrm>
            <a:off x="7969250" y="4482465"/>
            <a:ext cx="1117600" cy="1057910"/>
          </a:xfrm>
          <a:prstGeom prst="rect">
            <a:avLst/>
          </a:prstGeom>
          <a:noFill/>
          <a:ln>
            <a:noFill/>
          </a:ln>
          <a:effectLst>
            <a:outerShdw blurRad="76200" dist="63500" dir="5040000" algn="tl" rotWithShape="0">
              <a:srgbClr val="000000">
                <a:alpha val="41000"/>
              </a:srgbClr>
            </a:outerShdw>
          </a:effectLst>
        </p:spPr>
      </p:pic>
      <p:pic>
        <p:nvPicPr>
          <p:cNvPr id="9" name="Picture 8" descr="Amazon_Lambda_architecture_logo.svg"/>
          <p:cNvPicPr>
            <a:picLocks noChangeAspect="1"/>
          </p:cNvPicPr>
          <p:nvPr/>
        </p:nvPicPr>
        <p:blipFill>
          <a:blip r:embed="rId2"/>
          <a:stretch>
            <a:fillRect/>
          </a:stretch>
        </p:blipFill>
        <p:spPr>
          <a:xfrm>
            <a:off x="5172710" y="4417060"/>
            <a:ext cx="1144270" cy="1144270"/>
          </a:xfrm>
          <a:prstGeom prst="rect">
            <a:avLst/>
          </a:prstGeom>
        </p:spPr>
      </p:pic>
      <p:pic>
        <p:nvPicPr>
          <p:cNvPr id="11" name="Picture 10" descr="s3"/>
          <p:cNvPicPr>
            <a:picLocks noChangeAspect="1"/>
          </p:cNvPicPr>
          <p:nvPr/>
        </p:nvPicPr>
        <p:blipFill>
          <a:blip r:embed="rId3"/>
          <a:srcRect l="32741" r="34519" b="38176"/>
          <a:stretch>
            <a:fillRect/>
          </a:stretch>
        </p:blipFill>
        <p:spPr>
          <a:xfrm>
            <a:off x="2056130" y="1075055"/>
            <a:ext cx="1383665" cy="1674495"/>
          </a:xfrm>
          <a:prstGeom prst="rect">
            <a:avLst/>
          </a:prstGeom>
        </p:spPr>
      </p:pic>
      <p:pic>
        <p:nvPicPr>
          <p:cNvPr id="12" name="Picture 11" descr="s3"/>
          <p:cNvPicPr>
            <a:picLocks noChangeAspect="1"/>
          </p:cNvPicPr>
          <p:nvPr/>
        </p:nvPicPr>
        <p:blipFill>
          <a:blip r:embed="rId3"/>
          <a:srcRect l="32741" r="34519" b="38176"/>
          <a:stretch>
            <a:fillRect/>
          </a:stretch>
        </p:blipFill>
        <p:spPr>
          <a:xfrm>
            <a:off x="2073910" y="3990340"/>
            <a:ext cx="1350645" cy="1635125"/>
          </a:xfrm>
          <a:prstGeom prst="rect">
            <a:avLst/>
          </a:prstGeom>
        </p:spPr>
      </p:pic>
      <p:sp>
        <p:nvSpPr>
          <p:cNvPr id="13" name="Text Box 12"/>
          <p:cNvSpPr txBox="1"/>
          <p:nvPr/>
        </p:nvSpPr>
        <p:spPr>
          <a:xfrm rot="5400000">
            <a:off x="3644900" y="5048250"/>
            <a:ext cx="1516380" cy="1106805"/>
          </a:xfrm>
          <a:prstGeom prst="rect">
            <a:avLst/>
          </a:prstGeom>
          <a:noFill/>
        </p:spPr>
        <p:txBody>
          <a:bodyPr wrap="square" rtlCol="0" anchor="t">
            <a:spAutoFit/>
          </a:bodyPr>
          <a:lstStyle/>
          <a:p>
            <a:r>
              <a:rPr lang="en-US" sz="6600">
                <a:latin typeface="Arial" panose="020B0604020202020204" pitchFamily="34" charset="0"/>
                <a:cs typeface="Arial" panose="020B0604020202020204" pitchFamily="34" charset="0"/>
              </a:rPr>
              <a:t>↑</a:t>
            </a:r>
            <a:endParaRPr lang="en-US" sz="6600">
              <a:latin typeface="Arial" panose="020B0604020202020204" pitchFamily="34" charset="0"/>
              <a:cs typeface="Arial" panose="020B0604020202020204" pitchFamily="34" charset="0"/>
            </a:endParaRPr>
          </a:p>
        </p:txBody>
      </p:sp>
      <p:sp>
        <p:nvSpPr>
          <p:cNvPr id="14" name="Text Box 13"/>
          <p:cNvSpPr txBox="1"/>
          <p:nvPr/>
        </p:nvSpPr>
        <p:spPr>
          <a:xfrm>
            <a:off x="2467610" y="3141345"/>
            <a:ext cx="601980" cy="1106805"/>
          </a:xfrm>
          <a:prstGeom prst="rect">
            <a:avLst/>
          </a:prstGeom>
          <a:noFill/>
        </p:spPr>
        <p:txBody>
          <a:bodyPr wrap="none" rtlCol="0" anchor="t">
            <a:spAutoFit/>
          </a:bodyPr>
          <a:lstStyle/>
          <a:p>
            <a:r>
              <a:rPr lang="en-US" sz="6600" dirty="0">
                <a:latin typeface="Arial" panose="020B0604020202020204" pitchFamily="34" charset="0"/>
                <a:cs typeface="Arial" panose="020B0604020202020204" pitchFamily="34" charset="0"/>
                <a:sym typeface="+mn-ea"/>
              </a:rPr>
              <a:t>↑</a:t>
            </a:r>
            <a:endParaRPr lang="en-IN" altLang="en-US" sz="6600" dirty="0">
              <a:latin typeface="Arial" panose="020B0604020202020204" pitchFamily="34" charset="0"/>
              <a:cs typeface="Arial" panose="020B0604020202020204" pitchFamily="34" charset="0"/>
              <a:sym typeface="+mn-ea"/>
            </a:endParaRPr>
          </a:p>
        </p:txBody>
      </p:sp>
      <p:sp>
        <p:nvSpPr>
          <p:cNvPr id="15" name="Text Box 14"/>
          <p:cNvSpPr txBox="1"/>
          <p:nvPr/>
        </p:nvSpPr>
        <p:spPr>
          <a:xfrm rot="5400000">
            <a:off x="6556375" y="5052695"/>
            <a:ext cx="1516380" cy="1106805"/>
          </a:xfrm>
          <a:prstGeom prst="rect">
            <a:avLst/>
          </a:prstGeom>
          <a:noFill/>
        </p:spPr>
        <p:txBody>
          <a:bodyPr wrap="square" rtlCol="0" anchor="t">
            <a:spAutoFit/>
          </a:bodyPr>
          <a:lstStyle/>
          <a:p>
            <a:r>
              <a:rPr lang="en-US" sz="6600">
                <a:latin typeface="Arial" panose="020B0604020202020204" pitchFamily="34" charset="0"/>
                <a:cs typeface="Arial" panose="020B0604020202020204" pitchFamily="34" charset="0"/>
              </a:rPr>
              <a:t>↑</a:t>
            </a:r>
            <a:endParaRPr lang="en-US" sz="6600">
              <a:latin typeface="Arial" panose="020B0604020202020204" pitchFamily="34" charset="0"/>
              <a:cs typeface="Arial" panose="020B0604020202020204" pitchFamily="34" charset="0"/>
            </a:endParaRPr>
          </a:p>
        </p:txBody>
      </p:sp>
      <p:sp>
        <p:nvSpPr>
          <p:cNvPr id="17" name="Text Box 16"/>
          <p:cNvSpPr txBox="1"/>
          <p:nvPr/>
        </p:nvSpPr>
        <p:spPr>
          <a:xfrm>
            <a:off x="5594985" y="1844040"/>
            <a:ext cx="589280" cy="583565"/>
          </a:xfrm>
          <a:prstGeom prst="rect">
            <a:avLst/>
          </a:prstGeom>
          <a:noFill/>
        </p:spPr>
        <p:txBody>
          <a:bodyPr wrap="square" rtlCol="0" anchor="t">
            <a:spAutoFit/>
          </a:bodyPr>
          <a:lstStyle/>
          <a:p>
            <a:r>
              <a:rPr lang="en-US" sz="3200">
                <a:latin typeface="SimSun" panose="02010600030101010101" pitchFamily="2" charset="-122"/>
                <a:ea typeface="SimSun" panose="02010600030101010101" pitchFamily="2" charset="-122"/>
              </a:rPr>
              <a:t>＋</a:t>
            </a:r>
            <a:endParaRPr lang="en-US" sz="3200">
              <a:latin typeface="SimSun" panose="02010600030101010101" pitchFamily="2" charset="-122"/>
              <a:ea typeface="SimSun" panose="02010600030101010101" pitchFamily="2" charset="-122"/>
            </a:endParaRPr>
          </a:p>
        </p:txBody>
      </p:sp>
      <p:sp>
        <p:nvSpPr>
          <p:cNvPr id="18" name="Text Box 17"/>
          <p:cNvSpPr txBox="1"/>
          <p:nvPr/>
        </p:nvSpPr>
        <p:spPr>
          <a:xfrm>
            <a:off x="5678805" y="3112135"/>
            <a:ext cx="589915" cy="1322070"/>
          </a:xfrm>
          <a:prstGeom prst="rect">
            <a:avLst/>
          </a:prstGeom>
          <a:noFill/>
        </p:spPr>
        <p:txBody>
          <a:bodyPr wrap="square" rtlCol="0" anchor="t">
            <a:spAutoFit/>
          </a:bodyPr>
          <a:lstStyle/>
          <a:p>
            <a:r>
              <a:rPr lang="en-US" sz="8000" dirty="0">
                <a:latin typeface="Arial" panose="020B0604020202020204" pitchFamily="34" charset="0"/>
                <a:cs typeface="Arial" panose="020B0604020202020204" pitchFamily="34" charset="0"/>
                <a:sym typeface="+mn-ea"/>
              </a:rPr>
              <a:t>¦</a:t>
            </a:r>
            <a:endParaRPr lang="en-US" sz="8000" dirty="0">
              <a:latin typeface="Arial" panose="020B0604020202020204" pitchFamily="34" charset="0"/>
              <a:cs typeface="Arial" panose="020B0604020202020204" pitchFamily="34" charset="0"/>
            </a:endParaRPr>
          </a:p>
        </p:txBody>
      </p:sp>
      <p:sp>
        <p:nvSpPr>
          <p:cNvPr id="19" name="Text Box 18"/>
          <p:cNvSpPr txBox="1"/>
          <p:nvPr/>
        </p:nvSpPr>
        <p:spPr>
          <a:xfrm rot="5400000">
            <a:off x="4559935" y="1848485"/>
            <a:ext cx="963295" cy="1106805"/>
          </a:xfrm>
          <a:prstGeom prst="rect">
            <a:avLst/>
          </a:prstGeom>
          <a:noFill/>
        </p:spPr>
        <p:txBody>
          <a:bodyPr wrap="square" rtlCol="0" anchor="t">
            <a:spAutoFit/>
          </a:bodyPr>
          <a:lstStyle/>
          <a:p>
            <a:r>
              <a:rPr lang="en-US" sz="6600">
                <a:latin typeface="Arial" panose="020B0604020202020204" pitchFamily="34" charset="0"/>
                <a:cs typeface="Arial" panose="020B0604020202020204" pitchFamily="34" charset="0"/>
                <a:sym typeface="+mn-ea"/>
              </a:rPr>
              <a:t>¦</a:t>
            </a:r>
            <a:endParaRPr lang="en-US" sz="6600"/>
          </a:p>
        </p:txBody>
      </p:sp>
      <p:sp>
        <p:nvSpPr>
          <p:cNvPr id="20" name="Text Box 19"/>
          <p:cNvSpPr txBox="1"/>
          <p:nvPr/>
        </p:nvSpPr>
        <p:spPr>
          <a:xfrm>
            <a:off x="5688330" y="2214880"/>
            <a:ext cx="963295" cy="1106805"/>
          </a:xfrm>
          <a:prstGeom prst="rect">
            <a:avLst/>
          </a:prstGeom>
          <a:noFill/>
        </p:spPr>
        <p:txBody>
          <a:bodyPr wrap="square" rtlCol="0" anchor="t">
            <a:spAutoFit/>
          </a:bodyPr>
          <a:lstStyle/>
          <a:p>
            <a:r>
              <a:rPr lang="en-US" sz="6600">
                <a:latin typeface="Arial" panose="020B0604020202020204" pitchFamily="34" charset="0"/>
                <a:cs typeface="Arial" panose="020B0604020202020204" pitchFamily="34" charset="0"/>
                <a:sym typeface="+mn-ea"/>
              </a:rPr>
              <a:t>¦</a:t>
            </a:r>
            <a:endParaRPr lang="en-US" sz="6600"/>
          </a:p>
        </p:txBody>
      </p:sp>
      <p:sp>
        <p:nvSpPr>
          <p:cNvPr id="21" name="Text Box 20"/>
          <p:cNvSpPr txBox="1"/>
          <p:nvPr/>
        </p:nvSpPr>
        <p:spPr>
          <a:xfrm rot="5400000">
            <a:off x="3591560" y="1848485"/>
            <a:ext cx="963295" cy="1106805"/>
          </a:xfrm>
          <a:prstGeom prst="rect">
            <a:avLst/>
          </a:prstGeom>
          <a:noFill/>
        </p:spPr>
        <p:txBody>
          <a:bodyPr wrap="square" rtlCol="0" anchor="t">
            <a:spAutoFit/>
          </a:bodyPr>
          <a:lstStyle/>
          <a:p>
            <a:r>
              <a:rPr lang="en-US" sz="6600">
                <a:latin typeface="Arial" panose="020B0604020202020204" pitchFamily="34" charset="0"/>
                <a:cs typeface="Arial" panose="020B0604020202020204" pitchFamily="34" charset="0"/>
                <a:sym typeface="+mn-ea"/>
              </a:rPr>
              <a:t>¦</a:t>
            </a:r>
            <a:endParaRPr lang="en-US" sz="6600"/>
          </a:p>
        </p:txBody>
      </p:sp>
      <p:sp>
        <p:nvSpPr>
          <p:cNvPr id="22" name="Text Box 21"/>
          <p:cNvSpPr txBox="1"/>
          <p:nvPr/>
        </p:nvSpPr>
        <p:spPr>
          <a:xfrm>
            <a:off x="2027555" y="5625465"/>
            <a:ext cx="1633855" cy="368300"/>
          </a:xfrm>
          <a:prstGeom prst="rect">
            <a:avLst/>
          </a:prstGeom>
          <a:noFill/>
        </p:spPr>
        <p:txBody>
          <a:bodyPr wrap="none" rtlCol="0">
            <a:spAutoFit/>
          </a:bodyPr>
          <a:lstStyle/>
          <a:p>
            <a:r>
              <a:rPr lang="en-IN" altLang="en-US" dirty="0"/>
              <a:t>Source Bucket</a:t>
            </a:r>
            <a:endParaRPr lang="en-IN" altLang="en-US" dirty="0"/>
          </a:p>
        </p:txBody>
      </p:sp>
      <p:sp>
        <p:nvSpPr>
          <p:cNvPr id="23" name="Text Box 22"/>
          <p:cNvSpPr txBox="1"/>
          <p:nvPr/>
        </p:nvSpPr>
        <p:spPr>
          <a:xfrm>
            <a:off x="2216150" y="2714625"/>
            <a:ext cx="1722120" cy="645160"/>
          </a:xfrm>
          <a:prstGeom prst="rect">
            <a:avLst/>
          </a:prstGeom>
          <a:noFill/>
        </p:spPr>
        <p:txBody>
          <a:bodyPr wrap="square" rtlCol="0">
            <a:spAutoFit/>
          </a:bodyPr>
          <a:lstStyle/>
          <a:p>
            <a:r>
              <a:rPr lang="en-IN" altLang="en-US"/>
              <a:t>Destination Bucket</a:t>
            </a:r>
            <a:endParaRPr lang="en-IN" altLang="en-US"/>
          </a:p>
        </p:txBody>
      </p:sp>
      <p:sp>
        <p:nvSpPr>
          <p:cNvPr id="24" name="Text Box 23"/>
          <p:cNvSpPr txBox="1"/>
          <p:nvPr/>
        </p:nvSpPr>
        <p:spPr>
          <a:xfrm>
            <a:off x="5145405" y="5695950"/>
            <a:ext cx="1664335" cy="368300"/>
          </a:xfrm>
          <a:prstGeom prst="rect">
            <a:avLst/>
          </a:prstGeom>
          <a:noFill/>
        </p:spPr>
        <p:txBody>
          <a:bodyPr wrap="square" rtlCol="0">
            <a:spAutoFit/>
          </a:bodyPr>
          <a:lstStyle/>
          <a:p>
            <a:r>
              <a:rPr lang="en-IN" altLang="en-US" dirty="0" err="1"/>
              <a:t>aws</a:t>
            </a:r>
            <a:r>
              <a:rPr lang="en-IN" altLang="en-US" dirty="0"/>
              <a:t> Lambda </a:t>
            </a:r>
            <a:endParaRPr lang="en-IN" altLang="en-US" dirty="0"/>
          </a:p>
        </p:txBody>
      </p:sp>
      <p:sp>
        <p:nvSpPr>
          <p:cNvPr id="25" name="Text Box 24"/>
          <p:cNvSpPr txBox="1"/>
          <p:nvPr/>
        </p:nvSpPr>
        <p:spPr>
          <a:xfrm>
            <a:off x="7969250" y="5625465"/>
            <a:ext cx="1337310" cy="368300"/>
          </a:xfrm>
          <a:prstGeom prst="rect">
            <a:avLst/>
          </a:prstGeom>
          <a:noFill/>
        </p:spPr>
        <p:txBody>
          <a:bodyPr wrap="square" rtlCol="0">
            <a:spAutoFit/>
          </a:bodyPr>
          <a:lstStyle/>
          <a:p>
            <a:r>
              <a:rPr lang="en-IN" altLang="en-US" dirty="0"/>
              <a:t>IAM role</a:t>
            </a:r>
            <a:endParaRPr lang="en-IN" altLang="en-US" dirty="0"/>
          </a:p>
        </p:txBody>
      </p:sp>
      <p:sp>
        <p:nvSpPr>
          <p:cNvPr id="26" name="Text Box 25"/>
          <p:cNvSpPr txBox="1"/>
          <p:nvPr/>
        </p:nvSpPr>
        <p:spPr>
          <a:xfrm>
            <a:off x="6107430" y="2883535"/>
            <a:ext cx="2012950" cy="645160"/>
          </a:xfrm>
          <a:prstGeom prst="rect">
            <a:avLst/>
          </a:prstGeom>
          <a:noFill/>
        </p:spPr>
        <p:txBody>
          <a:bodyPr wrap="square" rtlCol="0">
            <a:spAutoFit/>
          </a:bodyPr>
          <a:lstStyle/>
          <a:p>
            <a:r>
              <a:rPr lang="en-IN" altLang="en-US" dirty="0"/>
              <a:t>Copy Function Invokes</a:t>
            </a:r>
            <a:endParaRPr lang="en-IN" altLang="en-US" dirty="0"/>
          </a:p>
        </p:txBody>
      </p:sp>
      <p:sp>
        <p:nvSpPr>
          <p:cNvPr id="27" name="Text Box 26"/>
          <p:cNvSpPr txBox="1"/>
          <p:nvPr/>
        </p:nvSpPr>
        <p:spPr>
          <a:xfrm>
            <a:off x="3816350" y="2214880"/>
            <a:ext cx="1621790" cy="1198880"/>
          </a:xfrm>
          <a:prstGeom prst="rect">
            <a:avLst/>
          </a:prstGeom>
          <a:noFill/>
        </p:spPr>
        <p:txBody>
          <a:bodyPr wrap="square" rtlCol="0">
            <a:spAutoFit/>
          </a:bodyPr>
          <a:lstStyle/>
          <a:p>
            <a:r>
              <a:rPr lang="en-IN" altLang="en-US" dirty="0"/>
              <a:t>Files Uploaded to Destination Bucket</a:t>
            </a:r>
            <a:endParaRPr lang="en-IN" altLang="en-US" dirty="0"/>
          </a:p>
        </p:txBody>
      </p:sp>
      <p:sp>
        <p:nvSpPr>
          <p:cNvPr id="28" name="Text Box 27"/>
          <p:cNvSpPr txBox="1"/>
          <p:nvPr/>
        </p:nvSpPr>
        <p:spPr>
          <a:xfrm>
            <a:off x="722630" y="4666615"/>
            <a:ext cx="1294765" cy="645160"/>
          </a:xfrm>
          <a:prstGeom prst="rect">
            <a:avLst/>
          </a:prstGeom>
          <a:noFill/>
        </p:spPr>
        <p:txBody>
          <a:bodyPr wrap="square" rtlCol="0">
            <a:spAutoFit/>
          </a:bodyPr>
          <a:lstStyle/>
          <a:p>
            <a:r>
              <a:rPr lang="en-IN" altLang="en-US"/>
              <a:t>Upload file</a:t>
            </a:r>
            <a:endParaRPr lang="en-IN" altLang="en-US"/>
          </a:p>
        </p:txBody>
      </p:sp>
      <p:sp>
        <p:nvSpPr>
          <p:cNvPr id="30" name="Text Box 29"/>
          <p:cNvSpPr txBox="1"/>
          <p:nvPr/>
        </p:nvSpPr>
        <p:spPr>
          <a:xfrm rot="5400000">
            <a:off x="1314450" y="4840605"/>
            <a:ext cx="1198880" cy="1106805"/>
          </a:xfrm>
          <a:prstGeom prst="rect">
            <a:avLst/>
          </a:prstGeom>
          <a:noFill/>
        </p:spPr>
        <p:txBody>
          <a:bodyPr wrap="square" rtlCol="0" anchor="t">
            <a:spAutoFit/>
          </a:bodyPr>
          <a:lstStyle/>
          <a:p>
            <a:r>
              <a:rPr lang="en-US" sz="6600" dirty="0">
                <a:latin typeface="Arial" panose="020B0604020202020204" pitchFamily="34" charset="0"/>
                <a:cs typeface="Arial" panose="020B0604020202020204" pitchFamily="34" charset="0"/>
              </a:rPr>
              <a:t>↑</a:t>
            </a:r>
            <a:endParaRPr lang="en-US" sz="6600" dirty="0">
              <a:latin typeface="Arial" panose="020B0604020202020204" pitchFamily="34" charset="0"/>
              <a:cs typeface="Arial" panose="020B0604020202020204" pitchFamily="34" charset="0"/>
            </a:endParaRPr>
          </a:p>
        </p:txBody>
      </p:sp>
      <p:sp>
        <p:nvSpPr>
          <p:cNvPr id="31" name="Text Box 30"/>
          <p:cNvSpPr txBox="1"/>
          <p:nvPr/>
        </p:nvSpPr>
        <p:spPr>
          <a:xfrm>
            <a:off x="849630" y="412750"/>
            <a:ext cx="9005570" cy="706755"/>
          </a:xfrm>
          <a:prstGeom prst="rect">
            <a:avLst/>
          </a:prstGeom>
          <a:noFill/>
        </p:spPr>
        <p:txBody>
          <a:bodyPr wrap="square" rtlCol="0">
            <a:spAutoFit/>
          </a:bodyPr>
          <a:lstStyle/>
          <a:p>
            <a:r>
              <a:rPr lang="en-IN" altLang="en-US" sz="4000" dirty="0">
                <a:solidFill>
                  <a:schemeClr val="bg1"/>
                </a:solidFill>
                <a:latin typeface="Times New Roman" panose="02020603050405020304" pitchFamily="18" charset="0"/>
                <a:cs typeface="Times New Roman" panose="02020603050405020304" pitchFamily="18" charset="0"/>
              </a:rPr>
              <a:t>Architecture :</a:t>
            </a:r>
            <a:endParaRPr lang="en-IN" altLang="en-US" sz="4000" dirty="0">
              <a:solidFill>
                <a:schemeClr val="bg1"/>
              </a:solidFill>
              <a:latin typeface="Times New Roman" panose="02020603050405020304" pitchFamily="18" charset="0"/>
              <a:cs typeface="Times New Roman" panose="02020603050405020304" pitchFamily="18" charset="0"/>
            </a:endParaRPr>
          </a:p>
        </p:txBody>
      </p:sp>
      <p:sp>
        <p:nvSpPr>
          <p:cNvPr id="32" name="Rounded Rectangle 31"/>
          <p:cNvSpPr/>
          <p:nvPr/>
        </p:nvSpPr>
        <p:spPr>
          <a:xfrm>
            <a:off x="618490" y="1235075"/>
            <a:ext cx="9630410" cy="5252720"/>
          </a:xfrm>
          <a:prstGeom prst="round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62608" y="991605"/>
            <a:ext cx="10515600" cy="4531419"/>
          </a:xfrm>
        </p:spPr>
        <p:txBody>
          <a:bodyPr/>
          <a:lstStyle/>
          <a:p>
            <a:pPr marL="0" indent="0">
              <a:buNone/>
            </a:pPr>
            <a:r>
              <a:rPr lang="en-US" b="1" dirty="0"/>
              <a:t>Used Services:</a:t>
            </a:r>
            <a:endParaRPr lang="en-US" b="1" dirty="0"/>
          </a:p>
          <a:p>
            <a:pPr marL="0" indent="0">
              <a:buNone/>
            </a:pPr>
            <a:r>
              <a:rPr lang="en-US" dirty="0"/>
              <a:t>1.S3 (Simple storage service)</a:t>
            </a:r>
            <a:endParaRPr lang="en-US" dirty="0"/>
          </a:p>
          <a:p>
            <a:pPr marL="0" indent="0">
              <a:buNone/>
            </a:pPr>
            <a:r>
              <a:rPr lang="en-US" dirty="0"/>
              <a:t>2.AWS Lambda</a:t>
            </a:r>
            <a:endParaRPr lang="en-US" dirty="0"/>
          </a:p>
          <a:p>
            <a:pPr marL="0" indent="0">
              <a:buNone/>
            </a:pPr>
            <a:r>
              <a:rPr lang="en-US" dirty="0"/>
              <a:t>3.IAM</a:t>
            </a:r>
            <a:r>
              <a:rPr lang="en-IN" dirty="0"/>
              <a:t>(Identification And Access management</a:t>
            </a:r>
            <a:r>
              <a:rPr lang="en-US" dirty="0"/>
              <a:t>)</a:t>
            </a:r>
            <a:endParaRPr lang="en-US" dirty="0"/>
          </a:p>
          <a:p>
            <a:pPr marL="0" indent="0">
              <a:buNone/>
            </a:pPr>
            <a:endParaRPr lang="en-IN" dirty="0"/>
          </a:p>
        </p:txBody>
      </p:sp>
      <p:pic>
        <p:nvPicPr>
          <p:cNvPr id="3" name="Picture 2" descr="s3"/>
          <p:cNvPicPr>
            <a:picLocks noChangeAspect="1"/>
          </p:cNvPicPr>
          <p:nvPr/>
        </p:nvPicPr>
        <p:blipFill>
          <a:blip r:embed="rId1"/>
          <a:srcRect l="32741" r="34519" b="38176"/>
          <a:stretch>
            <a:fillRect/>
          </a:stretch>
        </p:blipFill>
        <p:spPr>
          <a:xfrm>
            <a:off x="1192032" y="2894965"/>
            <a:ext cx="1350645" cy="1635125"/>
          </a:xfrm>
          <a:prstGeom prst="rect">
            <a:avLst/>
          </a:prstGeom>
        </p:spPr>
      </p:pic>
      <p:pic>
        <p:nvPicPr>
          <p:cNvPr id="4" name="Picture 3" descr="Amazon_Lambda_architecture_logo.svg"/>
          <p:cNvPicPr>
            <a:picLocks noChangeAspect="1"/>
          </p:cNvPicPr>
          <p:nvPr/>
        </p:nvPicPr>
        <p:blipFill>
          <a:blip r:embed="rId2"/>
          <a:stretch>
            <a:fillRect/>
          </a:stretch>
        </p:blipFill>
        <p:spPr>
          <a:xfrm>
            <a:off x="4165150" y="3352157"/>
            <a:ext cx="1144270" cy="1144270"/>
          </a:xfrm>
          <a:prstGeom prst="rect">
            <a:avLst/>
          </a:prstGeom>
        </p:spPr>
      </p:pic>
      <p:pic>
        <p:nvPicPr>
          <p:cNvPr id="5" name="Picture Placeholder 4" descr="images"/>
          <p:cNvPicPr>
            <a:picLocks noChangeAspect="1"/>
          </p:cNvPicPr>
          <p:nvPr/>
        </p:nvPicPr>
        <p:blipFill>
          <a:blip r:embed="rId3"/>
          <a:srcRect l="17324" t="-1068" r="16948"/>
          <a:stretch>
            <a:fillRect/>
          </a:stretch>
        </p:blipFill>
        <p:spPr>
          <a:xfrm>
            <a:off x="6904914" y="3384343"/>
            <a:ext cx="1117600" cy="1057910"/>
          </a:xfrm>
          <a:prstGeom prst="rect">
            <a:avLst/>
          </a:prstGeom>
          <a:noFill/>
          <a:ln>
            <a:noFill/>
          </a:ln>
          <a:effectLst>
            <a:outerShdw blurRad="76200" dist="63500" dir="5040000" algn="tl" rotWithShape="0">
              <a:srgbClr val="000000">
                <a:alpha val="41000"/>
              </a:srgbClr>
            </a:outerShdw>
          </a:effectLst>
        </p:spPr>
      </p:pic>
      <p:sp>
        <p:nvSpPr>
          <p:cNvPr id="8" name="TextBox 7"/>
          <p:cNvSpPr txBox="1"/>
          <p:nvPr/>
        </p:nvSpPr>
        <p:spPr>
          <a:xfrm>
            <a:off x="4165150" y="4635635"/>
            <a:ext cx="6096000" cy="369332"/>
          </a:xfrm>
          <a:prstGeom prst="rect">
            <a:avLst/>
          </a:prstGeom>
          <a:noFill/>
        </p:spPr>
        <p:txBody>
          <a:bodyPr wrap="square">
            <a:spAutoFit/>
          </a:bodyPr>
          <a:lstStyle/>
          <a:p>
            <a:r>
              <a:rPr lang="en-IN" altLang="en-US" dirty="0" err="1"/>
              <a:t>aws</a:t>
            </a:r>
            <a:r>
              <a:rPr lang="en-IN" altLang="en-US" dirty="0"/>
              <a:t> Lambda </a:t>
            </a:r>
            <a:endParaRPr lang="en-IN" altLang="en-US" dirty="0"/>
          </a:p>
        </p:txBody>
      </p:sp>
      <p:sp>
        <p:nvSpPr>
          <p:cNvPr id="10" name="TextBox 9"/>
          <p:cNvSpPr txBox="1"/>
          <p:nvPr/>
        </p:nvSpPr>
        <p:spPr>
          <a:xfrm>
            <a:off x="6904914" y="4630970"/>
            <a:ext cx="1117600" cy="369332"/>
          </a:xfrm>
          <a:prstGeom prst="rect">
            <a:avLst/>
          </a:prstGeom>
          <a:noFill/>
        </p:spPr>
        <p:txBody>
          <a:bodyPr wrap="square">
            <a:spAutoFit/>
          </a:bodyPr>
          <a:lstStyle/>
          <a:p>
            <a:r>
              <a:rPr lang="en-IN" altLang="en-US" dirty="0"/>
              <a:t>IAM role</a:t>
            </a:r>
            <a:endParaRPr lang="en-IN" altLang="en-US" dirty="0"/>
          </a:p>
        </p:txBody>
      </p:sp>
      <p:sp>
        <p:nvSpPr>
          <p:cNvPr id="12" name="TextBox 11"/>
          <p:cNvSpPr txBox="1"/>
          <p:nvPr/>
        </p:nvSpPr>
        <p:spPr>
          <a:xfrm>
            <a:off x="1194622" y="4657225"/>
            <a:ext cx="1348055" cy="369332"/>
          </a:xfrm>
          <a:prstGeom prst="rect">
            <a:avLst/>
          </a:prstGeom>
          <a:noFill/>
        </p:spPr>
        <p:txBody>
          <a:bodyPr wrap="square">
            <a:spAutoFit/>
          </a:bodyPr>
          <a:lstStyle/>
          <a:p>
            <a:r>
              <a:rPr lang="en-IN" altLang="en-US" dirty="0"/>
              <a:t>S3 Bucket</a:t>
            </a:r>
            <a:endParaRPr lang="en-IN" dirty="0"/>
          </a:p>
        </p:txBody>
      </p:sp>
      <p:sp>
        <p:nvSpPr>
          <p:cNvPr id="15" name="TextBox 14"/>
          <p:cNvSpPr txBox="1"/>
          <p:nvPr/>
        </p:nvSpPr>
        <p:spPr>
          <a:xfrm>
            <a:off x="9479986" y="4557454"/>
            <a:ext cx="6096000" cy="368300"/>
          </a:xfrm>
          <a:prstGeom prst="rect">
            <a:avLst/>
          </a:prstGeom>
          <a:noFill/>
        </p:spPr>
        <p:txBody>
          <a:bodyPr wrap="square">
            <a:spAutoFit/>
          </a:bodyPr>
          <a:lstStyle/>
          <a:p>
            <a:endParaRPr lang="en-I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69211" y="535061"/>
            <a:ext cx="8953982" cy="3686881"/>
          </a:xfrm>
        </p:spPr>
        <p:txBody>
          <a:bodyPr>
            <a:normAutofit/>
          </a:bodyPr>
          <a:lstStyle/>
          <a:p>
            <a:pPr marL="0" indent="0" algn="l">
              <a:buNone/>
            </a:pPr>
            <a:r>
              <a:rPr lang="en-IN" sz="3600" b="1" dirty="0">
                <a:solidFill>
                  <a:schemeClr val="bg1"/>
                </a:solidFill>
                <a:latin typeface="Times New Roman" panose="02020603050405020304" pitchFamily="18" charset="0"/>
                <a:cs typeface="Times New Roman" panose="02020603050405020304" pitchFamily="18" charset="0"/>
              </a:rPr>
              <a:t>                     Process Overview :</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86715" y="1088390"/>
            <a:ext cx="11418570" cy="576961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sz="2200" b="1" dirty="0">
                <a:solidFill>
                  <a:schemeClr val="bg1"/>
                </a:solidFill>
                <a:latin typeface="Times New Roman" panose="02020603050405020304" pitchFamily="18" charset="0"/>
                <a:cs typeface="Times New Roman" panose="02020603050405020304" pitchFamily="18" charset="0"/>
              </a:rPr>
              <a:t>1. Set up two S3 Buckets:</a:t>
            </a:r>
            <a:endParaRPr lang="en-US" sz="2200" b="1" dirty="0">
              <a:solidFill>
                <a:schemeClr val="bg1"/>
              </a:solidFill>
              <a:latin typeface="Times New Roman" panose="02020603050405020304" pitchFamily="18" charset="0"/>
              <a:cs typeface="Times New Roman" panose="02020603050405020304" pitchFamily="18" charset="0"/>
            </a:endParaRPr>
          </a:p>
          <a:p>
            <a:pPr indent="0" algn="just">
              <a:lnSpc>
                <a:spcPct val="150000"/>
              </a:lnSpc>
              <a:buFont typeface="Wingdings" panose="05000000000000000000" pitchFamily="2" charset="2"/>
              <a:buNone/>
            </a:pPr>
            <a:r>
              <a:rPr lang="en-IN" altLang="en-US" sz="2000" b="1"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   - Bucket 1: Source Bucket</a:t>
            </a:r>
            <a:endParaRPr lang="en-US" sz="2000" b="1" dirty="0">
              <a:solidFill>
                <a:schemeClr val="tx1"/>
              </a:solidFill>
              <a:latin typeface="Times New Roman" panose="02020603050405020304" pitchFamily="18" charset="0"/>
              <a:cs typeface="Times New Roman" panose="02020603050405020304" pitchFamily="18" charset="0"/>
            </a:endParaRPr>
          </a:p>
          <a:p>
            <a:pPr indent="0" algn="just">
              <a:lnSpc>
                <a:spcPct val="150000"/>
              </a:lnSpc>
              <a:buFont typeface="Wingdings" panose="05000000000000000000" pitchFamily="2" charset="2"/>
              <a:buNone/>
            </a:pPr>
            <a:r>
              <a:rPr lang="en-US" sz="2000" b="1" dirty="0">
                <a:solidFill>
                  <a:schemeClr val="tx1"/>
                </a:solidFill>
                <a:latin typeface="Times New Roman" panose="02020603050405020304" pitchFamily="18" charset="0"/>
                <a:cs typeface="Times New Roman" panose="02020603050405020304" pitchFamily="18" charset="0"/>
              </a:rPr>
              <a:t>   - Bucket 2: Destination Bucket</a:t>
            </a:r>
            <a:endParaRPr lang="en-US" sz="2000" b="1"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q"/>
            </a:pPr>
            <a:r>
              <a:rPr lang="en-US" sz="2200" b="1" dirty="0">
                <a:solidFill>
                  <a:schemeClr val="bg1"/>
                </a:solidFill>
                <a:latin typeface="Times New Roman" panose="02020603050405020304" pitchFamily="18" charset="0"/>
                <a:cs typeface="Times New Roman" panose="02020603050405020304" pitchFamily="18" charset="0"/>
              </a:rPr>
              <a:t>2. Create an IAM Role:</a:t>
            </a:r>
            <a:endParaRPr lang="en-US" sz="2200" b="1" dirty="0">
              <a:solidFill>
                <a:schemeClr val="bg1"/>
              </a:solidFill>
              <a:latin typeface="Times New Roman" panose="02020603050405020304" pitchFamily="18" charset="0"/>
              <a:cs typeface="Times New Roman" panose="02020603050405020304" pitchFamily="18" charset="0"/>
            </a:endParaRPr>
          </a:p>
          <a:p>
            <a:pPr indent="0" algn="just">
              <a:lnSpc>
                <a:spcPct val="150000"/>
              </a:lnSpc>
              <a:buFont typeface="Wingdings" panose="05000000000000000000" pitchFamily="2" charset="2"/>
              <a:buNone/>
            </a:pPr>
            <a:r>
              <a:rPr lang="en-IN" altLang="en-US" sz="2000" b="1"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   - An IAM role needs to be created with the appropriate permissions to allow the Lambda function to access both S3 buckets. The role should have permissions for reading from the source bucket and writing to the destination bucket.</a:t>
            </a:r>
            <a:endParaRPr lang="en-US" sz="2000" b="1"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q"/>
            </a:pPr>
            <a:r>
              <a:rPr lang="en-US" sz="2200" b="1" dirty="0">
                <a:solidFill>
                  <a:schemeClr val="bg1"/>
                </a:solidFill>
                <a:latin typeface="Times New Roman" panose="02020603050405020304" pitchFamily="18" charset="0"/>
                <a:cs typeface="Times New Roman" panose="02020603050405020304" pitchFamily="18" charset="0"/>
              </a:rPr>
              <a:t>3. Create an AWS Lambda Function:</a:t>
            </a:r>
            <a:endParaRPr lang="en-US" sz="2200" b="1" dirty="0">
              <a:solidFill>
                <a:schemeClr val="bg1"/>
              </a:solidFill>
              <a:latin typeface="Times New Roman" panose="02020603050405020304" pitchFamily="18" charset="0"/>
              <a:cs typeface="Times New Roman" panose="02020603050405020304" pitchFamily="18" charset="0"/>
            </a:endParaRPr>
          </a:p>
          <a:p>
            <a:pPr indent="0" algn="just">
              <a:lnSpc>
                <a:spcPct val="150000"/>
              </a:lnSpc>
              <a:buFont typeface="Wingdings" panose="05000000000000000000" pitchFamily="2" charset="2"/>
              <a:buNone/>
            </a:pPr>
            <a:r>
              <a:rPr lang="en-US" sz="2000" b="1" dirty="0">
                <a:solidFill>
                  <a:schemeClr val="tx1"/>
                </a:solidFill>
                <a:latin typeface="Times New Roman" panose="02020603050405020304" pitchFamily="18" charset="0"/>
                <a:cs typeface="Times New Roman" panose="02020603050405020304" pitchFamily="18" charset="0"/>
              </a:rPr>
              <a:t>   - The Lambda function will be responsible for handling the replication process. When</a:t>
            </a:r>
            <a:r>
              <a:rPr lang="en-IN" altLang="en-US" sz="2000" b="1"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triggered, it will read the uploaded file from the source bucket and copy it to the destination bucket.</a:t>
            </a:r>
            <a:endParaRPr lang="en-US" sz="2000" b="1"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q"/>
            </a:pPr>
            <a:endParaRPr lang="en-US" sz="2000" b="1" dirty="0">
              <a:solidFill>
                <a:schemeClr val="tx1"/>
              </a:solidFill>
              <a:latin typeface="Times New Roman" panose="02020603050405020304" pitchFamily="18" charset="0"/>
              <a:cs typeface="Times New Roman" panose="02020603050405020304" pitchFamily="18" charset="0"/>
            </a:endParaRPr>
          </a:p>
          <a:p>
            <a:pPr indent="0" algn="just">
              <a:lnSpc>
                <a:spcPct val="150000"/>
              </a:lnSpc>
              <a:buFont typeface="Wingdings" panose="05000000000000000000" pitchFamily="2" charset="2"/>
              <a:buNone/>
            </a:pPr>
            <a:endParaRPr lang="en-US" sz="20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62341" y="737256"/>
            <a:ext cx="10515600" cy="4531419"/>
          </a:xfrm>
        </p:spPr>
        <p:txBody>
          <a:bodyPr>
            <a:noAutofit/>
          </a:bodyPr>
          <a:lstStyle/>
          <a:p>
            <a:pPr marL="285750" indent="-285750">
              <a:lnSpc>
                <a:spcPct val="150000"/>
              </a:lnSpc>
              <a:buFont typeface="Wingdings" panose="05000000000000000000" pitchFamily="2" charset="2"/>
              <a:buChar char="q"/>
            </a:pPr>
            <a:r>
              <a:rPr lang="en-US" sz="2200" b="1" dirty="0">
                <a:solidFill>
                  <a:schemeClr val="bg1"/>
                </a:solidFill>
                <a:latin typeface="Times New Roman" panose="02020603050405020304" pitchFamily="18" charset="0"/>
                <a:cs typeface="Times New Roman" panose="02020603050405020304" pitchFamily="18" charset="0"/>
                <a:sym typeface="+mn-ea"/>
              </a:rPr>
              <a:t>4. Configure S3 Event Notification:</a:t>
            </a:r>
            <a:endParaRPr lang="en-US" sz="2200" b="1" dirty="0">
              <a:solidFill>
                <a:schemeClr val="bg1"/>
              </a:solidFill>
              <a:latin typeface="Times New Roman" panose="02020603050405020304" pitchFamily="18" charset="0"/>
              <a:cs typeface="Times New Roman" panose="02020603050405020304" pitchFamily="18" charset="0"/>
            </a:endParaRPr>
          </a:p>
          <a:p>
            <a:pPr marL="0" indent="0">
              <a:lnSpc>
                <a:spcPct val="150000"/>
              </a:lnSpc>
              <a:buFont typeface="Wingdings" panose="05000000000000000000" pitchFamily="2" charset="2"/>
              <a:buNone/>
            </a:pPr>
            <a:r>
              <a:rPr lang="en-US" sz="2000" b="1" dirty="0">
                <a:solidFill>
                  <a:schemeClr val="tx1"/>
                </a:solidFill>
                <a:latin typeface="Times New Roman" panose="02020603050405020304" pitchFamily="18" charset="0"/>
                <a:cs typeface="Times New Roman" panose="02020603050405020304" pitchFamily="18" charset="0"/>
                <a:sym typeface="+mn-ea"/>
              </a:rPr>
              <a:t>  - An event notification should be configured on the source bucket to trigger the Lambda function whenever a new file is uploaded or an existing file is updated.</a:t>
            </a:r>
            <a:endParaRPr lang="en-US" sz="2000" b="1" dirty="0">
              <a:solidFill>
                <a:schemeClr val="tx1"/>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US" sz="2200" b="1" dirty="0">
                <a:solidFill>
                  <a:schemeClr val="bg1"/>
                </a:solidFill>
                <a:latin typeface="Times New Roman" panose="02020603050405020304" pitchFamily="18" charset="0"/>
                <a:cs typeface="Times New Roman" panose="02020603050405020304" pitchFamily="18" charset="0"/>
                <a:sym typeface="+mn-ea"/>
              </a:rPr>
              <a:t>5. Implement Lambda Function Logic:</a:t>
            </a:r>
            <a:endParaRPr lang="en-US" sz="2200" b="1" dirty="0">
              <a:solidFill>
                <a:schemeClr val="bg1"/>
              </a:solidFill>
              <a:latin typeface="Times New Roman" panose="02020603050405020304" pitchFamily="18" charset="0"/>
              <a:cs typeface="Times New Roman" panose="02020603050405020304" pitchFamily="18" charset="0"/>
            </a:endParaRPr>
          </a:p>
          <a:p>
            <a:pPr marL="0" indent="0">
              <a:lnSpc>
                <a:spcPct val="150000"/>
              </a:lnSpc>
              <a:buFont typeface="Wingdings" panose="05000000000000000000" pitchFamily="2" charset="2"/>
              <a:buNone/>
            </a:pPr>
            <a:r>
              <a:rPr lang="en-US" sz="2000" b="1" dirty="0">
                <a:solidFill>
                  <a:schemeClr val="tx1"/>
                </a:solidFill>
                <a:latin typeface="Times New Roman" panose="02020603050405020304" pitchFamily="18" charset="0"/>
                <a:cs typeface="Times New Roman" panose="02020603050405020304" pitchFamily="18" charset="0"/>
                <a:sym typeface="+mn-ea"/>
              </a:rPr>
              <a:t>   - The Lambda function should be written to handle the event triggered by the S3 bucket. When invoked, it should retrieve the object (file) details from the event and copy it to the destination bucket.</a:t>
            </a:r>
            <a:endParaRPr lang="en-US" sz="2000" b="1" dirty="0">
              <a:solidFill>
                <a:schemeClr val="tx1"/>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US" sz="2200" b="1" dirty="0">
                <a:solidFill>
                  <a:schemeClr val="bg1"/>
                </a:solidFill>
                <a:latin typeface="Times New Roman" panose="02020603050405020304" pitchFamily="18" charset="0"/>
                <a:cs typeface="Times New Roman" panose="02020603050405020304" pitchFamily="18" charset="0"/>
                <a:sym typeface="+mn-ea"/>
              </a:rPr>
              <a:t>6. Testing and Monitoring:</a:t>
            </a:r>
            <a:endParaRPr lang="en-US" sz="2200" b="1" dirty="0">
              <a:solidFill>
                <a:schemeClr val="bg1"/>
              </a:solidFill>
              <a:latin typeface="Times New Roman" panose="02020603050405020304" pitchFamily="18" charset="0"/>
              <a:cs typeface="Times New Roman" panose="02020603050405020304" pitchFamily="18" charset="0"/>
            </a:endParaRPr>
          </a:p>
          <a:p>
            <a:pPr marL="0" indent="0">
              <a:lnSpc>
                <a:spcPct val="150000"/>
              </a:lnSpc>
              <a:buFont typeface="Wingdings" panose="05000000000000000000" pitchFamily="2" charset="2"/>
              <a:buNone/>
            </a:pPr>
            <a:r>
              <a:rPr lang="en-US" sz="2000" b="1" dirty="0">
                <a:solidFill>
                  <a:schemeClr val="tx1"/>
                </a:solidFill>
                <a:latin typeface="Times New Roman" panose="02020603050405020304" pitchFamily="18" charset="0"/>
                <a:cs typeface="Times New Roman" panose="02020603050405020304" pitchFamily="18" charset="0"/>
                <a:sym typeface="+mn-ea"/>
              </a:rPr>
              <a:t>   - After setting up the replication process, it's essential to thoroughly test the system to ensure that files are being correctly replicated from the source bucket to the destination bucket</a:t>
            </a:r>
            <a:endParaRPr lang="en-US" sz="2000" b="1" dirty="0">
              <a:solidFill>
                <a:schemeClr val="tx1"/>
              </a:solidFill>
              <a:latin typeface="Times New Roman" panose="02020603050405020304" pitchFamily="18" charset="0"/>
              <a:cs typeface="Times New Roman" panose="02020603050405020304" pitchFamily="18" charset="0"/>
            </a:endParaRPr>
          </a:p>
          <a:p>
            <a:pPr marL="0" indent="0" algn="ctr">
              <a:buNone/>
            </a:pPr>
            <a:endParaRPr lang="en-US" sz="20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3315" y="827314"/>
            <a:ext cx="11526199" cy="4538345"/>
          </a:xfrm>
          <a:prstGeom prst="rect">
            <a:avLst/>
          </a:prstGeom>
          <a:noFill/>
        </p:spPr>
        <p:txBody>
          <a:bodyPr wrap="square">
            <a:spAutoFit/>
          </a:bodyPr>
          <a:lstStyle/>
          <a:p>
            <a:r>
              <a:rPr lang="en-IN" sz="3800" dirty="0">
                <a:solidFill>
                  <a:schemeClr val="bg1"/>
                </a:solidFill>
                <a:latin typeface="Times New Roman" panose="02020603050405020304" pitchFamily="18" charset="0"/>
                <a:cs typeface="Times New Roman" panose="02020603050405020304" pitchFamily="18" charset="0"/>
              </a:rPr>
              <a:t>Applications :</a:t>
            </a:r>
            <a:endParaRPr lang="en-IN" sz="3800" dirty="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a:p>
            <a:r>
              <a:rPr lang="en-IN" sz="2600" dirty="0">
                <a:latin typeface="Times New Roman" panose="02020603050405020304" pitchFamily="18" charset="0"/>
                <a:cs typeface="Times New Roman" panose="02020603050405020304" pitchFamily="18" charset="0"/>
              </a:rPr>
              <a:t>S3 replication has numerous applications in various industries and scenarios, all aimed at ensuring data availability, durability, and disaster recovery. Here are main applications of S3 replication:</a:t>
            </a:r>
            <a:endParaRPr lang="en-IN" sz="26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500" dirty="0">
                <a:latin typeface="Times New Roman" panose="02020603050405020304" pitchFamily="18" charset="0"/>
                <a:cs typeface="Times New Roman" panose="02020603050405020304" pitchFamily="18" charset="0"/>
              </a:rPr>
              <a:t>Disaster Recovery and Business Continuity</a:t>
            </a:r>
            <a:endParaRPr lang="en-IN" sz="25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5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500" dirty="0">
                <a:latin typeface="Times New Roman" panose="02020603050405020304" pitchFamily="18" charset="0"/>
                <a:cs typeface="Times New Roman" panose="02020603050405020304" pitchFamily="18" charset="0"/>
              </a:rPr>
              <a:t>Data Redundancy </a:t>
            </a:r>
            <a:endParaRPr lang="en-IN" sz="25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5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500" dirty="0">
                <a:latin typeface="Times New Roman" panose="02020603050405020304" pitchFamily="18" charset="0"/>
                <a:cs typeface="Times New Roman" panose="02020603050405020304" pitchFamily="18" charset="0"/>
              </a:rPr>
              <a:t>Data Durability</a:t>
            </a:r>
            <a:endParaRPr lang="en-IN" sz="2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7970" y="1955576"/>
            <a:ext cx="10515600" cy="4531419"/>
          </a:xfrm>
        </p:spPr>
        <p:txBody>
          <a:bodyPr/>
          <a:lstStyle/>
          <a:p>
            <a:pPr marL="0" indent="0" algn="just">
              <a:buNone/>
            </a:pPr>
            <a:r>
              <a:rPr lang="en-IN" sz="2800" dirty="0">
                <a:latin typeface="Times New Roman" panose="02020603050405020304" pitchFamily="18" charset="0"/>
                <a:cs typeface="Times New Roman" panose="02020603050405020304" pitchFamily="18" charset="0"/>
              </a:rPr>
              <a:t>By successfully implementing the "Automatic S3 Bucket Replication using AWS Lambda" project, we establish an efficient and automated data replication system. Files uploaded to the source bucket are seamlessly and promptly copied to the destination bucket, ensuring data redundancy, disaster recovery, and data availability. AWS Lambda simplifies the replication process, and IAM roles guarantee secure access control.</a:t>
            </a:r>
            <a:endParaRPr lang="en-IN"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74028" y="764705"/>
            <a:ext cx="4506685" cy="646331"/>
          </a:xfrm>
          <a:prstGeom prst="rect">
            <a:avLst/>
          </a:prstGeom>
          <a:noFill/>
        </p:spPr>
        <p:txBody>
          <a:bodyPr wrap="square" rtlCol="0">
            <a:spAutoFit/>
          </a:bodyPr>
          <a:lstStyle/>
          <a:p>
            <a:r>
              <a:rPr lang="en-IN" sz="3600" b="1" dirty="0">
                <a:solidFill>
                  <a:schemeClr val="bg1"/>
                </a:solidFill>
                <a:latin typeface="Bell MT" panose="02020503060305020303" pitchFamily="18" charset="0"/>
              </a:rPr>
              <a:t>CONCLUSION</a:t>
            </a:r>
            <a:endParaRPr lang="en-IN" sz="3600" b="1" dirty="0">
              <a:solidFill>
                <a:schemeClr val="bg1"/>
              </a:solidFill>
              <a:latin typeface="Bell MT" panose="02020503060305020303"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Title 1"/>
          <p:cNvSpPr>
            <a:spLocks noGrp="1"/>
          </p:cNvSpPr>
          <p:nvPr>
            <p:ph type="title"/>
          </p:nvPr>
        </p:nvSpPr>
        <p:spPr/>
        <p:txBody>
          <a:bodyPr/>
          <a:p>
            <a:endParaRPr lang="en-US"/>
          </a:p>
        </p:txBody>
      </p:sp>
      <p:sp>
        <p:nvSpPr>
          <p:cNvPr id="4" name="Text Placeholder 3"/>
          <p:cNvSpPr>
            <a:spLocks noGrp="1"/>
          </p:cNvSpPr>
          <p:nvPr>
            <p:ph type="body" sz="half" idx="2"/>
          </p:nvPr>
        </p:nvSpPr>
        <p:spPr/>
        <p:txBody>
          <a:bodyPr/>
          <a:p>
            <a:endParaRPr lang="en-US"/>
          </a:p>
        </p:txBody>
      </p:sp>
      <p:sp>
        <p:nvSpPr>
          <p:cNvPr id="5" name="Text Box 4"/>
          <p:cNvSpPr txBox="1"/>
          <p:nvPr/>
        </p:nvSpPr>
        <p:spPr>
          <a:xfrm>
            <a:off x="3933825" y="507365"/>
            <a:ext cx="2743200" cy="706755"/>
          </a:xfrm>
          <a:prstGeom prst="rect">
            <a:avLst/>
          </a:prstGeom>
          <a:noFill/>
        </p:spPr>
        <p:txBody>
          <a:bodyPr wrap="none" rtlCol="0">
            <a:spAutoFit/>
          </a:bodyPr>
          <a:p>
            <a:r>
              <a:rPr lang="en-IN" altLang="en-US" sz="4000"/>
              <a:t>      RESULT</a:t>
            </a:r>
            <a:endParaRPr lang="en-IN" altLang="en-US" sz="4000"/>
          </a:p>
        </p:txBody>
      </p:sp>
      <p:pic>
        <p:nvPicPr>
          <p:cNvPr id="7" name="Picture 6" descr="Screenshot 2023-08-14 223023"/>
          <p:cNvPicPr>
            <a:picLocks noChangeAspect="1"/>
          </p:cNvPicPr>
          <p:nvPr/>
        </p:nvPicPr>
        <p:blipFill>
          <a:blip r:embed="rId1"/>
          <a:stretch>
            <a:fillRect/>
          </a:stretch>
        </p:blipFill>
        <p:spPr>
          <a:xfrm>
            <a:off x="680085" y="1297305"/>
            <a:ext cx="10223500" cy="5379085"/>
          </a:xfrm>
          <a:prstGeom prst="rect">
            <a:avLst/>
          </a:prstGeom>
        </p:spPr>
      </p:pic>
    </p:spTree>
  </p:cSld>
  <p:clrMapOvr>
    <a:masterClrMapping/>
  </p:clrMapOvr>
</p:sld>
</file>

<file path=ppt/theme/theme1.xml><?xml version="1.0" encoding="utf-8"?>
<a:theme xmlns:a="http://schemas.openxmlformats.org/drawingml/2006/main" name="Berli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0</TotalTime>
  <Words>2732</Words>
  <Application>WPS Presentation</Application>
  <PresentationFormat>Widescreen</PresentationFormat>
  <Paragraphs>96</Paragraphs>
  <Slides>11</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Bahnschrift SemiBold Condensed</vt:lpstr>
      <vt:lpstr>Times New Roman</vt:lpstr>
      <vt:lpstr>Bell MT</vt:lpstr>
      <vt:lpstr>Trebuchet MS</vt:lpstr>
      <vt:lpstr>Microsoft YaHei</vt:lpstr>
      <vt:lpstr>Arial Unicode MS</vt:lpstr>
      <vt:lpstr>Calibri</vt:lpstr>
      <vt:lpstr>Berlin</vt:lpstr>
      <vt:lpstr>S3 REPLICATION  USING LAMBDA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YOUTH EMPOWERMENT</dc:title>
  <dc:creator>sai puvvala</dc:creator>
  <cp:lastModifiedBy>Nithin Reddy</cp:lastModifiedBy>
  <cp:revision>21</cp:revision>
  <dcterms:created xsi:type="dcterms:W3CDTF">2022-11-08T15:57:00Z</dcterms:created>
  <dcterms:modified xsi:type="dcterms:W3CDTF">2023-08-15T04:53:32Z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5EFE01E337C24267A87C8E697EFDC9D7</vt:lpwstr>
  </property>
  <property fmtid="{D5CDD505-2E9C-101B-9397-08002B2CF9AE}" pid="3" name="KSOProductBuildVer">
    <vt:lpwstr>1033-11.2.0.11417</vt:lpwstr>
  </property>
</Properties>
</file>