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1219-BD8B-4AFD-9078-E32E4B8E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FA56F-B93E-4566-A8A3-0637047CB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15A8-4088-4DCF-BCF3-F734A69C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C8BB-56E4-4CAA-9C3F-6B17660B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5CE5-895F-447A-9BC2-2A219D34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9C61-577B-4FB4-B58F-D6BBCCA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E17C4-17F4-443C-A364-893F2038A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0463-52B3-44D7-9325-CD877F59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F177-AB51-41C2-870D-7F209198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943B-072D-45A4-8E6F-3A8885F0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608F-7D87-49A9-B0CC-9B1F0DD81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EAD2F-E0FA-4D4C-B2FD-DCC15F40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D41F-5C68-4F90-9903-21BC0177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EF16-868F-4A36-8EBC-9A9D56DD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3BB3-B9BC-4D4B-8760-5217A828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7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49C6-B1E7-4505-BF9C-6F98A7D4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46E0-09E9-435E-BCF8-6391F90E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544B-739E-480E-9E09-FDEB58B3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C2F-E758-4F68-A351-A181709A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35B3-2F05-4E5B-B4EF-C3487962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C245-C60E-40A7-B280-FCD9E0E5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7A2-F0BF-40F4-AD59-C7ED0771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B057-9FCA-4B18-A9CC-6E1D6CE4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F1E6-047E-49BB-876C-68148D0A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1823-E9E5-478D-8316-6CBE8490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5CB3-38A1-4221-9286-2EFF8A24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A30B-32EE-4243-9436-D7EAD7A81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39869-27C7-4055-835E-E6EF0C9F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1FA3-6897-403C-9BC3-388AB3EA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0F3B8-3644-48E3-897D-41E1EC04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8DA01-692D-4FBB-BEFC-2C0D539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9256-293B-43C4-B7C5-DA7C8EA5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AE0E6-DF71-4E6C-B00B-D329466A6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D7168-401F-45C9-83E8-E5E2A3EE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98F78-EF22-4E23-910B-E8EF2DFF0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055D9-4D82-42FA-A7AF-D415459CA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3F797-5C3B-472C-872A-F4B37AA7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F652E-29EB-48DB-BDFD-1462DCC8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92F8-755C-4EDC-9F0F-7A56DAD8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76FA-D075-4175-9499-C7DDACF3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FF08B-45B9-4C41-A36C-46A7B079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75283-2A2D-407A-8F66-446760E9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6FEDF-3432-425D-A3DF-76C538F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D5F2D-0903-4F2C-8738-AF164047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47436-7289-439F-B733-A69D017E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DCCD-80B9-4037-9F9C-E69B4118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FEBA-0FA9-481F-A15D-6700C76C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BE8C-BE21-45EA-BF66-27553EED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4EE82-AA2B-4541-A02A-2AA8C191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CFD3-CAEA-495D-95D8-0C66A21F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158A-8EA2-4BF5-96F2-38C372BE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5BF4-7142-4D4B-9974-3DAD42C7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F406-A06D-46B0-A319-85A230E7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FE2E4-016B-4FE3-957E-85557AE2C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43B61-0CA0-4D77-AF27-293253E9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7FDE2-828E-4098-89F8-9E218CD8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62BA8-7279-4390-9926-541A5A37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00FA-9D82-4EAF-9132-AA45591C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FED46-F0BD-4844-A322-CD1B7279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CDFAC-6537-4EA1-A9CE-4A74129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4633-29F6-40E0-8C90-1FEC8026C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376B-D95A-489B-8697-0EE8D5450A64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66E-2EFA-4625-BA42-0F259495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711E-777B-4E18-8899-DA2A2F136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7EFA-318E-4FFF-90F4-4534CB1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3FBF6F-A092-4C6F-A2CB-B191383929BD}"/>
              </a:ext>
            </a:extLst>
          </p:cNvPr>
          <p:cNvSpPr/>
          <p:nvPr/>
        </p:nvSpPr>
        <p:spPr>
          <a:xfrm>
            <a:off x="5754848" y="595619"/>
            <a:ext cx="604007" cy="60400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207A62-A068-47D4-85BE-5715E382FFAD}"/>
              </a:ext>
            </a:extLst>
          </p:cNvPr>
          <p:cNvSpPr/>
          <p:nvPr/>
        </p:nvSpPr>
        <p:spPr>
          <a:xfrm>
            <a:off x="4630898" y="1605269"/>
            <a:ext cx="604007" cy="60400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4FEC6-C34B-48F0-B2AF-484F4F39333B}"/>
              </a:ext>
            </a:extLst>
          </p:cNvPr>
          <p:cNvSpPr/>
          <p:nvPr/>
        </p:nvSpPr>
        <p:spPr>
          <a:xfrm>
            <a:off x="6957097" y="1638845"/>
            <a:ext cx="604007" cy="60400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CF051-C7AA-46D3-AE00-0A19631D5E6B}"/>
              </a:ext>
            </a:extLst>
          </p:cNvPr>
          <p:cNvSpPr/>
          <p:nvPr/>
        </p:nvSpPr>
        <p:spPr>
          <a:xfrm>
            <a:off x="3392648" y="2824469"/>
            <a:ext cx="604007" cy="60400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D1BABD-D65D-478F-81F8-B3E29117CBFA}"/>
              </a:ext>
            </a:extLst>
          </p:cNvPr>
          <p:cNvSpPr/>
          <p:nvPr/>
        </p:nvSpPr>
        <p:spPr>
          <a:xfrm>
            <a:off x="5234905" y="2823945"/>
            <a:ext cx="604007" cy="60400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90D2CB-242F-4F52-9083-0A632C120E2E}"/>
              </a:ext>
            </a:extLst>
          </p:cNvPr>
          <p:cNvSpPr/>
          <p:nvPr/>
        </p:nvSpPr>
        <p:spPr>
          <a:xfrm>
            <a:off x="6353090" y="2823944"/>
            <a:ext cx="604007" cy="60400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6B8900-B02F-44E1-B274-1F6DC0CD08BF}"/>
              </a:ext>
            </a:extLst>
          </p:cNvPr>
          <p:cNvSpPr/>
          <p:nvPr/>
        </p:nvSpPr>
        <p:spPr>
          <a:xfrm>
            <a:off x="8195347" y="2823943"/>
            <a:ext cx="604007" cy="60400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4162CA-C03F-4BC2-88E2-B02E7AD608B6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146450" y="1111171"/>
            <a:ext cx="696853" cy="5825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2A30BD-A8C9-45D5-99BF-0C161D913311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3908200" y="2120821"/>
            <a:ext cx="811153" cy="7921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80A33-8EFD-45EE-AA9C-7DA1E036633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270400" y="1111171"/>
            <a:ext cx="775152" cy="6161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24263E-E594-416D-8418-7618F73F550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472649" y="2154397"/>
            <a:ext cx="811153" cy="758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6FF13F-53A3-41AE-B0A2-893130F6576A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5146450" y="2120821"/>
            <a:ext cx="390459" cy="703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8F5714-427B-4671-AF20-931D8B2FC18C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6655094" y="2154397"/>
            <a:ext cx="390458" cy="66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D2664B-D5DA-4954-BF68-515702AA0D04}"/>
              </a:ext>
            </a:extLst>
          </p:cNvPr>
          <p:cNvSpPr txBox="1"/>
          <p:nvPr/>
        </p:nvSpPr>
        <p:spPr>
          <a:xfrm>
            <a:off x="4592735" y="4293762"/>
            <a:ext cx="3006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Key = 35 =&gt; </a:t>
            </a:r>
            <a:r>
              <a:rPr lang="en-US" sz="2400" dirty="0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15EBEE-FBF3-4636-AD34-F210007119DE}"/>
              </a:ext>
            </a:extLst>
          </p:cNvPr>
          <p:cNvSpPr txBox="1"/>
          <p:nvPr/>
        </p:nvSpPr>
        <p:spPr>
          <a:xfrm>
            <a:off x="2651011" y="5159572"/>
            <a:ext cx="723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 Taken depend on the </a:t>
            </a:r>
            <a:r>
              <a:rPr lang="en-US" sz="2400" b="1" dirty="0">
                <a:solidFill>
                  <a:schemeClr val="accent1"/>
                </a:solidFill>
              </a:rPr>
              <a:t>Height</a:t>
            </a:r>
            <a:r>
              <a:rPr lang="en-US" sz="2400" b="1" dirty="0"/>
              <a:t> of </a:t>
            </a: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dirty="0"/>
              <a:t>inary </a:t>
            </a:r>
            <a:r>
              <a:rPr lang="en-US" sz="2400" b="1" dirty="0">
                <a:solidFill>
                  <a:schemeClr val="accent6"/>
                </a:solidFill>
              </a:rPr>
              <a:t>S</a:t>
            </a:r>
            <a:r>
              <a:rPr lang="en-US" sz="2400" b="1" dirty="0"/>
              <a:t>earch </a:t>
            </a:r>
            <a:r>
              <a:rPr lang="en-US" sz="2400" b="1" dirty="0">
                <a:solidFill>
                  <a:schemeClr val="accent6"/>
                </a:solidFill>
              </a:rPr>
              <a:t>T</a:t>
            </a:r>
            <a:r>
              <a:rPr lang="en-US" sz="2400" b="1" dirty="0"/>
              <a:t>ree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5256DF-91F5-482F-AC09-FC21A4825BFF}"/>
              </a:ext>
            </a:extLst>
          </p:cNvPr>
          <p:cNvCxnSpPr>
            <a:cxnSpLocks/>
          </p:cNvCxnSpPr>
          <p:nvPr/>
        </p:nvCxnSpPr>
        <p:spPr>
          <a:xfrm>
            <a:off x="9820275" y="653314"/>
            <a:ext cx="0" cy="283233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DBDEEA-E471-421E-914A-1DD32091AC97}"/>
              </a:ext>
            </a:extLst>
          </p:cNvPr>
          <p:cNvCxnSpPr>
            <a:cxnSpLocks/>
          </p:cNvCxnSpPr>
          <p:nvPr/>
        </p:nvCxnSpPr>
        <p:spPr>
          <a:xfrm>
            <a:off x="6353090" y="897622"/>
            <a:ext cx="3467101" cy="0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A9BD40-6B2C-4E4A-B406-95CCA6B140CD}"/>
              </a:ext>
            </a:extLst>
          </p:cNvPr>
          <p:cNvCxnSpPr>
            <a:stCxn id="6" idx="6"/>
          </p:cNvCxnSpPr>
          <p:nvPr/>
        </p:nvCxnSpPr>
        <p:spPr>
          <a:xfrm flipV="1">
            <a:off x="7561104" y="1940848"/>
            <a:ext cx="2259087" cy="1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6E34F4-9706-46DB-BCC8-E8C80DD7D091}"/>
              </a:ext>
            </a:extLst>
          </p:cNvPr>
          <p:cNvCxnSpPr>
            <a:stCxn id="10" idx="6"/>
          </p:cNvCxnSpPr>
          <p:nvPr/>
        </p:nvCxnSpPr>
        <p:spPr>
          <a:xfrm flipV="1">
            <a:off x="8799354" y="3125946"/>
            <a:ext cx="1020837" cy="1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327C3A-5E17-4C01-991D-47D01D9C4D9B}"/>
              </a:ext>
            </a:extLst>
          </p:cNvPr>
          <p:cNvSpPr txBox="1"/>
          <p:nvPr/>
        </p:nvSpPr>
        <p:spPr>
          <a:xfrm>
            <a:off x="9868308" y="722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8FD63F-C303-47D0-A596-75C33B660AF5}"/>
              </a:ext>
            </a:extLst>
          </p:cNvPr>
          <p:cNvSpPr txBox="1"/>
          <p:nvPr/>
        </p:nvSpPr>
        <p:spPr>
          <a:xfrm>
            <a:off x="9846828" y="1756182"/>
            <a:ext cx="344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997154-DDC6-4ED3-B10F-72D80C6C853C}"/>
              </a:ext>
            </a:extLst>
          </p:cNvPr>
          <p:cNvSpPr txBox="1"/>
          <p:nvPr/>
        </p:nvSpPr>
        <p:spPr>
          <a:xfrm>
            <a:off x="9846828" y="2941280"/>
            <a:ext cx="344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32BE49-7359-4869-A4C8-84A3DFEC0149}"/>
              </a:ext>
            </a:extLst>
          </p:cNvPr>
          <p:cNvSpPr txBox="1"/>
          <p:nvPr/>
        </p:nvSpPr>
        <p:spPr>
          <a:xfrm>
            <a:off x="3773318" y="13493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Even with the </a:t>
            </a:r>
            <a:r>
              <a:rPr lang="en-GB" sz="2000" b="1" dirty="0">
                <a:solidFill>
                  <a:schemeClr val="accent2"/>
                </a:solidFill>
              </a:rPr>
              <a:t>same key</a:t>
            </a:r>
            <a:r>
              <a:rPr lang="en-GB" sz="2000" b="1" dirty="0"/>
              <a:t>, the heights </a:t>
            </a:r>
            <a:r>
              <a:rPr lang="en-GB" sz="2000" b="1" dirty="0">
                <a:solidFill>
                  <a:schemeClr val="accent2"/>
                </a:solidFill>
              </a:rPr>
              <a:t>change</a:t>
            </a:r>
            <a:r>
              <a:rPr lang="en-GB" sz="2000" b="1" dirty="0"/>
              <a:t>.</a:t>
            </a:r>
            <a:endParaRPr lang="my-MM" sz="2000" b="1" dirty="0"/>
          </a:p>
          <a:p>
            <a:r>
              <a:rPr lang="en-GB" sz="2000" b="1" dirty="0"/>
              <a:t> It depends on how the </a:t>
            </a:r>
            <a:r>
              <a:rPr lang="en-GB" sz="2000" b="1" dirty="0">
                <a:solidFill>
                  <a:schemeClr val="accent2"/>
                </a:solidFill>
              </a:rPr>
              <a:t>keys</a:t>
            </a:r>
            <a:r>
              <a:rPr lang="en-GB" sz="2000" b="1" dirty="0"/>
              <a:t> are </a:t>
            </a:r>
            <a:r>
              <a:rPr lang="en-GB" sz="2000" b="1" dirty="0">
                <a:solidFill>
                  <a:schemeClr val="accent2"/>
                </a:solidFill>
              </a:rPr>
              <a:t>sorted</a:t>
            </a:r>
            <a:r>
              <a:rPr lang="en-GB" sz="2000" b="1" dirty="0"/>
              <a:t>.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60BE-8C63-4E93-9E01-24B6154032B8}"/>
              </a:ext>
            </a:extLst>
          </p:cNvPr>
          <p:cNvSpPr txBox="1"/>
          <p:nvPr/>
        </p:nvSpPr>
        <p:spPr>
          <a:xfrm>
            <a:off x="4081057" y="570696"/>
            <a:ext cx="402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of </a:t>
            </a: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dirty="0"/>
              <a:t>inary </a:t>
            </a:r>
            <a:r>
              <a:rPr lang="en-US" sz="2400" b="1" dirty="0">
                <a:solidFill>
                  <a:schemeClr val="accent6"/>
                </a:solidFill>
              </a:rPr>
              <a:t>S</a:t>
            </a:r>
            <a:r>
              <a:rPr lang="en-US" sz="2400" b="1" dirty="0"/>
              <a:t>earch </a:t>
            </a:r>
            <a:r>
              <a:rPr lang="en-US" sz="2400" b="1" dirty="0">
                <a:solidFill>
                  <a:schemeClr val="accent6"/>
                </a:solidFill>
              </a:rPr>
              <a:t>T</a:t>
            </a:r>
            <a:r>
              <a:rPr lang="en-US" sz="2400" b="1" dirty="0"/>
              <a:t>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1C9AF-A5B2-4791-A5FF-750ECC76EB56}"/>
              </a:ext>
            </a:extLst>
          </p:cNvPr>
          <p:cNvSpPr txBox="1"/>
          <p:nvPr/>
        </p:nvSpPr>
        <p:spPr>
          <a:xfrm>
            <a:off x="1361945" y="2824062"/>
            <a:ext cx="364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 Possible =&gt;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(number of Keys)!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C94E4-47D8-4D4A-8917-F5310A76B8B8}"/>
              </a:ext>
            </a:extLst>
          </p:cNvPr>
          <p:cNvSpPr txBox="1"/>
          <p:nvPr/>
        </p:nvSpPr>
        <p:spPr>
          <a:xfrm>
            <a:off x="5791070" y="2824062"/>
            <a:ext cx="450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Keys =&gt; </a:t>
            </a:r>
            <a:r>
              <a:rPr lang="en-US" b="1" dirty="0">
                <a:solidFill>
                  <a:schemeClr val="accent2"/>
                </a:solidFill>
              </a:rPr>
              <a:t>30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20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10</a:t>
            </a:r>
            <a:r>
              <a:rPr lang="en-US" b="1" dirty="0"/>
              <a:t>  / Order Possible =&gt;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3!</a:t>
            </a:r>
            <a:r>
              <a:rPr lang="en-US" b="1" dirty="0"/>
              <a:t> =&gt;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09E6B-150B-4D96-B2FD-8A825553E301}"/>
              </a:ext>
            </a:extLst>
          </p:cNvPr>
          <p:cNvSpPr/>
          <p:nvPr/>
        </p:nvSpPr>
        <p:spPr>
          <a:xfrm>
            <a:off x="1518297" y="4222547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30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C5017C-2C12-4011-AFA8-6DD75807B384}"/>
              </a:ext>
            </a:extLst>
          </p:cNvPr>
          <p:cNvSpPr/>
          <p:nvPr/>
        </p:nvSpPr>
        <p:spPr>
          <a:xfrm rot="21038638">
            <a:off x="815304" y="5028874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20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268515-64B3-4BD4-894D-F31FD28B1FEE}"/>
              </a:ext>
            </a:extLst>
          </p:cNvPr>
          <p:cNvSpPr/>
          <p:nvPr/>
        </p:nvSpPr>
        <p:spPr>
          <a:xfrm>
            <a:off x="279042" y="5926910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10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5B209E-815C-44B9-986E-2016E0DA3F12}"/>
              </a:ext>
            </a:extLst>
          </p:cNvPr>
          <p:cNvCxnSpPr>
            <a:stCxn id="11" idx="3"/>
            <a:endCxn id="13" idx="7"/>
          </p:cNvCxnSpPr>
          <p:nvPr/>
        </p:nvCxnSpPr>
        <p:spPr>
          <a:xfrm flipH="1">
            <a:off x="1242875" y="4632929"/>
            <a:ext cx="353956" cy="43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1A133B-91E7-4396-83DE-D74DBFFD348D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547173" y="5467817"/>
            <a:ext cx="376822" cy="45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F688D8F-2CDE-4439-9822-843AFA809A18}"/>
              </a:ext>
            </a:extLst>
          </p:cNvPr>
          <p:cNvSpPr/>
          <p:nvPr/>
        </p:nvSpPr>
        <p:spPr>
          <a:xfrm>
            <a:off x="3474974" y="4270464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30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58F9BD-1830-430C-8208-3EEEA7078C94}"/>
              </a:ext>
            </a:extLst>
          </p:cNvPr>
          <p:cNvSpPr/>
          <p:nvPr/>
        </p:nvSpPr>
        <p:spPr>
          <a:xfrm>
            <a:off x="2938712" y="5034942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10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E50A16-01A5-4BB7-A40F-47C38A8CE047}"/>
              </a:ext>
            </a:extLst>
          </p:cNvPr>
          <p:cNvCxnSpPr>
            <a:stCxn id="22" idx="3"/>
            <a:endCxn id="23" idx="0"/>
          </p:cNvCxnSpPr>
          <p:nvPr/>
        </p:nvCxnSpPr>
        <p:spPr>
          <a:xfrm flipH="1">
            <a:off x="3206843" y="4680846"/>
            <a:ext cx="346665" cy="35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2292423-F035-46E7-9896-E90474F202E3}"/>
              </a:ext>
            </a:extLst>
          </p:cNvPr>
          <p:cNvSpPr/>
          <p:nvPr/>
        </p:nvSpPr>
        <p:spPr>
          <a:xfrm>
            <a:off x="3474974" y="5974827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20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BAED5-5223-4EE5-BCA5-A9EC1063672F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3206843" y="5515734"/>
            <a:ext cx="536262" cy="45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3F7A93-F0A4-4E97-8CBA-59032C9032F5}"/>
              </a:ext>
            </a:extLst>
          </p:cNvPr>
          <p:cNvSpPr/>
          <p:nvPr/>
        </p:nvSpPr>
        <p:spPr>
          <a:xfrm>
            <a:off x="6430758" y="5465673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30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E6A9C8-5056-466C-967D-3880B2C029ED}"/>
              </a:ext>
            </a:extLst>
          </p:cNvPr>
          <p:cNvSpPr/>
          <p:nvPr/>
        </p:nvSpPr>
        <p:spPr>
          <a:xfrm>
            <a:off x="5785473" y="4510860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20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1E917E-9796-48D9-BD20-23D749D5CFA2}"/>
              </a:ext>
            </a:extLst>
          </p:cNvPr>
          <p:cNvSpPr/>
          <p:nvPr/>
        </p:nvSpPr>
        <p:spPr>
          <a:xfrm>
            <a:off x="5078065" y="5450745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10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0F5DE0-EBCB-41DA-95E3-7FF1C0B26D2A}"/>
              </a:ext>
            </a:extLst>
          </p:cNvPr>
          <p:cNvCxnSpPr>
            <a:cxnSpLocks/>
            <a:stCxn id="32" idx="0"/>
            <a:endCxn id="33" idx="5"/>
          </p:cNvCxnSpPr>
          <p:nvPr/>
        </p:nvCxnSpPr>
        <p:spPr>
          <a:xfrm flipH="1" flipV="1">
            <a:off x="6243201" y="4921242"/>
            <a:ext cx="455688" cy="54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FB11A5-55CA-4332-B449-CCC5A9E93AA6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 flipH="1">
            <a:off x="5346196" y="4921242"/>
            <a:ext cx="517811" cy="52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7AD2960-83C5-4167-9B48-54B6F600E523}"/>
              </a:ext>
            </a:extLst>
          </p:cNvPr>
          <p:cNvSpPr/>
          <p:nvPr/>
        </p:nvSpPr>
        <p:spPr>
          <a:xfrm>
            <a:off x="8309657" y="4265837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10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2D368-925C-4016-9752-68DEAB892C59}"/>
              </a:ext>
            </a:extLst>
          </p:cNvPr>
          <p:cNvSpPr/>
          <p:nvPr/>
        </p:nvSpPr>
        <p:spPr>
          <a:xfrm>
            <a:off x="8908695" y="5118295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30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7BBCCF-6922-457F-A04A-8BFD7898FB89}"/>
              </a:ext>
            </a:extLst>
          </p:cNvPr>
          <p:cNvSpPr/>
          <p:nvPr/>
        </p:nvSpPr>
        <p:spPr>
          <a:xfrm>
            <a:off x="8309657" y="6049163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20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3E3676-417E-4BB7-A951-27DDBDD569C7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8767385" y="4676219"/>
            <a:ext cx="219844" cy="512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EE8B8E-2F25-4344-993E-BD49FCDEDCD4}"/>
              </a:ext>
            </a:extLst>
          </p:cNvPr>
          <p:cNvCxnSpPr>
            <a:stCxn id="49" idx="3"/>
            <a:endCxn id="50" idx="0"/>
          </p:cNvCxnSpPr>
          <p:nvPr/>
        </p:nvCxnSpPr>
        <p:spPr>
          <a:xfrm flipH="1">
            <a:off x="8577788" y="5528677"/>
            <a:ext cx="409441" cy="52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A8CA3FF-8664-449E-8406-B3E370E91BCE}"/>
              </a:ext>
            </a:extLst>
          </p:cNvPr>
          <p:cNvSpPr/>
          <p:nvPr/>
        </p:nvSpPr>
        <p:spPr>
          <a:xfrm>
            <a:off x="9866185" y="4222547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10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11AC2E-CB54-4E7E-A67D-55506DCC7194}"/>
              </a:ext>
            </a:extLst>
          </p:cNvPr>
          <p:cNvSpPr/>
          <p:nvPr/>
        </p:nvSpPr>
        <p:spPr>
          <a:xfrm rot="20924392">
            <a:off x="10430115" y="4987025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20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8E545-4A09-44E8-B72F-24486B0B2A8A}"/>
              </a:ext>
            </a:extLst>
          </p:cNvPr>
          <p:cNvSpPr/>
          <p:nvPr/>
        </p:nvSpPr>
        <p:spPr>
          <a:xfrm>
            <a:off x="11079902" y="5926910"/>
            <a:ext cx="536262" cy="48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30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1EA0E2-FD9D-4C28-9F52-BB2801F34647}"/>
              </a:ext>
            </a:extLst>
          </p:cNvPr>
          <p:cNvCxnSpPr>
            <a:stCxn id="58" idx="5"/>
            <a:endCxn id="59" idx="0"/>
          </p:cNvCxnSpPr>
          <p:nvPr/>
        </p:nvCxnSpPr>
        <p:spPr>
          <a:xfrm>
            <a:off x="10323913" y="4632929"/>
            <a:ext cx="327392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31C549-0166-48BC-B8D4-20C9271E9C5B}"/>
              </a:ext>
            </a:extLst>
          </p:cNvPr>
          <p:cNvCxnSpPr>
            <a:stCxn id="59" idx="5"/>
            <a:endCxn id="60" idx="0"/>
          </p:cNvCxnSpPr>
          <p:nvPr/>
        </p:nvCxnSpPr>
        <p:spPr>
          <a:xfrm>
            <a:off x="10917386" y="5357113"/>
            <a:ext cx="430647" cy="56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84B75D-C0B3-4EE1-A670-221667F86BCF}"/>
              </a:ext>
            </a:extLst>
          </p:cNvPr>
          <p:cNvSpPr txBox="1"/>
          <p:nvPr/>
        </p:nvSpPr>
        <p:spPr>
          <a:xfrm>
            <a:off x="1065121" y="3790776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30, 20, 10 | h =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43876F-5A43-4C5E-88A1-FA0EF8F2D961}"/>
              </a:ext>
            </a:extLst>
          </p:cNvPr>
          <p:cNvSpPr txBox="1"/>
          <p:nvPr/>
        </p:nvSpPr>
        <p:spPr>
          <a:xfrm>
            <a:off x="2877473" y="3790776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30, 10, 20 | h =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3DC5F8-31F6-4E29-B1A6-A87448E44EBE}"/>
              </a:ext>
            </a:extLst>
          </p:cNvPr>
          <p:cNvSpPr txBox="1"/>
          <p:nvPr/>
        </p:nvSpPr>
        <p:spPr>
          <a:xfrm>
            <a:off x="5282771" y="369123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20, 10, 30</a:t>
            </a:r>
          </a:p>
          <a:p>
            <a:r>
              <a:rPr lang="en-US" sz="1600" dirty="0"/>
              <a:t>20, 30, 10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AF0143-86F0-4BA6-9D95-0BB17423E95C}"/>
              </a:ext>
            </a:extLst>
          </p:cNvPr>
          <p:cNvSpPr txBox="1"/>
          <p:nvPr/>
        </p:nvSpPr>
        <p:spPr>
          <a:xfrm>
            <a:off x="7714409" y="3808452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 30, 20 | h =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A451A0-0332-43D3-A417-1F177D739FFF}"/>
              </a:ext>
            </a:extLst>
          </p:cNvPr>
          <p:cNvSpPr txBox="1"/>
          <p:nvPr/>
        </p:nvSpPr>
        <p:spPr>
          <a:xfrm>
            <a:off x="9499105" y="3806842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 20, 30 | h =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FA34F4-F96C-4983-9082-434DB75B84F9}"/>
              </a:ext>
            </a:extLst>
          </p:cNvPr>
          <p:cNvSpPr txBox="1"/>
          <p:nvPr/>
        </p:nvSpPr>
        <p:spPr>
          <a:xfrm>
            <a:off x="6130427" y="379660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 | h = 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F1EAF7-5AE6-4EC1-8B79-C8B6BF5FE443}"/>
              </a:ext>
            </a:extLst>
          </p:cNvPr>
          <p:cNvSpPr txBox="1"/>
          <p:nvPr/>
        </p:nvSpPr>
        <p:spPr>
          <a:xfrm>
            <a:off x="4204562" y="23819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Same </a:t>
            </a:r>
            <a:r>
              <a:rPr lang="en-US" b="1" dirty="0">
                <a:solidFill>
                  <a:schemeClr val="accent2"/>
                </a:solidFill>
              </a:rPr>
              <a:t>keys</a:t>
            </a:r>
            <a:r>
              <a:rPr lang="en-US" b="1" dirty="0"/>
              <a:t>, Sorted By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Different Orders</a:t>
            </a:r>
          </a:p>
        </p:txBody>
      </p:sp>
    </p:spTree>
    <p:extLst>
      <p:ext uri="{BB962C8B-B14F-4D97-AF65-F5344CB8AC3E}">
        <p14:creationId xmlns:p14="http://schemas.microsoft.com/office/powerpoint/2010/main" val="244197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42D83A-A0D2-4BA3-8606-F6F32FE601B1}"/>
              </a:ext>
            </a:extLst>
          </p:cNvPr>
          <p:cNvSpPr txBox="1"/>
          <p:nvPr/>
        </p:nvSpPr>
        <p:spPr>
          <a:xfrm>
            <a:off x="3048699" y="97712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 set of keys can be represented by either </a:t>
            </a:r>
            <a:endParaRPr lang="my-MM" b="1" dirty="0"/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long height </a:t>
            </a:r>
            <a:r>
              <a:rPr lang="en-US" b="1" dirty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short height.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B77EA-B43C-4AB2-8D30-33CD57DEB917}"/>
              </a:ext>
            </a:extLst>
          </p:cNvPr>
          <p:cNvSpPr txBox="1"/>
          <p:nvPr/>
        </p:nvSpPr>
        <p:spPr>
          <a:xfrm>
            <a:off x="3853077" y="2455661"/>
            <a:ext cx="465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Binary Search Tree Can improve 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Rotations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C526E-0218-4B2F-AB1C-68588A676BEF}"/>
              </a:ext>
            </a:extLst>
          </p:cNvPr>
          <p:cNvSpPr txBox="1"/>
          <p:nvPr/>
        </p:nvSpPr>
        <p:spPr>
          <a:xfrm>
            <a:off x="4127385" y="3212984"/>
            <a:ext cx="2986479" cy="231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Rotation 4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Left Left       =&gt;  Right Rotation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Right Right  =&gt; Left Rotation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Left Right     =&gt; LR Rotation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Right Left     =&gt; RL Rotation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7CBD2-7D3D-4A4A-852F-9EC9420016E9}"/>
              </a:ext>
            </a:extLst>
          </p:cNvPr>
          <p:cNvSpPr txBox="1"/>
          <p:nvPr/>
        </p:nvSpPr>
        <p:spPr>
          <a:xfrm>
            <a:off x="7387711" y="4995901"/>
            <a:ext cx="26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 steps or Double Rotation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EDF0A2-66BF-46CB-A188-69F9937E9D45}"/>
              </a:ext>
            </a:extLst>
          </p:cNvPr>
          <p:cNvSpPr/>
          <p:nvPr/>
        </p:nvSpPr>
        <p:spPr>
          <a:xfrm rot="10800000">
            <a:off x="3976771" y="4932943"/>
            <a:ext cx="150614" cy="495248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DE97D1F-0281-4BB0-98E4-2379C8F44152}"/>
              </a:ext>
            </a:extLst>
          </p:cNvPr>
          <p:cNvSpPr/>
          <p:nvPr/>
        </p:nvSpPr>
        <p:spPr>
          <a:xfrm>
            <a:off x="7113864" y="4932943"/>
            <a:ext cx="150614" cy="495248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F1AB082-2343-49EC-8AB6-7745C0AD7BA9}"/>
              </a:ext>
            </a:extLst>
          </p:cNvPr>
          <p:cNvSpPr/>
          <p:nvPr/>
        </p:nvSpPr>
        <p:spPr>
          <a:xfrm rot="10800000">
            <a:off x="3976771" y="3793590"/>
            <a:ext cx="150614" cy="495248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4F70A-67B6-41E5-BB89-654E63BF025B}"/>
              </a:ext>
            </a:extLst>
          </p:cNvPr>
          <p:cNvSpPr txBox="1"/>
          <p:nvPr/>
        </p:nvSpPr>
        <p:spPr>
          <a:xfrm>
            <a:off x="3024299" y="385654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Similar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14578-E9BD-4E28-AE3F-BF509CCCD072}"/>
              </a:ext>
            </a:extLst>
          </p:cNvPr>
          <p:cNvSpPr txBox="1"/>
          <p:nvPr/>
        </p:nvSpPr>
        <p:spPr>
          <a:xfrm>
            <a:off x="3047496" y="4937969"/>
            <a:ext cx="1004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Similar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1DA152-3A28-404A-B1EE-B22244AA228E}"/>
              </a:ext>
            </a:extLst>
          </p:cNvPr>
          <p:cNvSpPr txBox="1"/>
          <p:nvPr/>
        </p:nvSpPr>
        <p:spPr>
          <a:xfrm>
            <a:off x="428038" y="4419500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Base on 3 Nodes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0C11144-A24C-4061-AA38-9C3A8B4EE43E}"/>
              </a:ext>
            </a:extLst>
          </p:cNvPr>
          <p:cNvSpPr/>
          <p:nvPr/>
        </p:nvSpPr>
        <p:spPr>
          <a:xfrm rot="10800000">
            <a:off x="2093846" y="4060271"/>
            <a:ext cx="773187" cy="1057013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5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D49E5-5B76-459A-A29A-77323AFB3902}"/>
              </a:ext>
            </a:extLst>
          </p:cNvPr>
          <p:cNvSpPr txBox="1"/>
          <p:nvPr/>
        </p:nvSpPr>
        <p:spPr>
          <a:xfrm>
            <a:off x="2972837" y="956345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Balance Factor = </a:t>
            </a:r>
            <a:r>
              <a:rPr lang="en-US" b="1" dirty="0">
                <a:solidFill>
                  <a:schemeClr val="accent6"/>
                </a:solidFill>
              </a:rPr>
              <a:t>Height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Left</a:t>
            </a:r>
            <a:r>
              <a:rPr lang="en-US" b="1" dirty="0"/>
              <a:t> Subtree – </a:t>
            </a:r>
            <a:r>
              <a:rPr lang="en-US" b="1" dirty="0">
                <a:solidFill>
                  <a:schemeClr val="accent6"/>
                </a:solidFill>
              </a:rPr>
              <a:t>Height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b="1" dirty="0"/>
              <a:t> Subtree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93268-7C7C-409C-B284-E359C2A20511}"/>
              </a:ext>
            </a:extLst>
          </p:cNvPr>
          <p:cNvSpPr txBox="1"/>
          <p:nvPr/>
        </p:nvSpPr>
        <p:spPr>
          <a:xfrm>
            <a:off x="5547612" y="151840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{ -1, 0, 1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9F350-95B6-4ED9-8D0F-60BE755A0210}"/>
              </a:ext>
            </a:extLst>
          </p:cNvPr>
          <p:cNvSpPr txBox="1"/>
          <p:nvPr/>
        </p:nvSpPr>
        <p:spPr>
          <a:xfrm>
            <a:off x="3800659" y="2357306"/>
            <a:ext cx="5319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If the result </a:t>
            </a:r>
            <a:r>
              <a:rPr lang="en-GB" b="1" dirty="0">
                <a:solidFill>
                  <a:schemeClr val="accent6"/>
                </a:solidFill>
              </a:rPr>
              <a:t>is greater than one</a:t>
            </a:r>
            <a:r>
              <a:rPr lang="en-GB" b="1" dirty="0"/>
              <a:t>, the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Left is heavy</a:t>
            </a:r>
            <a:r>
              <a:rPr lang="en-GB" b="1" dirty="0"/>
              <a:t>!</a:t>
            </a:r>
            <a:endParaRPr lang="my-MM" b="1" dirty="0"/>
          </a:p>
          <a:p>
            <a:endParaRPr lang="my-MM" b="1" dirty="0"/>
          </a:p>
          <a:p>
            <a:r>
              <a:rPr lang="en-US" b="1" dirty="0"/>
              <a:t>If the result is </a:t>
            </a:r>
            <a:r>
              <a:rPr lang="en-US" b="1" dirty="0">
                <a:solidFill>
                  <a:schemeClr val="accent6"/>
                </a:solidFill>
              </a:rPr>
              <a:t>less than minus one</a:t>
            </a:r>
            <a:r>
              <a:rPr lang="en-US" b="1" dirty="0"/>
              <a:t>,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Right is heavy</a:t>
            </a:r>
            <a:r>
              <a:rPr lang="en-US" b="1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22BFF-1E4F-4162-B626-F970C72B7A7C}"/>
              </a:ext>
            </a:extLst>
          </p:cNvPr>
          <p:cNvSpPr txBox="1"/>
          <p:nvPr/>
        </p:nvSpPr>
        <p:spPr>
          <a:xfrm>
            <a:off x="2427552" y="3959064"/>
            <a:ext cx="7686335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The most important thing is to take </a:t>
            </a:r>
            <a:r>
              <a:rPr lang="en-US" b="1" dirty="0">
                <a:solidFill>
                  <a:schemeClr val="accent6"/>
                </a:solidFill>
              </a:rPr>
              <a:t>the longest path </a:t>
            </a:r>
            <a:r>
              <a:rPr lang="en-US" b="1" dirty="0"/>
              <a:t>or edges when calculating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accent2"/>
                </a:solidFill>
              </a:rPr>
              <a:t>the height of the root node </a:t>
            </a:r>
            <a:r>
              <a:rPr lang="en-US" b="1" dirty="0"/>
              <a:t>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calculate the balance factor</a:t>
            </a:r>
            <a:r>
              <a:rPr lang="en-US" b="1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0F1E48-2EEF-46B3-B22A-E076C368D96E}"/>
              </a:ext>
            </a:extLst>
          </p:cNvPr>
          <p:cNvCxnSpPr/>
          <p:nvPr/>
        </p:nvCxnSpPr>
        <p:spPr>
          <a:xfrm>
            <a:off x="1629947" y="3624044"/>
            <a:ext cx="90265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ft Rotation">
            <a:extLst>
              <a:ext uri="{FF2B5EF4-FFF2-40B4-BE49-F238E27FC236}">
                <a16:creationId xmlns:a16="http://schemas.microsoft.com/office/drawing/2014/main" id="{CA3DE6DD-6D08-4316-A5F3-FCBA1C2F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4" y="1666875"/>
            <a:ext cx="4762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72913-A6D4-477E-9B1B-508FC8076949}"/>
              </a:ext>
            </a:extLst>
          </p:cNvPr>
          <p:cNvSpPr txBox="1"/>
          <p:nvPr/>
        </p:nvSpPr>
        <p:spPr>
          <a:xfrm>
            <a:off x="1872842" y="729626"/>
            <a:ext cx="2103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RR - Left 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2F3D8-AEE1-4DE8-BD47-D735C14890E9}"/>
              </a:ext>
            </a:extLst>
          </p:cNvPr>
          <p:cNvSpPr txBox="1"/>
          <p:nvPr/>
        </p:nvSpPr>
        <p:spPr>
          <a:xfrm>
            <a:off x="8584735" y="729626"/>
            <a:ext cx="2103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LL - Right Rotation</a:t>
            </a:r>
          </a:p>
        </p:txBody>
      </p:sp>
      <p:pic>
        <p:nvPicPr>
          <p:cNvPr id="1028" name="Picture 4" descr="Right Rotation">
            <a:extLst>
              <a:ext uri="{FF2B5EF4-FFF2-40B4-BE49-F238E27FC236}">
                <a16:creationId xmlns:a16="http://schemas.microsoft.com/office/drawing/2014/main" id="{ACC288C1-D860-4980-8060-605CD505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80" y="1704975"/>
            <a:ext cx="4762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ght Rotation">
            <a:extLst>
              <a:ext uri="{FF2B5EF4-FFF2-40B4-BE49-F238E27FC236}">
                <a16:creationId xmlns:a16="http://schemas.microsoft.com/office/drawing/2014/main" id="{AB6A6365-0A69-439A-95C1-15345C91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40" y="2337121"/>
            <a:ext cx="76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ft Rotation">
            <a:extLst>
              <a:ext uri="{FF2B5EF4-FFF2-40B4-BE49-F238E27FC236}">
                <a16:creationId xmlns:a16="http://schemas.microsoft.com/office/drawing/2014/main" id="{E827EDBF-9EB8-40EF-8957-BD5D2DA9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68" y="2337121"/>
            <a:ext cx="10096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ft Rotation">
            <a:extLst>
              <a:ext uri="{FF2B5EF4-FFF2-40B4-BE49-F238E27FC236}">
                <a16:creationId xmlns:a16="http://schemas.microsoft.com/office/drawing/2014/main" id="{F0A08022-0B75-4315-A188-87D9575D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15" y="2337121"/>
            <a:ext cx="10572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ight Rotation">
            <a:extLst>
              <a:ext uri="{FF2B5EF4-FFF2-40B4-BE49-F238E27FC236}">
                <a16:creationId xmlns:a16="http://schemas.microsoft.com/office/drawing/2014/main" id="{0B4123D4-A954-4465-AD09-442FF1F5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54" y="2337121"/>
            <a:ext cx="1047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alanced Avl Tree">
            <a:extLst>
              <a:ext uri="{FF2B5EF4-FFF2-40B4-BE49-F238E27FC236}">
                <a16:creationId xmlns:a16="http://schemas.microsoft.com/office/drawing/2014/main" id="{A75B0572-FEDF-4367-A0F3-74E9308E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621" y="2527621"/>
            <a:ext cx="12477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16638-3BE2-482C-A849-FFC21C45BE04}"/>
              </a:ext>
            </a:extLst>
          </p:cNvPr>
          <p:cNvSpPr txBox="1"/>
          <p:nvPr/>
        </p:nvSpPr>
        <p:spPr>
          <a:xfrm>
            <a:off x="4901268" y="956237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Left Right Rotation</a:t>
            </a:r>
          </a:p>
        </p:txBody>
      </p:sp>
    </p:spTree>
    <p:extLst>
      <p:ext uri="{BB962C8B-B14F-4D97-AF65-F5344CB8AC3E}">
        <p14:creationId xmlns:p14="http://schemas.microsoft.com/office/powerpoint/2010/main" val="256045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916B94-4979-466E-9883-3DF85F361C50}"/>
              </a:ext>
            </a:extLst>
          </p:cNvPr>
          <p:cNvSpPr txBox="1"/>
          <p:nvPr/>
        </p:nvSpPr>
        <p:spPr>
          <a:xfrm>
            <a:off x="5152937" y="1207907"/>
            <a:ext cx="290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</a:rPr>
              <a:t>Right Left Rotation</a:t>
            </a:r>
          </a:p>
        </p:txBody>
      </p:sp>
      <p:pic>
        <p:nvPicPr>
          <p:cNvPr id="3074" name="Picture 2" descr="Left Subtree of Right Subtree">
            <a:extLst>
              <a:ext uri="{FF2B5EF4-FFF2-40B4-BE49-F238E27FC236}">
                <a16:creationId xmlns:a16="http://schemas.microsoft.com/office/drawing/2014/main" id="{5AF2BD2B-BBA6-4B61-A436-C2BA3CCD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89" y="2571750"/>
            <a:ext cx="762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ubtree Right Rotation">
            <a:extLst>
              <a:ext uri="{FF2B5EF4-FFF2-40B4-BE49-F238E27FC236}">
                <a16:creationId xmlns:a16="http://schemas.microsoft.com/office/drawing/2014/main" id="{6158173D-9B82-48C5-A41F-97532732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60" y="2619375"/>
            <a:ext cx="1095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ght Unbalanced Tree">
            <a:extLst>
              <a:ext uri="{FF2B5EF4-FFF2-40B4-BE49-F238E27FC236}">
                <a16:creationId xmlns:a16="http://schemas.microsoft.com/office/drawing/2014/main" id="{D5570E3F-756B-4BB0-B5ED-F5AE3730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93" y="2571750"/>
            <a:ext cx="11144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eft Rotation">
            <a:extLst>
              <a:ext uri="{FF2B5EF4-FFF2-40B4-BE49-F238E27FC236}">
                <a16:creationId xmlns:a16="http://schemas.microsoft.com/office/drawing/2014/main" id="{3D27F01F-9C44-43BA-A7C8-8416C136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651" y="2619375"/>
            <a:ext cx="1095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alanced AVL Tree">
            <a:extLst>
              <a:ext uri="{FF2B5EF4-FFF2-40B4-BE49-F238E27FC236}">
                <a16:creationId xmlns:a16="http://schemas.microsoft.com/office/drawing/2014/main" id="{C94A62AA-3034-4363-BADA-EC2A36A6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772" y="2809875"/>
            <a:ext cx="12477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Ar Kar</dc:creator>
  <cp:lastModifiedBy>Sai Ar Kar</cp:lastModifiedBy>
  <cp:revision>8</cp:revision>
  <dcterms:created xsi:type="dcterms:W3CDTF">2022-01-04T10:56:58Z</dcterms:created>
  <dcterms:modified xsi:type="dcterms:W3CDTF">2022-01-04T16:04:42Z</dcterms:modified>
</cp:coreProperties>
</file>