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3D66B7-31A7-440E-85DD-A2C197F0BFEE}"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DA8D8DA-E323-4F7C-B2BD-27C29323B093}" type="slidenum">
              <a:rPr lang="en-IN" smtClean="0"/>
              <a:t>‹#›</a:t>
            </a:fld>
            <a:endParaRPr lang="en-IN"/>
          </a:p>
        </p:txBody>
      </p:sp>
    </p:spTree>
    <p:extLst>
      <p:ext uri="{BB962C8B-B14F-4D97-AF65-F5344CB8AC3E}">
        <p14:creationId xmlns:p14="http://schemas.microsoft.com/office/powerpoint/2010/main" val="2980358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D66B7-31A7-440E-85DD-A2C197F0BFEE}"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A8D8DA-E323-4F7C-B2BD-27C29323B093}" type="slidenum">
              <a:rPr lang="en-IN" smtClean="0"/>
              <a:t>‹#›</a:t>
            </a:fld>
            <a:endParaRPr lang="en-IN"/>
          </a:p>
        </p:txBody>
      </p:sp>
    </p:spTree>
    <p:extLst>
      <p:ext uri="{BB962C8B-B14F-4D97-AF65-F5344CB8AC3E}">
        <p14:creationId xmlns:p14="http://schemas.microsoft.com/office/powerpoint/2010/main" val="411414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D66B7-31A7-440E-85DD-A2C197F0BFEE}"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A8D8DA-E323-4F7C-B2BD-27C29323B09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7783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C3D66B7-31A7-440E-85DD-A2C197F0BFEE}"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A8D8DA-E323-4F7C-B2BD-27C29323B093}" type="slidenum">
              <a:rPr lang="en-IN" smtClean="0"/>
              <a:t>‹#›</a:t>
            </a:fld>
            <a:endParaRPr lang="en-IN"/>
          </a:p>
        </p:txBody>
      </p:sp>
    </p:spTree>
    <p:extLst>
      <p:ext uri="{BB962C8B-B14F-4D97-AF65-F5344CB8AC3E}">
        <p14:creationId xmlns:p14="http://schemas.microsoft.com/office/powerpoint/2010/main" val="313100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C3D66B7-31A7-440E-85DD-A2C197F0BFEE}"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A8D8DA-E323-4F7C-B2BD-27C29323B09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6101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C3D66B7-31A7-440E-85DD-A2C197F0BFEE}"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A8D8DA-E323-4F7C-B2BD-27C29323B093}" type="slidenum">
              <a:rPr lang="en-IN" smtClean="0"/>
              <a:t>‹#›</a:t>
            </a:fld>
            <a:endParaRPr lang="en-IN"/>
          </a:p>
        </p:txBody>
      </p:sp>
    </p:spTree>
    <p:extLst>
      <p:ext uri="{BB962C8B-B14F-4D97-AF65-F5344CB8AC3E}">
        <p14:creationId xmlns:p14="http://schemas.microsoft.com/office/powerpoint/2010/main" val="735604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D66B7-31A7-440E-85DD-A2C197F0BFEE}"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A8D8DA-E323-4F7C-B2BD-27C29323B093}" type="slidenum">
              <a:rPr lang="en-IN" smtClean="0"/>
              <a:t>‹#›</a:t>
            </a:fld>
            <a:endParaRPr lang="en-IN"/>
          </a:p>
        </p:txBody>
      </p:sp>
    </p:spTree>
    <p:extLst>
      <p:ext uri="{BB962C8B-B14F-4D97-AF65-F5344CB8AC3E}">
        <p14:creationId xmlns:p14="http://schemas.microsoft.com/office/powerpoint/2010/main" val="1381567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D66B7-31A7-440E-85DD-A2C197F0BFEE}"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A8D8DA-E323-4F7C-B2BD-27C29323B093}" type="slidenum">
              <a:rPr lang="en-IN" smtClean="0"/>
              <a:t>‹#›</a:t>
            </a:fld>
            <a:endParaRPr lang="en-IN"/>
          </a:p>
        </p:txBody>
      </p:sp>
    </p:spTree>
    <p:extLst>
      <p:ext uri="{BB962C8B-B14F-4D97-AF65-F5344CB8AC3E}">
        <p14:creationId xmlns:p14="http://schemas.microsoft.com/office/powerpoint/2010/main" val="3853325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D66B7-31A7-440E-85DD-A2C197F0BFEE}"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A8D8DA-E323-4F7C-B2BD-27C29323B093}" type="slidenum">
              <a:rPr lang="en-IN" smtClean="0"/>
              <a:t>‹#›</a:t>
            </a:fld>
            <a:endParaRPr lang="en-IN"/>
          </a:p>
        </p:txBody>
      </p:sp>
    </p:spTree>
    <p:extLst>
      <p:ext uri="{BB962C8B-B14F-4D97-AF65-F5344CB8AC3E}">
        <p14:creationId xmlns:p14="http://schemas.microsoft.com/office/powerpoint/2010/main" val="3071874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D66B7-31A7-440E-85DD-A2C197F0BFEE}"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A8D8DA-E323-4F7C-B2BD-27C29323B093}" type="slidenum">
              <a:rPr lang="en-IN" smtClean="0"/>
              <a:t>‹#›</a:t>
            </a:fld>
            <a:endParaRPr lang="en-IN"/>
          </a:p>
        </p:txBody>
      </p:sp>
    </p:spTree>
    <p:extLst>
      <p:ext uri="{BB962C8B-B14F-4D97-AF65-F5344CB8AC3E}">
        <p14:creationId xmlns:p14="http://schemas.microsoft.com/office/powerpoint/2010/main" val="849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3D66B7-31A7-440E-85DD-A2C197F0BFEE}"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DA8D8DA-E323-4F7C-B2BD-27C29323B093}" type="slidenum">
              <a:rPr lang="en-IN" smtClean="0"/>
              <a:t>‹#›</a:t>
            </a:fld>
            <a:endParaRPr lang="en-IN"/>
          </a:p>
        </p:txBody>
      </p:sp>
    </p:spTree>
    <p:extLst>
      <p:ext uri="{BB962C8B-B14F-4D97-AF65-F5344CB8AC3E}">
        <p14:creationId xmlns:p14="http://schemas.microsoft.com/office/powerpoint/2010/main" val="19258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3D66B7-31A7-440E-85DD-A2C197F0BFEE}" type="datetimeFigureOut">
              <a:rPr lang="en-IN" smtClean="0"/>
              <a:t>11-07-2025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DA8D8DA-E323-4F7C-B2BD-27C29323B093}" type="slidenum">
              <a:rPr lang="en-IN" smtClean="0"/>
              <a:t>‹#›</a:t>
            </a:fld>
            <a:endParaRPr lang="en-IN"/>
          </a:p>
        </p:txBody>
      </p:sp>
    </p:spTree>
    <p:extLst>
      <p:ext uri="{BB962C8B-B14F-4D97-AF65-F5344CB8AC3E}">
        <p14:creationId xmlns:p14="http://schemas.microsoft.com/office/powerpoint/2010/main" val="39757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D66B7-31A7-440E-85DD-A2C197F0BFEE}" type="datetimeFigureOut">
              <a:rPr lang="en-IN" smtClean="0"/>
              <a:t>11-07-2025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DA8D8DA-E323-4F7C-B2BD-27C29323B093}" type="slidenum">
              <a:rPr lang="en-IN" smtClean="0"/>
              <a:t>‹#›</a:t>
            </a:fld>
            <a:endParaRPr lang="en-IN"/>
          </a:p>
        </p:txBody>
      </p:sp>
    </p:spTree>
    <p:extLst>
      <p:ext uri="{BB962C8B-B14F-4D97-AF65-F5344CB8AC3E}">
        <p14:creationId xmlns:p14="http://schemas.microsoft.com/office/powerpoint/2010/main" val="1786319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3D66B7-31A7-440E-85DD-A2C197F0BFEE}" type="datetimeFigureOut">
              <a:rPr lang="en-IN" smtClean="0"/>
              <a:t>11-07-2025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DA8D8DA-E323-4F7C-B2BD-27C29323B093}" type="slidenum">
              <a:rPr lang="en-IN" smtClean="0"/>
              <a:t>‹#›</a:t>
            </a:fld>
            <a:endParaRPr lang="en-IN"/>
          </a:p>
        </p:txBody>
      </p:sp>
    </p:spTree>
    <p:extLst>
      <p:ext uri="{BB962C8B-B14F-4D97-AF65-F5344CB8AC3E}">
        <p14:creationId xmlns:p14="http://schemas.microsoft.com/office/powerpoint/2010/main" val="3842201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3D66B7-31A7-440E-85DD-A2C197F0BFEE}"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DA8D8DA-E323-4F7C-B2BD-27C29323B093}" type="slidenum">
              <a:rPr lang="en-IN" smtClean="0"/>
              <a:t>‹#›</a:t>
            </a:fld>
            <a:endParaRPr lang="en-IN"/>
          </a:p>
        </p:txBody>
      </p:sp>
    </p:spTree>
    <p:extLst>
      <p:ext uri="{BB962C8B-B14F-4D97-AF65-F5344CB8AC3E}">
        <p14:creationId xmlns:p14="http://schemas.microsoft.com/office/powerpoint/2010/main" val="193804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3D66B7-31A7-440E-85DD-A2C197F0BFEE}"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A8D8DA-E323-4F7C-B2BD-27C29323B093}" type="slidenum">
              <a:rPr lang="en-IN" smtClean="0"/>
              <a:t>‹#›</a:t>
            </a:fld>
            <a:endParaRPr lang="en-IN"/>
          </a:p>
        </p:txBody>
      </p:sp>
    </p:spTree>
    <p:extLst>
      <p:ext uri="{BB962C8B-B14F-4D97-AF65-F5344CB8AC3E}">
        <p14:creationId xmlns:p14="http://schemas.microsoft.com/office/powerpoint/2010/main" val="373580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C3D66B7-31A7-440E-85DD-A2C197F0BFEE}" type="datetimeFigureOut">
              <a:rPr lang="en-IN" smtClean="0"/>
              <a:t>11-07-2025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DA8D8DA-E323-4F7C-B2BD-27C29323B093}" type="slidenum">
              <a:rPr lang="en-IN" smtClean="0"/>
              <a:t>‹#›</a:t>
            </a:fld>
            <a:endParaRPr lang="en-IN"/>
          </a:p>
        </p:txBody>
      </p:sp>
    </p:spTree>
    <p:extLst>
      <p:ext uri="{BB962C8B-B14F-4D97-AF65-F5344CB8AC3E}">
        <p14:creationId xmlns:p14="http://schemas.microsoft.com/office/powerpoint/2010/main" val="394140166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3.svg"/><Relationship Id="rId7" Type="http://schemas.openxmlformats.org/officeDocument/2006/relationships/hyperlink" Target="https://buckmire.blogspot.com/2010/01/top-10-movies-of-2009.html"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hyperlink" Target="https://buckmire.blogspot.com/2012/05/summer-2012-movies-im-looking-forward.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eibeld.net/r/"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6214A-0A7D-AC96-DB88-536D9726CD85}"/>
              </a:ext>
            </a:extLst>
          </p:cNvPr>
          <p:cNvSpPr>
            <a:spLocks noGrp="1"/>
          </p:cNvSpPr>
          <p:nvPr>
            <p:ph type="ctrTitle"/>
          </p:nvPr>
        </p:nvSpPr>
        <p:spPr>
          <a:xfrm>
            <a:off x="1297859" y="845574"/>
            <a:ext cx="9744638" cy="1858297"/>
          </a:xfrm>
        </p:spPr>
        <p:txBody>
          <a:bodyPr/>
          <a:lstStyle/>
          <a:p>
            <a:pPr algn="ctr"/>
            <a:r>
              <a:rPr lang="en-IN" dirty="0">
                <a:solidFill>
                  <a:schemeClr val="accent3">
                    <a:lumMod val="75000"/>
                  </a:schemeClr>
                </a:solidFill>
                <a:latin typeface="Algerian" panose="04020705040A02060702" pitchFamily="82" charset="0"/>
              </a:rPr>
              <a:t>Statistical Learning and Data Mining - 2 </a:t>
            </a:r>
          </a:p>
        </p:txBody>
      </p:sp>
      <p:sp>
        <p:nvSpPr>
          <p:cNvPr id="3" name="Subtitle 2">
            <a:extLst>
              <a:ext uri="{FF2B5EF4-FFF2-40B4-BE49-F238E27FC236}">
                <a16:creationId xmlns:a16="http://schemas.microsoft.com/office/drawing/2014/main" id="{DF75348F-179A-D190-10C8-E4C7377C71FE}"/>
              </a:ext>
            </a:extLst>
          </p:cNvPr>
          <p:cNvSpPr>
            <a:spLocks noGrp="1"/>
          </p:cNvSpPr>
          <p:nvPr>
            <p:ph type="subTitle" idx="1"/>
          </p:nvPr>
        </p:nvSpPr>
        <p:spPr>
          <a:xfrm>
            <a:off x="4722812" y="3160796"/>
            <a:ext cx="8915399" cy="536408"/>
          </a:xfrm>
        </p:spPr>
        <p:txBody>
          <a:bodyPr>
            <a:normAutofit/>
          </a:bodyPr>
          <a:lstStyle/>
          <a:p>
            <a:r>
              <a:rPr lang="en-IN" dirty="0">
                <a:solidFill>
                  <a:schemeClr val="accent3">
                    <a:lumMod val="75000"/>
                  </a:schemeClr>
                </a:solidFill>
                <a:latin typeface="Algerian" panose="04020705040A02060702" pitchFamily="82" charset="0"/>
              </a:rPr>
              <a:t>Final Project </a:t>
            </a:r>
          </a:p>
        </p:txBody>
      </p:sp>
      <p:sp>
        <p:nvSpPr>
          <p:cNvPr id="4" name="TextBox 3">
            <a:extLst>
              <a:ext uri="{FF2B5EF4-FFF2-40B4-BE49-F238E27FC236}">
                <a16:creationId xmlns:a16="http://schemas.microsoft.com/office/drawing/2014/main" id="{2F40572D-9CF1-B35D-8930-3B406056759C}"/>
              </a:ext>
            </a:extLst>
          </p:cNvPr>
          <p:cNvSpPr txBox="1"/>
          <p:nvPr/>
        </p:nvSpPr>
        <p:spPr>
          <a:xfrm>
            <a:off x="2605548" y="4471219"/>
            <a:ext cx="8573729" cy="646331"/>
          </a:xfrm>
          <a:prstGeom prst="rect">
            <a:avLst/>
          </a:prstGeom>
          <a:noFill/>
        </p:spPr>
        <p:txBody>
          <a:bodyPr wrap="square" rtlCol="0">
            <a:spAutoFit/>
          </a:bodyPr>
          <a:lstStyle/>
          <a:p>
            <a:r>
              <a:rPr lang="en-IN" sz="3600" dirty="0">
                <a:solidFill>
                  <a:schemeClr val="accent3">
                    <a:lumMod val="75000"/>
                  </a:schemeClr>
                </a:solidFill>
                <a:latin typeface="Algerian" panose="04020705040A02060702" pitchFamily="82" charset="0"/>
              </a:rPr>
              <a:t>Movie Recommendation System</a:t>
            </a:r>
          </a:p>
        </p:txBody>
      </p:sp>
      <p:sp>
        <p:nvSpPr>
          <p:cNvPr id="5" name="TextBox 4">
            <a:extLst>
              <a:ext uri="{FF2B5EF4-FFF2-40B4-BE49-F238E27FC236}">
                <a16:creationId xmlns:a16="http://schemas.microsoft.com/office/drawing/2014/main" id="{86793444-88F2-E428-0951-A8623645B11A}"/>
              </a:ext>
            </a:extLst>
          </p:cNvPr>
          <p:cNvSpPr txBox="1"/>
          <p:nvPr/>
        </p:nvSpPr>
        <p:spPr>
          <a:xfrm>
            <a:off x="4921045" y="5471410"/>
            <a:ext cx="3421626" cy="261610"/>
          </a:xfrm>
          <a:prstGeom prst="rect">
            <a:avLst/>
          </a:prstGeom>
          <a:noFill/>
        </p:spPr>
        <p:txBody>
          <a:bodyPr wrap="square" rtlCol="0">
            <a:spAutoFit/>
          </a:bodyPr>
          <a:lstStyle/>
          <a:p>
            <a:r>
              <a:rPr lang="en-IN" sz="1100" b="1" dirty="0">
                <a:solidFill>
                  <a:schemeClr val="tx2"/>
                </a:solidFill>
              </a:rPr>
              <a:t>Sai Arpitha Ramesh 50560572</a:t>
            </a:r>
          </a:p>
        </p:txBody>
      </p:sp>
    </p:spTree>
    <p:extLst>
      <p:ext uri="{BB962C8B-B14F-4D97-AF65-F5344CB8AC3E}">
        <p14:creationId xmlns:p14="http://schemas.microsoft.com/office/powerpoint/2010/main" val="947266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CB28-49C7-ADC6-C110-8C570F8F39D1}"/>
              </a:ext>
            </a:extLst>
          </p:cNvPr>
          <p:cNvSpPr>
            <a:spLocks noGrp="1"/>
          </p:cNvSpPr>
          <p:nvPr>
            <p:ph type="ctrTitle"/>
          </p:nvPr>
        </p:nvSpPr>
        <p:spPr>
          <a:xfrm>
            <a:off x="3276601" y="463273"/>
            <a:ext cx="8915399" cy="982129"/>
          </a:xfrm>
        </p:spPr>
        <p:txBody>
          <a:bodyPr/>
          <a:lstStyle/>
          <a:p>
            <a:r>
              <a:rPr lang="en-IN" dirty="0">
                <a:solidFill>
                  <a:schemeClr val="tx2"/>
                </a:solidFill>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5E44F495-0155-EFE4-8D86-E33078EF0798}"/>
              </a:ext>
            </a:extLst>
          </p:cNvPr>
          <p:cNvSpPr>
            <a:spLocks noGrp="1"/>
          </p:cNvSpPr>
          <p:nvPr>
            <p:ph type="subTitle" idx="1"/>
          </p:nvPr>
        </p:nvSpPr>
        <p:spPr>
          <a:xfrm>
            <a:off x="2500723" y="2152166"/>
            <a:ext cx="8915399" cy="1126283"/>
          </a:xfrm>
        </p:spPr>
        <p:txBody>
          <a:bodyPr>
            <a:noAutofit/>
          </a:bodyPr>
          <a:lstStyle/>
          <a:p>
            <a:r>
              <a:rPr lang="en-US" sz="2800" b="0" i="0" dirty="0">
                <a:solidFill>
                  <a:schemeClr val="tx2"/>
                </a:solidFill>
                <a:effectLst/>
                <a:latin typeface="Times New Roman" panose="02020603050405020304" pitchFamily="18" charset="0"/>
                <a:cs typeface="Times New Roman" panose="02020603050405020304" pitchFamily="18" charset="0"/>
              </a:rPr>
              <a:t>The hybrid approach of PCA with K-means clustering provides an effective method for movie recommendations while maintaining computational efficiency and scalability.</a:t>
            </a:r>
            <a:endParaRPr lang="en-IN" sz="28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505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a:extLst>
              <a:ext uri="{FF2B5EF4-FFF2-40B4-BE49-F238E27FC236}">
                <a16:creationId xmlns:a16="http://schemas.microsoft.com/office/drawing/2014/main" id="{7F9493D4-A03F-7D9F-7335-3BD64F47944E}"/>
              </a:ext>
            </a:extLst>
          </p:cNvPr>
          <p:cNvSpPr>
            <a:spLocks noChangeAspect="1" noChangeArrowheads="1"/>
          </p:cNvSpPr>
          <p:nvPr/>
        </p:nvSpPr>
        <p:spPr bwMode="auto">
          <a:xfrm>
            <a:off x="5943599" y="3276599"/>
            <a:ext cx="2925097" cy="29250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a:extLst>
              <a:ext uri="{FF2B5EF4-FFF2-40B4-BE49-F238E27FC236}">
                <a16:creationId xmlns:a16="http://schemas.microsoft.com/office/drawing/2014/main" id="{D0B5C671-08D5-FA3C-518D-EC943CA0E3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descr="Seats with people at the movies">
            <a:extLst>
              <a:ext uri="{FF2B5EF4-FFF2-40B4-BE49-F238E27FC236}">
                <a16:creationId xmlns:a16="http://schemas.microsoft.com/office/drawing/2014/main" id="{15927C78-D861-8A57-2822-5CEB389BA4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871"/>
            <a:ext cx="12192000" cy="6931742"/>
          </a:xfrm>
          <a:prstGeom prst="rect">
            <a:avLst/>
          </a:prstGeom>
        </p:spPr>
      </p:pic>
      <p:sp>
        <p:nvSpPr>
          <p:cNvPr id="16" name="TextBox 15">
            <a:extLst>
              <a:ext uri="{FF2B5EF4-FFF2-40B4-BE49-F238E27FC236}">
                <a16:creationId xmlns:a16="http://schemas.microsoft.com/office/drawing/2014/main" id="{8467AE5B-73A8-B7F8-2322-2DA225EEFB64}"/>
              </a:ext>
            </a:extLst>
          </p:cNvPr>
          <p:cNvSpPr txBox="1"/>
          <p:nvPr/>
        </p:nvSpPr>
        <p:spPr>
          <a:xfrm>
            <a:off x="1179872" y="196854"/>
            <a:ext cx="10569677" cy="646331"/>
          </a:xfrm>
          <a:prstGeom prst="rect">
            <a:avLst/>
          </a:prstGeom>
          <a:noFill/>
        </p:spPr>
        <p:txBody>
          <a:bodyPr wrap="square" rtlCol="0">
            <a:spAutoFit/>
          </a:bodyPr>
          <a:lstStyle/>
          <a:p>
            <a:r>
              <a:rPr lang="en-US" b="0" i="0" dirty="0">
                <a:solidFill>
                  <a:schemeClr val="bg1"/>
                </a:solidFill>
                <a:effectLst/>
                <a:latin typeface="Times New Roman" panose="02020603050405020304" pitchFamily="18" charset="0"/>
                <a:cs typeface="Times New Roman" panose="02020603050405020304" pitchFamily="18" charset="0"/>
              </a:rPr>
              <a:t>Our Recommendation System is a filtration program whose major goal is to predict the preference of a user towards a domain-specific item.</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B9DC92ED-D34A-5A34-360B-79ED092DF26C}"/>
              </a:ext>
            </a:extLst>
          </p:cNvPr>
          <p:cNvSpPr txBox="1"/>
          <p:nvPr/>
        </p:nvSpPr>
        <p:spPr>
          <a:xfrm>
            <a:off x="1179872" y="866607"/>
            <a:ext cx="10028902" cy="646331"/>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The main motive of the project is to </a:t>
            </a:r>
            <a:r>
              <a:rPr lang="en-US" b="0" i="0" dirty="0">
                <a:solidFill>
                  <a:schemeClr val="bg1"/>
                </a:solidFill>
                <a:effectLst/>
                <a:latin typeface="Times New Roman" panose="02020603050405020304" pitchFamily="18" charset="0"/>
                <a:cs typeface="Times New Roman" panose="02020603050405020304" pitchFamily="18" charset="0"/>
              </a:rPr>
              <a:t>improve personalized movie recommendations in the digital streaming era. </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81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2C696-6CE9-2CD0-29C1-C0A1D0217A20}"/>
              </a:ext>
            </a:extLst>
          </p:cNvPr>
          <p:cNvSpPr>
            <a:spLocks noGrp="1"/>
          </p:cNvSpPr>
          <p:nvPr>
            <p:ph type="ctrTitle"/>
          </p:nvPr>
        </p:nvSpPr>
        <p:spPr>
          <a:xfrm>
            <a:off x="2166426" y="990600"/>
            <a:ext cx="9081678" cy="2262781"/>
          </a:xfrm>
        </p:spPr>
        <p:txBody>
          <a:bodyPr>
            <a:normAutofit fontScale="90000"/>
          </a:bodyPr>
          <a:lstStyle/>
          <a:p>
            <a:r>
              <a:rPr lang="en-US" sz="3600" dirty="0">
                <a:latin typeface="Times New Roman" panose="02020603050405020304" pitchFamily="18" charset="0"/>
                <a:cs typeface="Times New Roman" panose="02020603050405020304" pitchFamily="18" charset="0"/>
              </a:rPr>
              <a:t>Plays a significant role in enhancing user experience and engagement. </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This project aims to build an efficient movie recommendation system by leveraging Principal Component Analysis (PCA) and K-Means Clustering.</a:t>
            </a:r>
            <a:endParaRPr lang="en-IN" sz="3600" dirty="0">
              <a:latin typeface="Times New Roman" panose="02020603050405020304" pitchFamily="18" charset="0"/>
              <a:cs typeface="Times New Roman" panose="02020603050405020304" pitchFamily="18" charset="0"/>
            </a:endParaRPr>
          </a:p>
        </p:txBody>
      </p:sp>
      <p:pic>
        <p:nvPicPr>
          <p:cNvPr id="9" name="Graphic 8" descr="Woman with long wavy hair">
            <a:extLst>
              <a:ext uri="{FF2B5EF4-FFF2-40B4-BE49-F238E27FC236}">
                <a16:creationId xmlns:a16="http://schemas.microsoft.com/office/drawing/2014/main" id="{EFAA0DAE-DD5F-DAB4-1393-5455072E22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04254" y="3704635"/>
            <a:ext cx="721605" cy="1011341"/>
          </a:xfrm>
          <a:prstGeom prst="rect">
            <a:avLst/>
          </a:prstGeom>
        </p:spPr>
      </p:pic>
      <p:pic>
        <p:nvPicPr>
          <p:cNvPr id="11" name="Graphic 10" descr="Man wearing a hoodie">
            <a:extLst>
              <a:ext uri="{FF2B5EF4-FFF2-40B4-BE49-F238E27FC236}">
                <a16:creationId xmlns:a16="http://schemas.microsoft.com/office/drawing/2014/main" id="{2C107DA8-A2B7-0BA6-4E8F-8B2F8A1266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16869" y="4901761"/>
            <a:ext cx="896374" cy="1208446"/>
          </a:xfrm>
          <a:prstGeom prst="rect">
            <a:avLst/>
          </a:prstGeom>
        </p:spPr>
      </p:pic>
      <p:pic>
        <p:nvPicPr>
          <p:cNvPr id="13" name="Picture 12">
            <a:extLst>
              <a:ext uri="{FF2B5EF4-FFF2-40B4-BE49-F238E27FC236}">
                <a16:creationId xmlns:a16="http://schemas.microsoft.com/office/drawing/2014/main" id="{654AFD91-4AED-296B-7F2B-1DBCE15BC73A}"/>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078759" y="3579322"/>
            <a:ext cx="887543" cy="1322439"/>
          </a:xfrm>
          <a:prstGeom prst="rect">
            <a:avLst/>
          </a:prstGeom>
        </p:spPr>
      </p:pic>
      <p:pic>
        <p:nvPicPr>
          <p:cNvPr id="16" name="Picture 15">
            <a:extLst>
              <a:ext uri="{FF2B5EF4-FFF2-40B4-BE49-F238E27FC236}">
                <a16:creationId xmlns:a16="http://schemas.microsoft.com/office/drawing/2014/main" id="{AC56C79F-9F67-59A8-774E-CB0696007D88}"/>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085226" y="5066523"/>
            <a:ext cx="881076" cy="1322440"/>
          </a:xfrm>
          <a:prstGeom prst="rect">
            <a:avLst/>
          </a:prstGeom>
        </p:spPr>
      </p:pic>
      <p:cxnSp>
        <p:nvCxnSpPr>
          <p:cNvPr id="19" name="Straight Arrow Connector 18">
            <a:extLst>
              <a:ext uri="{FF2B5EF4-FFF2-40B4-BE49-F238E27FC236}">
                <a16:creationId xmlns:a16="http://schemas.microsoft.com/office/drawing/2014/main" id="{3C6EAA7D-B40F-F88D-39AB-8A4894DB505E}"/>
              </a:ext>
            </a:extLst>
          </p:cNvPr>
          <p:cNvCxnSpPr/>
          <p:nvPr/>
        </p:nvCxnSpPr>
        <p:spPr>
          <a:xfrm>
            <a:off x="4113243" y="4080387"/>
            <a:ext cx="3965516" cy="1189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09FFAE-0177-EE02-75E2-1D74038382E4}"/>
              </a:ext>
            </a:extLst>
          </p:cNvPr>
          <p:cNvCxnSpPr/>
          <p:nvPr/>
        </p:nvCxnSpPr>
        <p:spPr>
          <a:xfrm>
            <a:off x="4156935" y="3991897"/>
            <a:ext cx="38409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FACD6F4-E018-D749-365C-B3175B711E52}"/>
              </a:ext>
            </a:extLst>
          </p:cNvPr>
          <p:cNvCxnSpPr/>
          <p:nvPr/>
        </p:nvCxnSpPr>
        <p:spPr>
          <a:xfrm>
            <a:off x="4025859" y="5466735"/>
            <a:ext cx="3967767" cy="88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445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lose-up of a pen writing on a chart">
            <a:extLst>
              <a:ext uri="{FF2B5EF4-FFF2-40B4-BE49-F238E27FC236}">
                <a16:creationId xmlns:a16="http://schemas.microsoft.com/office/drawing/2014/main" id="{6E483EB2-4128-9B4B-FD2E-21A273044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582242"/>
          </a:xfrm>
          <a:prstGeom prst="rect">
            <a:avLst/>
          </a:prstGeom>
        </p:spPr>
      </p:pic>
      <p:sp>
        <p:nvSpPr>
          <p:cNvPr id="2" name="Title 1">
            <a:extLst>
              <a:ext uri="{FF2B5EF4-FFF2-40B4-BE49-F238E27FC236}">
                <a16:creationId xmlns:a16="http://schemas.microsoft.com/office/drawing/2014/main" id="{CB6D9EE7-3CFE-A070-D781-02CF2E51FE5B}"/>
              </a:ext>
            </a:extLst>
          </p:cNvPr>
          <p:cNvSpPr>
            <a:spLocks noGrp="1"/>
          </p:cNvSpPr>
          <p:nvPr>
            <p:ph type="ctrTitle"/>
          </p:nvPr>
        </p:nvSpPr>
        <p:spPr>
          <a:xfrm>
            <a:off x="2726864" y="-88491"/>
            <a:ext cx="8915399" cy="657665"/>
          </a:xfrm>
        </p:spPr>
        <p:txBody>
          <a:bodyPr>
            <a:normAutofit/>
          </a:bodyPr>
          <a:lstStyle/>
          <a:p>
            <a:r>
              <a:rPr lang="en-IN" sz="3600" dirty="0">
                <a:solidFill>
                  <a:schemeClr val="tx2"/>
                </a:solidFill>
                <a:latin typeface="Times New Roman" panose="02020603050405020304" pitchFamily="18" charset="0"/>
                <a:cs typeface="Times New Roman" panose="02020603050405020304" pitchFamily="18" charset="0"/>
              </a:rPr>
              <a:t>Our Database: </a:t>
            </a:r>
            <a:r>
              <a:rPr lang="en-IN" sz="3600" dirty="0" err="1">
                <a:solidFill>
                  <a:schemeClr val="tx2"/>
                </a:solidFill>
                <a:latin typeface="Times New Roman" panose="02020603050405020304" pitchFamily="18" charset="0"/>
                <a:cs typeface="Times New Roman" panose="02020603050405020304" pitchFamily="18" charset="0"/>
              </a:rPr>
              <a:t>MovieLens</a:t>
            </a:r>
            <a:r>
              <a:rPr lang="en-IN" sz="3600" dirty="0">
                <a:solidFill>
                  <a:schemeClr val="tx2"/>
                </a:solidFill>
                <a:latin typeface="Times New Roman" panose="02020603050405020304" pitchFamily="18" charset="0"/>
                <a:cs typeface="Times New Roman" panose="02020603050405020304" pitchFamily="18" charset="0"/>
              </a:rPr>
              <a:t>  Dataset </a:t>
            </a:r>
          </a:p>
        </p:txBody>
      </p:sp>
      <p:sp>
        <p:nvSpPr>
          <p:cNvPr id="3" name="Subtitle 2">
            <a:extLst>
              <a:ext uri="{FF2B5EF4-FFF2-40B4-BE49-F238E27FC236}">
                <a16:creationId xmlns:a16="http://schemas.microsoft.com/office/drawing/2014/main" id="{C4EBF077-B5AB-8FE0-DA5F-5880D927C1EC}"/>
              </a:ext>
            </a:extLst>
          </p:cNvPr>
          <p:cNvSpPr>
            <a:spLocks noGrp="1"/>
          </p:cNvSpPr>
          <p:nvPr>
            <p:ph type="subTitle" idx="1"/>
          </p:nvPr>
        </p:nvSpPr>
        <p:spPr>
          <a:xfrm>
            <a:off x="658761" y="1032387"/>
            <a:ext cx="10845851" cy="5624052"/>
          </a:xfrm>
        </p:spPr>
        <p:txBody>
          <a:bodyPr>
            <a:normAutofit/>
          </a:bodyPr>
          <a:lstStyle/>
          <a:p>
            <a:r>
              <a:rPr lang="en-IN" sz="1600" b="1" dirty="0">
                <a:solidFill>
                  <a:schemeClr val="tx2"/>
                </a:solidFill>
                <a:latin typeface="Times New Roman" panose="02020603050405020304" pitchFamily="18" charset="0"/>
                <a:cs typeface="Times New Roman" panose="02020603050405020304" pitchFamily="18" charset="0"/>
              </a:rPr>
              <a:t>Source – Kaggle</a:t>
            </a:r>
          </a:p>
          <a:p>
            <a:pPr algn="l"/>
            <a:r>
              <a:rPr lang="en-US" sz="1600" b="1" i="0" dirty="0">
                <a:solidFill>
                  <a:schemeClr val="tx2"/>
                </a:solidFill>
                <a:effectLst/>
                <a:latin typeface="Times New Roman" panose="02020603050405020304" pitchFamily="18" charset="0"/>
                <a:cs typeface="Times New Roman" panose="02020603050405020304" pitchFamily="18" charset="0"/>
              </a:rPr>
              <a:t>Contains:</a:t>
            </a:r>
          </a:p>
          <a:p>
            <a:pPr lvl="1" algn="l">
              <a:buFont typeface="Arial" panose="020B0604020202020204" pitchFamily="34" charset="0"/>
              <a:buChar char="•"/>
            </a:pPr>
            <a:r>
              <a:rPr lang="en-US" b="1" i="0" dirty="0">
                <a:solidFill>
                  <a:schemeClr val="tx2"/>
                </a:solidFill>
                <a:effectLst/>
                <a:latin typeface="Times New Roman" panose="02020603050405020304" pitchFamily="18" charset="0"/>
                <a:cs typeface="Times New Roman" panose="02020603050405020304" pitchFamily="18" charset="0"/>
              </a:rPr>
              <a:t>100000 observations of user ratings</a:t>
            </a:r>
          </a:p>
          <a:p>
            <a:pPr lvl="1" algn="l">
              <a:buFont typeface="Arial" panose="020B0604020202020204" pitchFamily="34" charset="0"/>
              <a:buChar char="•"/>
            </a:pPr>
            <a:r>
              <a:rPr lang="en-US" b="1" i="0" dirty="0">
                <a:solidFill>
                  <a:schemeClr val="tx2"/>
                </a:solidFill>
                <a:effectLst/>
                <a:latin typeface="Times New Roman" panose="02020603050405020304" pitchFamily="18" charset="0"/>
                <a:cs typeface="Times New Roman" panose="02020603050405020304" pitchFamily="18" charset="0"/>
              </a:rPr>
              <a:t>943 observations of movie data</a:t>
            </a:r>
          </a:p>
          <a:p>
            <a:pPr lvl="1" algn="l">
              <a:buFont typeface="Arial" panose="020B0604020202020204" pitchFamily="34" charset="0"/>
              <a:buChar char="•"/>
            </a:pPr>
            <a:r>
              <a:rPr lang="en-US" b="1" i="0" dirty="0">
                <a:solidFill>
                  <a:schemeClr val="tx2"/>
                </a:solidFill>
                <a:effectLst/>
                <a:latin typeface="Times New Roman" panose="02020603050405020304" pitchFamily="18" charset="0"/>
                <a:cs typeface="Times New Roman" panose="02020603050405020304" pitchFamily="18" charset="0"/>
              </a:rPr>
              <a:t>1683 unique movies</a:t>
            </a:r>
          </a:p>
          <a:p>
            <a:pPr lvl="1" algn="l">
              <a:buFont typeface="Arial" panose="020B0604020202020204" pitchFamily="34" charset="0"/>
              <a:buChar char="•"/>
            </a:pPr>
            <a:r>
              <a:rPr lang="en-US" b="1" i="0" dirty="0">
                <a:solidFill>
                  <a:schemeClr val="tx2"/>
                </a:solidFill>
                <a:effectLst/>
                <a:latin typeface="Times New Roman" panose="02020603050405020304" pitchFamily="18" charset="0"/>
                <a:cs typeface="Times New Roman" panose="02020603050405020304" pitchFamily="18" charset="0"/>
              </a:rPr>
              <a:t>Rating scale from 1-5</a:t>
            </a:r>
          </a:p>
          <a:p>
            <a:pPr lvl="1" algn="l">
              <a:buFont typeface="Arial" panose="020B0604020202020204" pitchFamily="34" charset="0"/>
              <a:buChar char="•"/>
            </a:pPr>
            <a:r>
              <a:rPr lang="en-US" b="1" i="0" dirty="0">
                <a:solidFill>
                  <a:schemeClr val="tx2"/>
                </a:solidFill>
                <a:effectLst/>
                <a:latin typeface="Times New Roman" panose="02020603050405020304" pitchFamily="18" charset="0"/>
                <a:cs typeface="Times New Roman" panose="02020603050405020304" pitchFamily="18" charset="0"/>
              </a:rPr>
              <a:t>Features include:</a:t>
            </a:r>
          </a:p>
          <a:p>
            <a:pPr lvl="2" algn="l">
              <a:buFont typeface="Arial" panose="020B0604020202020204" pitchFamily="34" charset="0"/>
              <a:buChar char="•"/>
            </a:pPr>
            <a:r>
              <a:rPr lang="en-US" sz="1600" b="1" i="0" dirty="0">
                <a:solidFill>
                  <a:schemeClr val="tx2"/>
                </a:solidFill>
                <a:effectLst/>
                <a:latin typeface="Times New Roman" panose="02020603050405020304" pitchFamily="18" charset="0"/>
                <a:cs typeface="Times New Roman" panose="02020603050405020304" pitchFamily="18" charset="0"/>
              </a:rPr>
              <a:t>User IDs</a:t>
            </a:r>
          </a:p>
          <a:p>
            <a:pPr lvl="2" algn="l">
              <a:buFont typeface="Arial" panose="020B0604020202020204" pitchFamily="34" charset="0"/>
              <a:buChar char="•"/>
            </a:pPr>
            <a:r>
              <a:rPr lang="en-US" sz="1600" b="1" i="0" dirty="0">
                <a:solidFill>
                  <a:schemeClr val="tx2"/>
                </a:solidFill>
                <a:effectLst/>
                <a:latin typeface="Times New Roman" panose="02020603050405020304" pitchFamily="18" charset="0"/>
                <a:cs typeface="Times New Roman" panose="02020603050405020304" pitchFamily="18" charset="0"/>
              </a:rPr>
              <a:t>Movie IDs</a:t>
            </a:r>
          </a:p>
          <a:p>
            <a:pPr lvl="2" algn="l">
              <a:buFont typeface="Arial" panose="020B0604020202020204" pitchFamily="34" charset="0"/>
              <a:buChar char="•"/>
            </a:pPr>
            <a:r>
              <a:rPr lang="en-US" sz="1600" b="1" i="0" dirty="0">
                <a:solidFill>
                  <a:schemeClr val="tx2"/>
                </a:solidFill>
                <a:effectLst/>
                <a:latin typeface="Times New Roman" panose="02020603050405020304" pitchFamily="18" charset="0"/>
                <a:cs typeface="Times New Roman" panose="02020603050405020304" pitchFamily="18" charset="0"/>
              </a:rPr>
              <a:t>Ratings</a:t>
            </a:r>
          </a:p>
          <a:p>
            <a:pPr lvl="2" algn="l">
              <a:buFont typeface="Arial" panose="020B0604020202020204" pitchFamily="34" charset="0"/>
              <a:buChar char="•"/>
            </a:pPr>
            <a:r>
              <a:rPr lang="en-US" sz="1600" b="1" i="0" dirty="0">
                <a:solidFill>
                  <a:schemeClr val="tx2"/>
                </a:solidFill>
                <a:effectLst/>
                <a:latin typeface="Times New Roman" panose="02020603050405020304" pitchFamily="18" charset="0"/>
                <a:cs typeface="Times New Roman" panose="02020603050405020304" pitchFamily="18" charset="0"/>
              </a:rPr>
              <a:t>Timestamps</a:t>
            </a:r>
          </a:p>
          <a:p>
            <a:pPr lvl="2" algn="l">
              <a:buFont typeface="Arial" panose="020B0604020202020204" pitchFamily="34" charset="0"/>
              <a:buChar char="•"/>
            </a:pPr>
            <a:r>
              <a:rPr lang="en-US" sz="1600" b="1" i="0" dirty="0">
                <a:solidFill>
                  <a:schemeClr val="tx2"/>
                </a:solidFill>
                <a:effectLst/>
                <a:latin typeface="Times New Roman" panose="02020603050405020304" pitchFamily="18" charset="0"/>
                <a:cs typeface="Times New Roman" panose="02020603050405020304" pitchFamily="18" charset="0"/>
              </a:rPr>
              <a:t>Movie titles</a:t>
            </a:r>
          </a:p>
          <a:p>
            <a:pPr lvl="2" algn="l">
              <a:buFont typeface="Arial" panose="020B0604020202020204" pitchFamily="34" charset="0"/>
              <a:buChar char="•"/>
            </a:pPr>
            <a:r>
              <a:rPr lang="en-US" sz="1600" b="1" i="0" dirty="0">
                <a:solidFill>
                  <a:schemeClr val="tx2"/>
                </a:solidFill>
                <a:effectLst/>
                <a:latin typeface="Times New Roman" panose="02020603050405020304" pitchFamily="18" charset="0"/>
                <a:cs typeface="Times New Roman" panose="02020603050405020304" pitchFamily="18" charset="0"/>
              </a:rPr>
              <a:t>Genre information</a:t>
            </a:r>
          </a:p>
          <a:p>
            <a:endParaRPr lang="en-IN" sz="16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553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C89-8AC8-363F-6C40-CC7D211DE270}"/>
              </a:ext>
            </a:extLst>
          </p:cNvPr>
          <p:cNvSpPr>
            <a:spLocks noGrp="1"/>
          </p:cNvSpPr>
          <p:nvPr>
            <p:ph type="ctrTitle"/>
          </p:nvPr>
        </p:nvSpPr>
        <p:spPr>
          <a:xfrm>
            <a:off x="4054220" y="1126973"/>
            <a:ext cx="8915399" cy="775652"/>
          </a:xfrm>
        </p:spPr>
        <p:txBody>
          <a:bodyPr>
            <a:normAutofit fontScale="90000"/>
          </a:bodyPr>
          <a:lstStyle/>
          <a:p>
            <a:r>
              <a:rPr lang="en-IN" dirty="0">
                <a:solidFill>
                  <a:schemeClr val="tx2"/>
                </a:solidFill>
                <a:latin typeface="Times New Roman" panose="02020603050405020304" pitchFamily="18" charset="0"/>
                <a:cs typeface="Times New Roman" panose="02020603050405020304" pitchFamily="18" charset="0"/>
              </a:rPr>
              <a:t>Software</a:t>
            </a:r>
          </a:p>
        </p:txBody>
      </p:sp>
      <p:sp>
        <p:nvSpPr>
          <p:cNvPr id="3" name="Subtitle 2">
            <a:extLst>
              <a:ext uri="{FF2B5EF4-FFF2-40B4-BE49-F238E27FC236}">
                <a16:creationId xmlns:a16="http://schemas.microsoft.com/office/drawing/2014/main" id="{229181C8-A275-AB53-94F9-945478917C1F}"/>
              </a:ext>
            </a:extLst>
          </p:cNvPr>
          <p:cNvSpPr>
            <a:spLocks noGrp="1"/>
          </p:cNvSpPr>
          <p:nvPr>
            <p:ph type="subTitle" idx="1"/>
          </p:nvPr>
        </p:nvSpPr>
        <p:spPr>
          <a:xfrm>
            <a:off x="2038607" y="2201330"/>
            <a:ext cx="8915399" cy="5330180"/>
          </a:xfrm>
        </p:spPr>
        <p:txBody>
          <a:bodyPr/>
          <a:lstStyle/>
          <a:p>
            <a:pPr algn="l"/>
            <a:r>
              <a:rPr lang="en-IN" b="0" i="0" dirty="0">
                <a:solidFill>
                  <a:schemeClr val="tx2"/>
                </a:solidFill>
                <a:effectLst/>
                <a:latin typeface="Times New Roman" panose="02020603050405020304" pitchFamily="18" charset="0"/>
                <a:cs typeface="Times New Roman" panose="02020603050405020304" pitchFamily="18" charset="0"/>
              </a:rPr>
              <a:t>We have built this application  using R programming language in </a:t>
            </a:r>
            <a:r>
              <a:rPr lang="en-IN" b="0" i="0" dirty="0" err="1">
                <a:solidFill>
                  <a:schemeClr val="tx2"/>
                </a:solidFill>
                <a:effectLst/>
                <a:latin typeface="Times New Roman" panose="02020603050405020304" pitchFamily="18" charset="0"/>
                <a:cs typeface="Times New Roman" panose="02020603050405020304" pitchFamily="18" charset="0"/>
              </a:rPr>
              <a:t>Rstudio</a:t>
            </a:r>
            <a:r>
              <a:rPr lang="en-IN" b="0" i="0" dirty="0">
                <a:solidFill>
                  <a:schemeClr val="tx2"/>
                </a:solidFill>
                <a:effectLst/>
                <a:latin typeface="Times New Roman" panose="02020603050405020304" pitchFamily="18" charset="0"/>
                <a:cs typeface="Times New Roman" panose="02020603050405020304" pitchFamily="18" charset="0"/>
              </a:rPr>
              <a:t>- R Markdown for documentation and code integration</a:t>
            </a:r>
          </a:p>
          <a:p>
            <a:pPr algn="l"/>
            <a:r>
              <a:rPr lang="en-IN" b="0" i="0" dirty="0">
                <a:solidFill>
                  <a:schemeClr val="tx2"/>
                </a:solidFill>
                <a:effectLst/>
                <a:latin typeface="Times New Roman" panose="02020603050405020304" pitchFamily="18" charset="0"/>
                <a:cs typeface="Times New Roman" panose="02020603050405020304" pitchFamily="18" charset="0"/>
              </a:rPr>
              <a:t>This application uses various R packages that includes:- </a:t>
            </a:r>
          </a:p>
          <a:p>
            <a:pPr marL="742950" lvl="1" indent="-285750" algn="l">
              <a:buFont typeface="Wingdings" panose="05000000000000000000" pitchFamily="2" charset="2"/>
              <a:buChar char="q"/>
            </a:pPr>
            <a:r>
              <a:rPr lang="en-IN" b="0" i="0" dirty="0" err="1">
                <a:solidFill>
                  <a:schemeClr val="tx2"/>
                </a:solidFill>
                <a:effectLst/>
                <a:latin typeface="Times New Roman" panose="02020603050405020304" pitchFamily="18" charset="0"/>
                <a:cs typeface="Times New Roman" panose="02020603050405020304" pitchFamily="18" charset="0"/>
              </a:rPr>
              <a:t>dplyr</a:t>
            </a:r>
            <a:r>
              <a:rPr lang="en-IN" b="0" i="0" dirty="0">
                <a:solidFill>
                  <a:schemeClr val="tx2"/>
                </a:solidFill>
                <a:effectLst/>
                <a:latin typeface="Times New Roman" panose="02020603050405020304" pitchFamily="18" charset="0"/>
                <a:cs typeface="Times New Roman" panose="02020603050405020304" pitchFamily="18" charset="0"/>
              </a:rPr>
              <a:t> for data manipulation</a:t>
            </a:r>
          </a:p>
          <a:p>
            <a:pPr marL="742950" lvl="1" indent="-285750" algn="l">
              <a:buFont typeface="Wingdings" panose="05000000000000000000" pitchFamily="2" charset="2"/>
              <a:buChar char="q"/>
            </a:pPr>
            <a:r>
              <a:rPr lang="en-IN" b="0" i="0" dirty="0">
                <a:solidFill>
                  <a:schemeClr val="tx2"/>
                </a:solidFill>
                <a:effectLst/>
                <a:latin typeface="Times New Roman" panose="02020603050405020304" pitchFamily="18" charset="0"/>
                <a:cs typeface="Times New Roman" panose="02020603050405020304" pitchFamily="18" charset="0"/>
              </a:rPr>
              <a:t>ggplot2 for visualization</a:t>
            </a:r>
          </a:p>
          <a:p>
            <a:pPr marL="742950" lvl="1" indent="-285750" algn="l">
              <a:buFont typeface="Wingdings" panose="05000000000000000000" pitchFamily="2" charset="2"/>
              <a:buChar char="q"/>
            </a:pPr>
            <a:r>
              <a:rPr lang="en-IN" b="0" i="0" dirty="0" err="1">
                <a:solidFill>
                  <a:schemeClr val="tx2"/>
                </a:solidFill>
                <a:effectLst/>
                <a:latin typeface="Times New Roman" panose="02020603050405020304" pitchFamily="18" charset="0"/>
                <a:cs typeface="Times New Roman" panose="02020603050405020304" pitchFamily="18" charset="0"/>
              </a:rPr>
              <a:t>ClusterR</a:t>
            </a:r>
            <a:r>
              <a:rPr lang="en-IN" b="0" i="0" dirty="0">
                <a:solidFill>
                  <a:schemeClr val="tx2"/>
                </a:solidFill>
                <a:effectLst/>
                <a:latin typeface="Times New Roman" panose="02020603050405020304" pitchFamily="18" charset="0"/>
                <a:cs typeface="Times New Roman" panose="02020603050405020304" pitchFamily="18" charset="0"/>
              </a:rPr>
              <a:t> and </a:t>
            </a:r>
            <a:r>
              <a:rPr lang="en-IN" b="0" i="0" dirty="0" err="1">
                <a:solidFill>
                  <a:schemeClr val="tx2"/>
                </a:solidFill>
                <a:effectLst/>
                <a:latin typeface="Times New Roman" panose="02020603050405020304" pitchFamily="18" charset="0"/>
                <a:cs typeface="Times New Roman" panose="02020603050405020304" pitchFamily="18" charset="0"/>
              </a:rPr>
              <a:t>factoextra</a:t>
            </a:r>
            <a:r>
              <a:rPr lang="en-IN" b="0" i="0" dirty="0">
                <a:solidFill>
                  <a:schemeClr val="tx2"/>
                </a:solidFill>
                <a:effectLst/>
                <a:latin typeface="Times New Roman" panose="02020603050405020304" pitchFamily="18" charset="0"/>
                <a:cs typeface="Times New Roman" panose="02020603050405020304" pitchFamily="18" charset="0"/>
              </a:rPr>
              <a:t> for clustering analysis</a:t>
            </a:r>
          </a:p>
          <a:p>
            <a:pPr marL="742950" lvl="1" indent="-285750" algn="l">
              <a:buFont typeface="Wingdings" panose="05000000000000000000" pitchFamily="2" charset="2"/>
              <a:buChar char="q"/>
            </a:pPr>
            <a:r>
              <a:rPr lang="en-IN" b="0" i="0" dirty="0" err="1">
                <a:solidFill>
                  <a:schemeClr val="tx2"/>
                </a:solidFill>
                <a:effectLst/>
                <a:latin typeface="Times New Roman" panose="02020603050405020304" pitchFamily="18" charset="0"/>
                <a:cs typeface="Times New Roman" panose="02020603050405020304" pitchFamily="18" charset="0"/>
              </a:rPr>
              <a:t>data.table</a:t>
            </a:r>
            <a:r>
              <a:rPr lang="en-IN" b="0" i="0" dirty="0">
                <a:solidFill>
                  <a:schemeClr val="tx2"/>
                </a:solidFill>
                <a:effectLst/>
                <a:latin typeface="Times New Roman" panose="02020603050405020304" pitchFamily="18" charset="0"/>
                <a:cs typeface="Times New Roman" panose="02020603050405020304" pitchFamily="18" charset="0"/>
              </a:rPr>
              <a:t> for efficient data handling</a:t>
            </a:r>
          </a:p>
        </p:txBody>
      </p:sp>
      <p:pic>
        <p:nvPicPr>
          <p:cNvPr id="5" name="Picture 4">
            <a:extLst>
              <a:ext uri="{FF2B5EF4-FFF2-40B4-BE49-F238E27FC236}">
                <a16:creationId xmlns:a16="http://schemas.microsoft.com/office/drawing/2014/main" id="{BB5203E5-F64C-7908-7D11-7CF681DFF43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95535" y="2798740"/>
            <a:ext cx="3363503" cy="2606250"/>
          </a:xfrm>
          <a:prstGeom prst="rect">
            <a:avLst/>
          </a:prstGeom>
        </p:spPr>
      </p:pic>
    </p:spTree>
    <p:extLst>
      <p:ext uri="{BB962C8B-B14F-4D97-AF65-F5344CB8AC3E}">
        <p14:creationId xmlns:p14="http://schemas.microsoft.com/office/powerpoint/2010/main" val="246632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62BD-B997-6A42-272E-024087BB710E}"/>
              </a:ext>
            </a:extLst>
          </p:cNvPr>
          <p:cNvSpPr>
            <a:spLocks noGrp="1"/>
          </p:cNvSpPr>
          <p:nvPr>
            <p:ph type="ctrTitle"/>
          </p:nvPr>
        </p:nvSpPr>
        <p:spPr>
          <a:xfrm>
            <a:off x="3611768" y="321743"/>
            <a:ext cx="8915399" cy="775652"/>
          </a:xfrm>
        </p:spPr>
        <p:txBody>
          <a:bodyPr>
            <a:normAutofit fontScale="90000"/>
          </a:bodyPr>
          <a:lstStyle/>
          <a:p>
            <a:r>
              <a:rPr lang="en-IN" dirty="0">
                <a:solidFill>
                  <a:schemeClr val="tx2"/>
                </a:solidFill>
                <a:latin typeface="Times New Roman" panose="02020603050405020304" pitchFamily="18" charset="0"/>
                <a:cs typeface="Times New Roman" panose="02020603050405020304" pitchFamily="18" charset="0"/>
              </a:rPr>
              <a:t>Methodology</a:t>
            </a:r>
          </a:p>
        </p:txBody>
      </p:sp>
      <p:sp>
        <p:nvSpPr>
          <p:cNvPr id="3" name="Subtitle 2">
            <a:extLst>
              <a:ext uri="{FF2B5EF4-FFF2-40B4-BE49-F238E27FC236}">
                <a16:creationId xmlns:a16="http://schemas.microsoft.com/office/drawing/2014/main" id="{8F86B73D-37AF-D102-D29E-F0438954D0A5}"/>
              </a:ext>
            </a:extLst>
          </p:cNvPr>
          <p:cNvSpPr>
            <a:spLocks noGrp="1"/>
          </p:cNvSpPr>
          <p:nvPr>
            <p:ph type="subTitle" idx="1"/>
          </p:nvPr>
        </p:nvSpPr>
        <p:spPr>
          <a:xfrm>
            <a:off x="1999278" y="1329002"/>
            <a:ext cx="8915399" cy="5495683"/>
          </a:xfrm>
        </p:spPr>
        <p:txBody>
          <a:bodyPr>
            <a:noAutofit/>
          </a:bodyPr>
          <a:lstStyle/>
          <a:p>
            <a:pPr algn="l">
              <a:buFont typeface="+mj-lt"/>
              <a:buAutoNum type="arabicPeriod"/>
            </a:pPr>
            <a:r>
              <a:rPr lang="en-IN" sz="1600" b="1" i="0" dirty="0">
                <a:solidFill>
                  <a:schemeClr val="tx2"/>
                </a:solidFill>
                <a:effectLst/>
                <a:latin typeface="Times New Roman" panose="02020603050405020304" pitchFamily="18" charset="0"/>
                <a:cs typeface="Times New Roman" panose="02020603050405020304" pitchFamily="18" charset="0"/>
              </a:rPr>
              <a:t>Data Preprocessing </a:t>
            </a:r>
          </a:p>
          <a:p>
            <a:pPr algn="l"/>
            <a:r>
              <a:rPr lang="en-IN" sz="1600" i="0" dirty="0">
                <a:solidFill>
                  <a:schemeClr val="tx2"/>
                </a:solidFill>
                <a:effectLst/>
                <a:latin typeface="Times New Roman" panose="02020603050405020304" pitchFamily="18" charset="0"/>
                <a:cs typeface="Times New Roman" panose="02020603050405020304" pitchFamily="18" charset="0"/>
              </a:rPr>
              <a:t>Cleaned the data and performed manipulations on datatypes, created user-item matrices</a:t>
            </a:r>
          </a:p>
          <a:p>
            <a:pPr algn="l"/>
            <a:r>
              <a:rPr lang="en-IN" sz="1600" i="0" dirty="0">
                <a:solidFill>
                  <a:schemeClr val="tx2"/>
                </a:solidFill>
                <a:effectLst/>
                <a:latin typeface="Times New Roman" panose="02020603050405020304" pitchFamily="18" charset="0"/>
                <a:cs typeface="Times New Roman" panose="02020603050405020304" pitchFamily="18" charset="0"/>
              </a:rPr>
              <a:t>Matrix normalization and standardization</a:t>
            </a:r>
          </a:p>
          <a:p>
            <a:pPr algn="l">
              <a:buFont typeface="+mj-lt"/>
              <a:buAutoNum type="arabicPeriod" startAt="2"/>
            </a:pPr>
            <a:r>
              <a:rPr lang="en-IN" sz="1600" b="1" i="0" dirty="0">
                <a:solidFill>
                  <a:schemeClr val="tx2"/>
                </a:solidFill>
                <a:effectLst/>
                <a:latin typeface="Times New Roman" panose="02020603050405020304" pitchFamily="18" charset="0"/>
                <a:cs typeface="Times New Roman" panose="02020603050405020304" pitchFamily="18" charset="0"/>
              </a:rPr>
              <a:t>Dimensionality Reduction</a:t>
            </a:r>
          </a:p>
          <a:p>
            <a:pPr algn="l"/>
            <a:r>
              <a:rPr lang="en-IN" sz="1600" i="0" dirty="0">
                <a:solidFill>
                  <a:schemeClr val="tx2"/>
                </a:solidFill>
                <a:effectLst/>
                <a:latin typeface="Times New Roman" panose="02020603050405020304" pitchFamily="18" charset="0"/>
                <a:cs typeface="Times New Roman" panose="02020603050405020304" pitchFamily="18" charset="0"/>
              </a:rPr>
              <a:t>Principal Component Analysis (PCA)</a:t>
            </a:r>
          </a:p>
          <a:p>
            <a:pPr algn="l"/>
            <a:r>
              <a:rPr lang="en-IN" sz="1600" i="0" dirty="0">
                <a:solidFill>
                  <a:schemeClr val="tx2"/>
                </a:solidFill>
                <a:effectLst/>
                <a:latin typeface="Times New Roman" panose="02020603050405020304" pitchFamily="18" charset="0"/>
                <a:cs typeface="Times New Roman" panose="02020603050405020304" pitchFamily="18" charset="0"/>
              </a:rPr>
              <a:t>Reduces computational complexity</a:t>
            </a:r>
          </a:p>
          <a:p>
            <a:pPr algn="l">
              <a:buFont typeface="+mj-lt"/>
              <a:buAutoNum type="arabicPeriod" startAt="3"/>
            </a:pPr>
            <a:r>
              <a:rPr lang="en-IN" sz="1600" b="1" i="0" dirty="0">
                <a:solidFill>
                  <a:schemeClr val="tx2"/>
                </a:solidFill>
                <a:effectLst/>
                <a:latin typeface="Times New Roman" panose="02020603050405020304" pitchFamily="18" charset="0"/>
                <a:cs typeface="Times New Roman" panose="02020603050405020304" pitchFamily="18" charset="0"/>
              </a:rPr>
              <a:t>Clustering Analysis</a:t>
            </a:r>
          </a:p>
          <a:p>
            <a:pPr algn="l">
              <a:buFont typeface="Arial" panose="020B0604020202020204" pitchFamily="34" charset="0"/>
              <a:buChar char="•"/>
            </a:pPr>
            <a:r>
              <a:rPr lang="en-IN" sz="1600" i="0" dirty="0">
                <a:solidFill>
                  <a:schemeClr val="tx2"/>
                </a:solidFill>
                <a:effectLst/>
                <a:latin typeface="Times New Roman" panose="02020603050405020304" pitchFamily="18" charset="0"/>
                <a:cs typeface="Times New Roman" panose="02020603050405020304" pitchFamily="18" charset="0"/>
              </a:rPr>
              <a:t>K-means clustering with 5 clusters</a:t>
            </a:r>
          </a:p>
          <a:p>
            <a:pPr algn="l">
              <a:buFont typeface="Arial" panose="020B0604020202020204" pitchFamily="34" charset="0"/>
              <a:buChar char="•"/>
            </a:pPr>
            <a:r>
              <a:rPr lang="en-IN" sz="1600" i="0" dirty="0">
                <a:solidFill>
                  <a:schemeClr val="tx2"/>
                </a:solidFill>
                <a:effectLst/>
                <a:latin typeface="Times New Roman" panose="02020603050405020304" pitchFamily="18" charset="0"/>
                <a:cs typeface="Times New Roman" panose="02020603050405020304" pitchFamily="18" charset="0"/>
              </a:rPr>
              <a:t>Groups similar users based on PCA-reduced dimensions</a:t>
            </a:r>
          </a:p>
          <a:p>
            <a:pPr algn="l">
              <a:buFont typeface="Arial" panose="020B0604020202020204" pitchFamily="34" charset="0"/>
              <a:buChar char="•"/>
            </a:pPr>
            <a:r>
              <a:rPr lang="en-IN" sz="1600" i="0" dirty="0">
                <a:solidFill>
                  <a:schemeClr val="tx2"/>
                </a:solidFill>
                <a:effectLst/>
                <a:latin typeface="Times New Roman" panose="02020603050405020304" pitchFamily="18" charset="0"/>
                <a:cs typeface="Times New Roman" panose="02020603050405020304" pitchFamily="18" charset="0"/>
              </a:rPr>
              <a:t>Enables more tailored recommendations by focusing on user segments3</a:t>
            </a:r>
          </a:p>
          <a:p>
            <a:pPr algn="l">
              <a:buFont typeface="+mj-lt"/>
              <a:buAutoNum type="arabicPeriod" startAt="4"/>
            </a:pPr>
            <a:r>
              <a:rPr lang="en-IN" sz="1600" b="1" i="0" dirty="0">
                <a:solidFill>
                  <a:schemeClr val="tx2"/>
                </a:solidFill>
                <a:effectLst/>
                <a:latin typeface="Times New Roman" panose="02020603050405020304" pitchFamily="18" charset="0"/>
                <a:cs typeface="Times New Roman" panose="02020603050405020304" pitchFamily="18" charset="0"/>
              </a:rPr>
              <a:t>Recommendation System</a:t>
            </a:r>
          </a:p>
          <a:p>
            <a:pPr algn="l">
              <a:buFont typeface="Arial" panose="020B0604020202020204" pitchFamily="34" charset="0"/>
              <a:buChar char="•"/>
            </a:pPr>
            <a:r>
              <a:rPr lang="en-IN" sz="1600" i="0" dirty="0">
                <a:solidFill>
                  <a:schemeClr val="tx2"/>
                </a:solidFill>
                <a:effectLst/>
                <a:latin typeface="Times New Roman" panose="02020603050405020304" pitchFamily="18" charset="0"/>
                <a:cs typeface="Times New Roman" panose="02020603050405020304" pitchFamily="18" charset="0"/>
              </a:rPr>
              <a:t>Hybrid approach combining PCA and K-means clustering</a:t>
            </a:r>
          </a:p>
          <a:p>
            <a:pPr algn="l">
              <a:buFont typeface="Arial" panose="020B0604020202020204" pitchFamily="34" charset="0"/>
              <a:buChar char="•"/>
            </a:pPr>
            <a:r>
              <a:rPr lang="en-IN" sz="1600" i="0" dirty="0">
                <a:solidFill>
                  <a:schemeClr val="tx2"/>
                </a:solidFill>
                <a:effectLst/>
                <a:latin typeface="Times New Roman" panose="02020603050405020304" pitchFamily="18" charset="0"/>
                <a:cs typeface="Times New Roman" panose="02020603050405020304" pitchFamily="18" charset="0"/>
              </a:rPr>
              <a:t>Generates recommendations based on cluster preferences</a:t>
            </a:r>
          </a:p>
          <a:p>
            <a:pPr algn="l">
              <a:buFont typeface="Arial" panose="020B0604020202020204" pitchFamily="34" charset="0"/>
              <a:buChar char="•"/>
            </a:pPr>
            <a:r>
              <a:rPr lang="en-IN" sz="1600" i="0" dirty="0">
                <a:solidFill>
                  <a:schemeClr val="tx2"/>
                </a:solidFill>
                <a:effectLst/>
                <a:latin typeface="Times New Roman" panose="02020603050405020304" pitchFamily="18" charset="0"/>
                <a:cs typeface="Times New Roman" panose="02020603050405020304" pitchFamily="18" charset="0"/>
              </a:rPr>
              <a:t>Includes genre analysis for recommended movies</a:t>
            </a:r>
          </a:p>
          <a:p>
            <a:endParaRPr lang="en-IN" sz="16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15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CCB9-1B4B-7C12-D32A-EEAEAC9F8AEA}"/>
              </a:ext>
            </a:extLst>
          </p:cNvPr>
          <p:cNvSpPr>
            <a:spLocks noGrp="1"/>
          </p:cNvSpPr>
          <p:nvPr>
            <p:ph type="ctrTitle"/>
          </p:nvPr>
        </p:nvSpPr>
        <p:spPr>
          <a:xfrm>
            <a:off x="1291355" y="21370"/>
            <a:ext cx="10064903" cy="932968"/>
          </a:xfrm>
        </p:spPr>
        <p:txBody>
          <a:bodyPr>
            <a:normAutofit fontScale="90000"/>
          </a:bodyPr>
          <a:lstStyle/>
          <a:p>
            <a:r>
              <a:rPr lang="en-IN" dirty="0">
                <a:solidFill>
                  <a:schemeClr val="tx2"/>
                </a:solidFill>
                <a:latin typeface="Times New Roman" panose="02020603050405020304" pitchFamily="18" charset="0"/>
                <a:cs typeface="Times New Roman" panose="02020603050405020304" pitchFamily="18" charset="0"/>
              </a:rPr>
              <a:t>Important features of this application</a:t>
            </a:r>
          </a:p>
        </p:txBody>
      </p:sp>
      <p:sp>
        <p:nvSpPr>
          <p:cNvPr id="3" name="Subtitle 2">
            <a:extLst>
              <a:ext uri="{FF2B5EF4-FFF2-40B4-BE49-F238E27FC236}">
                <a16:creationId xmlns:a16="http://schemas.microsoft.com/office/drawing/2014/main" id="{895E349B-3D41-C191-9394-BB44F42AEC8D}"/>
              </a:ext>
            </a:extLst>
          </p:cNvPr>
          <p:cNvSpPr>
            <a:spLocks noGrp="1"/>
          </p:cNvSpPr>
          <p:nvPr>
            <p:ph type="subTitle" idx="1"/>
          </p:nvPr>
        </p:nvSpPr>
        <p:spPr>
          <a:xfrm>
            <a:off x="1866106" y="1306592"/>
            <a:ext cx="9273842" cy="4887731"/>
          </a:xfrm>
        </p:spPr>
        <p:txBody>
          <a:bodyPr/>
          <a:lstStyle/>
          <a:p>
            <a:pPr marL="457200" indent="-457200" algn="l">
              <a:buFont typeface="Wingdings" panose="05000000000000000000" pitchFamily="2" charset="2"/>
              <a:buChar char="v"/>
            </a:pPr>
            <a:r>
              <a:rPr lang="en-IN" sz="2800" dirty="0">
                <a:solidFill>
                  <a:schemeClr val="tx2"/>
                </a:solidFill>
                <a:latin typeface="Times New Roman" panose="02020603050405020304" pitchFamily="18" charset="0"/>
                <a:cs typeface="Times New Roman" panose="02020603050405020304" pitchFamily="18" charset="0"/>
              </a:rPr>
              <a:t>T</a:t>
            </a:r>
            <a:r>
              <a:rPr lang="en-IN" sz="2800" b="0" i="0" dirty="0">
                <a:solidFill>
                  <a:schemeClr val="tx2"/>
                </a:solidFill>
                <a:effectLst/>
                <a:latin typeface="Times New Roman" panose="02020603050405020304" pitchFamily="18" charset="0"/>
                <a:cs typeface="Times New Roman" panose="02020603050405020304" pitchFamily="18" charset="0"/>
              </a:rPr>
              <a:t>ailored movie recommendations based on user preferences</a:t>
            </a:r>
          </a:p>
          <a:p>
            <a:pPr marL="457200" indent="-457200" algn="l">
              <a:buFont typeface="Wingdings" panose="05000000000000000000" pitchFamily="2" charset="2"/>
              <a:buChar char="v"/>
            </a:pPr>
            <a:r>
              <a:rPr lang="en-IN" sz="2800" b="0" i="0" dirty="0">
                <a:solidFill>
                  <a:schemeClr val="tx2"/>
                </a:solidFill>
                <a:effectLst/>
                <a:latin typeface="Times New Roman" panose="02020603050405020304" pitchFamily="18" charset="0"/>
                <a:cs typeface="Times New Roman" panose="02020603050405020304" pitchFamily="18" charset="0"/>
              </a:rPr>
              <a:t>Considers user segments rather than individual users</a:t>
            </a:r>
          </a:p>
          <a:p>
            <a:pPr marL="457200" indent="-457200" algn="l">
              <a:buFont typeface="Wingdings" panose="05000000000000000000" pitchFamily="2" charset="2"/>
              <a:buChar char="v"/>
            </a:pPr>
            <a:r>
              <a:rPr lang="en-IN" sz="2800" b="0" i="0" dirty="0">
                <a:solidFill>
                  <a:schemeClr val="tx2"/>
                </a:solidFill>
                <a:effectLst/>
                <a:latin typeface="Times New Roman" panose="02020603050405020304" pitchFamily="18" charset="0"/>
                <a:cs typeface="Times New Roman" panose="02020603050405020304" pitchFamily="18" charset="0"/>
              </a:rPr>
              <a:t>Enhances user satisfaction while maintaining scalability3</a:t>
            </a:r>
          </a:p>
          <a:p>
            <a:pPr marL="457200" indent="-457200" algn="l">
              <a:buFont typeface="Wingdings" panose="05000000000000000000" pitchFamily="2" charset="2"/>
              <a:buChar char="v"/>
            </a:pPr>
            <a:r>
              <a:rPr lang="en-IN" sz="2800" b="0" i="0" dirty="0">
                <a:solidFill>
                  <a:schemeClr val="tx2"/>
                </a:solidFill>
                <a:effectLst/>
                <a:latin typeface="Times New Roman" panose="02020603050405020304" pitchFamily="18" charset="0"/>
                <a:cs typeface="Times New Roman" panose="02020603050405020304" pitchFamily="18" charset="0"/>
              </a:rPr>
              <a:t>Performance</a:t>
            </a:r>
          </a:p>
          <a:p>
            <a:pPr algn="l"/>
            <a:r>
              <a:rPr lang="en-IN" sz="2800" b="0" i="0" dirty="0">
                <a:solidFill>
                  <a:schemeClr val="tx2"/>
                </a:solidFill>
                <a:effectLst/>
                <a:latin typeface="Times New Roman" panose="02020603050405020304" pitchFamily="18" charset="0"/>
                <a:cs typeface="Times New Roman" panose="02020603050405020304" pitchFamily="18" charset="0"/>
              </a:rPr>
              <a:t>	Efficient dimensionality reduction for handling large 	datasets.</a:t>
            </a:r>
          </a:p>
          <a:p>
            <a:pPr algn="l"/>
            <a:r>
              <a:rPr lang="en-IN" sz="2800" b="0" i="0" dirty="0">
                <a:solidFill>
                  <a:schemeClr val="tx2"/>
                </a:solidFill>
                <a:effectLst/>
                <a:latin typeface="Times New Roman" panose="02020603050405020304" pitchFamily="18" charset="0"/>
                <a:cs typeface="Times New Roman" panose="02020603050405020304" pitchFamily="18" charset="0"/>
              </a:rPr>
              <a:t>	Scalable recommendation generation.</a:t>
            </a:r>
          </a:p>
          <a:p>
            <a:pPr algn="l"/>
            <a:r>
              <a:rPr lang="en-IN" sz="2800" b="0" i="0" dirty="0">
                <a:solidFill>
                  <a:schemeClr val="tx2"/>
                </a:solidFill>
                <a:effectLst/>
                <a:latin typeface="Times New Roman" panose="02020603050405020304" pitchFamily="18" charset="0"/>
                <a:cs typeface="Times New Roman" panose="02020603050405020304" pitchFamily="18" charset="0"/>
              </a:rPr>
              <a:t>	Ability to handle sparse user-item interaction data.</a:t>
            </a:r>
          </a:p>
          <a:p>
            <a:endParaRPr lang="en-IN" dirty="0"/>
          </a:p>
        </p:txBody>
      </p:sp>
    </p:spTree>
    <p:extLst>
      <p:ext uri="{BB962C8B-B14F-4D97-AF65-F5344CB8AC3E}">
        <p14:creationId xmlns:p14="http://schemas.microsoft.com/office/powerpoint/2010/main" val="3843337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B2C0-2498-573E-D4E9-C4F695C119F5}"/>
              </a:ext>
            </a:extLst>
          </p:cNvPr>
          <p:cNvSpPr>
            <a:spLocks noGrp="1"/>
          </p:cNvSpPr>
          <p:nvPr>
            <p:ph type="ctrTitle"/>
          </p:nvPr>
        </p:nvSpPr>
        <p:spPr>
          <a:xfrm>
            <a:off x="2284412" y="147484"/>
            <a:ext cx="8915399" cy="932968"/>
          </a:xfrm>
        </p:spPr>
        <p:txBody>
          <a:bodyPr/>
          <a:lstStyle/>
          <a:p>
            <a:r>
              <a:rPr lang="en-IN" dirty="0">
                <a:solidFill>
                  <a:schemeClr val="tx2"/>
                </a:solidFill>
                <a:latin typeface="Times New Roman" panose="02020603050405020304" pitchFamily="18" charset="0"/>
                <a:cs typeface="Times New Roman" panose="02020603050405020304" pitchFamily="18" charset="0"/>
              </a:rPr>
              <a:t>PCA and Clustering Results </a:t>
            </a:r>
          </a:p>
        </p:txBody>
      </p:sp>
      <p:sp>
        <p:nvSpPr>
          <p:cNvPr id="3" name="Subtitle 2">
            <a:extLst>
              <a:ext uri="{FF2B5EF4-FFF2-40B4-BE49-F238E27FC236}">
                <a16:creationId xmlns:a16="http://schemas.microsoft.com/office/drawing/2014/main" id="{1F2E2507-7025-191F-42F8-8D29BCB3A847}"/>
              </a:ext>
            </a:extLst>
          </p:cNvPr>
          <p:cNvSpPr>
            <a:spLocks noGrp="1"/>
          </p:cNvSpPr>
          <p:nvPr>
            <p:ph type="subTitle" idx="1"/>
          </p:nvPr>
        </p:nvSpPr>
        <p:spPr>
          <a:xfrm>
            <a:off x="2490890" y="1146479"/>
            <a:ext cx="8915399" cy="2665640"/>
          </a:xfrm>
        </p:spPr>
        <p:txBody>
          <a:bodyPr>
            <a:noAutofit/>
          </a:bodyPr>
          <a:lstStyle/>
          <a:p>
            <a:pPr algn="l">
              <a:buFont typeface="Arial" panose="020B0604020202020204" pitchFamily="34" charset="0"/>
              <a:buChar char="•"/>
            </a:pPr>
            <a:r>
              <a:rPr lang="en-US" sz="1600" b="0" i="0" dirty="0">
                <a:solidFill>
                  <a:schemeClr val="tx2"/>
                </a:solidFill>
                <a:effectLst/>
                <a:latin typeface="Times New Roman" panose="02020603050405020304" pitchFamily="18" charset="0"/>
                <a:cs typeface="Times New Roman" panose="02020603050405020304" pitchFamily="18" charset="0"/>
              </a:rPr>
              <a:t>Successfully reduced the dimensionality of user-movie interaction matrix</a:t>
            </a:r>
          </a:p>
          <a:p>
            <a:pPr algn="l">
              <a:buFont typeface="Arial" panose="020B0604020202020204" pitchFamily="34" charset="0"/>
              <a:buChar char="•"/>
            </a:pPr>
            <a:r>
              <a:rPr lang="en-US" sz="1600" b="0" i="0" dirty="0">
                <a:solidFill>
                  <a:schemeClr val="tx2"/>
                </a:solidFill>
                <a:effectLst/>
                <a:latin typeface="Times New Roman" panose="02020603050405020304" pitchFamily="18" charset="0"/>
                <a:cs typeface="Times New Roman" panose="02020603050405020304" pitchFamily="18" charset="0"/>
              </a:rPr>
              <a:t>Visualization shows clear clustering patterns in user preferences</a:t>
            </a:r>
          </a:p>
          <a:p>
            <a:pPr algn="l">
              <a:buFont typeface="Arial" panose="020B0604020202020204" pitchFamily="34" charset="0"/>
              <a:buChar char="•"/>
            </a:pPr>
            <a:r>
              <a:rPr lang="en-US" sz="1600" b="0" i="0" dirty="0">
                <a:solidFill>
                  <a:schemeClr val="tx2"/>
                </a:solidFill>
                <a:effectLst/>
                <a:latin typeface="Times New Roman" panose="02020603050405020304" pitchFamily="18" charset="0"/>
                <a:cs typeface="Times New Roman" panose="02020603050405020304" pitchFamily="18" charset="0"/>
              </a:rPr>
              <a:t>Top movie loadings for principal components reveal distinct movie groups from the 1990s era1</a:t>
            </a:r>
          </a:p>
          <a:p>
            <a:pPr algn="l">
              <a:buFont typeface="+mj-lt"/>
              <a:buAutoNum type="arabicPeriod" startAt="2"/>
            </a:pPr>
            <a:r>
              <a:rPr lang="en-US" sz="1600" b="0" i="0" dirty="0">
                <a:solidFill>
                  <a:schemeClr val="tx2"/>
                </a:solidFill>
                <a:effectLst/>
                <a:latin typeface="Times New Roman" panose="02020603050405020304" pitchFamily="18" charset="0"/>
                <a:cs typeface="Times New Roman" panose="02020603050405020304" pitchFamily="18" charset="0"/>
              </a:rPr>
              <a:t>Clustering Performance</a:t>
            </a:r>
          </a:p>
          <a:p>
            <a:pPr algn="l">
              <a:buFont typeface="Arial" panose="020B0604020202020204" pitchFamily="34" charset="0"/>
              <a:buChar char="•"/>
            </a:pPr>
            <a:r>
              <a:rPr lang="en-US" sz="1600" b="0" i="0" dirty="0">
                <a:solidFill>
                  <a:schemeClr val="tx2"/>
                </a:solidFill>
                <a:effectLst/>
                <a:latin typeface="Times New Roman" panose="02020603050405020304" pitchFamily="18" charset="0"/>
                <a:cs typeface="Times New Roman" panose="02020603050405020304" pitchFamily="18" charset="0"/>
              </a:rPr>
              <a:t>K-means clustering with 5 clusters effectively grouped similar users</a:t>
            </a:r>
          </a:p>
          <a:p>
            <a:pPr algn="l">
              <a:buFont typeface="Arial" panose="020B0604020202020204" pitchFamily="34" charset="0"/>
              <a:buChar char="•"/>
            </a:pPr>
            <a:r>
              <a:rPr lang="en-US" sz="1600" b="0" i="0" dirty="0">
                <a:solidFill>
                  <a:schemeClr val="tx2"/>
                </a:solidFill>
                <a:effectLst/>
                <a:latin typeface="Times New Roman" panose="02020603050405020304" pitchFamily="18" charset="0"/>
                <a:cs typeface="Times New Roman" panose="02020603050405020304" pitchFamily="18" charset="0"/>
              </a:rPr>
              <a:t>Each cluster represents distinct user preference patterns</a:t>
            </a:r>
          </a:p>
          <a:p>
            <a:pPr algn="l">
              <a:buFont typeface="Arial" panose="020B0604020202020204" pitchFamily="34" charset="0"/>
              <a:buChar char="•"/>
            </a:pPr>
            <a:r>
              <a:rPr lang="en-US" sz="1600" b="0" i="0" dirty="0">
                <a:solidFill>
                  <a:schemeClr val="tx2"/>
                </a:solidFill>
                <a:effectLst/>
                <a:latin typeface="Times New Roman" panose="02020603050405020304" pitchFamily="18" charset="0"/>
                <a:cs typeface="Times New Roman" panose="02020603050405020304" pitchFamily="18" charset="0"/>
              </a:rPr>
              <a:t>Users within same clusters show similar movie rating behaviors</a:t>
            </a:r>
          </a:p>
          <a:p>
            <a:endParaRPr lang="en-IN" sz="1600" dirty="0">
              <a:solidFill>
                <a:schemeClr val="tx2"/>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8FAC987-02EA-C126-BC98-F9871CF75513}"/>
              </a:ext>
            </a:extLst>
          </p:cNvPr>
          <p:cNvSpPr txBox="1"/>
          <p:nvPr/>
        </p:nvSpPr>
        <p:spPr>
          <a:xfrm>
            <a:off x="1832923" y="3876054"/>
            <a:ext cx="4650658" cy="369332"/>
          </a:xfrm>
          <a:prstGeom prst="rect">
            <a:avLst/>
          </a:prstGeom>
          <a:noFill/>
        </p:spPr>
        <p:txBody>
          <a:bodyPr wrap="square" rtlCol="0">
            <a:spAutoFit/>
          </a:bodyPr>
          <a:lstStyle/>
          <a:p>
            <a:r>
              <a:rPr lang="en-IN" b="1" dirty="0">
                <a:solidFill>
                  <a:schemeClr val="tx2"/>
                </a:solidFill>
                <a:latin typeface="Times New Roman" panose="02020603050405020304" pitchFamily="18" charset="0"/>
                <a:cs typeface="Times New Roman" panose="02020603050405020304" pitchFamily="18" charset="0"/>
              </a:rPr>
              <a:t>Our findings</a:t>
            </a:r>
          </a:p>
        </p:txBody>
      </p:sp>
      <p:sp>
        <p:nvSpPr>
          <p:cNvPr id="6" name="TextBox 5">
            <a:extLst>
              <a:ext uri="{FF2B5EF4-FFF2-40B4-BE49-F238E27FC236}">
                <a16:creationId xmlns:a16="http://schemas.microsoft.com/office/drawing/2014/main" id="{06C47C1C-87BA-50AF-4CFC-944C77548E8C}"/>
              </a:ext>
            </a:extLst>
          </p:cNvPr>
          <p:cNvSpPr txBox="1"/>
          <p:nvPr/>
        </p:nvSpPr>
        <p:spPr>
          <a:xfrm>
            <a:off x="2576051" y="4178666"/>
            <a:ext cx="6971071" cy="2862322"/>
          </a:xfrm>
          <a:prstGeom prst="rect">
            <a:avLst/>
          </a:prstGeom>
          <a:noFill/>
        </p:spPr>
        <p:txBody>
          <a:bodyPr wrap="square" rtlCol="0">
            <a:spAutoFit/>
          </a:bodyPr>
          <a:lstStyle/>
          <a:p>
            <a:pPr algn="l">
              <a:buFont typeface="Arial" panose="020B0604020202020204" pitchFamily="34" charset="0"/>
              <a:buChar char="•"/>
            </a:pPr>
            <a:r>
              <a:rPr lang="en-US" b="0" i="0" dirty="0">
                <a:solidFill>
                  <a:schemeClr val="tx2"/>
                </a:solidFill>
                <a:effectLst/>
                <a:latin typeface="Times New Roman" panose="02020603050405020304" pitchFamily="18" charset="0"/>
                <a:cs typeface="Times New Roman" panose="02020603050405020304" pitchFamily="18" charset="0"/>
              </a:rPr>
              <a:t>Movies from similar genres tend to have similar loadings in principal components</a:t>
            </a:r>
          </a:p>
          <a:p>
            <a:pPr algn="l">
              <a:buFont typeface="Arial" panose="020B0604020202020204" pitchFamily="34" charset="0"/>
              <a:buChar char="•"/>
            </a:pPr>
            <a:r>
              <a:rPr lang="en-US" b="0" i="0" dirty="0">
                <a:solidFill>
                  <a:schemeClr val="tx2"/>
                </a:solidFill>
                <a:effectLst/>
                <a:latin typeface="Times New Roman" panose="02020603050405020304" pitchFamily="18" charset="0"/>
                <a:cs typeface="Times New Roman" panose="02020603050405020304" pitchFamily="18" charset="0"/>
              </a:rPr>
              <a:t>Classic movies like "Back to the Future (1985)" and "True Lies (1994)" show strong influence on user preferences1</a:t>
            </a:r>
            <a:endParaRPr lang="en-US" dirty="0">
              <a:solidFill>
                <a:schemeClr val="tx2"/>
              </a:solidFill>
              <a:latin typeface="Times New Roman" panose="02020603050405020304" pitchFamily="18" charset="0"/>
              <a:cs typeface="Times New Roman" panose="02020603050405020304" pitchFamily="18" charset="0"/>
            </a:endParaRPr>
          </a:p>
          <a:p>
            <a:pPr algn="l"/>
            <a:endParaRPr lang="en-US" b="0" i="0" dirty="0">
              <a:solidFill>
                <a:schemeClr val="tx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chemeClr val="tx2"/>
                </a:solidFill>
                <a:effectLst/>
                <a:latin typeface="Times New Roman" panose="02020603050405020304" pitchFamily="18" charset="0"/>
                <a:cs typeface="Times New Roman" panose="02020603050405020304" pitchFamily="18" charset="0"/>
              </a:rPr>
              <a:t>Dataset handling:       100,000 observations of user ratings</a:t>
            </a:r>
          </a:p>
          <a:p>
            <a:pPr algn="l"/>
            <a:r>
              <a:rPr lang="en-US" b="0" i="0" dirty="0">
                <a:solidFill>
                  <a:schemeClr val="tx2"/>
                </a:solidFill>
                <a:effectLst/>
                <a:latin typeface="Times New Roman" panose="02020603050405020304" pitchFamily="18" charset="0"/>
                <a:cs typeface="Times New Roman" panose="02020603050405020304" pitchFamily="18" charset="0"/>
              </a:rPr>
              <a:t>				     943 user observations</a:t>
            </a:r>
          </a:p>
          <a:p>
            <a:pPr algn="l"/>
            <a:r>
              <a:rPr lang="en-US" b="0" i="0" dirty="0">
                <a:solidFill>
                  <a:schemeClr val="tx2"/>
                </a:solidFill>
                <a:effectLst/>
                <a:latin typeface="Times New Roman" panose="02020603050405020304" pitchFamily="18" charset="0"/>
                <a:cs typeface="Times New Roman" panose="02020603050405020304" pitchFamily="18" charset="0"/>
              </a:rPr>
              <a:t>				     1683 unique movies</a:t>
            </a:r>
          </a:p>
          <a:p>
            <a:pPr algn="l"/>
            <a:r>
              <a:rPr lang="en-US" b="0" i="0" dirty="0">
                <a:solidFill>
                  <a:schemeClr val="tx2"/>
                </a:solidFill>
                <a:effectLst/>
                <a:latin typeface="Times New Roman" panose="02020603050405020304" pitchFamily="18" charset="0"/>
                <a:cs typeface="Times New Roman" panose="02020603050405020304" pitchFamily="18" charset="0"/>
              </a:rPr>
              <a:t>				     Large matrix successfully processed</a:t>
            </a:r>
          </a:p>
          <a:p>
            <a:pPr algn="l"/>
            <a:endParaRPr lang="en-IN" b="0" i="0" dirty="0">
              <a:solidFill>
                <a:schemeClr val="tx2"/>
              </a:solidFill>
              <a:effectLst/>
              <a:latin typeface="var(--font-berkeley-mono)"/>
            </a:endParaRPr>
          </a:p>
        </p:txBody>
      </p:sp>
    </p:spTree>
    <p:extLst>
      <p:ext uri="{BB962C8B-B14F-4D97-AF65-F5344CB8AC3E}">
        <p14:creationId xmlns:p14="http://schemas.microsoft.com/office/powerpoint/2010/main" val="89594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B6B7-9482-B504-BB89-0B0B4DE5DB59}"/>
              </a:ext>
            </a:extLst>
          </p:cNvPr>
          <p:cNvSpPr>
            <a:spLocks noGrp="1"/>
          </p:cNvSpPr>
          <p:nvPr>
            <p:ph type="ctrTitle"/>
          </p:nvPr>
        </p:nvSpPr>
        <p:spPr/>
        <p:txBody>
          <a:bodyPr>
            <a:noAutofit/>
          </a:bodyPr>
          <a:lstStyle/>
          <a:p>
            <a:r>
              <a:rPr lang="en-US" sz="2800" b="0" i="0" dirty="0">
                <a:solidFill>
                  <a:schemeClr val="tx2"/>
                </a:solidFill>
                <a:effectLst/>
                <a:latin typeface="Times New Roman" panose="02020603050405020304" pitchFamily="18" charset="0"/>
                <a:cs typeface="Times New Roman" panose="02020603050405020304" pitchFamily="18" charset="0"/>
              </a:rPr>
              <a:t>Impact and Sustainability:</a:t>
            </a:r>
            <a:br>
              <a:rPr lang="en-US" sz="2800" b="0" i="0" dirty="0">
                <a:solidFill>
                  <a:schemeClr val="tx2"/>
                </a:solidFill>
                <a:effectLst/>
                <a:latin typeface="Times New Roman" panose="02020603050405020304" pitchFamily="18" charset="0"/>
                <a:cs typeface="Times New Roman" panose="02020603050405020304" pitchFamily="18" charset="0"/>
              </a:rPr>
            </a:br>
            <a:br>
              <a:rPr lang="en-US" sz="1800" b="0" i="0" dirty="0">
                <a:solidFill>
                  <a:schemeClr val="tx2"/>
                </a:solidFill>
                <a:effectLst/>
                <a:latin typeface="Times New Roman" panose="02020603050405020304" pitchFamily="18" charset="0"/>
                <a:cs typeface="Times New Roman" panose="02020603050405020304" pitchFamily="18" charset="0"/>
              </a:rPr>
            </a:br>
            <a:r>
              <a:rPr lang="en-US" sz="1800" b="0" i="0" dirty="0">
                <a:solidFill>
                  <a:schemeClr val="tx2"/>
                </a:solidFill>
                <a:effectLst/>
                <a:latin typeface="Times New Roman" panose="02020603050405020304" pitchFamily="18" charset="0"/>
                <a:cs typeface="Times New Roman" panose="02020603050405020304" pitchFamily="18" charset="0"/>
              </a:rPr>
              <a:t>1. System Benefits</a:t>
            </a:r>
            <a:br>
              <a:rPr lang="en-US" sz="1800" b="0" i="0" dirty="0">
                <a:solidFill>
                  <a:schemeClr val="tx2"/>
                </a:solidFill>
                <a:effectLst/>
                <a:latin typeface="Times New Roman" panose="02020603050405020304" pitchFamily="18" charset="0"/>
                <a:cs typeface="Times New Roman" panose="02020603050405020304" pitchFamily="18" charset="0"/>
              </a:rPr>
            </a:br>
            <a:r>
              <a:rPr lang="en-US" sz="1800" b="0" i="0" dirty="0">
                <a:solidFill>
                  <a:schemeClr val="tx2"/>
                </a:solidFill>
                <a:effectLst/>
                <a:latin typeface="Times New Roman" panose="02020603050405020304" pitchFamily="18" charset="0"/>
                <a:cs typeface="Times New Roman" panose="02020603050405020304" pitchFamily="18" charset="0"/>
              </a:rPr>
              <a:t>	Efficient handling of large datasets</a:t>
            </a:r>
            <a:br>
              <a:rPr lang="en-US" sz="1800" b="0" i="0" dirty="0">
                <a:solidFill>
                  <a:schemeClr val="tx2"/>
                </a:solidFill>
                <a:effectLst/>
                <a:latin typeface="Times New Roman" panose="02020603050405020304" pitchFamily="18" charset="0"/>
                <a:cs typeface="Times New Roman" panose="02020603050405020304" pitchFamily="18" charset="0"/>
              </a:rPr>
            </a:br>
            <a:r>
              <a:rPr lang="en-US" sz="1800" b="0" i="0" dirty="0">
                <a:solidFill>
                  <a:schemeClr val="tx2"/>
                </a:solidFill>
                <a:effectLst/>
                <a:latin typeface="Times New Roman" panose="02020603050405020304" pitchFamily="18" charset="0"/>
                <a:cs typeface="Times New Roman" panose="02020603050405020304" pitchFamily="18" charset="0"/>
              </a:rPr>
              <a:t>	Scalable recommendation generation</a:t>
            </a:r>
            <a:br>
              <a:rPr lang="en-US" sz="1800" b="0" i="0" dirty="0">
                <a:solidFill>
                  <a:schemeClr val="tx2"/>
                </a:solidFill>
                <a:effectLst/>
                <a:latin typeface="Times New Roman" panose="02020603050405020304" pitchFamily="18" charset="0"/>
                <a:cs typeface="Times New Roman" panose="02020603050405020304" pitchFamily="18" charset="0"/>
              </a:rPr>
            </a:br>
            <a:r>
              <a:rPr lang="en-US" sz="1800" b="0" i="0" dirty="0">
                <a:solidFill>
                  <a:schemeClr val="tx2"/>
                </a:solidFill>
                <a:effectLst/>
                <a:latin typeface="Times New Roman" panose="02020603050405020304" pitchFamily="18" charset="0"/>
                <a:cs typeface="Times New Roman" panose="02020603050405020304" pitchFamily="18" charset="0"/>
              </a:rPr>
              <a:t>	Personalized user experience through clustering</a:t>
            </a:r>
            <a:br>
              <a:rPr lang="en-US" sz="1800" b="0" i="0" dirty="0">
                <a:solidFill>
                  <a:schemeClr val="tx2"/>
                </a:solidFill>
                <a:effectLst/>
                <a:latin typeface="Times New Roman" panose="02020603050405020304" pitchFamily="18" charset="0"/>
                <a:cs typeface="Times New Roman" panose="02020603050405020304" pitchFamily="18" charset="0"/>
              </a:rPr>
            </a:br>
            <a:r>
              <a:rPr lang="en-US" sz="1800" b="0" i="0" dirty="0">
                <a:solidFill>
                  <a:schemeClr val="tx2"/>
                </a:solidFill>
                <a:effectLst/>
                <a:latin typeface="Times New Roman" panose="02020603050405020304" pitchFamily="18" charset="0"/>
                <a:cs typeface="Times New Roman" panose="02020603050405020304" pitchFamily="18" charset="0"/>
              </a:rPr>
              <a:t>2. Limitations</a:t>
            </a:r>
            <a:br>
              <a:rPr lang="en-US" sz="1800" b="0" i="0" dirty="0">
                <a:solidFill>
                  <a:schemeClr val="tx2"/>
                </a:solidFill>
                <a:effectLst/>
                <a:latin typeface="Times New Roman" panose="02020603050405020304" pitchFamily="18" charset="0"/>
                <a:cs typeface="Times New Roman" panose="02020603050405020304" pitchFamily="18" charset="0"/>
              </a:rPr>
            </a:br>
            <a:r>
              <a:rPr lang="en-US" sz="1800" b="0" i="0" dirty="0">
                <a:solidFill>
                  <a:schemeClr val="tx2"/>
                </a:solidFill>
                <a:effectLst/>
                <a:latin typeface="Times New Roman" panose="02020603050405020304" pitchFamily="18" charset="0"/>
                <a:cs typeface="Times New Roman" panose="02020603050405020304" pitchFamily="18" charset="0"/>
              </a:rPr>
              <a:t>	Current implementation focuses mainly on explicit ratings</a:t>
            </a:r>
            <a:br>
              <a:rPr lang="en-US" sz="1800" b="0" i="0" dirty="0">
                <a:solidFill>
                  <a:schemeClr val="tx2"/>
                </a:solidFill>
                <a:effectLst/>
                <a:latin typeface="Times New Roman" panose="02020603050405020304" pitchFamily="18" charset="0"/>
                <a:cs typeface="Times New Roman" panose="02020603050405020304" pitchFamily="18" charset="0"/>
              </a:rPr>
            </a:br>
            <a:r>
              <a:rPr lang="en-US" sz="1800" b="0" i="0" dirty="0">
                <a:solidFill>
                  <a:schemeClr val="tx2"/>
                </a:solidFill>
                <a:effectLst/>
                <a:latin typeface="Times New Roman" panose="02020603050405020304" pitchFamily="18" charset="0"/>
                <a:cs typeface="Times New Roman" panose="02020603050405020304" pitchFamily="18" charset="0"/>
              </a:rPr>
              <a:t>	Limited exploration of temporal aspects</a:t>
            </a:r>
            <a:br>
              <a:rPr lang="en-US" sz="1800" b="0" i="0" dirty="0">
                <a:solidFill>
                  <a:schemeClr val="tx2"/>
                </a:solidFill>
                <a:effectLst/>
                <a:latin typeface="Times New Roman" panose="02020603050405020304" pitchFamily="18" charset="0"/>
                <a:cs typeface="Times New Roman" panose="02020603050405020304" pitchFamily="18" charset="0"/>
              </a:rPr>
            </a:br>
            <a:r>
              <a:rPr lang="en-US" sz="1800" b="0" i="0" dirty="0">
                <a:solidFill>
                  <a:schemeClr val="tx2"/>
                </a:solidFill>
                <a:effectLst/>
                <a:latin typeface="Times New Roman" panose="02020603050405020304" pitchFamily="18" charset="0"/>
                <a:cs typeface="Times New Roman" panose="02020603050405020304" pitchFamily="18" charset="0"/>
              </a:rPr>
              <a:t>	Could benefit from more dynamic updating mechanisms</a:t>
            </a:r>
            <a:br>
              <a:rPr lang="en-US" sz="1800" b="0" i="0" dirty="0">
                <a:solidFill>
                  <a:schemeClr val="tx2"/>
                </a:solidFill>
                <a:effectLst/>
                <a:latin typeface="Times New Roman" panose="02020603050405020304" pitchFamily="18" charset="0"/>
                <a:cs typeface="Times New Roman" panose="02020603050405020304" pitchFamily="18" charset="0"/>
              </a:rPr>
            </a:br>
            <a:r>
              <a:rPr lang="en-US" sz="1800" b="0" i="0" dirty="0">
                <a:solidFill>
                  <a:schemeClr val="tx2"/>
                </a:solidFill>
                <a:effectLst/>
                <a:latin typeface="Times New Roman" panose="02020603050405020304" pitchFamily="18" charset="0"/>
                <a:cs typeface="Times New Roman" panose="02020603050405020304" pitchFamily="18" charset="0"/>
              </a:rPr>
              <a:t>3. Future Sustainability</a:t>
            </a:r>
            <a:br>
              <a:rPr lang="en-US" sz="1800" b="0" i="0" dirty="0">
                <a:solidFill>
                  <a:schemeClr val="tx2"/>
                </a:solidFill>
                <a:effectLst/>
                <a:latin typeface="Times New Roman" panose="02020603050405020304" pitchFamily="18" charset="0"/>
                <a:cs typeface="Times New Roman" panose="02020603050405020304" pitchFamily="18" charset="0"/>
              </a:rPr>
            </a:br>
            <a:r>
              <a:rPr lang="en-US" sz="1800" b="0" i="0" dirty="0">
                <a:solidFill>
                  <a:schemeClr val="tx2"/>
                </a:solidFill>
                <a:effectLst/>
                <a:latin typeface="Times New Roman" panose="02020603050405020304" pitchFamily="18" charset="0"/>
                <a:cs typeface="Times New Roman" panose="02020603050405020304" pitchFamily="18" charset="0"/>
              </a:rPr>
              <a:t>	System can handle growing datasets through PCA dimensionality reduction</a:t>
            </a:r>
            <a:br>
              <a:rPr lang="en-US" sz="1800" b="0" i="0" dirty="0">
                <a:solidFill>
                  <a:schemeClr val="tx2"/>
                </a:solidFill>
                <a:effectLst/>
                <a:latin typeface="Times New Roman" panose="02020603050405020304" pitchFamily="18" charset="0"/>
                <a:cs typeface="Times New Roman" panose="02020603050405020304" pitchFamily="18" charset="0"/>
              </a:rPr>
            </a:br>
            <a:r>
              <a:rPr lang="en-US" sz="1800" b="0" i="0" dirty="0">
                <a:solidFill>
                  <a:schemeClr val="tx2"/>
                </a:solidFill>
                <a:effectLst/>
                <a:latin typeface="Times New Roman" panose="02020603050405020304" pitchFamily="18" charset="0"/>
                <a:cs typeface="Times New Roman" panose="02020603050405020304" pitchFamily="18" charset="0"/>
              </a:rPr>
              <a:t>	Clustering approach ensures scalability</a:t>
            </a:r>
            <a:br>
              <a:rPr lang="en-US" sz="1800" b="0" i="0" dirty="0">
                <a:solidFill>
                  <a:schemeClr val="tx2"/>
                </a:solidFill>
                <a:effectLst/>
                <a:latin typeface="Times New Roman" panose="02020603050405020304" pitchFamily="18" charset="0"/>
                <a:cs typeface="Times New Roman" panose="02020603050405020304" pitchFamily="18" charset="0"/>
              </a:rPr>
            </a:br>
            <a:r>
              <a:rPr lang="en-US" sz="1800" b="0" i="0" dirty="0">
                <a:solidFill>
                  <a:schemeClr val="tx2"/>
                </a:solidFill>
                <a:effectLst/>
                <a:latin typeface="Times New Roman" panose="02020603050405020304" pitchFamily="18" charset="0"/>
                <a:cs typeface="Times New Roman" panose="02020603050405020304" pitchFamily="18" charset="0"/>
              </a:rPr>
              <a:t>	Framework allows for easy updates and modifications</a:t>
            </a:r>
            <a:br>
              <a:rPr lang="en-US" sz="1800" b="0" i="0" dirty="0">
                <a:solidFill>
                  <a:schemeClr val="tx2"/>
                </a:solidFill>
                <a:effectLst/>
                <a:latin typeface="Times New Roman" panose="02020603050405020304" pitchFamily="18" charset="0"/>
                <a:cs typeface="Times New Roman" panose="02020603050405020304" pitchFamily="18" charset="0"/>
              </a:rPr>
            </a:br>
            <a:endParaRPr lang="en-IN" sz="18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5301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138</TotalTime>
  <Words>549</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Century Gothic</vt:lpstr>
      <vt:lpstr>Times New Roman</vt:lpstr>
      <vt:lpstr>var(--font-berkeley-mono)</vt:lpstr>
      <vt:lpstr>Wingdings</vt:lpstr>
      <vt:lpstr>Wingdings 3</vt:lpstr>
      <vt:lpstr>Wisp</vt:lpstr>
      <vt:lpstr>Statistical Learning and Data Mining - 2 </vt:lpstr>
      <vt:lpstr>PowerPoint Presentation</vt:lpstr>
      <vt:lpstr>Plays a significant role in enhancing user experience and engagement.   This project aims to build an efficient movie recommendation system by leveraging Principal Component Analysis (PCA) and K-Means Clustering.</vt:lpstr>
      <vt:lpstr>Our Database: MovieLens  Dataset </vt:lpstr>
      <vt:lpstr>Software</vt:lpstr>
      <vt:lpstr>Methodology</vt:lpstr>
      <vt:lpstr>Important features of this application</vt:lpstr>
      <vt:lpstr>PCA and Clustering Results </vt:lpstr>
      <vt:lpstr>Impact and Sustainability:  1. System Benefits  Efficient handling of large datasets  Scalable recommendation generation  Personalized user experience through clustering 2. Limitations  Current implementation focuses mainly on explicit ratings  Limited exploration of temporal aspects  Could benefit from more dynamic updating mechanisms 3. Future Sustainability  System can handle growing datasets through PCA dimensionality reduction  Clustering approach ensures scalability  Framework allows for easy updates and modifications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Arpitha Ramesh</dc:creator>
  <cp:lastModifiedBy>Sai Arpitha Ramesh</cp:lastModifiedBy>
  <cp:revision>3</cp:revision>
  <dcterms:created xsi:type="dcterms:W3CDTF">2024-12-10T21:25:45Z</dcterms:created>
  <dcterms:modified xsi:type="dcterms:W3CDTF">2025-07-11T21:52:20Z</dcterms:modified>
</cp:coreProperties>
</file>