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6" r:id="rId3"/>
    <p:sldId id="287" r:id="rId4"/>
    <p:sldId id="256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2" r:id="rId16"/>
    <p:sldId id="298" r:id="rId17"/>
    <p:sldId id="303" r:id="rId18"/>
    <p:sldId id="304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Bhargava Reddy" userId="2604dac154a2aad9" providerId="LiveId" clId="{44BF2955-1824-42BA-B0B7-8CC8F62C905C}"/>
    <pc:docChg chg="modSld">
      <pc:chgData name="Sai Bhargava Reddy" userId="2604dac154a2aad9" providerId="LiveId" clId="{44BF2955-1824-42BA-B0B7-8CC8F62C905C}" dt="2025-04-04T10:34:30.290" v="3" actId="1036"/>
      <pc:docMkLst>
        <pc:docMk/>
      </pc:docMkLst>
      <pc:sldChg chg="modSp mod">
        <pc:chgData name="Sai Bhargava Reddy" userId="2604dac154a2aad9" providerId="LiveId" clId="{44BF2955-1824-42BA-B0B7-8CC8F62C905C}" dt="2025-04-04T10:34:30.290" v="3" actId="1036"/>
        <pc:sldMkLst>
          <pc:docMk/>
          <pc:sldMk cId="976612574" sldId="292"/>
        </pc:sldMkLst>
        <pc:picChg chg="mod">
          <ac:chgData name="Sai Bhargava Reddy" userId="2604dac154a2aad9" providerId="LiveId" clId="{44BF2955-1824-42BA-B0B7-8CC8F62C905C}" dt="2025-04-04T10:34:30.290" v="3" actId="1036"/>
          <ac:picMkLst>
            <pc:docMk/>
            <pc:sldMk cId="976612574" sldId="292"/>
            <ac:picMk id="6" creationId="{BAC5093A-C6A1-4ED0-B1E4-51472D48F7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commons.wikimedia.org/wiki/File:Artificial_neural_network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m.wikipedia.org/wiki/Fichier:MultiLayerNeuralNetworkBigger_english.p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woman-art-painting-mona-lisa-40997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Neuron_Hand-tuned.svg" TargetMode="External"/><Relationship Id="rId5" Type="http://schemas.openxmlformats.org/officeDocument/2006/relationships/hyperlink" Target="https://commons.wikimedia.org/wiki/File:Artificial_neural_network.svg" TargetMode="External"/><Relationship Id="rId10" Type="http://schemas.openxmlformats.org/officeDocument/2006/relationships/image" Target="../media/image10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hyperlink" Target="https://commons.wikimedia.org/wiki/File:Artificial_neural_network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71052" y="347525"/>
            <a:ext cx="12526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DETECTORS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30060"/>
            <a:ext cx="12124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9108"/>
              </p:ext>
            </p:extLst>
          </p:nvPr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9493"/>
              </p:ext>
            </p:extLst>
          </p:nvPr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76866"/>
              </p:ext>
            </p:extLst>
          </p:nvPr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FEATURE MAPS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08" y="3927824"/>
            <a:ext cx="1531948" cy="15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FEATURE 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34182"/>
              </p:ext>
            </p:extLst>
          </p:nvPr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66231"/>
              </p:ext>
            </p:extLst>
          </p:nvPr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DETECTOR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FEATURE MAP</a:t>
            </a: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586" y="5019832"/>
            <a:ext cx="1110224" cy="11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RELU (RECTIFIED LINEAR UNITS)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21236" y="1406380"/>
            <a:ext cx="10136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</a:t>
            </a:r>
          </a:p>
        </p:txBody>
      </p:sp>
      <p:pic>
        <p:nvPicPr>
          <p:cNvPr id="33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https://commons.wikimedia.org/wiki/File:Artificial_neural_network.svg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332698" y="2701492"/>
            <a:ext cx="1770011" cy="273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TARGET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CLASSES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Airplanes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Cars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Birds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Cats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Deer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Frogs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Horses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Ships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Trucks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Left Brace 3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KERNELS/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FEATURE DETECTORS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  <a:gradFill rotWithShape="1">
            <a:gsLst>
              <a:gs pos="0">
                <a:srgbClr val="4472C4">
                  <a:tint val="100000"/>
                  <a:shade val="100000"/>
                  <a:satMod val="130000"/>
                </a:srgbClr>
              </a:gs>
              <a:gs pos="100000">
                <a:srgbClr val="4472C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POOLING FILTERS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CONVOLUTIONAL LAYER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kern="0" dirty="0">
                <a:latin typeface="Arial"/>
                <a:cs typeface="Arial"/>
                <a:sym typeface="Arial"/>
              </a:rPr>
              <a:t>POOLING LAYER (DOWNSAMPLING)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>
                <a:latin typeface="Arial"/>
                <a:cs typeface="Arial"/>
                <a:sym typeface="Arial"/>
              </a:rPr>
              <a:t>CONVOLUTION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>
                <a:latin typeface="Arial"/>
                <a:cs typeface="Arial"/>
                <a:sym typeface="Arial"/>
              </a:rPr>
              <a:t>POOLING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sz="1050" kern="0" dirty="0">
                <a:latin typeface="Arial"/>
                <a:cs typeface="Arial"/>
                <a:sym typeface="Arial"/>
              </a:rPr>
              <a:t>FLATTENING</a:t>
            </a:r>
          </a:p>
        </p:txBody>
      </p:sp>
      <p:pic>
        <p:nvPicPr>
          <p:cNvPr id="5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7" y="3097525"/>
            <a:ext cx="1033415" cy="10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RELU (RECTIFIED LINEAR UNITS)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57805"/>
            <a:ext cx="12200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gradient of the RELU does not vanish as we increase x compared to the 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74115"/>
              </p:ext>
            </p:extLst>
          </p:nvPr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-8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496"/>
              </p:ext>
            </p:extLst>
          </p:nvPr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17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9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638" y="1114463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urved Connector 29"/>
          <p:cNvCxnSpPr/>
          <p:nvPr/>
        </p:nvCxnSpPr>
        <p:spPr>
          <a:xfrm rot="10800000" flipV="1">
            <a:off x="9969501" y="1435124"/>
            <a:ext cx="635237" cy="553133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946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POOLING (DOWNSAMPLING)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83545" y="1304541"/>
            <a:ext cx="10660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Pooling or down sampling layers are placed after convolutional layers to reduce feature map dimensionality.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This improves the computational efficiency while preserving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Pooling helps the model to generalize by avoiding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If one of the pixel is shifted, the pooled feature map will still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Max pooling works by retaining the maximum feature response within a given sample size in a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Live illustration 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http://scs.ryerson.ca/~aharley/vis/conv/flat.html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83176"/>
              </p:ext>
            </p:extLst>
          </p:nvPr>
        </p:nvGraphicFramePr>
        <p:xfrm>
          <a:off x="1021210" y="37436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021210" y="37436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72974" y="44049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77471" y="44049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2974" y="49144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77471" y="49144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649695" y="46941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9662" y="43407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MAX POOLING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79388" y="6279549"/>
            <a:ext cx="9022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2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200" kern="0" dirty="0">
                <a:solidFill>
                  <a:srgbClr val="000000"/>
                </a:solidFill>
                <a:latin typeface="Arial"/>
                <a:cs typeface="Arial"/>
                <a:sym typeface="Arial"/>
                <a:hlinkClick r:id="rId4"/>
              </a:rPr>
              <a:t>https://commons.wikimedia.org/wiki/File:Artificial_neural_network.svg</a:t>
            </a:r>
            <a:endParaRPr lang="en-CA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CA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9695" y="50437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STRIDE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81281" y="38378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81281" y="43479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081280" y="48703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81280" y="53680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6404585" y="47081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0556" y="43452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>
                <a:latin typeface="Arial"/>
                <a:cs typeface="Arial"/>
                <a:sym typeface="Arial"/>
              </a:rPr>
              <a:t>FLATTENING</a:t>
            </a:r>
          </a:p>
        </p:txBody>
      </p:sp>
      <p:pic>
        <p:nvPicPr>
          <p:cNvPr id="43" name="Picture 2" descr="File:Artificial neural network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44" y="39305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4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33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9793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TO IMPROVE NETWORK PERFORMANCE?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9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INCREASE 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2200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Improve accuracy by adding more feature detectors/filters or adding a dropout.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refers to dropping out units in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Neurons develop co-dependency amongst each other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Dropout is a regularization technique for reducing overfitting in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19931" y="352217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158829" y="280742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35" name="Left Brace 34"/>
          <p:cNvSpPr/>
          <p:nvPr/>
        </p:nvSpPr>
        <p:spPr>
          <a:xfrm rot="20490726">
            <a:off x="821851" y="303698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FF0000"/>
                </a:solidFill>
              </a:rPr>
              <a:t>64 INSTEAD OF 32</a:t>
            </a: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9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85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31852" y="311289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31851" y="402339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99920" y="6393520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4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156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979339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5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06885"/>
              </p:ext>
            </p:extLst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9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2231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D155F8-1F34-446E-83E7-38B944B01F42}"/>
              </a:ext>
            </a:extLst>
          </p:cNvPr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DEEP NEURAL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8AC86-F5A7-47F0-9187-15403F3C516D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CIFAR-10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CLASSIFICATION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230956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Vs. </a:t>
            </a:r>
            <a:r>
              <a:rPr lang="en-CA" sz="3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79098"/>
              </p:ext>
            </p:extLst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36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STATEMENT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3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CIFAR-10 is a dataset that consists of several images divided into the following 10 classes: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Airplanes, Cars, Birds, Cats, Deer, Dogs, Frogs, Horses, Ships, Trucks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stands for the Canadian Institute For Advanced Research (CIFAR)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CIFAR-10 is widely used for machine learning and computer vision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consists of 60,000 32x32 color images, 6,000 images of each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Images have low resolution (32x32).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Data Source: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https://www.cs.toronto.edu/~kriz/cifar.html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30" y="1533323"/>
            <a:ext cx="4124669" cy="4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CLASSIFIER</a:t>
            </a:r>
            <a:endParaRPr lang="en-CA" b="1" dirty="0"/>
          </a:p>
        </p:txBody>
      </p:sp>
      <p:sp>
        <p:nvSpPr>
          <p:cNvPr id="8" name="Rectangle 7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05386" y="4449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120000"/>
            </a:pPr>
            <a:r>
              <a:rPr lang="en-US" dirty="0">
                <a:solidFill>
                  <a:schemeClr val="dk1"/>
                </a:solidFill>
              </a:rPr>
              <a:t>CIFAR-10 Dataset consists of 60,000 images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50,000 training 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10,000 testing</a:t>
            </a:r>
          </a:p>
          <a:p>
            <a:pPr lvl="0">
              <a:buSzPct val="120000"/>
            </a:pPr>
            <a:r>
              <a:rPr lang="en-US" dirty="0">
                <a:solidFill>
                  <a:schemeClr val="dk1"/>
                </a:solidFill>
              </a:rPr>
              <a:t>Images are 32x32 pixels (colored)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01441" y="2183187"/>
            <a:ext cx="18604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Airplanes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Cars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Birds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Cats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Deer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Horses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Ships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Trucks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36702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 Brace 14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0801349" cy="58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dataset consists of 60,000 32x32 color images, 6,000 images of each class.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32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8" y="2779117"/>
            <a:ext cx="1883671" cy="192522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/>
      <p:bldP spid="14" grpId="0" animBg="1"/>
      <p:bldP spid="15" grpId="0" animBg="1"/>
      <p:bldP spid="16" grpId="0" animBg="1"/>
      <p:bldP spid="22" grpId="0"/>
      <p:bldP spid="23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342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CNNs AND HOW DO THEY LEARN?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TO DIGITALLY REPRESENT AN IMAGE?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greyscale image is system of 256 tones with values ranging from 0-255.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'0' represents black and '255' represents white.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Numbers in-between represents greys between black and white.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Binary systems use digits '0' and '1‘ where '00000000' for black, to '11111111' for white (8-bit image).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Note: binary value of '11111111' is equal to decimal value of '255‘.</a:t>
            </a:r>
          </a:p>
        </p:txBody>
      </p:sp>
      <p:pic>
        <p:nvPicPr>
          <p:cNvPr id="7" name="Picture 2" descr="Image result for monali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89" y="3372569"/>
            <a:ext cx="2546681" cy="2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4702"/>
              </p:ext>
            </p:extLst>
          </p:nvPr>
        </p:nvGraphicFramePr>
        <p:xfrm>
          <a:off x="4386958" y="3372569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26572"/>
              </p:ext>
            </p:extLst>
          </p:nvPr>
        </p:nvGraphicFramePr>
        <p:xfrm>
          <a:off x="7580158" y="3384195"/>
          <a:ext cx="2866212" cy="2546682"/>
        </p:xfrm>
        <a:graphic>
          <a:graphicData uri="http://schemas.openxmlformats.org/drawingml/2006/table">
            <a:tbl>
              <a:tblPr firstRow="1" bandRow="1"/>
              <a:tblGrid>
                <a:gridCol w="95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11111111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10011011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89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Roboto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CA" sz="1200" b="1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00000000</a:t>
                      </a: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09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31256" y="6244098"/>
            <a:ext cx="7325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/>
              <a:t>Photo Credit: </a:t>
            </a:r>
            <a:r>
              <a:rPr lang="en-CA" sz="1200" dirty="0">
                <a:hlinkClick r:id="rId4"/>
              </a:rPr>
              <a:t>https://www.pexels.com/photo/woman-art-painting-mona-lisa-40997/</a:t>
            </a:r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3317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NETWORKS BASICS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71052" y="1457805"/>
            <a:ext cx="12200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46" y="2794243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59319" y="6195734"/>
            <a:ext cx="5541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/>
              <a:t>Photo Credit: </a:t>
            </a:r>
            <a:r>
              <a:rPr lang="en-CA" sz="1200" dirty="0">
                <a:hlinkClick r:id="rId5"/>
              </a:rPr>
              <a:t>https://commons.wikimedia.org/wiki/File:Artificial_neural_network.svg</a:t>
            </a:r>
            <a:endParaRPr lang="en-CA" sz="1200" dirty="0"/>
          </a:p>
          <a:p>
            <a:r>
              <a:rPr lang="en-CA" sz="1200" b="1" dirty="0"/>
              <a:t>Photo Credit: </a:t>
            </a:r>
            <a:r>
              <a:rPr lang="en-CA" sz="1200" dirty="0">
                <a:hlinkClick r:id="rId6"/>
              </a:rPr>
              <a:t>https://commons.wikimedia.org/wiki/File:Neuron_Hand-tuned.svg</a:t>
            </a: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81758"/>
              </p:ext>
            </p:extLst>
          </p:nvPr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4504467" imgH="1770930" progId="Visio.Drawing.11">
                  <p:embed/>
                </p:oleObj>
              </mc:Choice>
              <mc:Fallback>
                <p:oleObj name="Visio" r:id="rId7" imgW="4504467" imgH="1770930" progId="Visio.Drawing.11">
                  <p:embed/>
                  <p:pic>
                    <p:nvPicPr>
                      <p:cNvPr id="9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29676"/>
              </p:ext>
            </p:extLst>
          </p:nvPr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12800" imgH="457200" progId="Equation.3">
                  <p:embed/>
                </p:oleObj>
              </mc:Choice>
              <mc:Fallback>
                <p:oleObj name="Equation" r:id="rId9" imgW="16128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9" y="48987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721328" y="92503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CONVOLUTIONAL NEURAL NETWORKS: ENTIRE NETWORK OVERVIEW</a:t>
            </a:r>
          </a:p>
        </p:txBody>
      </p:sp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09" y="2954899"/>
            <a:ext cx="1724399" cy="15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/>
              <a:t>Photo Credit: </a:t>
            </a:r>
            <a:r>
              <a:rPr lang="en-CA" sz="1200" dirty="0">
                <a:hlinkClick r:id="rId4"/>
              </a:rPr>
              <a:t>https://commons.wikimedia.org/wiki/File:Artificial_neural_network.svg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11" name="Left Brace 10"/>
          <p:cNvSpPr/>
          <p:nvPr/>
        </p:nvSpPr>
        <p:spPr>
          <a:xfrm>
            <a:off x="10342549" y="1777850"/>
            <a:ext cx="408599" cy="3893740"/>
          </a:xfrm>
          <a:prstGeom prst="leftBrace">
            <a:avLst>
              <a:gd name="adj1" fmla="val 96160"/>
              <a:gd name="adj2" fmla="val 5065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/>
          <p:cNvSpPr/>
          <p:nvPr/>
        </p:nvSpPr>
        <p:spPr>
          <a:xfrm rot="10800000">
            <a:off x="11434015" y="1779078"/>
            <a:ext cx="374270" cy="3893740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22917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25961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29688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3357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KERNELS/</a:t>
            </a:r>
          </a:p>
          <a:p>
            <a:pPr algn="ctr"/>
            <a:r>
              <a:rPr lang="en-CA" b="1" dirty="0"/>
              <a:t>FEATURE DETECTORS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12995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49672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25961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948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(DOWNSAMPLING)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5034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148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POOLING</a:t>
            </a:r>
          </a:p>
        </p:txBody>
      </p:sp>
      <p:pic>
        <p:nvPicPr>
          <p:cNvPr id="30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11" y="2450527"/>
            <a:ext cx="2452974" cy="24236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1" y="3063164"/>
            <a:ext cx="1110224" cy="11347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004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2948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65816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69761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POOLING FILTERS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6095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74681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2730" y="2556986"/>
            <a:ext cx="1770011" cy="251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u="sng" dirty="0">
                <a:solidFill>
                  <a:schemeClr val="dk1"/>
                </a:solidFill>
              </a:rPr>
              <a:t>TARGET CLASSES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Airplanes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Cars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Birds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Cats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Deer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Dogs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Frogs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Horses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Ships </a:t>
            </a:r>
          </a:p>
          <a:p>
            <a:pPr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b="1" dirty="0">
                <a:solidFill>
                  <a:schemeClr val="dk1"/>
                </a:solidFill>
              </a:rPr>
              <a:t>Trucks</a:t>
            </a:r>
          </a:p>
        </p:txBody>
      </p:sp>
    </p:spTree>
    <p:extLst>
      <p:ext uri="{BB962C8B-B14F-4D97-AF65-F5344CB8AC3E}">
        <p14:creationId xmlns:p14="http://schemas.microsoft.com/office/powerpoint/2010/main" val="9766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4" grpId="0" animBg="1"/>
      <p:bldP spid="25" grpId="0"/>
      <p:bldP spid="26" grpId="0"/>
      <p:bldP spid="27" grpId="0"/>
      <p:bldP spid="28" grpId="0"/>
      <p:bldP spid="18" grpId="0" animBg="1"/>
      <p:bldP spid="19" grpId="0" animBg="1"/>
      <p:bldP spid="20" grpId="0" animBg="1"/>
      <p:bldP spid="21" grpId="0" animBg="1"/>
      <p:bldP spid="23" grpId="0" animBg="1"/>
      <p:bldP spid="29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1324</Words>
  <Application>Microsoft Office PowerPoint</Application>
  <PresentationFormat>Widescreen</PresentationFormat>
  <Paragraphs>317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Sai Bhargava Reddy</cp:lastModifiedBy>
  <cp:revision>62</cp:revision>
  <dcterms:created xsi:type="dcterms:W3CDTF">2019-05-23T09:27:58Z</dcterms:created>
  <dcterms:modified xsi:type="dcterms:W3CDTF">2025-04-04T10:34:39Z</dcterms:modified>
</cp:coreProperties>
</file>