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87" r:id="rId5"/>
    <p:sldId id="259" r:id="rId6"/>
    <p:sldId id="260" r:id="rId7"/>
    <p:sldId id="267" r:id="rId8"/>
    <p:sldId id="289" r:id="rId9"/>
    <p:sldId id="290" r:id="rId10"/>
    <p:sldId id="291" r:id="rId11"/>
    <p:sldId id="292" r:id="rId12"/>
    <p:sldId id="293" r:id="rId13"/>
    <p:sldId id="294" r:id="rId14"/>
    <p:sldId id="278" r:id="rId15"/>
    <p:sldId id="295" r:id="rId16"/>
    <p:sldId id="296" r:id="rId17"/>
    <p:sldId id="281" r:id="rId18"/>
    <p:sldId id="297" r:id="rId19"/>
    <p:sldId id="298" r:id="rId20"/>
    <p:sldId id="299" r:id="rId21"/>
    <p:sldId id="282" r:id="rId22"/>
    <p:sldId id="300" r:id="rId23"/>
    <p:sldId id="301" r:id="rId24"/>
    <p:sldId id="283" r:id="rId25"/>
    <p:sldId id="304" r:id="rId26"/>
    <p:sldId id="305" r:id="rId27"/>
    <p:sldId id="302" r:id="rId28"/>
    <p:sldId id="306" r:id="rId29"/>
    <p:sldId id="307" r:id="rId30"/>
    <p:sldId id="303" r:id="rId31"/>
    <p:sldId id="317" r:id="rId32"/>
    <p:sldId id="309" r:id="rId3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018F8-684C-4949-AFBB-6D3B47F987D8}" styleName="Table_0">
    <a:wholeTbl>
      <a:tcTxStyle>
        <a:font>
          <a:latin typeface="Arial"/>
          <a:ea typeface="Arial"/>
          <a:cs typeface="Arial"/>
        </a:font>
        <a:srgbClr val="000000"/>
      </a:tcTxStyle>
      <a:tcStyle>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48" d="100"/>
          <a:sy n="48" d="100"/>
        </p:scale>
        <p:origin x="53" y="7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 name="Google Shape;103;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 name="Shape 18"/>
        <p:cNvGrpSpPr/>
        <p:nvPr/>
      </p:nvGrpSpPr>
      <p:grpSpPr>
        <a:xfrm>
          <a:off x="0" y="0"/>
          <a:ext cx="0" cy="0"/>
          <a:chOff x="0" y="0"/>
          <a:chExt cx="0" cy="0"/>
        </a:xfrm>
      </p:grpSpPr>
      <p:sp>
        <p:nvSpPr>
          <p:cNvPr id="19" name="Google Shape;19;p4"/>
          <p:cNvSpPr/>
          <p:nvPr/>
        </p:nvSpPr>
        <p:spPr>
          <a:xfrm>
            <a:off x="3175" y="6400800"/>
            <a:ext cx="12188825" cy="457200"/>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4"/>
          <p:cNvSpPr/>
          <p:nvPr/>
        </p:nvSpPr>
        <p:spPr>
          <a:xfrm>
            <a:off x="15" y="6334316"/>
            <a:ext cx="12188825" cy="64008"/>
          </a:xfrm>
          <a:prstGeom prst="rect">
            <a:avLst/>
          </a:prstGeom>
          <a:solidFill>
            <a:srgbClr val="007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panose="020F0502020204030204"/>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panose="020F0502020204030204"/>
                <a:ea typeface="Calibri" panose="020F0502020204030204"/>
                <a:cs typeface="Calibri" panose="020F0502020204030204"/>
                <a:sym typeface="Calibri" panose="020F0502020204030204"/>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4"/>
          <p:cNvSpPr txBox="1">
            <a:spLocks noGrp="1"/>
          </p:cNvSpPr>
          <p:nvPr>
            <p:ph type="dt" idx="10"/>
          </p:nvPr>
        </p:nvSpPr>
        <p:spPr>
          <a:xfrm>
            <a:off x="1097280" y="6459785"/>
            <a:ext cx="2472271" cy="365125"/>
          </a:xfrm>
          <a:prstGeom prst="rect">
            <a:avLst/>
          </a:prstGeom>
          <a:solidFill>
            <a:srgbClr val="0070C0"/>
          </a:solid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a:spLocks noGrp="1"/>
          </p:cNvSpPr>
          <p:nvPr>
            <p:ph type="ftr" idx="11"/>
          </p:nvPr>
        </p:nvSpPr>
        <p:spPr>
          <a:xfrm>
            <a:off x="3686185" y="6459785"/>
            <a:ext cx="4822804" cy="365125"/>
          </a:xfrm>
          <a:prstGeom prst="rect">
            <a:avLst/>
          </a:prstGeom>
          <a:solidFill>
            <a:srgbClr val="0070C0"/>
          </a:solid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a:spLocks noGrp="1"/>
          </p:cNvSpPr>
          <p:nvPr>
            <p:ph type="sldNum" idx="12"/>
          </p:nvPr>
        </p:nvSpPr>
        <p:spPr>
          <a:xfrm>
            <a:off x="9900458" y="6459785"/>
            <a:ext cx="1312025" cy="365125"/>
          </a:xfrm>
          <a:prstGeom prst="rect">
            <a:avLst/>
          </a:prstGeom>
          <a:solidFill>
            <a:srgbClr val="0070C0"/>
          </a:solid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1" name="Shape 62"/>
        <p:cNvGrpSpPr/>
        <p:nvPr/>
      </p:nvGrpSpPr>
      <p:grpSpPr>
        <a:xfrm>
          <a:off x="0" y="0"/>
          <a:ext cx="0" cy="0"/>
          <a:chOff x="0" y="0"/>
          <a:chExt cx="0" cy="0"/>
        </a:xfrm>
      </p:grpSpPr>
      <p:sp>
        <p:nvSpPr>
          <p:cNvPr id="63" name="Google Shape;63;p1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 name="Google Shape;64;p10"/>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1" name="Shape 68"/>
        <p:cNvGrpSpPr/>
        <p:nvPr/>
      </p:nvGrpSpPr>
      <p:grpSpPr>
        <a:xfrm>
          <a:off x="0" y="0"/>
          <a:ext cx="0" cy="0"/>
          <a:chOff x="0" y="0"/>
          <a:chExt cx="0" cy="0"/>
        </a:xfrm>
      </p:grpSpPr>
      <p:sp>
        <p:nvSpPr>
          <p:cNvPr id="69" name="Google Shape;69;p11"/>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11"/>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11"/>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panose="020F0502020204030204"/>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1"/>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73" name="Google Shape;73;p11"/>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p:txBody>
      </p:sp>
      <p:sp>
        <p:nvSpPr>
          <p:cNvPr id="74" name="Google Shape;74;p11"/>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050">
                <a:solidFill>
                  <a:schemeClr val="dk2"/>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050">
                <a:solidFill>
                  <a:schemeClr val="dk2"/>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050">
                <a:solidFill>
                  <a:schemeClr val="dk2"/>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050">
                <a:solidFill>
                  <a:schemeClr val="dk2"/>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050">
                <a:solidFill>
                  <a:schemeClr val="dk2"/>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050">
                <a:solidFill>
                  <a:schemeClr val="dk2"/>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050">
                <a:solidFill>
                  <a:schemeClr val="dk2"/>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050">
                <a:solidFill>
                  <a:schemeClr val="dk2"/>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1" name="Shape 77"/>
        <p:cNvGrpSpPr/>
        <p:nvPr/>
      </p:nvGrpSpPr>
      <p:grpSpPr>
        <a:xfrm>
          <a:off x="0" y="0"/>
          <a:ext cx="0" cy="0"/>
          <a:chOff x="0" y="0"/>
          <a:chExt cx="0" cy="0"/>
        </a:xfrm>
      </p:grpSpPr>
      <p:sp>
        <p:nvSpPr>
          <p:cNvPr id="78" name="Google Shape;78;p12"/>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12"/>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2"/>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panose="020F0502020204030204"/>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1" name="Google Shape;81;p12"/>
          <p:cNvPicPr preferRelativeResize="0">
            <a:picLocks noGrp="1"/>
          </p:cNvPicPr>
          <p:nvPr>
            <p:ph type="pic" idx="2"/>
          </p:nvPr>
        </p:nvPicPr>
        <p:blipFill>
          <a:blip/>
        </p:blipFill>
        <p:spPr>
          <a:xfrm>
            <a:off x="15" y="0"/>
            <a:ext cx="12191985" cy="4915076"/>
          </a:xfrm>
          <a:prstGeom prst="rect">
            <a:avLst/>
          </a:prstGeom>
          <a:blipFill rotWithShape="1">
            <a:blip r:embed="rId2"/>
            <a:stretch>
              <a:fillRect/>
            </a:stretch>
          </a:blipFill>
          <a:ln>
            <a:noFill/>
          </a:ln>
        </p:spPr>
      </p:pic>
      <p:sp>
        <p:nvSpPr>
          <p:cNvPr id="82" name="Google Shape;82;p12"/>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p:txBody>
      </p:sp>
      <p:sp>
        <p:nvSpPr>
          <p:cNvPr id="83" name="Google Shape;83;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3"/>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89" name="Google Shape;89;p1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showMasterSp="0" matchingName="Vertical Title and Text">
  <p:cSld name="VERTICAL_TITLE_AND_VERTICAL_TEXT">
    <p:spTree>
      <p:nvGrpSpPr>
        <p:cNvPr id="1" name="Shape 92"/>
        <p:cNvGrpSpPr/>
        <p:nvPr/>
      </p:nvGrpSpPr>
      <p:grpSpPr>
        <a:xfrm>
          <a:off x="0" y="0"/>
          <a:ext cx="0" cy="0"/>
          <a:chOff x="0" y="0"/>
          <a:chExt cx="0" cy="0"/>
        </a:xfrm>
      </p:grpSpPr>
      <p:sp>
        <p:nvSpPr>
          <p:cNvPr id="93" name="Google Shape;93;p14"/>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14"/>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4"/>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4"/>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p:txBody>
      </p:sp>
      <p:sp>
        <p:nvSpPr>
          <p:cNvPr id="97" name="Google Shape;97;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3"/>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panose="020F0502020204030204"/>
              <a:buNone/>
              <a:defRPr sz="4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panose="020F0502020204030204"/>
              <a:buChar char=" "/>
              <a:defRPr sz="20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200"/>
              </a:spcBef>
              <a:spcAft>
                <a:spcPts val="0"/>
              </a:spcAft>
              <a:buClr>
                <a:schemeClr val="accent1"/>
              </a:buClr>
              <a:buSzPts val="1800"/>
              <a:buFont typeface="Calibri" panose="020F0502020204030204"/>
              <a:buChar char="◦"/>
              <a:defRPr sz="18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2pPr>
            <a:lvl3pPr marL="1371600" marR="0" lvl="2"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400"/>
              </a:spcAft>
              <a:buClr>
                <a:schemeClr val="accent1"/>
              </a:buClr>
              <a:buSzPts val="1400"/>
              <a:buFont typeface="Calibri" panose="020F0502020204030204"/>
              <a:buChar char="◦"/>
              <a:defRPr sz="1400" b="0" i="0" u="none" strike="noStrike" cap="none">
                <a:solidFill>
                  <a:srgbClr val="3F3F3F"/>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5" name="Google Shape;15;p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6" name="Google Shape;1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050" b="0" i="0" u="none" strike="noStrike" cap="none">
                <a:solidFill>
                  <a:srgbClr val="FFFFFF"/>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cxnSp>
        <p:nvCxnSpPr>
          <p:cNvPr id="17" name="Google Shape;17;p3"/>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2" name="Rectangle 1"/>
          <p:cNvSpPr/>
          <p:nvPr/>
        </p:nvSpPr>
        <p:spPr>
          <a:xfrm>
            <a:off x="0" y="0"/>
            <a:ext cx="8683344" cy="8297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5" name="Google Shape;105;p1"/>
          <p:cNvSpPr txBox="1">
            <a:spLocks noGrp="1"/>
          </p:cNvSpPr>
          <p:nvPr>
            <p:ph type="sldNum" idx="12"/>
          </p:nvPr>
        </p:nvSpPr>
        <p:spPr>
          <a:xfrm>
            <a:off x="10456832" y="6386173"/>
            <a:ext cx="1312025" cy="365125"/>
          </a:xfrm>
          <a:prstGeom prst="rect">
            <a:avLst/>
          </a:prstGeom>
          <a:solidFill>
            <a:srgbClr val="0070C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fld>
            <a:endParaRPr sz="2000"/>
          </a:p>
        </p:txBody>
      </p:sp>
      <p:sp>
        <p:nvSpPr>
          <p:cNvPr id="106" name="Google Shape;106;p1"/>
          <p:cNvSpPr txBox="1">
            <a:spLocks noGrp="1"/>
          </p:cNvSpPr>
          <p:nvPr>
            <p:ph type="ftr" idx="11"/>
          </p:nvPr>
        </p:nvSpPr>
        <p:spPr>
          <a:xfrm>
            <a:off x="1069431" y="6386173"/>
            <a:ext cx="9136023" cy="356382"/>
          </a:xfrm>
          <a:prstGeom prst="rect">
            <a:avLst/>
          </a:prstGeom>
          <a:solidFill>
            <a:srgbClr val="0070C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a:t>DEPARTMENT OF COMPUTER SCIENCE AND ENGINEERING</a:t>
            </a:r>
            <a:endParaRPr sz="2000"/>
          </a:p>
        </p:txBody>
      </p:sp>
      <p:pic>
        <p:nvPicPr>
          <p:cNvPr id="107" name="Google Shape;107;p1"/>
          <p:cNvPicPr preferRelativeResize="0"/>
          <p:nvPr/>
        </p:nvPicPr>
        <p:blipFill rotWithShape="1">
          <a:blip r:embed="rId1"/>
          <a:srcRect/>
          <a:stretch>
            <a:fillRect/>
          </a:stretch>
        </p:blipFill>
        <p:spPr>
          <a:xfrm>
            <a:off x="8721665" y="37033"/>
            <a:ext cx="3470335" cy="689927"/>
          </a:xfrm>
          <a:prstGeom prst="rect">
            <a:avLst/>
          </a:prstGeom>
          <a:noFill/>
          <a:ln>
            <a:noFill/>
          </a:ln>
        </p:spPr>
      </p:pic>
      <p:pic>
        <p:nvPicPr>
          <p:cNvPr id="108" name="Google Shape;108;p1"/>
          <p:cNvPicPr preferRelativeResize="0"/>
          <p:nvPr/>
        </p:nvPicPr>
        <p:blipFill rotWithShape="1">
          <a:blip r:embed="rId2"/>
          <a:srcRect/>
          <a:stretch>
            <a:fillRect/>
          </a:stretch>
        </p:blipFill>
        <p:spPr>
          <a:xfrm>
            <a:off x="0" y="5704366"/>
            <a:ext cx="1153634" cy="1153634"/>
          </a:xfrm>
          <a:prstGeom prst="rect">
            <a:avLst/>
          </a:prstGeom>
          <a:noFill/>
          <a:ln>
            <a:noFill/>
          </a:ln>
        </p:spPr>
      </p:pic>
      <p:graphicFrame>
        <p:nvGraphicFramePr>
          <p:cNvPr id="109" name="Google Shape;109;p1"/>
          <p:cNvGraphicFramePr/>
          <p:nvPr/>
        </p:nvGraphicFramePr>
        <p:xfrm>
          <a:off x="959207" y="2796091"/>
          <a:ext cx="10809650" cy="2859468"/>
        </p:xfrm>
        <a:graphic>
          <a:graphicData uri="http://schemas.openxmlformats.org/drawingml/2006/table">
            <a:tbl>
              <a:tblPr>
                <a:noFill/>
                <a:tableStyleId>{21E018F8-684C-4949-AFBB-6D3B47F987D8}</a:tableStyleId>
              </a:tblPr>
              <a:tblGrid>
                <a:gridCol w="1131375"/>
                <a:gridCol w="3705025"/>
                <a:gridCol w="5973250"/>
              </a:tblGrid>
              <a:tr h="378150">
                <a:tc>
                  <a:txBody>
                    <a:bodyPr/>
                    <a:lstStyle/>
                    <a:p>
                      <a:pPr marL="0" marR="0" lvl="0" indent="0" algn="ctr" rtl="0">
                        <a:lnSpc>
                          <a:spcPct val="115000"/>
                        </a:lnSpc>
                        <a:spcBef>
                          <a:spcPts val="0"/>
                        </a:spcBef>
                        <a:spcAft>
                          <a:spcPts val="0"/>
                        </a:spcAft>
                        <a:buNone/>
                      </a:pPr>
                      <a:r>
                        <a:rPr lang="en-US" sz="2400" b="1" u="none" strike="noStrike" cap="none" dirty="0">
                          <a:latin typeface="Times New Roman" panose="02020603050405020304"/>
                          <a:ea typeface="Times New Roman" panose="02020603050405020304"/>
                          <a:cs typeface="Times New Roman" panose="02020603050405020304"/>
                          <a:sym typeface="Times New Roman" panose="02020603050405020304"/>
                        </a:rPr>
                        <a:t>S. No.</a:t>
                      </a:r>
                      <a:endParaRPr sz="2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400" b="1" u="none" strike="noStrike" cap="none" dirty="0">
                          <a:latin typeface="Times New Roman" panose="02020603050405020304"/>
                          <a:ea typeface="Times New Roman" panose="02020603050405020304"/>
                          <a:cs typeface="Times New Roman" panose="02020603050405020304"/>
                          <a:sym typeface="Times New Roman" panose="02020603050405020304"/>
                        </a:rPr>
                        <a:t>Register number</a:t>
                      </a:r>
                      <a:endParaRPr sz="24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ctr" rtl="0">
                        <a:lnSpc>
                          <a:spcPct val="115000"/>
                        </a:lnSpc>
                        <a:spcBef>
                          <a:spcPts val="0"/>
                        </a:spcBef>
                        <a:spcAft>
                          <a:spcPts val="0"/>
                        </a:spcAft>
                        <a:buNone/>
                      </a:pPr>
                      <a:r>
                        <a:rPr lang="en-US" sz="2400" b="1" u="none" strike="noStrike" cap="none">
                          <a:latin typeface="Times New Roman" panose="02020603050405020304"/>
                          <a:ea typeface="Times New Roman" panose="02020603050405020304"/>
                          <a:cs typeface="Times New Roman" panose="02020603050405020304"/>
                          <a:sym typeface="Times New Roman" panose="02020603050405020304"/>
                        </a:rPr>
                        <a:t>Name of the Student</a:t>
                      </a:r>
                      <a:endParaRPr sz="2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r>
              <a:tr h="574400">
                <a:tc>
                  <a:txBody>
                    <a:bodyPr/>
                    <a:lstStyle/>
                    <a:p>
                      <a:pPr marL="0" marR="0" lvl="0" indent="0" algn="ctr" rtl="0">
                        <a:lnSpc>
                          <a:spcPct val="115000"/>
                        </a:lnSpc>
                        <a:spcBef>
                          <a:spcPts val="0"/>
                        </a:spcBef>
                        <a:spcAft>
                          <a:spcPts val="0"/>
                        </a:spcAft>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1</a:t>
                      </a:r>
                      <a:endParaRPr sz="2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45415" marR="140970" algn="ctr">
                        <a:spcBef>
                          <a:spcPts val="2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U21CN369</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3495" algn="ctr">
                        <a:spcBef>
                          <a:spcPts val="25"/>
                        </a:spcBef>
                        <a:spcAft>
                          <a:spcPts val="0"/>
                        </a:spcAft>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Narravula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Nitin Venkata Krishna</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630350">
                <a:tc>
                  <a:txBody>
                    <a:bodyPr/>
                    <a:lstStyle/>
                    <a:p>
                      <a:pPr marL="0" marR="0" lvl="0" indent="0" algn="ctr" rtl="0">
                        <a:lnSpc>
                          <a:spcPct val="115000"/>
                        </a:lnSpc>
                        <a:spcBef>
                          <a:spcPts val="0"/>
                        </a:spcBef>
                        <a:spcAft>
                          <a:spcPts val="0"/>
                        </a:spcAft>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2</a:t>
                      </a:r>
                      <a:endParaRPr sz="2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45415" marR="140970" algn="ctr">
                        <a:spcBef>
                          <a:spcPts val="1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U21CN350</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300990" indent="-123190" algn="ctr">
                        <a:lnSpc>
                          <a:spcPts val="1300"/>
                        </a:lnSpc>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Yerrabothula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Venkata Sai Bhargava Reddy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630350">
                <a:tc>
                  <a:txBody>
                    <a:bodyPr/>
                    <a:lstStyle/>
                    <a:p>
                      <a:pPr marL="0" marR="0" lvl="0" indent="0" algn="ctr" rtl="0">
                        <a:lnSpc>
                          <a:spcPct val="115000"/>
                        </a:lnSpc>
                        <a:spcBef>
                          <a:spcPts val="0"/>
                        </a:spcBef>
                        <a:spcAft>
                          <a:spcPts val="0"/>
                        </a:spcAft>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3</a:t>
                      </a:r>
                      <a:endParaRPr sz="2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45415" marR="140970" algn="ctr">
                        <a:spcBef>
                          <a:spcPts val="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U21CN303</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409575" algn="ctr">
                        <a:spcBef>
                          <a:spcPts val="5"/>
                        </a:spcBef>
                        <a:spcAft>
                          <a:spcPts val="0"/>
                        </a:spcAft>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Vennapusa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Narendra Reddy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630350">
                <a:tc>
                  <a:txBody>
                    <a:bodyPr/>
                    <a:lstStyle/>
                    <a:p>
                      <a:pPr marL="0" marR="0" lvl="0" indent="0" algn="ctr" rtl="0">
                        <a:lnSpc>
                          <a:spcPct val="115000"/>
                        </a:lnSpc>
                        <a:spcBef>
                          <a:spcPts val="0"/>
                        </a:spcBef>
                        <a:spcAft>
                          <a:spcPts val="0"/>
                        </a:spcAft>
                        <a:buNone/>
                      </a:pPr>
                      <a:r>
                        <a:rPr lang="en-US" sz="2400" u="none" strike="noStrike" cap="none">
                          <a:latin typeface="Times New Roman" panose="02020603050405020304"/>
                          <a:ea typeface="Times New Roman" panose="02020603050405020304"/>
                          <a:cs typeface="Times New Roman" panose="02020603050405020304"/>
                          <a:sym typeface="Times New Roman" panose="02020603050405020304"/>
                        </a:rPr>
                        <a:t>4</a:t>
                      </a:r>
                      <a:endParaRPr sz="24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45415" marR="140970" algn="ctr">
                        <a:spcBef>
                          <a:spcPts val="25"/>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U21CN339</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266700" algn="ctr">
                        <a:spcBef>
                          <a:spcPts val="25"/>
                        </a:spcBef>
                        <a:spcAft>
                          <a:spcPts val="0"/>
                        </a:spcAft>
                      </a:pP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Yedla</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Madhan Reddy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
        <p:nvSpPr>
          <p:cNvPr id="11" name="Rectangle 2"/>
          <p:cNvSpPr>
            <a:spLocks noChangeArrowheads="1"/>
          </p:cNvSpPr>
          <p:nvPr/>
        </p:nvSpPr>
        <p:spPr bwMode="auto">
          <a:xfrm>
            <a:off x="0" y="927076"/>
            <a:ext cx="3603463"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BATCH No.: E</a:t>
            </a:r>
            <a:r>
              <a:rPr kumimoji="0" lang="en-IN"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zh-CN" sz="2400" b="0" i="0" u="none" strike="noStrike" cap="none" normalizeH="0" baseline="0" dirty="0">
              <a:ln>
                <a:noFill/>
              </a:ln>
              <a:solidFill>
                <a:schemeClr val="tx1"/>
              </a:solidFill>
              <a:effectLst/>
            </a:endParaRPr>
          </a:p>
        </p:txBody>
      </p:sp>
      <p:sp>
        <p:nvSpPr>
          <p:cNvPr id="12" name="Rectangle 2"/>
          <p:cNvSpPr>
            <a:spLocks noChangeArrowheads="1"/>
          </p:cNvSpPr>
          <p:nvPr/>
        </p:nvSpPr>
        <p:spPr bwMode="auto">
          <a:xfrm>
            <a:off x="0" y="116688"/>
            <a:ext cx="7802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lvl="0" eaLnBrk="0" fontAlgn="base" hangingPunct="0">
              <a:spcBef>
                <a:spcPct val="0"/>
              </a:spcBef>
              <a:spcAft>
                <a:spcPct val="0"/>
              </a:spcAft>
              <a:buClrTx/>
            </a:pPr>
            <a:r>
              <a:rPr lang="en-IN" sz="2400" b="1" dirty="0">
                <a:latin typeface="Times New Roman" panose="02020603050405020304" pitchFamily="18" charset="0"/>
                <a:ea typeface="Calibri" panose="020F0502020204030204" pitchFamily="34" charset="0"/>
                <a:cs typeface="Times New Roman" panose="02020603050405020304" pitchFamily="18" charset="0"/>
              </a:rPr>
              <a:t>U20CSPR01</a:t>
            </a:r>
            <a:r>
              <a:rPr lang="en-IN" sz="2400" dirty="0"/>
              <a:t>- </a:t>
            </a:r>
            <a:r>
              <a:rPr lang="en-US" altLang="zh-CN" sz="2400" b="1" dirty="0">
                <a:latin typeface="Times New Roman" panose="02020603050405020304" pitchFamily="18" charset="0"/>
                <a:ea typeface="Calibri" panose="020F0502020204030204" pitchFamily="34" charset="0"/>
                <a:cs typeface="Times New Roman" panose="02020603050405020304" pitchFamily="18" charset="0"/>
              </a:rPr>
              <a:t>MINIPROJECT :</a:t>
            </a:r>
            <a:r>
              <a:rPr kumimoji="0" lang="en-US" altLang="zh-CN"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REVIEW </a:t>
            </a:r>
            <a:r>
              <a:rPr kumimoji="0" lang="en-IN"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a:t>
            </a:r>
            <a:endParaRPr kumimoji="0" lang="en-IN"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12"/>
          <p:cNvSpPr/>
          <p:nvPr/>
        </p:nvSpPr>
        <p:spPr>
          <a:xfrm>
            <a:off x="0" y="1473694"/>
            <a:ext cx="4193777" cy="461665"/>
          </a:xfrm>
          <a:prstGeom prst="rect">
            <a:avLst/>
          </a:prstGeom>
        </p:spPr>
        <p:txBody>
          <a:bodyPr wrap="none">
            <a:spAutoFit/>
          </a:bodyPr>
          <a:lstStyle/>
          <a:p>
            <a:r>
              <a:rPr lang="en-IN" sz="2400" b="1" dirty="0">
                <a:latin typeface="Times New Roman" panose="02020603050405020304" pitchFamily="18" charset="0"/>
                <a:ea typeface="Calibri" panose="020F0502020204030204" pitchFamily="34" charset="0"/>
                <a:cs typeface="Times New Roman" panose="02020603050405020304" pitchFamily="18" charset="0"/>
              </a:rPr>
              <a:t>DOMAIN: Machine Learning </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13"/>
          <p:cNvSpPr/>
          <p:nvPr/>
        </p:nvSpPr>
        <p:spPr>
          <a:xfrm>
            <a:off x="2675" y="2020957"/>
            <a:ext cx="10344499" cy="461665"/>
          </a:xfrm>
          <a:prstGeom prst="rect">
            <a:avLst/>
          </a:prstGeom>
        </p:spPr>
        <p:txBody>
          <a:bodyPr wrap="none">
            <a:spAutoFit/>
          </a:bodyPr>
          <a:lstStyle/>
          <a:p>
            <a:r>
              <a:rPr lang="en-IN" sz="2400" b="1" dirty="0">
                <a:latin typeface="Times New Roman" panose="02020603050405020304" pitchFamily="18" charset="0"/>
                <a:ea typeface="Calibri" panose="020F0502020204030204" pitchFamily="34" charset="0"/>
                <a:cs typeface="Times New Roman" panose="02020603050405020304" pitchFamily="18" charset="0"/>
              </a:rPr>
              <a:t>PROJECT TITLE : </a:t>
            </a:r>
            <a:r>
              <a:rPr lang="en-US" sz="2400" b="1" dirty="0">
                <a:latin typeface="Times New Roman" panose="02020603050405020304" pitchFamily="18" charset="0"/>
                <a:ea typeface="Calibri" panose="020F0502020204030204" pitchFamily="34" charset="0"/>
                <a:cs typeface="Times New Roman" panose="02020603050405020304" pitchFamily="18" charset="0"/>
              </a:rPr>
              <a:t>Dog Breed Identification Using Deep Learning And CNN</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1372724" y="5803580"/>
            <a:ext cx="4461478" cy="430887"/>
          </a:xfrm>
          <a:prstGeom prst="rect">
            <a:avLst/>
          </a:prstGeom>
        </p:spPr>
        <p:txBody>
          <a:bodyPr wrap="none">
            <a:spAutoFit/>
          </a:bodyPr>
          <a:lstStyle/>
          <a:p>
            <a:r>
              <a:rPr lang="en-IN" sz="2200" b="1" dirty="0">
                <a:latin typeface="Times New Roman" panose="02020603050405020304" pitchFamily="18" charset="0"/>
                <a:cs typeface="Times New Roman" panose="02020603050405020304" pitchFamily="18" charset="0"/>
              </a:rPr>
              <a:t>GUIDED BY: Mrs. J. Ranganayaki</a:t>
            </a:r>
            <a:endParaRPr lang="en-IN"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2" name="Rectangle 2"/>
          <p:cNvSpPr>
            <a:spLocks noChangeArrowheads="1"/>
          </p:cNvSpPr>
          <p:nvPr/>
        </p:nvSpPr>
        <p:spPr bwMode="auto">
          <a:xfrm>
            <a:off x="83878" y="147378"/>
            <a:ext cx="8364211" cy="57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Proposed System:</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83878" y="1123246"/>
            <a:ext cx="11413750" cy="4154984"/>
          </a:xfrm>
          <a:prstGeom prst="rect">
            <a:avLst/>
          </a:prstGeom>
          <a:noFill/>
        </p:spPr>
        <p:txBody>
          <a:bodyPr wrap="square">
            <a:spAutoFit/>
          </a:bodyPr>
          <a:lstStyle/>
          <a:p>
            <a:pPr marL="0" marR="0" algn="just">
              <a:spcBef>
                <a:spcPts val="1025"/>
              </a:spcBef>
              <a:spcAft>
                <a:spcPts val="0"/>
              </a:spcAft>
              <a:tabLst>
                <a:tab pos="741680" algn="ctr"/>
              </a:tabLst>
            </a:pPr>
            <a:r>
              <a:rPr lang="en-US" sz="2200" dirty="0">
                <a:latin typeface="Times New Roman" panose="02020603050405020304" pitchFamily="18" charset="0"/>
                <a:cs typeface="Times New Roman" panose="02020603050405020304" pitchFamily="18" charset="0"/>
              </a:rPr>
              <a:t>The proposed system for "Dog Breed Identification Using Deep Learning and CNN" offers a significant improvement over traditional methods by automating feature extraction and enhancing classification accuracy. By using Convolutional Neural Networks (CNNs), the system automatically learns relevant features such as textures, patterns, and shapes directly from images, eliminating the need for manual feature engineering. It leverages pre-trained models like VGG16, </a:t>
            </a:r>
            <a:r>
              <a:rPr lang="en-US" sz="2200" dirty="0" err="1">
                <a:latin typeface="Times New Roman" panose="02020603050405020304" pitchFamily="18" charset="0"/>
                <a:cs typeface="Times New Roman" panose="02020603050405020304" pitchFamily="18" charset="0"/>
              </a:rPr>
              <a:t>ResNet</a:t>
            </a:r>
            <a:r>
              <a:rPr lang="en-US" sz="2200" dirty="0">
                <a:latin typeface="Times New Roman" panose="02020603050405020304" pitchFamily="18" charset="0"/>
                <a:cs typeface="Times New Roman" panose="02020603050405020304" pitchFamily="18" charset="0"/>
              </a:rPr>
              <a:t>, or Inception through transfer learning, which reduces training time and improves performance on dog breed identification tasks, even with smaller datasets. The system is designed to handle complex variations in image quality, lighting, and backgrounds, making it more robust for real-world scenarios. It also scales efficiently, providing fast, accurate identification for a wide range of breeds, including mixed breeds. This results in a high-precision, real-time solution that can be deployed in mobile apps or veterinary diagnostic tools, offering improved accuracy and usability compared to traditional systems.</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2" name="Rectangle 2"/>
          <p:cNvSpPr>
            <a:spLocks noChangeArrowheads="1"/>
          </p:cNvSpPr>
          <p:nvPr/>
        </p:nvSpPr>
        <p:spPr bwMode="auto">
          <a:xfrm>
            <a:off x="83878" y="147378"/>
            <a:ext cx="8364211" cy="57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Proposed System:</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0" y="954535"/>
            <a:ext cx="11413750" cy="4178935"/>
          </a:xfrm>
          <a:prstGeom prst="rect">
            <a:avLst/>
          </a:prstGeom>
          <a:noFill/>
        </p:spPr>
        <p:txBody>
          <a:bodyPr wrap="square">
            <a:spAutoFit/>
          </a:bodyPr>
          <a:lstStyle/>
          <a:p>
            <a:pPr marL="342900" marR="0" indent="-342900" algn="just">
              <a:spcBef>
                <a:spcPts val="1025"/>
              </a:spcBef>
              <a:spcAft>
                <a:spcPts val="0"/>
              </a:spcAft>
              <a:buFont typeface="Arial" panose="020B0604020202020204" pitchFamily="34" charset="0"/>
              <a:buChar char="•"/>
              <a:tabLst>
                <a:tab pos="741680" algn="ctr"/>
              </a:tabLst>
            </a:pPr>
            <a:r>
              <a:rPr lang="en-US" sz="2000" b="1" dirty="0">
                <a:latin typeface="Times New Roman" panose="02020603050405020304" pitchFamily="18" charset="0"/>
                <a:cs typeface="Times New Roman" panose="02020603050405020304" pitchFamily="18" charset="0"/>
              </a:rPr>
              <a:t>Automated Feature Extraction</a:t>
            </a:r>
            <a:r>
              <a:rPr lang="en-US" sz="2000" dirty="0">
                <a:latin typeface="Times New Roman" panose="02020603050405020304" pitchFamily="18" charset="0"/>
                <a:cs typeface="Times New Roman" panose="02020603050405020304" pitchFamily="18" charset="0"/>
              </a:rPr>
              <a:t>: Unlike traditional systems that rely on manual feature selection, CNNs automatically learn and extract relevant features from the images, such as shapes, textures, and patterns, without human intervention. This leads to more accurate and robust breed identification</a:t>
            </a:r>
            <a:endParaRPr lang="en-US" sz="2000" dirty="0">
              <a:latin typeface="Times New Roman" panose="02020603050405020304" pitchFamily="18" charset="0"/>
              <a:cs typeface="Times New Roman" panose="02020603050405020304" pitchFamily="18" charset="0"/>
            </a:endParaRPr>
          </a:p>
          <a:p>
            <a:pPr marL="342900" marR="0" indent="-342900" algn="just">
              <a:spcBef>
                <a:spcPts val="1025"/>
              </a:spcBef>
              <a:spcAft>
                <a:spcPts val="0"/>
              </a:spcAft>
              <a:buFont typeface="Arial" panose="020B0604020202020204" pitchFamily="34" charset="0"/>
              <a:buChar char="•"/>
              <a:tabLst>
                <a:tab pos="741680" algn="ctr"/>
              </a:tabLst>
            </a:pPr>
            <a:r>
              <a:rPr lang="en-US" sz="2000" b="1" dirty="0">
                <a:latin typeface="Times New Roman" panose="02020603050405020304" pitchFamily="18" charset="0"/>
                <a:cs typeface="Times New Roman" panose="02020603050405020304" pitchFamily="18" charset="0"/>
              </a:rPr>
              <a:t>Transfer Learning</a:t>
            </a:r>
            <a:r>
              <a:rPr lang="en-US" sz="2000" dirty="0">
                <a:latin typeface="Times New Roman" panose="02020603050405020304" pitchFamily="18" charset="0"/>
                <a:cs typeface="Times New Roman" panose="02020603050405020304" pitchFamily="18" charset="0"/>
              </a:rPr>
              <a:t>: Pre-trained models like VGG16, </a:t>
            </a:r>
            <a:r>
              <a:rPr lang="en-US" sz="2000" dirty="0" err="1">
                <a:latin typeface="Times New Roman" panose="02020603050405020304" pitchFamily="18" charset="0"/>
                <a:cs typeface="Times New Roman" panose="02020603050405020304" pitchFamily="18" charset="0"/>
              </a:rPr>
              <a:t>ResNet</a:t>
            </a:r>
            <a:r>
              <a:rPr lang="en-US" sz="2000" dirty="0">
                <a:latin typeface="Times New Roman" panose="02020603050405020304" pitchFamily="18" charset="0"/>
                <a:cs typeface="Times New Roman" panose="02020603050405020304" pitchFamily="18" charset="0"/>
              </a:rPr>
              <a:t>, or Inception, trained on large datasets like ImageNet, are fine-tuned for dog breed identification. This allows the model to leverage existing knowledge, improving accuracy and reducing training time, especially when working with smaller or custom datasets</a:t>
            </a:r>
            <a:endParaRPr lang="en-US" sz="2000" dirty="0">
              <a:latin typeface="Times New Roman" panose="02020603050405020304" pitchFamily="18" charset="0"/>
              <a:cs typeface="Times New Roman" panose="02020603050405020304" pitchFamily="18" charset="0"/>
            </a:endParaRPr>
          </a:p>
          <a:p>
            <a:pPr marL="342900" marR="0" indent="-342900" algn="just">
              <a:spcBef>
                <a:spcPts val="1025"/>
              </a:spcBef>
              <a:spcAft>
                <a:spcPts val="0"/>
              </a:spcAft>
              <a:buFont typeface="Arial" panose="020B0604020202020204" pitchFamily="34" charset="0"/>
              <a:buChar char="•"/>
              <a:tabLst>
                <a:tab pos="741680" algn="ctr"/>
              </a:tabLst>
            </a:pPr>
            <a:r>
              <a:rPr lang="en-US" sz="2000" b="1" dirty="0">
                <a:latin typeface="Times New Roman" panose="02020603050405020304" pitchFamily="18" charset="0"/>
                <a:cs typeface="Times New Roman" panose="02020603050405020304" pitchFamily="18" charset="0"/>
              </a:rPr>
              <a:t>Handling Complex Variations</a:t>
            </a:r>
            <a:r>
              <a:rPr lang="en-US" sz="2000" dirty="0">
                <a:latin typeface="Times New Roman" panose="02020603050405020304" pitchFamily="18" charset="0"/>
                <a:cs typeface="Times New Roman" panose="02020603050405020304" pitchFamily="18" charset="0"/>
              </a:rPr>
              <a:t>: CNNs can effectively handle complex variations in image quality, lighting, and backgrounds, making the system more robust in real-world conditions. They are capable of identifying breeds from different angles, poses, and environments, providing more reliable classification</a:t>
            </a:r>
            <a:endParaRPr lang="en-US" sz="2000" dirty="0">
              <a:latin typeface="Times New Roman" panose="02020603050405020304" pitchFamily="18" charset="0"/>
              <a:cs typeface="Times New Roman" panose="02020603050405020304" pitchFamily="18" charset="0"/>
            </a:endParaRPr>
          </a:p>
          <a:p>
            <a:pPr marL="342900" marR="0" indent="-342900" algn="just">
              <a:spcBef>
                <a:spcPts val="1025"/>
              </a:spcBef>
              <a:spcAft>
                <a:spcPts val="0"/>
              </a:spcAft>
              <a:buFont typeface="Arial" panose="020B0604020202020204" pitchFamily="34" charset="0"/>
              <a:buChar char="•"/>
              <a:tabLst>
                <a:tab pos="741680" algn="ctr"/>
              </a:tabLst>
            </a:pPr>
            <a:r>
              <a:rPr lang="en-US" sz="2000" b="1" dirty="0">
                <a:latin typeface="Times New Roman" panose="02020603050405020304" pitchFamily="18" charset="0"/>
                <a:cs typeface="Times New Roman" panose="02020603050405020304" pitchFamily="18" charset="0"/>
              </a:rPr>
              <a:t>High Scalability and Real-Time Performance</a:t>
            </a:r>
            <a:r>
              <a:rPr lang="en-US" sz="2000" dirty="0">
                <a:latin typeface="Times New Roman" panose="02020603050405020304" pitchFamily="18" charset="0"/>
                <a:cs typeface="Times New Roman" panose="02020603050405020304" pitchFamily="18" charset="0"/>
              </a:rPr>
              <a:t>: The system can scale to identify a large number of breeds with minimal degradation in performance.</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Literature Survey:</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nvGraphicFramePr>
        <p:xfrm>
          <a:off x="307731" y="1108862"/>
          <a:ext cx="11306905" cy="4181646"/>
        </p:xfrm>
        <a:graphic>
          <a:graphicData uri="http://schemas.openxmlformats.org/drawingml/2006/table">
            <a:tbl>
              <a:tblPr firstRow="1" bandRow="1">
                <a:tableStyleId>{21E018F8-684C-4949-AFBB-6D3B47F987D8}</a:tableStyleId>
              </a:tblPr>
              <a:tblGrid>
                <a:gridCol w="779780"/>
                <a:gridCol w="2552505"/>
                <a:gridCol w="2576146"/>
                <a:gridCol w="2540977"/>
                <a:gridCol w="2857497"/>
              </a:tblGrid>
              <a:tr h="645966">
                <a:tc>
                  <a:txBody>
                    <a:bodyPr/>
                    <a:lstStyle/>
                    <a:p>
                      <a:pPr algn="l"/>
                      <a:r>
                        <a:rPr lang="en-IN" sz="2000" b="1" dirty="0">
                          <a:latin typeface="Times New Roman" panose="02020603050405020304" pitchFamily="18" charset="0"/>
                          <a:cs typeface="Times New Roman" panose="02020603050405020304" pitchFamily="18" charset="0"/>
                        </a:rPr>
                        <a:t>S.No</a:t>
                      </a:r>
                      <a:endParaRPr lang="en-IN" sz="2000" b="1" dirty="0">
                        <a:latin typeface="Times New Roman" panose="02020603050405020304" pitchFamily="18" charset="0"/>
                        <a:cs typeface="Times New Roman" panose="02020603050405020304" pitchFamily="18" charset="0"/>
                      </a:endParaRPr>
                    </a:p>
                  </a:txBody>
                  <a:tcPr/>
                </a:tc>
                <a:tc>
                  <a:txBody>
                    <a:bodyPr/>
                    <a:lstStyle/>
                    <a:p>
                      <a:pPr algn="l"/>
                      <a:r>
                        <a:rPr lang="en-US" sz="2000" b="1" dirty="0">
                          <a:latin typeface="Times New Roman" panose="02020603050405020304" pitchFamily="18" charset="0"/>
                          <a:cs typeface="Times New Roman" panose="02020603050405020304" pitchFamily="18" charset="0"/>
                        </a:rPr>
                        <a:t>Paper Title</a:t>
                      </a:r>
                      <a:endParaRPr lang="en-IN" sz="2000" b="1" dirty="0">
                        <a:latin typeface="Times New Roman" panose="02020603050405020304" pitchFamily="18" charset="0"/>
                        <a:cs typeface="Times New Roman" panose="02020603050405020304" pitchFamily="18" charset="0"/>
                      </a:endParaRPr>
                    </a:p>
                  </a:txBody>
                  <a:tcPr/>
                </a:tc>
                <a:tc>
                  <a:txBody>
                    <a:bodyPr/>
                    <a:lstStyle/>
                    <a:p>
                      <a:pPr algn="l"/>
                      <a:r>
                        <a:rPr lang="en-US" sz="2000" b="1" dirty="0">
                          <a:latin typeface="Times New Roman" panose="02020603050405020304" pitchFamily="18" charset="0"/>
                          <a:cs typeface="Times New Roman" panose="02020603050405020304" pitchFamily="18" charset="0"/>
                        </a:rPr>
                        <a:t>Author Name &amp; Year</a:t>
                      </a:r>
                      <a:endParaRPr lang="en-US" sz="2000" b="1" dirty="0">
                        <a:latin typeface="Times New Roman" panose="02020603050405020304" pitchFamily="18" charset="0"/>
                        <a:cs typeface="Times New Roman" panose="02020603050405020304" pitchFamily="18" charset="0"/>
                      </a:endParaRPr>
                    </a:p>
                  </a:txBody>
                  <a:tcPr/>
                </a:tc>
                <a:tc>
                  <a:txBody>
                    <a:bodyPr/>
                    <a:lstStyle/>
                    <a:p>
                      <a:pPr algn="l"/>
                      <a:r>
                        <a:rPr lang="en-IN" sz="2000" b="1" dirty="0">
                          <a:latin typeface="Times New Roman" panose="02020603050405020304" pitchFamily="18" charset="0"/>
                          <a:cs typeface="Times New Roman" panose="02020603050405020304" pitchFamily="18" charset="0"/>
                        </a:rPr>
                        <a:t>Techniques Used</a:t>
                      </a:r>
                      <a:endParaRPr lang="en-IN" sz="2000" b="1"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2000" b="1" i="0" u="none" strike="noStrike" kern="1200" dirty="0">
                          <a:solidFill>
                            <a:srgbClr val="000000"/>
                          </a:solidFill>
                          <a:effectLst/>
                          <a:latin typeface="Times New Roman" panose="02020603050405020304" pitchFamily="18" charset="0"/>
                          <a:cs typeface="Times New Roman" panose="02020603050405020304" pitchFamily="18" charset="0"/>
                        </a:rPr>
                        <a:t>Observations</a:t>
                      </a:r>
                      <a:endParaRPr lang="en-IN" sz="2000" b="1" i="0" u="none" strike="noStrike" dirty="0">
                        <a:effectLst/>
                        <a:latin typeface="Times New Roman" panose="02020603050405020304" pitchFamily="18" charset="0"/>
                        <a:cs typeface="Times New Roman" panose="02020603050405020304" pitchFamily="18" charset="0"/>
                      </a:endParaRPr>
                    </a:p>
                  </a:txBody>
                  <a:tcPr/>
                </a:tc>
              </a:tr>
              <a:tr h="1310640">
                <a:tc>
                  <a:txBody>
                    <a:bodyPr/>
                    <a:lstStyle/>
                    <a:p>
                      <a:pPr algn="l"/>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a:latin typeface="Times New Roman" panose="02020603050405020304" pitchFamily="18" charset="0"/>
                          <a:cs typeface="Times New Roman" panose="02020603050405020304" pitchFamily="18" charset="0"/>
                        </a:rPr>
                        <a:t>Deep Learning Techniques in Dog Breed Recognition</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IN" sz="2000">
                          <a:latin typeface="Times New Roman" panose="02020603050405020304" pitchFamily="18" charset="0"/>
                          <a:cs typeface="Times New Roman" panose="02020603050405020304" pitchFamily="18" charset="0"/>
                        </a:rPr>
                        <a:t>Zhang, J., Lee, S., Park, H. (2020)</a:t>
                      </a:r>
                      <a:endParaRPr lang="en-IN" sz="2000">
                        <a:latin typeface="Times New Roman" panose="02020603050405020304" pitchFamily="18" charset="0"/>
                        <a:cs typeface="Times New Roman" panose="02020603050405020304" pitchFamily="18" charset="0"/>
                      </a:endParaRPr>
                    </a:p>
                  </a:txBody>
                  <a:tcPr/>
                </a:tc>
                <a:tc>
                  <a:txBody>
                    <a:bodyPr/>
                    <a:lstStyle/>
                    <a:p>
                      <a:pPr algn="l"/>
                      <a:r>
                        <a:rPr lang="en-US" sz="2000" dirty="0">
                          <a:latin typeface="Times New Roman" panose="02020603050405020304" pitchFamily="18" charset="0"/>
                          <a:cs typeface="Times New Roman" panose="02020603050405020304" pitchFamily="18" charset="0"/>
                        </a:rPr>
                        <a:t>CNN, VGG16, Transfer Learning</a:t>
                      </a:r>
                      <a:endParaRPr lang="en-US"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a:latin typeface="Times New Roman" panose="02020603050405020304" pitchFamily="18" charset="0"/>
                          <a:cs typeface="Times New Roman" panose="02020603050405020304" pitchFamily="18" charset="0"/>
                        </a:rPr>
                        <a:t>Demonstrates high accuracy using VGG16 on the Stanford Dogs Dataset</a:t>
                      </a:r>
                      <a:endParaRPr lang="en-US" sz="2000" dirty="0">
                        <a:latin typeface="Times New Roman" panose="02020603050405020304" pitchFamily="18" charset="0"/>
                        <a:cs typeface="Times New Roman" panose="02020603050405020304" pitchFamily="18" charset="0"/>
                      </a:endParaRPr>
                    </a:p>
                  </a:txBody>
                  <a:tcPr/>
                </a:tc>
              </a:tr>
              <a:tr h="519722">
                <a:tc>
                  <a:txBody>
                    <a:bodyPr/>
                    <a:lstStyle/>
                    <a:p>
                      <a:pPr algn="l"/>
                      <a:r>
                        <a:rPr lang="en-US" sz="2000" dirty="0">
                          <a:latin typeface="Times New Roman" panose="02020603050405020304" pitchFamily="18" charset="0"/>
                          <a:cs typeface="Times New Roman" panose="02020603050405020304" pitchFamily="18" charset="0"/>
                        </a:rPr>
                        <a:t>2</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a:latin typeface="Times New Roman" panose="02020603050405020304" pitchFamily="18" charset="0"/>
                          <a:cs typeface="Times New Roman" panose="02020603050405020304" pitchFamily="18" charset="0"/>
                        </a:rPr>
                        <a:t>Comparison of Pretrained Models for Dog Breed Identification</a:t>
                      </a:r>
                      <a:endParaRPr lang="en-US" sz="2000" dirty="0">
                        <a:latin typeface="Times New Roman" panose="02020603050405020304" pitchFamily="18" charset="0"/>
                        <a:cs typeface="Times New Roman" panose="02020603050405020304" pitchFamily="18" charset="0"/>
                      </a:endParaRPr>
                    </a:p>
                  </a:txBody>
                  <a:tcPr anchor="ctr"/>
                </a:tc>
                <a:tc>
                  <a:txBody>
                    <a:bodyPr/>
                    <a:lstStyle/>
                    <a:p>
                      <a:pPr algn="l"/>
                      <a:r>
                        <a:rPr lang="it-IT" sz="2000" dirty="0">
                          <a:latin typeface="Times New Roman" panose="02020603050405020304" pitchFamily="18" charset="0"/>
                          <a:cs typeface="Times New Roman" panose="02020603050405020304" pitchFamily="18" charset="0"/>
                        </a:rPr>
                        <a:t>Singh, A., Verma, K. (2021)</a:t>
                      </a:r>
                      <a:endParaRPr lang="it-IT" sz="2000" dirty="0">
                        <a:latin typeface="Times New Roman" panose="02020603050405020304" pitchFamily="18" charset="0"/>
                        <a:cs typeface="Times New Roman" panose="02020603050405020304" pitchFamily="18" charset="0"/>
                      </a:endParaRPr>
                    </a:p>
                  </a:txBody>
                  <a:tcPr/>
                </a:tc>
                <a:tc>
                  <a:txBody>
                    <a:bodyPr/>
                    <a:lstStyle/>
                    <a:p>
                      <a:pPr algn="l"/>
                      <a:r>
                        <a:rPr lang="en-IN" sz="2000" dirty="0">
                          <a:latin typeface="Times New Roman" panose="02020603050405020304" pitchFamily="18" charset="0"/>
                          <a:cs typeface="Times New Roman" panose="02020603050405020304" pitchFamily="18" charset="0"/>
                        </a:rPr>
                        <a:t>ResNet50, DenseNet201, InceptionV3</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a:latin typeface="Times New Roman" panose="02020603050405020304" pitchFamily="18" charset="0"/>
                          <a:cs typeface="Times New Roman" panose="02020603050405020304" pitchFamily="18" charset="0"/>
                        </a:rPr>
                        <a:t>Comparative analysis shows ResNet50 outperforms other models in terms of accuracy and speed.</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Literature Survey:</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nvGraphicFramePr>
        <p:xfrm>
          <a:off x="307731" y="1108862"/>
          <a:ext cx="11306905" cy="3535680"/>
        </p:xfrm>
        <a:graphic>
          <a:graphicData uri="http://schemas.openxmlformats.org/drawingml/2006/table">
            <a:tbl>
              <a:tblPr firstRow="1" bandRow="1">
                <a:tableStyleId>{21E018F8-684C-4949-AFBB-6D3B47F987D8}</a:tableStyleId>
              </a:tblPr>
              <a:tblGrid>
                <a:gridCol w="780062"/>
                <a:gridCol w="2552223"/>
                <a:gridCol w="2576146"/>
                <a:gridCol w="2540977"/>
                <a:gridCol w="2857497"/>
              </a:tblGrid>
              <a:tr h="519722">
                <a:tc>
                  <a:txBody>
                    <a:bodyPr/>
                    <a:lstStyle/>
                    <a:p>
                      <a:r>
                        <a:rPr lang="en-US" sz="2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Transfer Learning for Dog Breed Classification</a:t>
                      </a:r>
                      <a:endParaRPr lang="en-US" sz="2000" dirty="0">
                        <a:latin typeface="Times New Roman" panose="02020603050405020304" pitchFamily="18" charset="0"/>
                        <a:cs typeface="Times New Roman" panose="02020603050405020304" pitchFamily="18" charset="0"/>
                      </a:endParaRPr>
                    </a:p>
                  </a:txBody>
                  <a:tcPr/>
                </a:tc>
                <a:tc>
                  <a:txBody>
                    <a:bodyPr/>
                    <a:lstStyle/>
                    <a:p>
                      <a:r>
                        <a:rPr lang="fi-FI" sz="2000" dirty="0">
                          <a:latin typeface="Times New Roman" panose="02020603050405020304" pitchFamily="18" charset="0"/>
                          <a:cs typeface="Times New Roman" panose="02020603050405020304" pitchFamily="18" charset="0"/>
                        </a:rPr>
                        <a:t>Wang, Y., Liu, F. (2023)</a:t>
                      </a:r>
                      <a:endParaRPr lang="fi-FI" sz="2000" dirty="0">
                        <a:latin typeface="Times New Roman" panose="02020603050405020304" pitchFamily="18" charset="0"/>
                        <a:cs typeface="Times New Roman" panose="02020603050405020304" pitchFamily="18" charset="0"/>
                      </a:endParaRPr>
                    </a:p>
                  </a:txBody>
                  <a:tcPr/>
                </a:tc>
                <a:tc>
                  <a:txBody>
                    <a:bodyPr/>
                    <a:lstStyle/>
                    <a:p>
                      <a:r>
                        <a:rPr lang="fr-FR" sz="2000">
                          <a:latin typeface="Times New Roman" panose="02020603050405020304" pitchFamily="18" charset="0"/>
                          <a:cs typeface="Times New Roman" panose="02020603050405020304" pitchFamily="18" charset="0"/>
                        </a:rPr>
                        <a:t>ResNet101, Data Augmentation</a:t>
                      </a:r>
                      <a:endParaRPr lang="fr-FR" sz="2000">
                        <a:latin typeface="Times New Roman" panose="02020603050405020304" pitchFamily="18" charset="0"/>
                        <a:cs typeface="Times New Roman" panose="02020603050405020304" pitchFamily="18" charset="0"/>
                      </a:endParaRPr>
                    </a:p>
                  </a:txBody>
                  <a:tcPr/>
                </a:tc>
                <a:tc>
                  <a:txBody>
                    <a:bodyPr/>
                    <a:lstStyle/>
                    <a:p>
                      <a:pPr algn="l"/>
                      <a:r>
                        <a:rPr lang="en-US" sz="2000" dirty="0">
                          <a:latin typeface="Times New Roman" panose="02020603050405020304" pitchFamily="18" charset="0"/>
                          <a:cs typeface="Times New Roman" panose="02020603050405020304" pitchFamily="18" charset="0"/>
                        </a:rPr>
                        <a:t>Highlights the benefits of data augmentation in improving model generalization</a:t>
                      </a:r>
                      <a:endParaRPr lang="en-US" sz="2000" dirty="0">
                        <a:latin typeface="Times New Roman" panose="02020603050405020304" pitchFamily="18" charset="0"/>
                        <a:cs typeface="Times New Roman" panose="02020603050405020304" pitchFamily="18" charset="0"/>
                      </a:endParaRPr>
                    </a:p>
                  </a:txBody>
                  <a:tcPr/>
                </a:tc>
              </a:tr>
              <a:tr h="519722">
                <a:tc>
                  <a:txBody>
                    <a:bodyPr/>
                    <a:lstStyle/>
                    <a:p>
                      <a:r>
                        <a:rPr lang="en-US" sz="2000" dirty="0">
                          <a:latin typeface="Times New Roman" panose="02020603050405020304" pitchFamily="18" charset="0"/>
                          <a:cs typeface="Times New Roman" panose="02020603050405020304" pitchFamily="18" charset="0"/>
                        </a:rPr>
                        <a:t>4</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Real-time Dog Breed Detection Using CNNs</a:t>
                      </a:r>
                      <a:endParaRPr lang="en-US" sz="2000" dirty="0">
                        <a:latin typeface="Times New Roman" panose="02020603050405020304" pitchFamily="18" charset="0"/>
                        <a:cs typeface="Times New Roman" panose="02020603050405020304" pitchFamily="18" charset="0"/>
                      </a:endParaRPr>
                    </a:p>
                  </a:txBody>
                  <a:tcPr/>
                </a:tc>
                <a:tc>
                  <a:txBody>
                    <a:bodyPr/>
                    <a:lstStyle/>
                    <a:p>
                      <a:r>
                        <a:rPr lang="en-IN" sz="2000">
                          <a:latin typeface="Times New Roman" panose="02020603050405020304" pitchFamily="18" charset="0"/>
                          <a:cs typeface="Times New Roman" panose="02020603050405020304" pitchFamily="18" charset="0"/>
                        </a:rPr>
                        <a:t>Patel, R., Gupta, S. (2019)</a:t>
                      </a:r>
                      <a:endParaRPr lang="en-IN" sz="2000">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InceptionResNetV2, TensorFlow, Real-time Detection</a:t>
                      </a:r>
                      <a:endParaRPr lang="en-US"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a:latin typeface="Times New Roman" panose="02020603050405020304" pitchFamily="18" charset="0"/>
                          <a:cs typeface="Times New Roman" panose="02020603050405020304" pitchFamily="18" charset="0"/>
                        </a:rPr>
                        <a:t>InceptionResNetV2 provides efficient real-time detection with lower latency.</a:t>
                      </a:r>
                      <a:endParaRPr lang="en-US" sz="2000" dirty="0">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2" name="Rectangle 2"/>
          <p:cNvSpPr>
            <a:spLocks noChangeArrowheads="1"/>
          </p:cNvSpPr>
          <p:nvPr/>
        </p:nvSpPr>
        <p:spPr bwMode="auto">
          <a:xfrm>
            <a:off x="83878" y="147378"/>
            <a:ext cx="8364211" cy="57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System Architecture:</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descr="system architecture"/>
          <p:cNvPicPr>
            <a:picLocks noChangeAspect="1"/>
          </p:cNvPicPr>
          <p:nvPr/>
        </p:nvPicPr>
        <p:blipFill>
          <a:blip r:embed="rId3"/>
          <a:stretch>
            <a:fillRect/>
          </a:stretch>
        </p:blipFill>
        <p:spPr>
          <a:xfrm>
            <a:off x="0" y="1061085"/>
            <a:ext cx="12192000" cy="45370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4" y="106702"/>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Modules</a:t>
            </a:r>
            <a:r>
              <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108438" y="1074509"/>
            <a:ext cx="11975123" cy="4708981"/>
          </a:xfrm>
          <a:prstGeom prst="rect">
            <a:avLst/>
          </a:prstGeom>
          <a:noFill/>
        </p:spPr>
        <p:txBody>
          <a:bodyPr wrap="square" rtlCol="0">
            <a:spAutoFit/>
          </a:bodyPr>
          <a:lstStyle/>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Module 1: </a:t>
            </a:r>
            <a:r>
              <a:rPr lang="en-IN" sz="2000" b="1" dirty="0">
                <a:latin typeface="Times New Roman" panose="02020603050405020304" pitchFamily="18" charset="0"/>
                <a:cs typeface="Times New Roman" panose="02020603050405020304" pitchFamily="18" charset="0"/>
              </a:rPr>
              <a:t>DATA ACQUISITION</a:t>
            </a:r>
            <a:endParaRPr lang="en-IN" sz="2000" b="1" dirty="0">
              <a:latin typeface="Times New Roman" panose="02020603050405020304" pitchFamily="18" charset="0"/>
              <a:cs typeface="Times New Roman" panose="02020603050405020304" pitchFamily="18" charset="0"/>
            </a:endParaRPr>
          </a:p>
          <a:p>
            <a:pPr marL="273050" indent="-273050" algn="just"/>
            <a:r>
              <a:rPr lang="en-US" sz="2000" dirty="0">
                <a:latin typeface="Times New Roman" panose="02020603050405020304" pitchFamily="18" charset="0"/>
                <a:cs typeface="Times New Roman" panose="02020603050405020304" pitchFamily="18" charset="0"/>
              </a:rPr>
              <a:t>     Module 1 of the "Dog Breed Identification Using Deep Learning and CNN" project focuses on data collection and preprocessing, a critical foundation for the entire system. In this phase, high-quality, labeled images of various dog breeds are gathered from public datasets such as the Stanford Dog Dataset or Kaggle’s Dog Breed Identification dataset. These images, which cover a wide range of conditions including different angles, lighting, and backgrounds, are essential for creating a robust model. The data is cleaned by removing duplicates and irrelevant images, and data augmentation techniques like rotation, flipping, and cropping are applied to increase diversity and prevent overfitting. Each image is labeled with its corresponding breed, and the dataset is split into training, validation, and test sets to ensure proper model evaluation. Image preprocessing steps, such as resizing images to a uniform dimension and pixel normalization, prepare the data for the CNN architecture. </a:t>
            </a:r>
            <a:endParaRPr lang="en-US" sz="2000" dirty="0">
              <a:latin typeface="Times New Roman" panose="02020603050405020304" pitchFamily="18" charset="0"/>
              <a:cs typeface="Times New Roman" panose="02020603050405020304" pitchFamily="18" charset="0"/>
            </a:endParaRPr>
          </a:p>
          <a:p>
            <a:pPr marL="273050" indent="-273050" algn="just"/>
            <a:endParaRPr lang="en-US" sz="2000" b="1" dirty="0">
              <a:latin typeface="Times New Roman" panose="02020603050405020304" pitchFamily="18" charset="0"/>
              <a:cs typeface="Times New Roman" panose="02020603050405020304" pitchFamily="18" charset="0"/>
            </a:endParaRPr>
          </a:p>
          <a:p>
            <a:pPr marL="273050" indent="-273050" algn="just"/>
            <a:r>
              <a:rPr lang="en-US" sz="2000" b="1" dirty="0">
                <a:latin typeface="Times New Roman" panose="02020603050405020304" pitchFamily="18" charset="0"/>
                <a:cs typeface="Times New Roman" panose="02020603050405020304" pitchFamily="18" charset="0"/>
              </a:rPr>
              <a:t>   Module 2: </a:t>
            </a:r>
            <a:r>
              <a:rPr lang="en-IN" sz="2000" b="1" dirty="0">
                <a:latin typeface="Times New Roman" panose="02020603050405020304" pitchFamily="18" charset="0"/>
                <a:cs typeface="Times New Roman" panose="02020603050405020304" pitchFamily="18" charset="0"/>
              </a:rPr>
              <a:t>PREPROCESSING</a:t>
            </a:r>
            <a:endParaRPr lang="en-US" sz="2000" b="1" dirty="0">
              <a:latin typeface="Times New Roman" panose="02020603050405020304" pitchFamily="18" charset="0"/>
              <a:cs typeface="Times New Roman" panose="02020603050405020304" pitchFamily="18" charset="0"/>
            </a:endParaRPr>
          </a:p>
          <a:p>
            <a:pPr marL="273050" indent="-273050" algn="just"/>
            <a:r>
              <a:rPr lang="en-US" sz="2000" dirty="0">
                <a:latin typeface="Times New Roman" panose="02020603050405020304" pitchFamily="18" charset="0"/>
                <a:cs typeface="Times New Roman" panose="02020603050405020304" pitchFamily="18" charset="0"/>
              </a:rPr>
              <a:t>	In Module 2, the focus shifts to the detailed preprocessing of the dataset, which ensures that the images are properly prepared for training the Convolutional Neural Network (CNN). Preprocessing is crucial as it directly impacts the model’s performance and generalization.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4" y="106702"/>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Modules</a:t>
            </a:r>
            <a:r>
              <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108438" y="1074509"/>
            <a:ext cx="11975123" cy="4708981"/>
          </a:xfrm>
          <a:prstGeom prst="rect">
            <a:avLst/>
          </a:prstGeom>
          <a:noFill/>
        </p:spPr>
        <p:txBody>
          <a:bodyPr wrap="square" rtlCol="0">
            <a:spAutoFit/>
          </a:bodyPr>
          <a:lstStyle/>
          <a:p>
            <a:pPr marL="273050" indent="-273050" algn="just"/>
            <a:r>
              <a:rPr lang="en-IN"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The images are organized into mini-batches and shuffled to optimize training and prevent the model from learning unintended patterns related to the order of the data. Additionally, categorical labels for dog breeds are converted into numerical format using one-hot encoding, facilitating classification. To address any potential imbalances in the dataset, methods such as oversampling, </a:t>
            </a:r>
            <a:r>
              <a:rPr lang="en-US" sz="2000" dirty="0" err="1">
                <a:latin typeface="Times New Roman" panose="02020603050405020304" pitchFamily="18" charset="0"/>
                <a:cs typeface="Times New Roman" panose="02020603050405020304" pitchFamily="18" charset="0"/>
              </a:rPr>
              <a:t>undersampling</a:t>
            </a:r>
            <a:r>
              <a:rPr lang="en-US" sz="2000" dirty="0">
                <a:latin typeface="Times New Roman" panose="02020603050405020304" pitchFamily="18" charset="0"/>
                <a:cs typeface="Times New Roman" panose="02020603050405020304" pitchFamily="18" charset="0"/>
              </a:rPr>
              <a:t>, or adjusting class weights during training are employed. By the end of this module, the fully preprocessed dataset, with uniform image dimensions and enhanced diversity, is ready for efficient and accurate training in the subsequent phases of the project.</a:t>
            </a:r>
            <a:endParaRPr lang="en-US" sz="2000" dirty="0">
              <a:latin typeface="Times New Roman" panose="02020603050405020304" pitchFamily="18" charset="0"/>
              <a:cs typeface="Times New Roman" panose="02020603050405020304" pitchFamily="18" charset="0"/>
            </a:endParaRPr>
          </a:p>
          <a:p>
            <a:pPr marL="273050" indent="-273050"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Module3: CONVOLUTIONAL NEURAL NATWORK</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73050" indent="-273050" algn="just"/>
            <a:r>
              <a:rPr lang="en-US" sz="2000" dirty="0">
                <a:latin typeface="Times New Roman" panose="02020603050405020304" pitchFamily="18" charset="0"/>
                <a:cs typeface="Times New Roman" panose="02020603050405020304" pitchFamily="18" charset="0"/>
              </a:rPr>
              <a:t>	Module 3 of the "Dog Breed Identification Using Deep Learning and CNN" project is dedicated to the implementation of the Convolutional Neural Network (CNN), a crucial component for accurately identifying dog breeds from images. This module begins with the design of the CNN architecture, which typically includes multiple convolutional layers, pooling layers, and fully connected layers. The convolutional layers apply filters to the input images, allowing the model to automatically learn and extract important features such as edges, textures, and shapes at various levels of abstraction.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4" y="106702"/>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Modules</a:t>
            </a:r>
            <a:r>
              <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105508" y="1151792"/>
            <a:ext cx="11975123" cy="4832092"/>
          </a:xfrm>
          <a:prstGeom prst="rect">
            <a:avLst/>
          </a:prstGeom>
          <a:noFill/>
        </p:spPr>
        <p:txBody>
          <a:bodyPr wrap="square" rtlCol="0">
            <a:spAutoFit/>
          </a:bodyPr>
          <a:lstStyle/>
          <a:p>
            <a:pPr marL="457200" indent="-4572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Module 4: FEATURE EXTRACTION </a:t>
            </a:r>
            <a:endParaRPr lang="en-US" sz="2000" b="1" dirty="0">
              <a:latin typeface="Times New Roman" panose="02020603050405020304" pitchFamily="18" charset="0"/>
              <a:cs typeface="Times New Roman" panose="02020603050405020304" pitchFamily="18" charset="0"/>
            </a:endParaRPr>
          </a:p>
          <a:p>
            <a:pPr marL="447675" indent="-447675" algn="just"/>
            <a:r>
              <a:rPr lang="en-US" sz="2800" dirty="0"/>
              <a:t>	</a:t>
            </a:r>
            <a:r>
              <a:rPr lang="en-US" sz="2000" dirty="0">
                <a:latin typeface="Times New Roman" panose="02020603050405020304" pitchFamily="18" charset="0"/>
                <a:cs typeface="Times New Roman" panose="02020603050405020304" pitchFamily="18" charset="0"/>
              </a:rPr>
              <a:t>Module 4 of the "Dog Breed Identification Using Deep Learning and CNN" project focuses on feature extraction, a critical step that enhances the model's ability to accurately identify dog breeds. In this module, the previously trained Convolutional Neural Network (CNN) is utilized to extract relevant features from the images without requiring manual intervention. This process begins by passing the images through the various layers of the CNN, where each convolutional layer captures increasingly complex features, from simple edges and textures to more intricate patterns specific to different breeds</a:t>
            </a:r>
            <a:endParaRPr lang="en-US" sz="2000" dirty="0">
              <a:latin typeface="Times New Roman" panose="02020603050405020304" pitchFamily="18" charset="0"/>
              <a:cs typeface="Times New Roman" panose="02020603050405020304" pitchFamily="18" charset="0"/>
            </a:endParaRPr>
          </a:p>
          <a:p>
            <a:pPr marL="447675" indent="-447675" algn="just"/>
            <a:endParaRPr lang="en-US" sz="2000" dirty="0">
              <a:latin typeface="Times New Roman" panose="02020603050405020304" pitchFamily="18" charset="0"/>
              <a:cs typeface="Times New Roman" panose="02020603050405020304" pitchFamily="18" charset="0"/>
            </a:endParaRPr>
          </a:p>
          <a:p>
            <a:pPr marL="447675" indent="-447675"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Module 5: MAPPING </a:t>
            </a:r>
            <a:endParaRPr lang="en-US" sz="2000" b="1" dirty="0">
              <a:latin typeface="Times New Roman" panose="02020603050405020304" pitchFamily="18" charset="0"/>
              <a:cs typeface="Times New Roman" panose="02020603050405020304" pitchFamily="18" charset="0"/>
            </a:endParaRPr>
          </a:p>
          <a:p>
            <a:pPr marL="447675" lvl="1" indent="-447675" algn="just"/>
            <a:r>
              <a:rPr lang="en-US" sz="2000" dirty="0">
                <a:latin typeface="Times New Roman" panose="02020603050405020304" pitchFamily="18" charset="0"/>
                <a:cs typeface="Times New Roman" panose="02020603050405020304" pitchFamily="18" charset="0"/>
              </a:rPr>
              <a:t>	Module 5 of the "Dog Breed Identification Using Deep Learning and CNN" project focuses on the mapping process, where the extracted features are linked to specific dog breeds for classification. In this phase, the features obtained from the previous module are utilized to create a mapping function that correlates the learned representations with their respective breed labels. This process typically involves training a classifier, which can be a simple algorithm like a logistic regression model or more complex ones like Support Vector Machines (SVM) or Random Forests, using the extracted features as input and the breed labels as output..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4" y="106702"/>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Modules</a:t>
            </a:r>
            <a:r>
              <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rPr>
              <a:t>:</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108438" y="1049555"/>
            <a:ext cx="11975123" cy="3477875"/>
          </a:xfrm>
          <a:prstGeom prst="rect">
            <a:avLst/>
          </a:prstGeom>
          <a:noFill/>
        </p:spPr>
        <p:txBody>
          <a:bodyPr wrap="square" rtlCol="0">
            <a:spAutoFit/>
          </a:bodyPr>
          <a:lstStyle/>
          <a:p>
            <a:pPr marL="457200" lvl="1" indent="-45720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Module 6: </a:t>
            </a:r>
            <a:r>
              <a:rPr lang="en-IN" sz="2000" b="1" dirty="0">
                <a:latin typeface="Times New Roman" panose="02020603050405020304" pitchFamily="18" charset="0"/>
                <a:cs typeface="Times New Roman" panose="02020603050405020304" pitchFamily="18" charset="0"/>
              </a:rPr>
              <a:t>OUTPUT</a:t>
            </a:r>
            <a:endParaRPr lang="en-US" sz="2000" b="1" dirty="0">
              <a:latin typeface="Times New Roman" panose="02020603050405020304" pitchFamily="18" charset="0"/>
              <a:cs typeface="Times New Roman" panose="02020603050405020304" pitchFamily="18" charset="0"/>
            </a:endParaRPr>
          </a:p>
          <a:p>
            <a:pPr marL="447675" lvl="1" indent="-447675" algn="just"/>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output of the "Dog Breed Identification Using Deep Learning and CNN" project is an intelligent system capable of accurately classifying the breed of a dog from an image input. Once the model is trained and the mapping from features to dog breeds is established, users can upload an image of a dog, and the system will predict its breed with high accuracy. The output includes the predicted breed, along with the probability or confidence score associated with the prediction, indicating how certain the model is about the classification. In cases where the model is less certain, it might also display a list of the top few breeds that are most likely to match the image. The system is designed to handle various real-world challenges, such as different lighting conditions, angles, and backgrounds, making it robust for real-time applications like mobile apps, veterinary tools, or pet adoption platforms. The ultimate goal is to provide a user-friendly, efficient tool for fast and reliable dog breed identification.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83344" y="115445"/>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Implementation: </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114300" y="1116623"/>
            <a:ext cx="11561885" cy="4708981"/>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Environment Setup:</a:t>
            </a:r>
            <a:endParaRPr lang="en-US" sz="20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Install the necessary libraries and frameworks, such as TensorFlow or </a:t>
            </a:r>
            <a:r>
              <a:rPr lang="en-IN" sz="2000" dirty="0" err="1">
                <a:latin typeface="Times New Roman" panose="02020603050405020304" pitchFamily="18" charset="0"/>
                <a:cs typeface="Times New Roman" panose="02020603050405020304" pitchFamily="18" charset="0"/>
              </a:rPr>
              <a:t>PyTorch</a:t>
            </a:r>
            <a:r>
              <a:rPr lang="en-IN" sz="2000" dirty="0">
                <a:latin typeface="Times New Roman" panose="02020603050405020304" pitchFamily="18" charset="0"/>
                <a:cs typeface="Times New Roman" panose="02020603050405020304" pitchFamily="18" charset="0"/>
              </a:rPr>
              <a:t>, NumPy, Pandas, Matplotlib, and OpenCV. A typical setup would involve using </a:t>
            </a:r>
            <a:r>
              <a:rPr lang="en-IN" sz="2000" dirty="0" err="1">
                <a:latin typeface="Times New Roman" panose="02020603050405020304" pitchFamily="18" charset="0"/>
                <a:cs typeface="Times New Roman" panose="02020603050405020304" pitchFamily="18" charset="0"/>
              </a:rPr>
              <a:t>Jupyter</a:t>
            </a:r>
            <a:r>
              <a:rPr lang="en-IN" sz="2000" dirty="0">
                <a:latin typeface="Times New Roman" panose="02020603050405020304" pitchFamily="18" charset="0"/>
                <a:cs typeface="Times New Roman" panose="02020603050405020304" pitchFamily="18" charset="0"/>
              </a:rPr>
              <a:t> Notebook or an Integrated Development Environment (IDE) like PyCharm or VS Code for coding.</a:t>
            </a:r>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Collection:</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Gather high-quality datasets containing images of various dog breeds. Public datasets like the Stanford Dog Dataset or Kaggle’s Dog Breed Identification dataset are commonly used. Ensure that the data includes a diverse range of images representing different breeds, angles, and environments.</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Data Preprocessing:</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Preprocess the dataset by resizing images to a uniform dimension, normalizing pixel values, and applying data augmentation techniques. Split the data into training, validation, and test sets to ensure proper evaluation of the model.</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CNN Model Architecture</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 regularization techniques such as dropout and batch normalization to improve model performance.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sldNum" idx="12"/>
          </p:nvPr>
        </p:nvSpPr>
        <p:spPr>
          <a:xfrm>
            <a:off x="10456832" y="6386173"/>
            <a:ext cx="1312025" cy="365125"/>
          </a:xfrm>
          <a:prstGeom prst="rect">
            <a:avLst/>
          </a:prstGeom>
          <a:solidFill>
            <a:srgbClr val="0070C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fld>
            <a:endParaRPr sz="2000"/>
          </a:p>
        </p:txBody>
      </p:sp>
      <p:sp>
        <p:nvSpPr>
          <p:cNvPr id="122" name="Google Shape;122;p2"/>
          <p:cNvSpPr txBox="1">
            <a:spLocks noGrp="1"/>
          </p:cNvSpPr>
          <p:nvPr>
            <p:ph type="ftr" idx="11"/>
          </p:nvPr>
        </p:nvSpPr>
        <p:spPr>
          <a:xfrm>
            <a:off x="1069431" y="6386173"/>
            <a:ext cx="9136023" cy="356382"/>
          </a:xfrm>
          <a:prstGeom prst="rect">
            <a:avLst/>
          </a:prstGeom>
          <a:solidFill>
            <a:srgbClr val="0070C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a:t>DEPARTMENT OF COMPUTER SCIENCE AND ENGINEERING</a:t>
            </a:r>
            <a:endParaRPr sz="2000"/>
          </a:p>
        </p:txBody>
      </p:sp>
      <p:pic>
        <p:nvPicPr>
          <p:cNvPr id="123" name="Google Shape;123;p2"/>
          <p:cNvPicPr preferRelativeResize="0"/>
          <p:nvPr/>
        </p:nvPicPr>
        <p:blipFill rotWithShape="1">
          <a:blip r:embed="rId1"/>
          <a:srcRect/>
          <a:stretch>
            <a:fillRect/>
          </a:stretch>
        </p:blipFill>
        <p:spPr>
          <a:xfrm>
            <a:off x="8721665" y="37033"/>
            <a:ext cx="3470335" cy="689927"/>
          </a:xfrm>
          <a:prstGeom prst="rect">
            <a:avLst/>
          </a:prstGeom>
          <a:noFill/>
          <a:ln>
            <a:noFill/>
          </a:ln>
        </p:spPr>
      </p:pic>
      <p:pic>
        <p:nvPicPr>
          <p:cNvPr id="124" name="Google Shape;124;p2"/>
          <p:cNvPicPr preferRelativeResize="0"/>
          <p:nvPr/>
        </p:nvPicPr>
        <p:blipFill rotWithShape="1">
          <a:blip r:embed="rId2"/>
          <a:srcRect/>
          <a:stretch>
            <a:fillRect/>
          </a:stretch>
        </p:blipFill>
        <p:spPr>
          <a:xfrm>
            <a:off x="0" y="5704366"/>
            <a:ext cx="1153634" cy="1153634"/>
          </a:xfrm>
          <a:prstGeom prst="rect">
            <a:avLst/>
          </a:prstGeom>
          <a:noFill/>
          <a:ln>
            <a:noFill/>
          </a:ln>
        </p:spPr>
      </p:pic>
      <p:sp>
        <p:nvSpPr>
          <p:cNvPr id="125" name="Google Shape;125;p2"/>
          <p:cNvSpPr/>
          <p:nvPr/>
        </p:nvSpPr>
        <p:spPr>
          <a:xfrm>
            <a:off x="3230880" y="0"/>
            <a:ext cx="3603463" cy="461665"/>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2400"/>
              <a:buFont typeface="Times New Roman" panose="02020603050405020304"/>
              <a:buNone/>
            </a:pPr>
            <a:r>
              <a:rPr lang="en-US" sz="2400" b="1" dirty="0">
                <a:solidFill>
                  <a:schemeClr val="dk1"/>
                </a:solidFill>
                <a:latin typeface="Times New Roman" panose="02020603050405020304"/>
                <a:ea typeface="Times New Roman" panose="02020603050405020304"/>
                <a:cs typeface="Times New Roman" panose="02020603050405020304"/>
                <a:sym typeface="Times New Roman" panose="02020603050405020304"/>
              </a:rPr>
              <a:t>CONTENTS</a:t>
            </a:r>
            <a:r>
              <a:rPr lang="en-US" sz="2400" b="1"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endParaRPr dirty="0"/>
          </a:p>
        </p:txBody>
      </p:sp>
      <p:sp>
        <p:nvSpPr>
          <p:cNvPr id="4" name="TextBox 3"/>
          <p:cNvSpPr txBox="1"/>
          <p:nvPr/>
        </p:nvSpPr>
        <p:spPr>
          <a:xfrm>
            <a:off x="1391920" y="356711"/>
            <a:ext cx="7536180" cy="6038641"/>
          </a:xfrm>
          <a:prstGeom prst="rect">
            <a:avLst/>
          </a:prstGeom>
          <a:noFill/>
        </p:spPr>
        <p:txBody>
          <a:bodyPr wrap="square">
            <a:spAutoFit/>
          </a:bodyPr>
          <a:lstStyle/>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Abstract</a:t>
            </a:r>
            <a:endPar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Problem Statement</a:t>
            </a:r>
            <a:endPar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indent="-285750">
              <a:lnSpc>
                <a:spcPct val="150000"/>
              </a:lnSpc>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Objective</a:t>
            </a:r>
            <a:endPar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indent="-285750">
              <a:lnSpc>
                <a:spcPct val="150000"/>
              </a:lnSpc>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Introduction</a:t>
            </a:r>
            <a:endPar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Existing System</a:t>
            </a:r>
            <a:endPar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Proposed System </a:t>
            </a:r>
            <a:endPar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Literature Survey</a:t>
            </a:r>
            <a:endPar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System Architecture </a:t>
            </a:r>
            <a:endPar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Modules</a:t>
            </a:r>
            <a:endPar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indent="-285750">
              <a:lnSpc>
                <a:spcPct val="150000"/>
              </a:lnSpc>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Implementation </a:t>
            </a:r>
            <a:endPar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indent="-285750">
              <a:lnSpc>
                <a:spcPct val="150000"/>
              </a:lnSpc>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Results and Discussions </a:t>
            </a:r>
            <a:endPar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285750" indent="-285750">
              <a:lnSpc>
                <a:spcPct val="150000"/>
              </a:lnSpc>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Conclusion and Future Scope </a:t>
            </a:r>
            <a:endPar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endParaRPr>
          </a:p>
          <a:p>
            <a:pPr marL="285750" marR="0" lvl="0" indent="-285750" algn="l" rtl="0">
              <a:lnSpc>
                <a:spcPct val="150000"/>
              </a:lnSpc>
              <a:spcBef>
                <a:spcPts val="0"/>
              </a:spcBef>
              <a:spcAft>
                <a:spcPts val="0"/>
              </a:spcAft>
              <a:buClr>
                <a:srgbClr val="FF0000"/>
              </a:buClr>
              <a:buFont typeface="Wingdings" panose="05000000000000000000" pitchFamily="2" charset="2"/>
              <a:buChar char="Ø"/>
            </a:pPr>
            <a:r>
              <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References</a:t>
            </a:r>
            <a:endParaRPr lang="en-US" sz="20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83344" y="115445"/>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Implementation: </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315057" y="954535"/>
            <a:ext cx="11561885" cy="4401205"/>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Training the Model:</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Compile the model using an appropriate loss function (e.g., categorical cross-entropy) and optimizer (e.g., Adam or SGD). Train the model on the preprocessed dataset, monitoring its performance on the validation set. Adjust hyperparameters as needed to optimize accuracy.</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Feature Extraction</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Once the model is trained, use it to extract features from the images. This can be done by accessing the output of the intermediate layers of the CNN, which capture different levels of abstraction in the images.</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Mapping Features to Breeds</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 a mapping function that correlates the extracted features to specific dog breeds. Train a classifier (e.g., SVM, Random Forest) using the features as input and breed labels as output. Evaluate and fine-tune the classifier using cross-validation.</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Testing and Validation</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Test the model on the unseen test dataset to evaluate its accuracy, precision, recall, and F1-score. Analyze the confusion matrix to identify any potential misclassifications and areas for improvement.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83344" y="115445"/>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Implementation: </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114300" y="1116623"/>
            <a:ext cx="11561885" cy="353943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Deployment:</a:t>
            </a:r>
            <a:r>
              <a:rPr lang="en-US"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Once the model demonstrates satisfactory performance, deploy it as a web application or mobile app using frameworks such as Flask, Django, or TensorFlow Serving. This allows users to upload images and receive breed predictions in real-time.</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User Interface</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Create a simple user interface (UI) that allows users to upload images and view the predicted breed along with confidence scores. The UI can be developed using HTML, CSS, and JavaScript, or through mobile app development frameworks like React Native.</a:t>
            </a: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Continuous Improvement</a:t>
            </a:r>
            <a:r>
              <a:rPr lang="en-IN"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Gather user feedback and collect additional data to further refine and improve the model over time. Consider implementing an online learning approach to continuously update the model with new data.</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Results and Discussions: </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p:cNvSpPr txBox="1"/>
          <p:nvPr/>
        </p:nvSpPr>
        <p:spPr>
          <a:xfrm>
            <a:off x="92319" y="1059289"/>
            <a:ext cx="11676537" cy="3477875"/>
          </a:xfrm>
          <a:prstGeom prst="rect">
            <a:avLst/>
          </a:prstGeom>
          <a:noFill/>
        </p:spPr>
        <p:txBody>
          <a:bodyPr wrap="square">
            <a:spAutoFit/>
          </a:bodyPr>
          <a:lstStyle/>
          <a:p>
            <a:pPr marL="285750" indent="-28575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Efficiency of the Proposed System:</a:t>
            </a:r>
            <a:endParaRPr lang="en-US" sz="2000" b="1" dirty="0">
              <a:latin typeface="Times New Roman" panose="02020603050405020304" pitchFamily="18" charset="0"/>
              <a:cs typeface="Times New Roman" panose="02020603050405020304" pitchFamily="18" charset="0"/>
            </a:endParaRPr>
          </a:p>
          <a:p>
            <a:pPr marL="273050" lvl="1" indent="-273050" algn="just"/>
            <a:r>
              <a:rPr lang="en-US" sz="2000" dirty="0">
                <a:latin typeface="Times New Roman" panose="02020603050405020304" pitchFamily="18" charset="0"/>
                <a:cs typeface="Times New Roman" panose="02020603050405020304" pitchFamily="18" charset="0"/>
              </a:rPr>
              <a:t>	The efficiency of a sign language recognition system can depend on various factors, such as the quality and quantity of the training data used to train the system, the accuracy of the recognition algorithms, the computational resources used, and the specific use case for which the system is designed. In general, the performance of a sign language recognition system can be evaluated using metrics such as accuracy, precision, recall, and F1 score. These metrics can help quantify the system’s ability to correctly recognize sign language gestures and distinguish between similar gestures. It’s worth noting that sign language recognition is a challenging task due to the variability and complexity of sign language gestures, as well as the need to account for differences in signing style between individuals. Therefore, the efficiency of a sign language recognition system may be limited by the current state of technology, although ongoing research in this area is aimed at improving system performance.</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Results and Discussions: </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p:cNvSpPr txBox="1"/>
          <p:nvPr/>
        </p:nvSpPr>
        <p:spPr>
          <a:xfrm>
            <a:off x="92319" y="1059289"/>
            <a:ext cx="11676537" cy="5324535"/>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"Dog Breed Identification Using Deep Learning and CNN" project yields several key results that demonstrate the effectiveness of the implemented system for accurately classifying dog breeds from images. The performance of the model is evaluated based on various metrics, and the results are discussed to provide insights into the model's strengths and areas for improvement.</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Model Performance</a:t>
            </a:r>
            <a:r>
              <a:rPr lang="en-US" sz="2000" u="sng" dirty="0">
                <a:latin typeface="Times New Roman" panose="02020603050405020304" pitchFamily="18" charset="0"/>
                <a:cs typeface="Times New Roman" panose="02020603050405020304" pitchFamily="18" charset="0"/>
              </a:rPr>
              <a:t>:</a:t>
            </a:r>
            <a:endParaRPr lang="en-US" sz="2000" u="sng"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trained Convolutional Neural Network (CNN) achieved a high accuracy rate on the validation and test datasets, typically exceeding 85% to 90%, depending on the complexity of the dataset and the number of breeds included. The precision, recall, and F1-score metrics further confirmed the model's ability to classify breeds accurately, especially for popular breeds with abundant training examples.</a:t>
            </a: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b="1" dirty="0"/>
              <a:t>.</a:t>
            </a:r>
            <a:r>
              <a:rPr lang="en-US" sz="2000" b="1" u="sng" dirty="0">
                <a:latin typeface="Times New Roman" panose="02020603050405020304" pitchFamily="18" charset="0"/>
                <a:cs typeface="Times New Roman" panose="02020603050405020304" pitchFamily="18" charset="0"/>
              </a:rPr>
              <a:t>Confusion Matrix Analysis</a:t>
            </a:r>
            <a:r>
              <a:rPr lang="en-US" sz="2000" u="sng" dirty="0">
                <a:latin typeface="Times New Roman" panose="02020603050405020304" pitchFamily="18" charset="0"/>
                <a:cs typeface="Times New Roman" panose="02020603050405020304" pitchFamily="18" charset="0"/>
              </a:rPr>
              <a:t>:</a:t>
            </a:r>
            <a:endParaRPr lang="en-US" sz="2000" u="sng"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 confusion matrix was generated to visualize the model's performance across different dog breeds. The matrix revealed specific breeds where the model excelled and others where it struggled. Commonly confused breeds were identified, providing insights into potential overlapping features that may have led to misclassifications. This analysis is crucial for understanding the limitations of the model and guiding future improvements</a:t>
            </a:r>
            <a:r>
              <a:rPr lang="en-US" sz="2000" dirty="0"/>
              <a:t>.</a:t>
            </a:r>
            <a:endParaRPr lang="en-US" sz="2000" dirty="0"/>
          </a:p>
          <a:p>
            <a:pPr marL="742950" lvl="1" indent="-285750">
              <a:buFont typeface="+mj-lt"/>
              <a:buAutoNum type="arabicPeriod"/>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Results and Discussions: </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p:cNvSpPr txBox="1"/>
          <p:nvPr/>
        </p:nvSpPr>
        <p:spPr>
          <a:xfrm>
            <a:off x="92319" y="1059289"/>
            <a:ext cx="11676537" cy="5016758"/>
          </a:xfrm>
          <a:prstGeom prst="rect">
            <a:avLst/>
          </a:prstGeom>
          <a:noFill/>
        </p:spPr>
        <p:txBody>
          <a:bodyPr wrap="square">
            <a:spAutoFit/>
          </a:bodyPr>
          <a:lstStyle/>
          <a:p>
            <a:pPr marL="897255" indent="-27305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Impact of Data Augmentation:</a:t>
            </a:r>
            <a:endParaRPr lang="en-US" sz="2000" b="1" u="sng" dirty="0">
              <a:latin typeface="Times New Roman" panose="02020603050405020304" pitchFamily="18" charset="0"/>
              <a:cs typeface="Times New Roman" panose="02020603050405020304" pitchFamily="18" charset="0"/>
            </a:endParaRPr>
          </a:p>
          <a:p>
            <a:pPr marL="897255" indent="-27305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implementation of data augmentation techniques significantly enhanced the model's robustness. By introducing variations in lighting, angles, and backgrounds, the model demonstrated improved generalization capabilities on unseen data. The results indicated that models trained with augmented data consistently outperformed those trained solely on the original dataset.</a:t>
            </a:r>
            <a:endParaRPr lang="en-US" sz="2000" dirty="0">
              <a:latin typeface="Times New Roman" panose="02020603050405020304" pitchFamily="18" charset="0"/>
              <a:cs typeface="Times New Roman" panose="02020603050405020304" pitchFamily="18" charset="0"/>
            </a:endParaRPr>
          </a:p>
          <a:p>
            <a:pPr marL="897255" indent="-27305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Transfer Learning Effectiveness</a:t>
            </a:r>
            <a:endParaRPr lang="en-US" sz="2000" b="1" u="sng" dirty="0">
              <a:latin typeface="Times New Roman" panose="02020603050405020304" pitchFamily="18" charset="0"/>
              <a:cs typeface="Times New Roman" panose="02020603050405020304" pitchFamily="18" charset="0"/>
            </a:endParaRPr>
          </a:p>
          <a:p>
            <a:pPr marL="897255" indent="-27305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use of transfer learning with pre-trained models, such as VGG16 or </a:t>
            </a:r>
            <a:r>
              <a:rPr lang="en-US" sz="2000" dirty="0" err="1">
                <a:latin typeface="Times New Roman" panose="02020603050405020304" pitchFamily="18" charset="0"/>
                <a:cs typeface="Times New Roman" panose="02020603050405020304" pitchFamily="18" charset="0"/>
              </a:rPr>
              <a:t>ResNet</a:t>
            </a:r>
            <a:r>
              <a:rPr lang="en-US" sz="2000" dirty="0">
                <a:latin typeface="Times New Roman" panose="02020603050405020304" pitchFamily="18" charset="0"/>
                <a:cs typeface="Times New Roman" panose="02020603050405020304" pitchFamily="18" charset="0"/>
              </a:rPr>
              <a:t>, showed substantial benefits in terms of training speed and accuracy. Fine-tuning these models allowed the project to leverage previously learned features, resulting in a model that could classify dog breeds more effectively with less training data. This approach was particularly advantageous when working with smaller datasets.</a:t>
            </a:r>
            <a:endParaRPr lang="en-US" sz="2000" dirty="0">
              <a:latin typeface="Times New Roman" panose="02020603050405020304" pitchFamily="18" charset="0"/>
              <a:cs typeface="Times New Roman" panose="02020603050405020304" pitchFamily="18" charset="0"/>
            </a:endParaRPr>
          </a:p>
          <a:p>
            <a:pPr marL="897255" indent="-273050">
              <a:buFont typeface="Wingdings" panose="05000000000000000000" pitchFamily="2" charset="2"/>
              <a:buChar char="§"/>
            </a:pPr>
            <a:r>
              <a:rPr lang="en-US" sz="2000" b="1" u="sng" dirty="0">
                <a:latin typeface="Times New Roman" panose="02020603050405020304" pitchFamily="18" charset="0"/>
                <a:cs typeface="Times New Roman" panose="02020603050405020304" pitchFamily="18" charset="0"/>
              </a:rPr>
              <a:t>User Feedback and Iterative Improvements</a:t>
            </a:r>
            <a:r>
              <a:rPr lang="en-US" sz="2000" u="sng" dirty="0">
                <a:latin typeface="Times New Roman" panose="02020603050405020304" pitchFamily="18" charset="0"/>
                <a:cs typeface="Times New Roman" panose="02020603050405020304" pitchFamily="18" charset="0"/>
              </a:rPr>
              <a:t>:</a:t>
            </a:r>
            <a:endParaRPr lang="en-US" sz="2000" u="sng" dirty="0">
              <a:latin typeface="Times New Roman" panose="02020603050405020304" pitchFamily="18" charset="0"/>
              <a:cs typeface="Times New Roman" panose="02020603050405020304" pitchFamily="18" charset="0"/>
            </a:endParaRPr>
          </a:p>
          <a:p>
            <a:pPr marL="897255" indent="-2730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Collecting user feedback is essential for refining the model and user experience. Continuous learning mechanisms could be implemented to update the model with new data and improve its accuracy over time, ensuring the system remains relevant and effective in identifying dog breeds.</a:t>
            </a:r>
            <a:endParaRPr lang="en-US" sz="2000" dirty="0">
              <a:latin typeface="Times New Roman" panose="02020603050405020304" pitchFamily="18" charset="0"/>
              <a:cs typeface="Times New Roman" panose="02020603050405020304" pitchFamily="18" charset="0"/>
            </a:endParaRPr>
          </a:p>
          <a:p>
            <a:pPr marL="897255" indent="-27305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Conclusion and Future Scope: </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240323" y="920621"/>
            <a:ext cx="11711354" cy="4708981"/>
          </a:xfrm>
          <a:prstGeom prst="rect">
            <a:avLst/>
          </a:prstGeom>
          <a:noFill/>
        </p:spPr>
        <p:txBody>
          <a:bodyPr wrap="square">
            <a:spAutoFit/>
          </a:bodyPr>
          <a:lstStyle/>
          <a:p>
            <a:pPr marL="285750" indent="-285750"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Conclusion:</a:t>
            </a:r>
            <a:endParaRPr lang="en-US" sz="2000" b="1" dirty="0">
              <a:latin typeface="Times New Roman" panose="02020603050405020304" pitchFamily="18" charset="0"/>
              <a:cs typeface="Times New Roman" panose="02020603050405020304" pitchFamily="18" charset="0"/>
            </a:endParaRPr>
          </a:p>
          <a:p>
            <a:pPr marL="70358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"Dog Breed Identification Using Deep Learning and CNN" project successfully demonstrates the effectiveness of convolutional neural networks in accurately classifying dog breeds, achieving high accuracy and robustness through effective data preprocessing and augmentation techniques.</a:t>
            </a:r>
            <a:endParaRPr lang="en-US" sz="2000" dirty="0">
              <a:latin typeface="Times New Roman" panose="02020603050405020304" pitchFamily="18" charset="0"/>
              <a:cs typeface="Times New Roman" panose="02020603050405020304" pitchFamily="18" charset="0"/>
            </a:endParaRPr>
          </a:p>
          <a:p>
            <a:pPr marL="703580" indent="-342900"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70358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Future enhancements could include expanding the dataset to encompass more breeds and mixed breeds, refining the model architecture, and exploring ensemble methods to further improve classification accuracy</a:t>
            </a:r>
            <a:endParaRPr lang="en-US" sz="2000" dirty="0">
              <a:latin typeface="Times New Roman" panose="02020603050405020304" pitchFamily="18" charset="0"/>
              <a:cs typeface="Times New Roman" panose="02020603050405020304" pitchFamily="18" charset="0"/>
            </a:endParaRPr>
          </a:p>
          <a:p>
            <a:pPr marL="703580" indent="-342900"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70358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implementation opens avenues for practical applications in mobile and web-based platforms, offering valuable tools for pet owners, veterinarians, and animal shelters while fostering continuous learning through user feedback and real-world data integration..</a:t>
            </a:r>
            <a:endParaRPr lang="en-US" sz="2000" dirty="0">
              <a:latin typeface="Times New Roman" panose="02020603050405020304" pitchFamily="18" charset="0"/>
              <a:cs typeface="Times New Roman" panose="02020603050405020304" pitchFamily="18" charset="0"/>
            </a:endParaRPr>
          </a:p>
          <a:p>
            <a:pPr marL="703580" indent="-342900"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70358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Integrating user-friendly features, such as breed health information and adoption resources, can enhance the system's utility, providing users with more comprehensive support beyond identification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Conclusion and Future Scope: </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57503" y="1019628"/>
            <a:ext cx="11711354" cy="4401205"/>
          </a:xfrm>
          <a:prstGeom prst="rect">
            <a:avLst/>
          </a:prstGeom>
          <a:noFill/>
        </p:spPr>
        <p:txBody>
          <a:bodyPr wrap="square">
            <a:spAutoFit/>
          </a:bodyPr>
          <a:lstStyle/>
          <a:p>
            <a:pPr marL="70358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Collaborating with veterinary professionals and animal shelters can lead to valuable insights and data collection, improving the model's performance and fostering a community-driven approach to dog breed identification and care.</a:t>
            </a:r>
            <a:endParaRPr lang="en-US" sz="2000" dirty="0">
              <a:latin typeface="Times New Roman" panose="02020603050405020304" pitchFamily="18" charset="0"/>
              <a:cs typeface="Times New Roman" panose="02020603050405020304" pitchFamily="18" charset="0"/>
            </a:endParaRPr>
          </a:p>
          <a:p>
            <a:pPr marL="703580" indent="-342900"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Future Enhancements</a:t>
            </a:r>
            <a:r>
              <a:rPr lang="en-US" sz="2000" b="1" dirty="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pPr marL="70358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Future enhancements for the "Dog Breed Identification Using Deep Learning and CNN" project can significantly improve the system's accuracy and user experience. Expanding the dataset to include a wider variety of breeds, including mixed breeds and rare types, will enable the model to generalize better and reduce misclassifications. Additionally, refining the model architecture by experimenting with advanced techniques such as attention mechanisms or more complex convolutional networks could further enhance feature extraction and classification performance. Implementing real-time feedback loops will allow the model to learn from user inputs and adapt over time, ensuring continuous improvement. Lastly, integrating the system with veterinary databases and resources can provide users with valuable information regarding breed-specific health concerns and care tips, enriching the overall user experience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Conclusion and Future Scope: </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57503" y="1237245"/>
            <a:ext cx="11711354" cy="3477875"/>
          </a:xfrm>
          <a:prstGeom prst="rect">
            <a:avLst/>
          </a:prstGeom>
          <a:noFill/>
        </p:spPr>
        <p:txBody>
          <a:bodyPr wrap="square">
            <a:spAutoFit/>
          </a:bodyPr>
          <a:lstStyle/>
          <a:p>
            <a:pPr marL="703580" lvl="1"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Furthermore, incorporating a user-friendly mobile application will enable pet owners to easily access the breed identification system on the go, making it more accessible and practical for everyday use. Additionally, exploring the use of other modalities, such as audio or behavioral data, could provide a more comprehensive understanding of dog breeds, allowing the system to offer insights beyond visual characteristics and enhance the overall classification accuracy.</a:t>
            </a:r>
            <a:endParaRPr lang="en-US" sz="2000" dirty="0">
              <a:latin typeface="Times New Roman" panose="02020603050405020304" pitchFamily="18" charset="0"/>
              <a:cs typeface="Times New Roman" panose="02020603050405020304" pitchFamily="18" charset="0"/>
            </a:endParaRPr>
          </a:p>
          <a:p>
            <a:pPr marL="703580" lvl="1" indent="-342900"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703580" lvl="1"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Finally, developing a community platform where users can share their experiences and insights about different dog breeds will foster engagement and support among pet owners. This collaborative approach could help gather additional data for model training while also providing a space for users to exchange information about breed care, training tips, and personal anecdotes, enriching the overall ecosystem surrounding dog ownership.</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References: </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386026" y="1074509"/>
            <a:ext cx="10838415" cy="4707890"/>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000"/>
              <a:buFont typeface="Times New Roman" panose="02020603050405020304"/>
              <a:buNone/>
            </a:pPr>
            <a:r>
              <a:rPr lang="en-IN" alt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1. </a:t>
            </a:r>
            <a:r>
              <a:rPr 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Andrei. Instructor and </a:t>
            </a:r>
            <a:r>
              <a:rPr lang="en-US" sz="2000" b="0" i="0" u="none"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daniel</a:t>
            </a:r>
            <a:r>
              <a:rPr 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Instructor, "Data Science Course," Udemy. Available: https://www.udemy.com/. [Accessed: Aug. 21, 2024].</a:t>
            </a:r>
            <a:endParaRPr 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endParaRPr 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IN" altLang="en-US" sz="2000" b="0" i="0" u="none"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2. </a:t>
            </a:r>
            <a:r>
              <a:rPr lang="en-US" sz="2000" b="0" i="0" u="none"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StatQuest</a:t>
            </a:r>
            <a:r>
              <a:rPr 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with Josh Starmer, "Data Science Tutorials," YouTube. Available: https://www.youtube.com/user/joshstarmer. [Accessed: Aug. 21, 2024].</a:t>
            </a:r>
            <a:endParaRPr 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endParaRPr 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IN" alt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3. </a:t>
            </a:r>
            <a:r>
              <a:rPr 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Krish Naik, "Data Science with Krish Naik," YouTube. Available: https://www.youtube.com/c/KrishNaik. [Accessed: Aug. 21, 2024].</a:t>
            </a:r>
            <a:endParaRPr 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endParaRPr 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IN" alt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4. </a:t>
            </a:r>
            <a:r>
              <a:rPr 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Ken Jee, "Data Science &amp; Analytics," YouTube. Available: https://www.youtube.com/c/KenJee1. [Accessed: Aug. 21, 2024].</a:t>
            </a:r>
            <a:endParaRPr 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endParaRPr 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IN" alt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5. </a:t>
            </a:r>
            <a:r>
              <a:rPr 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Simplilearn, "Data Science Full Course," YouTube. Available: https://www.youtube.com/c/SimplilearnOfficial. [Accessed: Aug. 21, 2024].</a:t>
            </a:r>
            <a:endParaRPr lang="en-US" sz="2000" b="0" i="0" u="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000000"/>
              </a:buClr>
              <a:buSzPts val="2000"/>
              <a:buFont typeface="Times New Roman" panose="02020603050405020304"/>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r>
              <a:rPr lang="en-US" sz="2400" b="1" dirty="0">
                <a:solidFill>
                  <a:schemeClr val="dk1"/>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References: </a:t>
            </a: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386080" y="1074420"/>
            <a:ext cx="10838180" cy="4349115"/>
          </a:xfrm>
          <a:prstGeom prst="rect">
            <a:avLst/>
          </a:prstGeom>
          <a:noFill/>
        </p:spPr>
        <p:txBody>
          <a:bodyPr wrap="square">
            <a:noAutofit/>
          </a:bodyPr>
          <a:lstStyle/>
          <a:p>
            <a:pPr marL="0" marR="0" lvl="0" indent="0" algn="l" rtl="0">
              <a:lnSpc>
                <a:spcPct val="100000"/>
              </a:lnSpc>
              <a:spcBef>
                <a:spcPts val="0"/>
              </a:spcBef>
              <a:spcAft>
                <a:spcPts val="0"/>
              </a:spcAft>
              <a:buClr>
                <a:srgbClr val="000000"/>
              </a:buClr>
              <a:buSzPts val="2000"/>
              <a:buFont typeface="Times New Roman" panose="02020603050405020304"/>
              <a:buNone/>
            </a:pPr>
            <a:r>
              <a:rPr lang="en-IN" sz="2000" dirty="0">
                <a:latin typeface="Times New Roman" panose="02020603050405020304" pitchFamily="18" charset="0"/>
                <a:cs typeface="Times New Roman" panose="02020603050405020304" pitchFamily="18" charset="0"/>
              </a:rPr>
              <a:t> 6. A. Suresh et al. applied transfer learning with pre-trained models and achieved 95% accuracy. Their research concluded that fine-tuning smaller, domain-specific datasets outperformed models trained from scratch in terms of both accuracy and efficiency.</a:t>
            </a: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000"/>
              <a:buFont typeface="Times New Roman" panose="02020603050405020304"/>
              <a:buNone/>
            </a:pP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IN" sz="2000" dirty="0">
                <a:latin typeface="Times New Roman" panose="02020603050405020304" pitchFamily="18" charset="0"/>
                <a:cs typeface="Times New Roman" panose="02020603050405020304" pitchFamily="18" charset="0"/>
              </a:rPr>
              <a:t>7. L. Feng implemented an attention mechanism within CNNs to improve the classification of similar-looking breeds, boosting accuracy by 5%. The study emphasized the need for advanced mechanisms to address misclassifications in closely related breeds.</a:t>
            </a: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000"/>
              <a:buFont typeface="Times New Roman" panose="02020603050405020304"/>
              <a:buNone/>
            </a:pP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IN" sz="2000" dirty="0">
                <a:latin typeface="Times New Roman" panose="02020603050405020304" pitchFamily="18" charset="0"/>
                <a:cs typeface="Times New Roman" panose="02020603050405020304" pitchFamily="18" charset="0"/>
              </a:rPr>
              <a:t> 8. D. Kumar and M. Srivastava introduced an ensemble model combining CNN and Random Forest, achieving 96.1% accuracy. Their approach improved generalization across different datasets, enhancing robustness against unseen breeds.</a:t>
            </a: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000"/>
              <a:buFont typeface="Times New Roman" panose="02020603050405020304"/>
              <a:buNone/>
            </a:pPr>
            <a:endParaRPr lang="en-IN" sz="2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2000"/>
              <a:buFont typeface="Times New Roman" panose="02020603050405020304"/>
              <a:buNone/>
            </a:pPr>
            <a:r>
              <a:rPr lang="en-IN" sz="2000" dirty="0">
                <a:latin typeface="Times New Roman" panose="02020603050405020304" pitchFamily="18" charset="0"/>
                <a:cs typeface="Times New Roman" panose="02020603050405020304" pitchFamily="18" charset="0"/>
              </a:rPr>
              <a:t> 9. R. Singh et al. utilized Efficient Net, achieving a high accuracy of 94.8% while reducing the model size significantly. Their research focused on the importance of efficient architectures for deployment on resource-constrained devices.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8683344" cy="973831"/>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683344" y="168459"/>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2" name="Rectangle 2"/>
          <p:cNvSpPr>
            <a:spLocks noChangeArrowheads="1"/>
          </p:cNvSpPr>
          <p:nvPr/>
        </p:nvSpPr>
        <p:spPr bwMode="auto">
          <a:xfrm>
            <a:off x="319133" y="162181"/>
            <a:ext cx="8364211" cy="57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ABSTRACT:</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4" name="TextBox 3"/>
          <p:cNvSpPr txBox="1"/>
          <p:nvPr/>
        </p:nvSpPr>
        <p:spPr>
          <a:xfrm>
            <a:off x="201253" y="1136012"/>
            <a:ext cx="11567604" cy="3815080"/>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identification of dog breeds through machine learning and neural networks has become a valuable tool in various applications, ranging from pet adoption and veterinary care to security and research. This project explores the development and implementation of a neural network-based system designed to recognize and classify dog breeds from images. Utilizing a comprehensive dataset containing numerous dog breeds, the system leverages convolutional neural networks (CNNs) to extract features and perform classification with high accuracy.This system has practical applications in areas such as animal rescue operations, veterinary services, and pet adoption platforms. It can also be integrated into mobile apps, providing a convenient tool for users to identify breeds in real-time. Future work may involve extending the system to handle mixed breeds and enhancing performance for edge devices. This project demonstrates how deep learning can address real-world challenges and streamline processes that rely on accurate breed identification</a:t>
            </a:r>
            <a:r>
              <a:rPr lang="en-IN" altLang="en-US" sz="2200" dirty="0">
                <a:latin typeface="Times New Roman" panose="02020603050405020304" pitchFamily="18" charset="0"/>
                <a:cs typeface="Times New Roman" panose="02020603050405020304" pitchFamily="18" charset="0"/>
              </a:rPr>
              <a:t>.</a:t>
            </a:r>
            <a:endParaRPr lang="en-IN" alt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a:spLocks noGrp="1"/>
          </p:cNvSpPr>
          <p:nvPr>
            <p:ph type="sldNum" idx="12"/>
          </p:nvPr>
        </p:nvSpPr>
        <p:spPr>
          <a:xfrm>
            <a:off x="10456832" y="6386173"/>
            <a:ext cx="1312025" cy="365125"/>
          </a:xfrm>
          <a:prstGeom prst="rect">
            <a:avLst/>
          </a:prstGeom>
          <a:solidFill>
            <a:srgbClr val="0070C0"/>
          </a:soli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2000"/>
            </a:fld>
            <a:endParaRPr sz="2000"/>
          </a:p>
        </p:txBody>
      </p:sp>
      <p:sp>
        <p:nvSpPr>
          <p:cNvPr id="122" name="Google Shape;122;p2"/>
          <p:cNvSpPr txBox="1">
            <a:spLocks noGrp="1"/>
          </p:cNvSpPr>
          <p:nvPr>
            <p:ph type="ftr" idx="11"/>
          </p:nvPr>
        </p:nvSpPr>
        <p:spPr>
          <a:xfrm>
            <a:off x="1069431" y="6386173"/>
            <a:ext cx="9136023" cy="356382"/>
          </a:xfrm>
          <a:prstGeom prst="rect">
            <a:avLst/>
          </a:prstGeom>
          <a:solidFill>
            <a:srgbClr val="0070C0"/>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2000"/>
              <a:t>DEPARTMENT OF COMPUTER SCIENCE AND ENGINEERING</a:t>
            </a:r>
            <a:endParaRPr sz="2000"/>
          </a:p>
        </p:txBody>
      </p:sp>
      <p:pic>
        <p:nvPicPr>
          <p:cNvPr id="123" name="Google Shape;123;p2"/>
          <p:cNvPicPr preferRelativeResize="0"/>
          <p:nvPr/>
        </p:nvPicPr>
        <p:blipFill rotWithShape="1">
          <a:blip r:embed="rId1"/>
          <a:srcRect/>
          <a:stretch>
            <a:fillRect/>
          </a:stretch>
        </p:blipFill>
        <p:spPr>
          <a:xfrm>
            <a:off x="8721665" y="37033"/>
            <a:ext cx="3470335" cy="689927"/>
          </a:xfrm>
          <a:prstGeom prst="rect">
            <a:avLst/>
          </a:prstGeom>
          <a:noFill/>
          <a:ln>
            <a:noFill/>
          </a:ln>
        </p:spPr>
      </p:pic>
      <p:pic>
        <p:nvPicPr>
          <p:cNvPr id="124" name="Google Shape;124;p2"/>
          <p:cNvPicPr preferRelativeResize="0"/>
          <p:nvPr/>
        </p:nvPicPr>
        <p:blipFill rotWithShape="1">
          <a:blip r:embed="rId2"/>
          <a:srcRect/>
          <a:stretch>
            <a:fillRect/>
          </a:stretch>
        </p:blipFill>
        <p:spPr>
          <a:xfrm>
            <a:off x="0" y="5704366"/>
            <a:ext cx="1153634" cy="1153634"/>
          </a:xfrm>
          <a:prstGeom prst="rect">
            <a:avLst/>
          </a:prstGeom>
          <a:noFill/>
          <a:ln>
            <a:noFill/>
          </a:ln>
        </p:spPr>
      </p:pic>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nSpc>
                <a:spcPct val="150000"/>
              </a:lnSpc>
            </a:pPr>
            <a:endParaRPr lang="en-US" sz="2400" b="1"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3620096" y="2633237"/>
            <a:ext cx="4301177" cy="923330"/>
          </a:xfrm>
          <a:prstGeom prst="rect">
            <a:avLst/>
          </a:prstGeom>
          <a:noFill/>
        </p:spPr>
        <p:txBody>
          <a:bodyPr wrap="none" lIns="91440" tIns="45720" rIns="91440" bIns="45720">
            <a:spAutoFit/>
            <a:scene3d>
              <a:camera prst="obliqueBottomRight"/>
              <a:lightRig rig="threePt" dir="t"/>
            </a:scene3d>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8683344" cy="1097976"/>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249266"/>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2" name="Rectangle 2"/>
          <p:cNvSpPr>
            <a:spLocks noChangeArrowheads="1"/>
          </p:cNvSpPr>
          <p:nvPr/>
        </p:nvSpPr>
        <p:spPr bwMode="auto">
          <a:xfrm>
            <a:off x="119389" y="304247"/>
            <a:ext cx="8364211"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PROBLEM STATEMENT</a:t>
            </a:r>
            <a:r>
              <a:rPr lang="en-US" sz="2400" dirty="0">
                <a:latin typeface="Arial" panose="020B0604020202020204" pitchFamily="34" charset="0"/>
                <a:ea typeface="Calibri" panose="020F0502020204030204" pitchFamily="34" charset="0"/>
                <a:cs typeface="Times New Roman" panose="02020603050405020304" pitchFamily="18" charset="0"/>
              </a:rPr>
              <a:t>:</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extBox 2"/>
          <p:cNvSpPr txBox="1"/>
          <p:nvPr/>
        </p:nvSpPr>
        <p:spPr>
          <a:xfrm>
            <a:off x="274427" y="1243439"/>
            <a:ext cx="11643146" cy="3816429"/>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pPr>
            <a:r>
              <a:rPr kumimoji="0" lang="en-US" altLang="en-US" sz="22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Breed Similarities:</a:t>
            </a:r>
            <a:endParaRPr kumimoji="0" lang="en-US" altLang="en-US" sz="22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Some dog breeds have very similar physical characteristics, making it difficult even for experienced breeders and veterinarians to distinguish between them. For instance, breeds like the Siberian Husky and Alaskan Malamute, or the Bulldog and the Boxer, share many common traits.</a:t>
            </a:r>
            <a:endPar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endParaRPr kumimoji="0" lang="en-US" altLang="en-US" sz="22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pPr>
            <a:r>
              <a:rPr kumimoji="0" lang="en-US" altLang="en-US" sz="22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Specific Challenges:</a:t>
            </a:r>
            <a:endParaRPr kumimoji="0" lang="en-US" altLang="en-US" sz="22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2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 specific challenges such as:	</a:t>
            </a:r>
            <a:endPar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Overfitting.</a:t>
            </a:r>
            <a:endPar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Data.</a:t>
            </a:r>
            <a:endPar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Variability.</a:t>
            </a:r>
            <a:endPar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Mixed Breeds.</a:t>
            </a:r>
            <a:endParaRPr kumimoji="0" lang="en-US" altLang="en-US" sz="220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2" name="Rectangle 2"/>
          <p:cNvSpPr>
            <a:spLocks noChangeArrowheads="1"/>
          </p:cNvSpPr>
          <p:nvPr/>
        </p:nvSpPr>
        <p:spPr bwMode="auto">
          <a:xfrm>
            <a:off x="83878" y="147378"/>
            <a:ext cx="8364211" cy="57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Objective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83878" y="1123246"/>
            <a:ext cx="11413750" cy="3231654"/>
          </a:xfrm>
          <a:prstGeom prst="rect">
            <a:avLst/>
          </a:prstGeom>
          <a:noFill/>
        </p:spPr>
        <p:txBody>
          <a:bodyPr wrap="square">
            <a:spAutoFit/>
          </a:bodyPr>
          <a:lstStyle/>
          <a:p>
            <a:pPr marL="0" marR="0" algn="just">
              <a:spcBef>
                <a:spcPts val="1025"/>
              </a:spcBef>
              <a:spcAft>
                <a:spcPts val="0"/>
              </a:spcAft>
              <a:tabLst>
                <a:tab pos="741680" algn="ctr"/>
              </a:tabLst>
            </a:pPr>
            <a:r>
              <a:rPr lang="en-US" sz="22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Primary Objective: </a:t>
            </a:r>
            <a:endParaRPr lang="en-US" sz="22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1025"/>
              </a:spcBef>
              <a:spcAft>
                <a:spcPts val="0"/>
              </a:spcAft>
              <a:tabLst>
                <a:tab pos="741680" algn="ctr"/>
              </a:tabLst>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Develop a CNN-based system that can accurately and efficiently recognize Different Dog Breeds.</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1025"/>
              </a:spcBef>
              <a:spcAft>
                <a:spcPts val="0"/>
              </a:spcAft>
              <a:tabLst>
                <a:tab pos="741680" algn="ctr"/>
              </a:tabLst>
            </a:pP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spcBef>
                <a:spcPts val="1025"/>
              </a:spcBef>
              <a:spcAft>
                <a:spcPts val="0"/>
              </a:spcAft>
              <a:tabLst>
                <a:tab pos="741680" algn="ctr"/>
              </a:tabLst>
            </a:pPr>
            <a:r>
              <a:rPr lang="en-US" sz="22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Secondary Objectives:</a:t>
            </a:r>
            <a:endParaRPr lang="en-US" sz="22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spcBef>
                <a:spcPts val="1025"/>
              </a:spcBef>
              <a:spcAft>
                <a:spcPts val="0"/>
              </a:spcAft>
              <a:buFont typeface="Arial" panose="020B0604020202020204" pitchFamily="34" charset="0"/>
              <a:buChar char="•"/>
              <a:tabLst>
                <a:tab pos="741680" algn="ctr"/>
              </a:tabLst>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Enhance real-time processing capabilities.</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spcBef>
                <a:spcPts val="1025"/>
              </a:spcBef>
              <a:spcAft>
                <a:spcPts val="0"/>
              </a:spcAft>
              <a:buFont typeface="Arial" panose="020B0604020202020204" pitchFamily="34" charset="0"/>
              <a:buChar char="•"/>
              <a:tabLst>
                <a:tab pos="741680" algn="ctr"/>
              </a:tabLst>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Improve robustness to variations in dog appearances and image quality conditions.</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indent="-342900" algn="just">
              <a:spcBef>
                <a:spcPts val="1025"/>
              </a:spcBef>
              <a:spcAft>
                <a:spcPts val="0"/>
              </a:spcAft>
              <a:buFont typeface="Arial" panose="020B0604020202020204" pitchFamily="34" charset="0"/>
              <a:buChar char="•"/>
              <a:tabLst>
                <a:tab pos="741680" algn="ctr"/>
              </a:tabLst>
            </a:pPr>
            <a:r>
              <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Ensure scalability to recognize a Dog Images.</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2" name="Rectangle 2"/>
          <p:cNvSpPr>
            <a:spLocks noChangeArrowheads="1"/>
          </p:cNvSpPr>
          <p:nvPr/>
        </p:nvSpPr>
        <p:spPr bwMode="auto">
          <a:xfrm>
            <a:off x="83878" y="147378"/>
            <a:ext cx="8364211" cy="57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Introduction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83878" y="1123246"/>
            <a:ext cx="11413750" cy="2800767"/>
          </a:xfrm>
          <a:prstGeom prst="rect">
            <a:avLst/>
          </a:prstGeom>
          <a:noFill/>
        </p:spPr>
        <p:txBody>
          <a:bodyPr wrap="square">
            <a:spAutoFit/>
          </a:bodyPr>
          <a:lstStyle/>
          <a:p>
            <a:pPr marL="0" marR="0" algn="just">
              <a:spcBef>
                <a:spcPts val="1025"/>
              </a:spcBef>
              <a:spcAft>
                <a:spcPts val="0"/>
              </a:spcAft>
              <a:tabLst>
                <a:tab pos="741680" algn="ctr"/>
              </a:tabLst>
            </a:pPr>
            <a:r>
              <a:rPr lang="en-US" sz="2200" dirty="0">
                <a:latin typeface="Times New Roman" panose="02020603050405020304" pitchFamily="18" charset="0"/>
                <a:cs typeface="Times New Roman" panose="02020603050405020304" pitchFamily="18" charset="0"/>
              </a:rPr>
              <a:t>The "Dog Breed Identification Using Deep Learning and CNN" project leverages the power of Convolutional Neural Networks (CNNs) to accurately classify various dog breeds based on images. By utilizing pre-trained models and transfer learning, this project enhances the efficiency of image recognition tasks without the need for extensive data. CNN's layered architecture helps in identifying intricate patterns and features, distinguishing between breeds with high precision. TensorFlow and </a:t>
            </a:r>
            <a:r>
              <a:rPr lang="en-US" sz="2200" dirty="0" err="1">
                <a:latin typeface="Times New Roman" panose="02020603050405020304" pitchFamily="18" charset="0"/>
                <a:cs typeface="Times New Roman" panose="02020603050405020304" pitchFamily="18" charset="0"/>
              </a:rPr>
              <a:t>Keras</a:t>
            </a:r>
            <a:r>
              <a:rPr lang="en-US" sz="2200" dirty="0">
                <a:latin typeface="Times New Roman" panose="02020603050405020304" pitchFamily="18" charset="0"/>
                <a:cs typeface="Times New Roman" panose="02020603050405020304" pitchFamily="18" charset="0"/>
              </a:rPr>
              <a:t> frameworks are employed to streamline experimentation and model training. This approach aims to simplify the process of breed identification for applications in pet care, veterinary diagnostics, and more.</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2" name="Rectangle 2"/>
          <p:cNvSpPr>
            <a:spLocks noChangeArrowheads="1"/>
          </p:cNvSpPr>
          <p:nvPr/>
        </p:nvSpPr>
        <p:spPr bwMode="auto">
          <a:xfrm>
            <a:off x="83878" y="147378"/>
            <a:ext cx="8364211" cy="57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Introduction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83878" y="1123246"/>
            <a:ext cx="11413750" cy="4072910"/>
          </a:xfrm>
          <a:prstGeom prst="rect">
            <a:avLst/>
          </a:prstGeom>
          <a:noFill/>
        </p:spPr>
        <p:txBody>
          <a:bodyPr wrap="square">
            <a:spAutoFit/>
          </a:bodyPr>
          <a:lstStyle/>
          <a:p>
            <a:pPr marL="0" marR="0" algn="just">
              <a:spcBef>
                <a:spcPts val="1025"/>
              </a:spcBef>
              <a:spcAft>
                <a:spcPts val="0"/>
              </a:spcAft>
              <a:tabLst>
                <a:tab pos="741680" algn="ctr"/>
              </a:tabLst>
            </a:pPr>
            <a:r>
              <a:rPr lang="en-US" sz="2200" dirty="0">
                <a:latin typeface="Times New Roman" panose="02020603050405020304" pitchFamily="18" charset="0"/>
                <a:cs typeface="Times New Roman" panose="02020603050405020304" pitchFamily="18" charset="0"/>
              </a:rPr>
              <a:t>In the recent past, machine learning and, in particular, deep learning have made many differences in the area of image recognition. One such fascinating application is in the identification of dog breeds with their images. The classification of hundreds of different breeds each having their own features would pose a highly complex task, which would require sophisticated algorithms and large datasets.</a:t>
            </a:r>
            <a:endParaRPr lang="en-US" sz="2200" dirty="0">
              <a:latin typeface="Times New Roman" panose="02020603050405020304" pitchFamily="18" charset="0"/>
              <a:cs typeface="Times New Roman" panose="02020603050405020304" pitchFamily="18" charset="0"/>
            </a:endParaRPr>
          </a:p>
          <a:p>
            <a:pPr marL="0" marR="0" algn="just">
              <a:spcBef>
                <a:spcPts val="1025"/>
              </a:spcBef>
              <a:spcAft>
                <a:spcPts val="0"/>
              </a:spcAft>
              <a:tabLst>
                <a:tab pos="741680" algn="ctr"/>
              </a:tabLst>
            </a:pPr>
            <a:endParaRPr lang="en-US" sz="2200" dirty="0">
              <a:latin typeface="Times New Roman" panose="02020603050405020304" pitchFamily="18" charset="0"/>
              <a:cs typeface="Times New Roman" panose="02020603050405020304" pitchFamily="18" charset="0"/>
            </a:endParaRPr>
          </a:p>
          <a:p>
            <a:pPr marL="0" marR="0" algn="just">
              <a:spcBef>
                <a:spcPts val="1025"/>
              </a:spcBef>
              <a:spcAft>
                <a:spcPts val="0"/>
              </a:spcAft>
              <a:tabLst>
                <a:tab pos="741680" algn="ctr"/>
              </a:tabLst>
            </a:pPr>
            <a:r>
              <a:rPr lang="en-US" sz="2200" dirty="0">
                <a:latin typeface="Times New Roman" panose="02020603050405020304" pitchFamily="18" charset="0"/>
                <a:cs typeface="Times New Roman" panose="02020603050405020304" pitchFamily="18" charset="0"/>
              </a:rPr>
              <a:t>This ability in the automatic identification of breeds has practical applications within many domains. For example, it could help in pet-adoption processes to easily identify breeds for shelters and potential adopters alike, aide veterinarians in understanding breed-specific health issues, and support forensic investigations involving dogs with law enforcement. Other than these applications, such a system will provide much fun and can turn out to be educational to those who have or are just interested in dogs.</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2" name="Rectangle 2"/>
          <p:cNvSpPr>
            <a:spLocks noChangeArrowheads="1"/>
          </p:cNvSpPr>
          <p:nvPr/>
        </p:nvSpPr>
        <p:spPr bwMode="auto">
          <a:xfrm>
            <a:off x="83878" y="147378"/>
            <a:ext cx="8364211" cy="57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Existing System:</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83878" y="1123246"/>
            <a:ext cx="11413750" cy="3816429"/>
          </a:xfrm>
          <a:prstGeom prst="rect">
            <a:avLst/>
          </a:prstGeom>
          <a:noFill/>
        </p:spPr>
        <p:txBody>
          <a:bodyPr wrap="square">
            <a:spAutoFit/>
          </a:bodyPr>
          <a:lstStyle/>
          <a:p>
            <a:pPr marL="0" marR="0" algn="just">
              <a:spcBef>
                <a:spcPts val="1025"/>
              </a:spcBef>
              <a:spcAft>
                <a:spcPts val="0"/>
              </a:spcAft>
              <a:tabLst>
                <a:tab pos="741680" algn="ctr"/>
              </a:tabLst>
            </a:pPr>
            <a:r>
              <a:rPr lang="en-US" sz="2200" dirty="0">
                <a:latin typeface="Times New Roman" panose="02020603050405020304" pitchFamily="18" charset="0"/>
                <a:cs typeface="Times New Roman" panose="02020603050405020304" pitchFamily="18" charset="0"/>
              </a:rPr>
              <a:t>In the existing system for dog breed identification, traditional machine learning techniques such as Support Vector Machines (SVM), Decision Trees, or K-Nearest Neighbors (KNN) have been used, but these methods depend heavily on manually engineered features. These features might include color, texture, or shape of the dog’s body parts, which are manually selected and fed into the model for classification. This manual feature extraction process is often not robust, as it can miss critical patterns and is susceptible to variations in lighting, posture, and occlusions in </a:t>
            </a:r>
            <a:r>
              <a:rPr lang="en-US" sz="2200" dirty="0" err="1">
                <a:latin typeface="Times New Roman" panose="02020603050405020304" pitchFamily="18" charset="0"/>
                <a:cs typeface="Times New Roman" panose="02020603050405020304" pitchFamily="18" charset="0"/>
              </a:rPr>
              <a:t>images.Another</a:t>
            </a:r>
            <a:r>
              <a:rPr lang="en-US" sz="2200" dirty="0">
                <a:latin typeface="Times New Roman" panose="02020603050405020304" pitchFamily="18" charset="0"/>
                <a:cs typeface="Times New Roman" panose="02020603050405020304" pitchFamily="18" charset="0"/>
              </a:rPr>
              <a:t> drawback of traditional systems is their scalability. As the number of dog breeds increases, it becomes more difficult to maintain accurate performance. The classification accuracy may decrease significantly due to the limitations in extracting all necessary features. Furthermore, these systems are typically not capable of handling the large, high-dimensional image datasets required for identifying subtle differences between dog breeds</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683344" cy="954535"/>
          </a:xfrm>
          <a:prstGeom prst="rect">
            <a:avLst/>
          </a:prstGeom>
          <a:solidFill>
            <a:srgbClr val="0070C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fld>
            <a:endParaRPr lang="en-US" sz="2000" dirty="0"/>
          </a:p>
        </p:txBody>
      </p:sp>
      <p:sp>
        <p:nvSpPr>
          <p:cNvPr id="5" name="Footer Placeholder 4"/>
          <p:cNvSpPr>
            <a:spLocks noGrp="1"/>
          </p:cNvSpPr>
          <p:nvPr>
            <p:ph type="ftr" sz="quarter" idx="11"/>
          </p:nvPr>
        </p:nvSpPr>
        <p:spPr>
          <a:xfrm>
            <a:off x="1069431" y="6386173"/>
            <a:ext cx="9136023" cy="356382"/>
          </a:xfrm>
        </p:spPr>
        <p:txBody>
          <a:bodyPr/>
          <a:lstStyle/>
          <a:p>
            <a:pPr algn="l"/>
            <a:r>
              <a:rPr lang="en-US" sz="2000" dirty="0"/>
              <a:t>DEPARTMENT OF COMPUTER SCIENCE AND ENGINEERING</a:t>
            </a:r>
            <a:endParaRPr lang="en-US" sz="2000" dirty="0"/>
          </a:p>
        </p:txBody>
      </p:sp>
      <p:pic>
        <p:nvPicPr>
          <p:cNvPr id="11" name="Picture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21665" y="37033"/>
            <a:ext cx="3470335" cy="689927"/>
          </a:xfrm>
          <a:prstGeom prst="rect">
            <a:avLst/>
          </a:prstGeom>
        </p:spPr>
      </p:pic>
      <p:pic>
        <p:nvPicPr>
          <p:cNvPr id="15" name="Picture 14"/>
          <p:cNvPicPr>
            <a:picLocks noChangeAspect="1"/>
          </p:cNvPicPr>
          <p:nvPr/>
        </p:nvPicPr>
        <p:blipFill>
          <a:blip r:embed="rId2"/>
          <a:stretch>
            <a:fillRect/>
          </a:stretch>
        </p:blipFill>
        <p:spPr>
          <a:xfrm>
            <a:off x="0" y="5704366"/>
            <a:ext cx="1153634" cy="1153634"/>
          </a:xfrm>
          <a:prstGeom prst="rect">
            <a:avLst/>
          </a:prstGeom>
        </p:spPr>
      </p:pic>
      <p:sp>
        <p:nvSpPr>
          <p:cNvPr id="22" name="Rectangle 2"/>
          <p:cNvSpPr>
            <a:spLocks noChangeArrowheads="1"/>
          </p:cNvSpPr>
          <p:nvPr/>
        </p:nvSpPr>
        <p:spPr bwMode="auto">
          <a:xfrm>
            <a:off x="83878" y="147378"/>
            <a:ext cx="8364211" cy="579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Existing System:</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TextBox 3"/>
          <p:cNvSpPr txBox="1"/>
          <p:nvPr/>
        </p:nvSpPr>
        <p:spPr>
          <a:xfrm>
            <a:off x="83820" y="1580515"/>
            <a:ext cx="11413490" cy="4184015"/>
          </a:xfrm>
          <a:prstGeom prst="rect">
            <a:avLst/>
          </a:prstGeom>
          <a:noFill/>
        </p:spPr>
        <p:txBody>
          <a:bodyPr wrap="square">
            <a:noAutofit/>
          </a:bodyPr>
          <a:lstStyle/>
          <a:p>
            <a:pPr marL="342900" marR="0" indent="-342900" algn="just">
              <a:spcBef>
                <a:spcPts val="1025"/>
              </a:spcBef>
              <a:spcAft>
                <a:spcPts val="0"/>
              </a:spcAft>
              <a:buFont typeface="Arial" panose="020B0604020202020204" pitchFamily="34" charset="0"/>
              <a:buChar char="•"/>
              <a:tabLst>
                <a:tab pos="741680" algn="ctr"/>
              </a:tabLst>
            </a:pPr>
            <a:r>
              <a:rPr lang="en-US" sz="2000" b="1" dirty="0">
                <a:latin typeface="Times New Roman" panose="02020603050405020304" pitchFamily="18" charset="0"/>
                <a:cs typeface="Times New Roman" panose="02020603050405020304" pitchFamily="18" charset="0"/>
              </a:rPr>
              <a:t>Manual Feature Extraction</a:t>
            </a:r>
            <a:r>
              <a:rPr lang="en-US" sz="2400" dirty="0"/>
              <a:t>: </a:t>
            </a:r>
            <a:r>
              <a:rPr lang="en-US" sz="2000" dirty="0">
                <a:latin typeface="Times New Roman" panose="02020603050405020304" pitchFamily="18" charset="0"/>
                <a:cs typeface="Times New Roman" panose="02020603050405020304" pitchFamily="18" charset="0"/>
              </a:rPr>
              <a:t>Traditional methods rely on manually selecting features like fur patterns, body shape, and color. This process is time-consuming, prone to error, and may miss critical features, leading to lower accuracy.</a:t>
            </a:r>
            <a:endParaRPr lang="en-US" sz="2000" dirty="0"/>
          </a:p>
          <a:p>
            <a:pPr marL="342900" marR="0" indent="-342900" algn="just">
              <a:spcBef>
                <a:spcPts val="1025"/>
              </a:spcBef>
              <a:spcAft>
                <a:spcPts val="0"/>
              </a:spcAft>
              <a:buFont typeface="Arial" panose="020B0604020202020204" pitchFamily="34" charset="0"/>
              <a:buChar char="•"/>
              <a:tabLst>
                <a:tab pos="741680" algn="ctr"/>
              </a:tabLst>
            </a:pPr>
            <a:r>
              <a:rPr lang="en-US" sz="2000" b="1" dirty="0">
                <a:latin typeface="Times New Roman" panose="02020603050405020304" pitchFamily="18" charset="0"/>
                <a:cs typeface="Times New Roman" panose="02020603050405020304" pitchFamily="18" charset="0"/>
              </a:rPr>
              <a:t>Limited Accuracy</a:t>
            </a:r>
            <a:r>
              <a:rPr lang="en-US" sz="2000" dirty="0"/>
              <a:t>:</a:t>
            </a:r>
            <a:r>
              <a:rPr lang="en-US" sz="2200" dirty="0">
                <a:latin typeface="Times New Roman" panose="02020603050405020304" pitchFamily="18" charset="0"/>
                <a:cs typeface="Times New Roman" panose="02020603050405020304" pitchFamily="18" charset="0"/>
              </a:rPr>
              <a:t> Existing systems struggle with accurately identifying breeds, especially when faced with mixed breeds or rare breeds, due to the complexity and subtle differences between them. </a:t>
            </a:r>
            <a:endParaRPr lang="en-US" sz="2200" dirty="0">
              <a:latin typeface="Times New Roman" panose="02020603050405020304" pitchFamily="18" charset="0"/>
              <a:cs typeface="Times New Roman" panose="02020603050405020304" pitchFamily="18" charset="0"/>
            </a:endParaRPr>
          </a:p>
          <a:p>
            <a:pPr marL="342900" marR="0" indent="-342900" algn="just">
              <a:spcBef>
                <a:spcPts val="1025"/>
              </a:spcBef>
              <a:spcAft>
                <a:spcPts val="0"/>
              </a:spcAft>
              <a:buFont typeface="Arial" panose="020B0604020202020204" pitchFamily="34" charset="0"/>
              <a:buChar char="•"/>
              <a:tabLst>
                <a:tab pos="741680" algn="ctr"/>
              </a:tabLst>
            </a:pPr>
            <a:r>
              <a:rPr lang="en-US" sz="2000" b="1" dirty="0">
                <a:latin typeface="Times New Roman" panose="02020603050405020304" pitchFamily="18" charset="0"/>
                <a:cs typeface="Times New Roman" panose="02020603050405020304" pitchFamily="18" charset="0"/>
              </a:rPr>
              <a:t>Scalability Issues</a:t>
            </a: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As the number of dog breeds increases, traditional systems become less scalable. They tend to perform poorly when handling large datasets or a vast number of breeds, making them unsuitable for real-world applications requiring broad coverage.</a:t>
            </a:r>
            <a:endParaRPr lang="en-US" sz="2000" dirty="0">
              <a:latin typeface="Times New Roman" panose="02020603050405020304" pitchFamily="18" charset="0"/>
              <a:cs typeface="Times New Roman" panose="02020603050405020304" pitchFamily="18" charset="0"/>
            </a:endParaRPr>
          </a:p>
          <a:p>
            <a:pPr marL="342900" marR="0" indent="-342900" algn="just">
              <a:spcBef>
                <a:spcPts val="1025"/>
              </a:spcBef>
              <a:spcAft>
                <a:spcPts val="0"/>
              </a:spcAft>
              <a:buFont typeface="Arial" panose="020B0604020202020204" pitchFamily="34" charset="0"/>
              <a:buChar char="•"/>
              <a:tabLst>
                <a:tab pos="741680" algn="ctr"/>
              </a:tabLst>
            </a:pPr>
            <a:r>
              <a:rPr lang="en-US" sz="2200" b="1" dirty="0">
                <a:latin typeface="Times New Roman" panose="02020603050405020304" pitchFamily="18" charset="0"/>
                <a:cs typeface="Times New Roman" panose="02020603050405020304" pitchFamily="18" charset="0"/>
              </a:rPr>
              <a:t>Dependence on Image Conditions</a:t>
            </a:r>
            <a:r>
              <a:rPr lang="en-US" sz="2200" dirty="0">
                <a:latin typeface="Times New Roman" panose="02020603050405020304" pitchFamily="18" charset="0"/>
                <a:cs typeface="Times New Roman" panose="02020603050405020304" pitchFamily="18" charset="0"/>
              </a:rPr>
              <a:t>: Traditional systems are sensitive to variations in lighting, background, and image quality.</a:t>
            </a:r>
            <a:endParaRPr lang="en-US" sz="2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6"/>
          <p:cNvSpPr txBox="1"/>
          <p:nvPr/>
        </p:nvSpPr>
        <p:spPr>
          <a:xfrm>
            <a:off x="83878" y="1103565"/>
            <a:ext cx="6106258" cy="430887"/>
          </a:xfrm>
          <a:prstGeom prst="rect">
            <a:avLst/>
          </a:prstGeom>
          <a:noFill/>
        </p:spPr>
        <p:txBody>
          <a:bodyPr wrap="square">
            <a:spAutoFit/>
          </a:bodyPr>
          <a:lstStyle/>
          <a:p>
            <a:pPr marL="0" marR="0" algn="just">
              <a:spcBef>
                <a:spcPts val="1025"/>
              </a:spcBef>
              <a:spcAft>
                <a:spcPts val="0"/>
              </a:spcAft>
              <a:tabLst>
                <a:tab pos="741680" algn="ctr"/>
              </a:tabLst>
            </a:pPr>
            <a:r>
              <a:rPr lang="en-US" sz="2200" b="1" dirty="0">
                <a:latin typeface="Times New Roman" panose="02020603050405020304" pitchFamily="18" charset="0"/>
                <a:cs typeface="Times New Roman" panose="02020603050405020304" pitchFamily="18" charset="0"/>
              </a:rPr>
              <a:t>Disadvantages of Existing system:</a:t>
            </a:r>
            <a:endParaRPr lang="en-US" sz="2200" b="1"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26441</Words>
  <Application>WPS Presentation</Application>
  <PresentationFormat>Widescreen</PresentationFormat>
  <Paragraphs>426</Paragraphs>
  <Slides>30</Slides>
  <Notes>29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30</vt:i4>
      </vt:variant>
    </vt:vector>
  </HeadingPairs>
  <TitlesOfParts>
    <vt:vector size="41" baseType="lpstr">
      <vt:lpstr>Arial</vt:lpstr>
      <vt:lpstr>SimSun</vt:lpstr>
      <vt:lpstr>Wingdings</vt:lpstr>
      <vt:lpstr>Arial</vt:lpstr>
      <vt:lpstr>Calibri</vt:lpstr>
      <vt:lpstr>Times New Roman</vt:lpstr>
      <vt:lpstr>Times New Roman</vt:lpstr>
      <vt:lpstr>Calibri</vt:lpstr>
      <vt:lpstr>Microsoft YaHei</vt:lpstr>
      <vt:lpstr>Arial Unicode MS</vt:lpstr>
      <vt:lpstr>Retrospect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 MECH 05</dc:creator>
  <cp:lastModifiedBy>Nitin RIFT gaming</cp:lastModifiedBy>
  <cp:revision>38</cp:revision>
  <dcterms:created xsi:type="dcterms:W3CDTF">2019-12-31T08:10:00Z</dcterms:created>
  <dcterms:modified xsi:type="dcterms:W3CDTF">2024-11-15T04:43:10Z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1033-12.2.0.18638</vt:lpwstr>
  </property>
  <property fmtid="{D5CDD505-2E9C-101B-9397-08002B2CF9AE}" pid="3" name="ICV">
    <vt:lpwstr>67EC25DAF7AE46979F42AE020539B085_12</vt:lpwstr>
  </property>
</Properties>
</file>