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5" r:id="rId8"/>
    <p:sldId id="266" r:id="rId9"/>
    <p:sldId id="263" r:id="rId10"/>
    <p:sldId id="262" r:id="rId11"/>
    <p:sldId id="268" r:id="rId12"/>
    <p:sldId id="270" r:id="rId13"/>
    <p:sldId id="271" r:id="rId14"/>
    <p:sldId id="259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4" autoAdjust="0"/>
    <p:restoredTop sz="94660"/>
  </p:normalViewPr>
  <p:slideViewPr>
    <p:cSldViewPr>
      <p:cViewPr varScale="1">
        <p:scale>
          <a:sx n="69" d="100"/>
          <a:sy n="69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F82878-26A6-4D39-A45C-D551A71D01FF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136DB0-F4C3-45B1-BCE7-9C8F389D65B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-byui/bot-arena-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icstomorrow.com/article/2017/07/artificial-intelligence-and-skynet/10324" TargetMode="External"/><Relationship Id="rId2" Type="http://schemas.openxmlformats.org/officeDocument/2006/relationships/hyperlink" Target="https://softwareengineering.stackexchange.com/questions/46592/so-what-did-alan-kay-really-mean-by-the-term-object-orien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presentation on the AOP model and its benefits for software development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/>
              <a:t>Landon </a:t>
            </a:r>
            <a:r>
              <a:rPr lang="en-US" dirty="0" smtClean="0"/>
              <a:t>Shumway</a:t>
            </a:r>
          </a:p>
          <a:p>
            <a:r>
              <a:rPr lang="en-US" dirty="0" smtClean="0"/>
              <a:t>BYU-Idaho Society for Artificial Intelligence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the human body be considered cohesive?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	- </a:t>
            </a:r>
            <a:r>
              <a:rPr lang="en-US" dirty="0"/>
              <a:t>We have the necessary parts to perform 	  </a:t>
            </a:r>
            <a:r>
              <a:rPr lang="en-US" dirty="0" smtClean="0"/>
              <a:t>	  complex </a:t>
            </a:r>
            <a:r>
              <a:rPr lang="en-US" dirty="0"/>
              <a:t>tasks fluidly. 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	- Our organs work together to allow our 	  	  function as a whole</a:t>
            </a:r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/>
              <a:t>By designing agents with certain tasks in mind, it makes it easier for us to determine which parts an agent will need to accomplish said tasks.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this have to do with Artificial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you divide your program into agents with goal-oriented tasks, you set up software that can learn how to improve its performance during runtime, and adapt to its environment.</a:t>
            </a:r>
          </a:p>
          <a:p>
            <a:pPr marL="13716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	Neural networks for task pattern recognition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Agents that can teach one another the 	optimal solution to a function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	S</a:t>
            </a:r>
            <a:r>
              <a:rPr lang="en-US" dirty="0" smtClean="0"/>
              <a:t>elf - updating code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In other words…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48200" y="4614629"/>
            <a:ext cx="4495800" cy="2215662"/>
            <a:chOff x="4648200" y="4614629"/>
            <a:chExt cx="4495800" cy="22156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4614629"/>
              <a:ext cx="4114800" cy="221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763000" y="468757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semester project:</a:t>
            </a:r>
            <a:br>
              <a:rPr lang="en-US" dirty="0" smtClean="0"/>
            </a:br>
            <a:r>
              <a:rPr lang="en-US" dirty="0" smtClean="0"/>
              <a:t>Developing a framework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semester (fall 2017) we will be building a library that implements AOP design in order to make software easier and safer to develop.</a:t>
            </a:r>
          </a:p>
          <a:p>
            <a:r>
              <a:rPr lang="en-US" dirty="0" smtClean="0"/>
              <a:t>You have the opportunity to contribute to the details of how this model could and will work in actual software.</a:t>
            </a:r>
          </a:p>
          <a:p>
            <a:r>
              <a:rPr lang="en-US" dirty="0" smtClean="0"/>
              <a:t>Such details include:</a:t>
            </a:r>
          </a:p>
          <a:p>
            <a:pPr marL="137160" indent="0">
              <a:buNone/>
            </a:pPr>
            <a:r>
              <a:rPr lang="en-US" sz="1800" dirty="0" smtClean="0"/>
              <a:t>- how an agent class interfaces and learns from an environment class</a:t>
            </a:r>
          </a:p>
          <a:p>
            <a:pPr marL="137160" indent="0">
              <a:buNone/>
            </a:pPr>
            <a:r>
              <a:rPr lang="en-US" sz="1800" dirty="0" smtClean="0"/>
              <a:t>- how agents communicate with each other to complete tasks at runtime</a:t>
            </a:r>
          </a:p>
          <a:p>
            <a:pPr marL="137160" indent="0">
              <a:buNone/>
            </a:pPr>
            <a:r>
              <a:rPr lang="en-US" sz="1800" dirty="0" smtClean="0"/>
              <a:t>- how agents can handle common errors gracefully and intelligently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working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check out our bot-arena-3 project on our society’s Github: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github.com/sai-byui/bot-arena-3</a:t>
            </a:r>
            <a:endParaRPr lang="en-US" dirty="0" smtClean="0"/>
          </a:p>
          <a:p>
            <a:r>
              <a:rPr lang="en-US" dirty="0" smtClean="0"/>
              <a:t>This project was refactored to implement an AOP design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020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differences between OOP and AOP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93037"/>
              </p:ext>
            </p:extLst>
          </p:nvPr>
        </p:nvGraphicFramePr>
        <p:xfrm>
          <a:off x="152400" y="1209502"/>
          <a:ext cx="88392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4419600"/>
              </a:tblGrid>
              <a:tr h="6721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6600" dirty="0" smtClean="0"/>
                        <a:t>OOP</a:t>
                      </a:r>
                      <a:endParaRPr lang="en-US" sz="66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AOP</a:t>
                      </a:r>
                      <a:endParaRPr lang="en-US" sz="6600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083594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contain both member variables</a:t>
                      </a:r>
                      <a:r>
                        <a:rPr lang="en-US" baseline="0" dirty="0" smtClean="0"/>
                        <a:t> and functions that can be called on by other classes. </a:t>
                      </a:r>
                    </a:p>
                    <a:p>
                      <a:r>
                        <a:rPr lang="en-US" baseline="0" dirty="0" smtClean="0"/>
                        <a:t>( ex. glass.pourContents(Liquid juice)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Agents can perform</a:t>
                      </a:r>
                      <a:r>
                        <a:rPr lang="en-US" baseline="0" dirty="0" smtClean="0"/>
                        <a:t> functions. Objects simply hold variables that can be used by Agents.</a:t>
                      </a:r>
                    </a:p>
                    <a:p>
                      <a:r>
                        <a:rPr lang="en-US" baseline="0" dirty="0" smtClean="0"/>
                        <a:t>( waiterAgent.pourGlass() )</a:t>
                      </a:r>
                      <a:endParaRPr lang="en-US" dirty="0"/>
                    </a:p>
                  </a:txBody>
                  <a:tcPr/>
                </a:tc>
              </a:tr>
              <a:tr h="833534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classes</a:t>
                      </a:r>
                      <a:r>
                        <a:rPr lang="en-US" dirty="0" smtClean="0"/>
                        <a:t> are</a:t>
                      </a:r>
                      <a:r>
                        <a:rPr lang="en-US" baseline="0" dirty="0" smtClean="0"/>
                        <a:t> generally dynamic, and have </a:t>
                      </a:r>
                      <a:r>
                        <a:rPr lang="en-US" baseline="0" dirty="0" smtClean="0"/>
                        <a:t>multiple instances </a:t>
                      </a:r>
                      <a:r>
                        <a:rPr lang="en-US" baseline="0" dirty="0" smtClean="0"/>
                        <a:t>created.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Agent classes are generally static,</a:t>
                      </a:r>
                      <a:r>
                        <a:rPr lang="en-US" baseline="0" dirty="0" smtClean="0"/>
                        <a:t> and only one </a:t>
                      </a:r>
                      <a:r>
                        <a:rPr lang="en-US" baseline="0" dirty="0" smtClean="0"/>
                        <a:t>instance of each agent </a:t>
                      </a:r>
                      <a:r>
                        <a:rPr lang="en-US" baseline="0" dirty="0" smtClean="0"/>
                        <a:t>is created for the entire program.</a:t>
                      </a:r>
                      <a:endParaRPr lang="en-US" dirty="0"/>
                    </a:p>
                  </a:txBody>
                  <a:tcPr/>
                </a:tc>
              </a:tr>
              <a:tr h="833534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 share</a:t>
                      </a:r>
                      <a:r>
                        <a:rPr lang="en-US" baseline="0" dirty="0" smtClean="0"/>
                        <a:t> traits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and </a:t>
                      </a:r>
                      <a:r>
                        <a:rPr lang="en-US" dirty="0" smtClean="0"/>
                        <a:t>methods through inheritance to </a:t>
                      </a:r>
                      <a:r>
                        <a:rPr lang="en-US" baseline="0" dirty="0" smtClean="0"/>
                        <a:t>avoid redundant code.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agents</a:t>
                      </a:r>
                      <a:r>
                        <a:rPr lang="en-US" baseline="0" dirty="0" smtClean="0"/>
                        <a:t> are subclasses of the Agent class. Avoids redundant code by dividing similar tasks to the appropriate Agent.</a:t>
                      </a:r>
                      <a:endParaRPr lang="en-US" dirty="0"/>
                    </a:p>
                  </a:txBody>
                  <a:tcPr/>
                </a:tc>
              </a:tr>
              <a:tr h="1083594">
                <a:tc>
                  <a:txBody>
                    <a:bodyPr/>
                    <a:lstStyle/>
                    <a:p>
                      <a:r>
                        <a:rPr lang="en-US" dirty="0" smtClean="0"/>
                        <a:t>Allows</a:t>
                      </a:r>
                      <a:r>
                        <a:rPr lang="en-US" baseline="0" dirty="0" smtClean="0"/>
                        <a:t> for public and private variables and methods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en-US" baseline="0" dirty="0" smtClean="0"/>
                        <a:t>Data is accessed through getters and setters.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variables in</a:t>
                      </a:r>
                      <a:r>
                        <a:rPr lang="en-US" baseline="0" dirty="0" smtClean="0"/>
                        <a:t> an agent are private and cannot be directly changed by other agents</a:t>
                      </a:r>
                      <a:r>
                        <a:rPr lang="en-US" baseline="0" dirty="0" smtClean="0"/>
                        <a:t>. Agents “ask” each other for data.</a:t>
                      </a:r>
                    </a:p>
                    <a:p>
                      <a:r>
                        <a:rPr lang="en-US" baseline="0" dirty="0" smtClean="0"/>
                        <a:t>No getters or setters! No global variables!</a:t>
                      </a:r>
                      <a:endParaRPr lang="en-US" baseline="0" dirty="0" smtClean="0"/>
                    </a:p>
                  </a:txBody>
                  <a:tcPr/>
                </a:tc>
              </a:tr>
              <a:tr h="3334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0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1: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softwareengineering.stackexchange.com/questions/46592/so-what-did-alan-kay-really-mean-by-the-term-object-oriented</a:t>
            </a: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2:</a:t>
            </a:r>
          </a:p>
          <a:p>
            <a:pPr marL="13716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www.roboticstomorrow.com/article/2017/07/artificial-intelligence-and-skynet/10324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09160"/>
          </a:xfrm>
        </p:spPr>
        <p:txBody>
          <a:bodyPr/>
          <a:lstStyle/>
          <a:p>
            <a:pPr marL="137160" indent="0" fontAlgn="base">
              <a:buNone/>
            </a:pPr>
            <a:r>
              <a:rPr lang="en-US" dirty="0" smtClean="0"/>
              <a:t>“I </a:t>
            </a:r>
            <a:r>
              <a:rPr lang="en-US" dirty="0"/>
              <a:t>made up the term 'object-oriented', and I can tell you I didn't have C++ in </a:t>
            </a:r>
            <a:r>
              <a:rPr lang="en-US" dirty="0" smtClean="0"/>
              <a:t>mind”</a:t>
            </a:r>
            <a:r>
              <a:rPr lang="en-US" baseline="30000" dirty="0" smtClean="0"/>
              <a:t>1</a:t>
            </a:r>
            <a:endParaRPr lang="en-US" baseline="30000" dirty="0"/>
          </a:p>
          <a:p>
            <a:pPr marL="137160" indent="0" fontAlgn="base">
              <a:buNone/>
            </a:pP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/>
              <a:t>Alan Kay, OOPSLA </a:t>
            </a:r>
            <a:r>
              <a:rPr lang="en-US" dirty="0" smtClean="0"/>
              <a:t>'97</a:t>
            </a:r>
            <a:endParaRPr lang="en-US" dirty="0"/>
          </a:p>
          <a:p>
            <a:pPr marL="137160" indent="0">
              <a:buNone/>
            </a:pPr>
            <a:endParaRPr lang="en-US" i="1" dirty="0" smtClean="0"/>
          </a:p>
          <a:p>
            <a:pPr marL="137160" indent="0">
              <a:buNone/>
            </a:pPr>
            <a:endParaRPr lang="en-US" i="1" dirty="0"/>
          </a:p>
          <a:p>
            <a:pPr marL="137160" indent="0">
              <a:buNone/>
            </a:pPr>
            <a:r>
              <a:rPr lang="en-US" i="1" dirty="0" smtClean="0"/>
              <a:t>“I </a:t>
            </a:r>
            <a:r>
              <a:rPr lang="en-US" i="1" dirty="0"/>
              <a:t>thought of objects being like biological cells and/or individual computers on a network, only able to communicate with </a:t>
            </a:r>
            <a:r>
              <a:rPr lang="en-US" i="1" dirty="0" smtClean="0"/>
              <a:t>messages” </a:t>
            </a:r>
            <a:r>
              <a:rPr lang="en-US" i="1" baseline="30000" dirty="0" smtClean="0"/>
              <a:t>1</a:t>
            </a:r>
          </a:p>
          <a:p>
            <a:pPr marL="137160" indent="0">
              <a:buNone/>
            </a:pPr>
            <a:r>
              <a:rPr lang="en-US" i="1" dirty="0" smtClean="0"/>
              <a:t>~ Alan Kay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9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1143000"/>
          </a:xfrm>
        </p:spPr>
        <p:txBody>
          <a:bodyPr/>
          <a:lstStyle/>
          <a:p>
            <a:r>
              <a:rPr lang="en-US" dirty="0" smtClean="0"/>
              <a:t>What is AOP?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Agent Oriented Programming is a programming model, such as Object Oriented Programming, that centers its design around Agent classes which work together to perform distinct roles within a program.</a:t>
            </a:r>
          </a:p>
          <a:p>
            <a:r>
              <a:rPr lang="en-US" dirty="0" smtClean="0"/>
              <a:t>AOP seeks to model software development after how humans perform complex tasks in groups.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04442"/>
            <a:ext cx="3200400" cy="347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00363" y="6412468"/>
            <a:ext cx="354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Source(https</a:t>
            </a:r>
            <a:r>
              <a:rPr lang="en-US" dirty="0"/>
              <a:t>://xkcd.com/1566</a:t>
            </a:r>
            <a:r>
              <a:rPr lang="en-US" dirty="0" smtClean="0"/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an agent?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agent can be defined as a module(or class) that contains all </a:t>
            </a:r>
            <a:r>
              <a:rPr lang="en-US" dirty="0" smtClean="0"/>
              <a:t>the necessary </a:t>
            </a:r>
            <a:r>
              <a:rPr lang="en-US" dirty="0" smtClean="0"/>
              <a:t>data and methods to perform a unique set of tasks individually.</a:t>
            </a:r>
          </a:p>
          <a:p>
            <a:r>
              <a:rPr lang="en-US" dirty="0" smtClean="0"/>
              <a:t>Going back to the human group </a:t>
            </a:r>
            <a:r>
              <a:rPr lang="en-US" dirty="0" smtClean="0"/>
              <a:t>analogy… </a:t>
            </a:r>
            <a:r>
              <a:rPr lang="en-US" dirty="0" smtClean="0"/>
              <a:t>when working </a:t>
            </a:r>
            <a:r>
              <a:rPr lang="en-US" dirty="0" smtClean="0"/>
              <a:t>together, </a:t>
            </a:r>
            <a:r>
              <a:rPr lang="en-US" dirty="0" smtClean="0"/>
              <a:t>each individual in a group has the understanding and skills to achieve their tasks independent of other coworkers.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main goal of software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dirty="0" smtClean="0"/>
              <a:t>to </a:t>
            </a:r>
            <a:r>
              <a:rPr lang="en-US" dirty="0"/>
              <a:t>r</a:t>
            </a:r>
            <a:r>
              <a:rPr lang="en-US" dirty="0" smtClean="0"/>
              <a:t>educe complexity</a:t>
            </a:r>
          </a:p>
          <a:p>
            <a:pPr marL="0" indent="0">
              <a:buNone/>
            </a:pPr>
            <a:r>
              <a:rPr lang="en-US" dirty="0" smtClean="0"/>
              <a:t>How is this Achieved?</a:t>
            </a:r>
          </a:p>
          <a:p>
            <a:pPr>
              <a:buFontTx/>
              <a:buChar char="-"/>
            </a:pPr>
            <a:r>
              <a:rPr lang="en-US" dirty="0" smtClean="0"/>
              <a:t>Abstraction: modeling the real world in our classes.</a:t>
            </a:r>
          </a:p>
          <a:p>
            <a:pPr>
              <a:buFontTx/>
              <a:buChar char="-"/>
            </a:pPr>
            <a:r>
              <a:rPr lang="en-US" dirty="0" smtClean="0"/>
              <a:t>Encapsulation: hiding information that does not need to be seen by other classes (black box)</a:t>
            </a:r>
          </a:p>
          <a:p>
            <a:pPr>
              <a:buFontTx/>
              <a:buChar char="-"/>
            </a:pPr>
            <a:r>
              <a:rPr lang="en-US" dirty="0" smtClean="0"/>
              <a:t>Cohesion: putting functions together where they work well with each other.</a:t>
            </a:r>
          </a:p>
          <a:p>
            <a:pPr marL="0" indent="0">
              <a:buNone/>
            </a:pPr>
            <a:r>
              <a:rPr lang="en-US" dirty="0" smtClean="0"/>
              <a:t>AOP makes it easier to implement these principles.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4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 most objects in the real world perform tasks?</a:t>
            </a:r>
          </a:p>
          <a:p>
            <a:pPr>
              <a:buFontTx/>
              <a:buChar char="-"/>
            </a:pPr>
            <a:r>
              <a:rPr lang="en-US" dirty="0" smtClean="0"/>
              <a:t>then why do we design software that way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Humans perform tasks in the real world, so it makes sense to design our software classes after a human model. In other words, Agents.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UML of OOP design (MVC model)</a:t>
            </a:r>
            <a:endParaRPr lang="en-US" sz="3200" dirty="0"/>
          </a:p>
        </p:txBody>
      </p:sp>
      <p:pic>
        <p:nvPicPr>
          <p:cNvPr id="1026" name="Picture 2" descr="C:\Users\Landon\Documents\5th semester\CIT260\UML diagram\MathCad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19200"/>
            <a:ext cx="868393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UML </a:t>
            </a:r>
            <a:r>
              <a:rPr lang="en-US" sz="3200" dirty="0" smtClean="0"/>
              <a:t>of same program, </a:t>
            </a:r>
            <a:r>
              <a:rPr lang="en-US" sz="3200" dirty="0" smtClean="0"/>
              <a:t>AOP design</a:t>
            </a:r>
            <a:endParaRPr lang="en-US" sz="3200" dirty="0"/>
          </a:p>
        </p:txBody>
      </p:sp>
      <p:pic>
        <p:nvPicPr>
          <p:cNvPr id="2050" name="Picture 2" descr="C:\Users\Landon\Documents\5th semester\CIT260\UML diagram\Agent Mathcad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1447800"/>
            <a:ext cx="891488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5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Can a human mind be considered encapsulated?</a:t>
            </a:r>
          </a:p>
          <a:p>
            <a:pPr>
              <a:buFontTx/>
              <a:buChar char="-"/>
            </a:pPr>
            <a:r>
              <a:rPr lang="en-US" dirty="0" smtClean="0"/>
              <a:t>You can ask people to perform tasks without knowing how they do it.</a:t>
            </a:r>
          </a:p>
          <a:p>
            <a:pPr>
              <a:buFontTx/>
              <a:buChar char="-"/>
            </a:pPr>
            <a:r>
              <a:rPr lang="en-US" dirty="0" smtClean="0"/>
              <a:t>We can’t forcefully change the information contained within someone’s mind. (ex. their name or birthday)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Agents are designed to interact after this concept.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model develops </a:t>
            </a:r>
            <a:r>
              <a:rPr lang="en-US" dirty="0"/>
              <a:t>data integrity by preventing agents changing the </a:t>
            </a:r>
            <a:r>
              <a:rPr lang="en-US" dirty="0" smtClean="0"/>
              <a:t>variables </a:t>
            </a:r>
            <a:r>
              <a:rPr lang="en-US" dirty="0"/>
              <a:t>of one another unless they specifically ask for such information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840</TotalTime>
  <Words>751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Agent Oriented Programming</vt:lpstr>
      <vt:lpstr>PowerPoint Presentation</vt:lpstr>
      <vt:lpstr>What is AOP?</vt:lpstr>
      <vt:lpstr>So what is an agent?</vt:lpstr>
      <vt:lpstr>What is the main goal of software design?</vt:lpstr>
      <vt:lpstr>Abstraction</vt:lpstr>
      <vt:lpstr>UML of OOP design (MVC model)</vt:lpstr>
      <vt:lpstr>UML of same program, AOP design</vt:lpstr>
      <vt:lpstr>Encapsulation</vt:lpstr>
      <vt:lpstr>Cohesion</vt:lpstr>
      <vt:lpstr>What does this have to do with Artificial Intelligence?</vt:lpstr>
      <vt:lpstr>Our semester project: Developing a framework library</vt:lpstr>
      <vt:lpstr>For a working example…</vt:lpstr>
      <vt:lpstr>Some differences between OOP and AOP</vt:lpstr>
      <vt:lpstr>Sources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Oriented Programming</dc:title>
  <dc:creator>Landon</dc:creator>
  <cp:lastModifiedBy>Landon</cp:lastModifiedBy>
  <cp:revision>46</cp:revision>
  <dcterms:created xsi:type="dcterms:W3CDTF">2017-08-21T14:20:02Z</dcterms:created>
  <dcterms:modified xsi:type="dcterms:W3CDTF">2017-08-23T04:57:17Z</dcterms:modified>
</cp:coreProperties>
</file>