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60" r:id="rId6"/>
    <p:sldId id="259" r:id="rId7"/>
    <p:sldId id="261" r:id="rId8"/>
    <p:sldId id="262" r:id="rId9"/>
    <p:sldId id="263"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EFC0E-D303-D4DC-A865-100C14AEB512}" v="158" dt="2024-03-27T15:59:50.678"/>
    <p1510:client id="{317EECB3-A035-6105-3BB4-B447990F87B2}" v="282" dt="2024-03-27T15:26:14.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27, 2024</a:t>
            </a:fld>
            <a:endParaRPr lang="en-US" dirty="0"/>
          </a:p>
        </p:txBody>
      </p:sp>
    </p:spTree>
    <p:extLst>
      <p:ext uri="{BB962C8B-B14F-4D97-AF65-F5344CB8AC3E}">
        <p14:creationId xmlns:p14="http://schemas.microsoft.com/office/powerpoint/2010/main" val="10042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March 27,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0165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March 27,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0523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27, 2024</a:t>
            </a:fld>
            <a:endParaRPr lang="en-US" dirty="0"/>
          </a:p>
        </p:txBody>
      </p:sp>
    </p:spTree>
    <p:extLst>
      <p:ext uri="{BB962C8B-B14F-4D97-AF65-F5344CB8AC3E}">
        <p14:creationId xmlns:p14="http://schemas.microsoft.com/office/powerpoint/2010/main" val="279422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March 27,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58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March 27,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55285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March 27,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92784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March 27,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089650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March 27,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65525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March 27,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9480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March 27,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27581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March 27, 2024</a:t>
            </a:fld>
            <a:endParaRPr lang="en-US" dirty="0"/>
          </a:p>
        </p:txBody>
      </p:sp>
    </p:spTree>
    <p:extLst>
      <p:ext uri="{BB962C8B-B14F-4D97-AF65-F5344CB8AC3E}">
        <p14:creationId xmlns:p14="http://schemas.microsoft.com/office/powerpoint/2010/main" val="3499088974"/>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8634348"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dpi.com/2504-2289/7/2/10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dpi.com/2076-3417/12/19/97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900" y="448056"/>
            <a:ext cx="5428996" cy="3401568"/>
          </a:xfrm>
        </p:spPr>
        <p:txBody>
          <a:bodyPr>
            <a:normAutofit/>
          </a:bodyPr>
          <a:lstStyle/>
          <a:p>
            <a:r>
              <a:rPr lang="en-GB" sz="5400"/>
              <a:t>HAND GESTURE RECOGNIZITON USING DL TECHNIQUES </a:t>
            </a:r>
          </a:p>
        </p:txBody>
      </p:sp>
      <p:pic>
        <p:nvPicPr>
          <p:cNvPr id="4" name="Picture 3" descr="Chinese Researchers Develops New Hand Gesture Recognition, 48% OFF">
            <a:extLst>
              <a:ext uri="{FF2B5EF4-FFF2-40B4-BE49-F238E27FC236}">
                <a16:creationId xmlns:a16="http://schemas.microsoft.com/office/drawing/2014/main" id="{547157D0-FD99-2294-05B8-69E66376430B}"/>
              </a:ext>
            </a:extLst>
          </p:cNvPr>
          <p:cNvPicPr>
            <a:picLocks noChangeAspect="1"/>
          </p:cNvPicPr>
          <p:nvPr/>
        </p:nvPicPr>
        <p:blipFill rotWithShape="1">
          <a:blip r:embed="rId2"/>
          <a:srcRect l="12259" r="32967"/>
          <a:stretch/>
        </p:blipFill>
        <p:spPr>
          <a:xfrm>
            <a:off x="451104" y="450000"/>
            <a:ext cx="5422576" cy="5544000"/>
          </a:xfrm>
          <a:prstGeom prst="rect">
            <a:avLst/>
          </a:prstGeom>
        </p:spPr>
      </p:pic>
      <p:cxnSp>
        <p:nvCxnSpPr>
          <p:cNvPr id="31" name="Straight Connector 30">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341510-0E0E-45E4-8CB5-CEA28C2D0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E489EF-20E6-9601-8398-7343B8BAADAC}"/>
              </a:ext>
            </a:extLst>
          </p:cNvPr>
          <p:cNvSpPr>
            <a:spLocks noGrp="1"/>
          </p:cNvSpPr>
          <p:nvPr>
            <p:ph type="title"/>
          </p:nvPr>
        </p:nvSpPr>
        <p:spPr>
          <a:xfrm>
            <a:off x="448056" y="374904"/>
            <a:ext cx="11301984" cy="987552"/>
          </a:xfrm>
        </p:spPr>
        <p:txBody>
          <a:bodyPr>
            <a:normAutofit/>
          </a:bodyPr>
          <a:lstStyle/>
          <a:p>
            <a:r>
              <a:rPr lang="en-GB" sz="6400"/>
              <a:t>GROUP MEMEBRS </a:t>
            </a:r>
          </a:p>
        </p:txBody>
      </p:sp>
      <p:cxnSp>
        <p:nvCxnSpPr>
          <p:cNvPr id="17" name="Straight Connector 16">
            <a:extLst>
              <a:ext uri="{FF2B5EF4-FFF2-40B4-BE49-F238E27FC236}">
                <a16:creationId xmlns:a16="http://schemas.microsoft.com/office/drawing/2014/main" id="{6C52BBAB-664F-48C3-A5C1-4CE9D3555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ACF664-1921-89E2-0A9C-71D956722C5F}"/>
              </a:ext>
            </a:extLst>
          </p:cNvPr>
          <p:cNvSpPr>
            <a:spLocks noGrp="1"/>
          </p:cNvSpPr>
          <p:nvPr>
            <p:ph idx="1"/>
          </p:nvPr>
        </p:nvSpPr>
        <p:spPr>
          <a:xfrm>
            <a:off x="448056" y="1947672"/>
            <a:ext cx="7379208" cy="4005072"/>
          </a:xfrm>
        </p:spPr>
        <p:txBody>
          <a:bodyPr vert="horz" wrap="square" lIns="0" tIns="0" rIns="91440" bIns="0" rtlCol="0" anchor="t">
            <a:normAutofit/>
          </a:bodyPr>
          <a:lstStyle/>
          <a:p>
            <a:pPr marL="459105" indent="-457200">
              <a:buAutoNum type="arabicPeriod"/>
            </a:pPr>
            <a:r>
              <a:rPr lang="en-GB" dirty="0">
                <a:solidFill>
                  <a:schemeClr val="tx1">
                    <a:lumMod val="95000"/>
                  </a:schemeClr>
                </a:solidFill>
              </a:rPr>
              <a:t>JAIDEV . K – CB.EN.U4AIE21117</a:t>
            </a:r>
          </a:p>
          <a:p>
            <a:pPr marL="459105" indent="-457200">
              <a:buAutoNum type="arabicPeriod"/>
            </a:pPr>
            <a:r>
              <a:rPr lang="en-GB" dirty="0">
                <a:solidFill>
                  <a:schemeClr val="tx1">
                    <a:lumMod val="95000"/>
                  </a:schemeClr>
                </a:solidFill>
              </a:rPr>
              <a:t>SAI CHANDANA . J – CB.EN.U4AIE21118</a:t>
            </a:r>
          </a:p>
          <a:p>
            <a:pPr marL="459105" indent="-457200">
              <a:buAutoNum type="arabicPeriod"/>
            </a:pPr>
            <a:r>
              <a:rPr lang="en-GB" dirty="0">
                <a:solidFill>
                  <a:schemeClr val="tx1">
                    <a:lumMod val="95000"/>
                  </a:schemeClr>
                </a:solidFill>
              </a:rPr>
              <a:t>CHARISHMA CHOWDARY . T – CB.EN.U4AIE21169</a:t>
            </a:r>
          </a:p>
          <a:p>
            <a:pPr marL="459105" indent="-457200">
              <a:buAutoNum type="arabicPeriod"/>
            </a:pPr>
            <a:r>
              <a:rPr lang="en-GB" dirty="0">
                <a:solidFill>
                  <a:schemeClr val="tx1">
                    <a:lumMod val="95000"/>
                  </a:schemeClr>
                </a:solidFill>
              </a:rPr>
              <a:t>PRANISH KUMAR . M – CB.EN.U4AIE21137</a:t>
            </a:r>
          </a:p>
        </p:txBody>
      </p:sp>
    </p:spTree>
    <p:extLst>
      <p:ext uri="{BB962C8B-B14F-4D97-AF65-F5344CB8AC3E}">
        <p14:creationId xmlns:p14="http://schemas.microsoft.com/office/powerpoint/2010/main" val="295136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4B730-E819-8721-8EC5-6155F5F2143B}"/>
              </a:ext>
            </a:extLst>
          </p:cNvPr>
          <p:cNvSpPr>
            <a:spLocks noGrp="1"/>
          </p:cNvSpPr>
          <p:nvPr>
            <p:ph type="title"/>
          </p:nvPr>
        </p:nvSpPr>
        <p:spPr>
          <a:xfrm>
            <a:off x="448056" y="388800"/>
            <a:ext cx="11300532" cy="986400"/>
          </a:xfrm>
        </p:spPr>
        <p:txBody>
          <a:bodyPr anchor="b">
            <a:noAutofit/>
          </a:bodyPr>
          <a:lstStyle/>
          <a:p>
            <a:r>
              <a:rPr lang="en-GB" sz="5400" dirty="0"/>
              <a:t>FLOW CHART  / METHODOLOGY</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software application&#10;&#10;Description automatically generated">
            <a:extLst>
              <a:ext uri="{FF2B5EF4-FFF2-40B4-BE49-F238E27FC236}">
                <a16:creationId xmlns:a16="http://schemas.microsoft.com/office/drawing/2014/main" id="{A8690F06-A39E-BC7D-B1E8-BAE5CD859F1A}"/>
              </a:ext>
            </a:extLst>
          </p:cNvPr>
          <p:cNvPicPr>
            <a:picLocks noChangeAspect="1"/>
          </p:cNvPicPr>
          <p:nvPr/>
        </p:nvPicPr>
        <p:blipFill>
          <a:blip r:embed="rId2"/>
          <a:stretch>
            <a:fillRect/>
          </a:stretch>
        </p:blipFill>
        <p:spPr>
          <a:xfrm>
            <a:off x="1623482" y="1842180"/>
            <a:ext cx="9332082" cy="4564592"/>
          </a:xfrm>
          <a:prstGeom prst="rect">
            <a:avLst/>
          </a:prstGeom>
        </p:spPr>
      </p:pic>
    </p:spTree>
    <p:extLst>
      <p:ext uri="{BB962C8B-B14F-4D97-AF65-F5344CB8AC3E}">
        <p14:creationId xmlns:p14="http://schemas.microsoft.com/office/powerpoint/2010/main" val="190857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151F-3E64-253D-4351-02EF44CD5F8E}"/>
              </a:ext>
            </a:extLst>
          </p:cNvPr>
          <p:cNvSpPr>
            <a:spLocks noGrp="1"/>
          </p:cNvSpPr>
          <p:nvPr>
            <p:ph type="title"/>
          </p:nvPr>
        </p:nvSpPr>
        <p:spPr>
          <a:xfrm>
            <a:off x="448056" y="582324"/>
            <a:ext cx="11301984" cy="1141200"/>
          </a:xfrm>
        </p:spPr>
        <p:txBody>
          <a:bodyPr>
            <a:normAutofit/>
          </a:bodyPr>
          <a:lstStyle/>
          <a:p>
            <a:r>
              <a:rPr lang="en-GB" sz="4000" i="0" u="sng" dirty="0"/>
              <a:t>WORK PROGRESS</a:t>
            </a:r>
          </a:p>
        </p:txBody>
      </p:sp>
      <p:sp>
        <p:nvSpPr>
          <p:cNvPr id="3" name="Content Placeholder 2">
            <a:extLst>
              <a:ext uri="{FF2B5EF4-FFF2-40B4-BE49-F238E27FC236}">
                <a16:creationId xmlns:a16="http://schemas.microsoft.com/office/drawing/2014/main" id="{C26CA116-5986-0F46-F681-6332B28A7C5E}"/>
              </a:ext>
            </a:extLst>
          </p:cNvPr>
          <p:cNvSpPr>
            <a:spLocks noGrp="1"/>
          </p:cNvSpPr>
          <p:nvPr>
            <p:ph idx="1"/>
          </p:nvPr>
        </p:nvSpPr>
        <p:spPr/>
        <p:txBody>
          <a:bodyPr vert="horz" wrap="square" lIns="0" tIns="0" rIns="91440" bIns="0" rtlCol="0" anchor="t">
            <a:normAutofit/>
          </a:bodyPr>
          <a:lstStyle/>
          <a:p>
            <a:pPr marL="449580" indent="-447675">
              <a:buFont typeface="Arial" panose="020F0302020204030204" pitchFamily="34" charset="0"/>
              <a:buChar char="•"/>
            </a:pPr>
            <a:r>
              <a:rPr lang="en-GB" sz="2800" dirty="0">
                <a:solidFill>
                  <a:schemeClr val="tx1">
                    <a:lumMod val="95000"/>
                  </a:schemeClr>
                </a:solidFill>
                <a:ea typeface="+mn-lt"/>
                <a:cs typeface="+mn-lt"/>
              </a:rPr>
              <a:t>Real-time data collection is done for our project.</a:t>
            </a:r>
          </a:p>
          <a:p>
            <a:pPr marL="449580" indent="-447675">
              <a:buFont typeface="Arial" panose="020F0302020204030204" pitchFamily="34" charset="0"/>
              <a:buChar char="•"/>
            </a:pPr>
            <a:r>
              <a:rPr lang="en-GB" sz="2800" dirty="0">
                <a:solidFill>
                  <a:schemeClr val="tx1">
                    <a:lumMod val="95000"/>
                  </a:schemeClr>
                </a:solidFill>
                <a:ea typeface="+mn-lt"/>
                <a:cs typeface="+mn-lt"/>
              </a:rPr>
              <a:t>Our team is divided into two groups:</a:t>
            </a:r>
          </a:p>
          <a:p>
            <a:pPr marL="1905" indent="0">
              <a:buNone/>
            </a:pPr>
            <a:r>
              <a:rPr lang="en-GB" sz="2800" dirty="0">
                <a:solidFill>
                  <a:schemeClr val="tx1">
                    <a:lumMod val="95000"/>
                  </a:schemeClr>
                </a:solidFill>
                <a:ea typeface="+mn-lt"/>
                <a:cs typeface="+mn-lt"/>
              </a:rPr>
              <a:t>  1. Two members are dedicated to working with the YOLO algorithm, specifically testing its applications in real-world scenarios.</a:t>
            </a:r>
          </a:p>
          <a:p>
            <a:pPr marL="1905" indent="0">
              <a:buNone/>
            </a:pPr>
            <a:r>
              <a:rPr lang="en-GB" sz="2800" dirty="0">
                <a:solidFill>
                  <a:schemeClr val="tx1">
                    <a:lumMod val="95000"/>
                  </a:schemeClr>
                </a:solidFill>
                <a:ea typeface="+mn-lt"/>
                <a:cs typeface="+mn-lt"/>
              </a:rPr>
              <a:t>  2. Another two members are focused on utilizing </a:t>
            </a:r>
            <a:r>
              <a:rPr lang="en-GB" sz="2800" err="1">
                <a:solidFill>
                  <a:schemeClr val="tx1">
                    <a:lumMod val="95000"/>
                  </a:schemeClr>
                </a:solidFill>
                <a:ea typeface="+mn-lt"/>
                <a:cs typeface="+mn-lt"/>
              </a:rPr>
              <a:t>MediaPipe</a:t>
            </a:r>
            <a:r>
              <a:rPr lang="en-GB" sz="2800" dirty="0">
                <a:solidFill>
                  <a:schemeClr val="tx1">
                    <a:lumMod val="95000"/>
                  </a:schemeClr>
                </a:solidFill>
                <a:ea typeface="+mn-lt"/>
                <a:cs typeface="+mn-lt"/>
              </a:rPr>
              <a:t> for real-world applications and testing its effectiveness.</a:t>
            </a:r>
          </a:p>
        </p:txBody>
      </p:sp>
    </p:spTree>
    <p:extLst>
      <p:ext uri="{BB962C8B-B14F-4D97-AF65-F5344CB8AC3E}">
        <p14:creationId xmlns:p14="http://schemas.microsoft.com/office/powerpoint/2010/main" val="313880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745FCD39-AA5E-49AB-A6CD-97E0C0B52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FBC53-FF66-0A4A-D156-D80D49AAE699}"/>
              </a:ext>
            </a:extLst>
          </p:cNvPr>
          <p:cNvSpPr>
            <a:spLocks noGrp="1"/>
          </p:cNvSpPr>
          <p:nvPr>
            <p:ph type="title"/>
          </p:nvPr>
        </p:nvSpPr>
        <p:spPr>
          <a:xfrm>
            <a:off x="448056" y="448056"/>
            <a:ext cx="11292840" cy="3401568"/>
          </a:xfrm>
        </p:spPr>
        <p:txBody>
          <a:bodyPr vert="horz" lIns="0" tIns="0" rIns="0" bIns="0" rtlCol="0" anchor="b">
            <a:normAutofit/>
          </a:bodyPr>
          <a:lstStyle/>
          <a:p>
            <a:pPr>
              <a:lnSpc>
                <a:spcPct val="100000"/>
              </a:lnSpc>
            </a:pPr>
            <a:r>
              <a:rPr lang="en-US" sz="6400" baseline="0"/>
              <a:t>Litreature Survey </a:t>
            </a:r>
            <a:r>
              <a:rPr lang="en-US" sz="6400"/>
              <a:t>​</a:t>
            </a:r>
          </a:p>
        </p:txBody>
      </p:sp>
      <p:cxnSp>
        <p:nvCxnSpPr>
          <p:cNvPr id="11" name="Straight Connector 10">
            <a:extLst>
              <a:ext uri="{FF2B5EF4-FFF2-40B4-BE49-F238E27FC236}">
                <a16:creationId xmlns:a16="http://schemas.microsoft.com/office/drawing/2014/main" id="{13B7547F-1FB4-4D11-BB43-38732CFB92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51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BCA94-FEDC-4F9B-820A-BA138802E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543613-E916-6C12-92DA-28FAAD6A2F6E}"/>
              </a:ext>
            </a:extLst>
          </p:cNvPr>
          <p:cNvSpPr txBox="1"/>
          <p:nvPr/>
        </p:nvSpPr>
        <p:spPr>
          <a:xfrm>
            <a:off x="665770" y="618610"/>
            <a:ext cx="11300532" cy="986400"/>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000" b="1" dirty="0">
                <a:solidFill>
                  <a:schemeClr val="tx2"/>
                </a:solidFill>
                <a:latin typeface="+mj-lt"/>
                <a:ea typeface="+mj-ea"/>
                <a:cs typeface="+mj-cs"/>
              </a:rPr>
              <a:t>Research on the Hand Gesture Recognition Based on Deep Learning</a:t>
            </a:r>
            <a:endParaRPr lang="en-US" sz="3000" dirty="0">
              <a:solidFill>
                <a:schemeClr val="tx2"/>
              </a:solidFill>
              <a:latin typeface="+mj-lt"/>
              <a:ea typeface="+mj-ea"/>
              <a:cs typeface="+mj-cs"/>
            </a:endParaRPr>
          </a:p>
          <a:p>
            <a:pPr>
              <a:lnSpc>
                <a:spcPct val="90000"/>
              </a:lnSpc>
              <a:spcBef>
                <a:spcPct val="0"/>
              </a:spcBef>
              <a:spcAft>
                <a:spcPts val="600"/>
              </a:spcAft>
            </a:pPr>
            <a:endParaRPr lang="en-US" sz="3000" dirty="0">
              <a:solidFill>
                <a:schemeClr val="tx2"/>
              </a:solidFill>
              <a:latin typeface="+mj-lt"/>
              <a:ea typeface="+mj-ea"/>
              <a:cs typeface="+mj-cs"/>
            </a:endParaRPr>
          </a:p>
        </p:txBody>
      </p:sp>
      <p:cxnSp>
        <p:nvCxnSpPr>
          <p:cNvPr id="15" name="Straight Connector 14">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research page&#10;&#10;Description automatically generated">
            <a:extLst>
              <a:ext uri="{FF2B5EF4-FFF2-40B4-BE49-F238E27FC236}">
                <a16:creationId xmlns:a16="http://schemas.microsoft.com/office/drawing/2014/main" id="{00514103-ED4E-A280-9ADA-5AB1E79F77C2}"/>
              </a:ext>
            </a:extLst>
          </p:cNvPr>
          <p:cNvPicPr>
            <a:picLocks noGrp="1" noChangeAspect="1"/>
          </p:cNvPicPr>
          <p:nvPr>
            <p:ph idx="1"/>
          </p:nvPr>
        </p:nvPicPr>
        <p:blipFill>
          <a:blip r:embed="rId2"/>
          <a:stretch>
            <a:fillRect/>
          </a:stretch>
        </p:blipFill>
        <p:spPr>
          <a:xfrm>
            <a:off x="862577" y="1938248"/>
            <a:ext cx="3867134" cy="4423790"/>
          </a:xfrm>
          <a:prstGeom prst="rect">
            <a:avLst/>
          </a:prstGeom>
        </p:spPr>
      </p:pic>
      <p:sp>
        <p:nvSpPr>
          <p:cNvPr id="8" name="TextBox 7">
            <a:extLst>
              <a:ext uri="{FF2B5EF4-FFF2-40B4-BE49-F238E27FC236}">
                <a16:creationId xmlns:a16="http://schemas.microsoft.com/office/drawing/2014/main" id="{8417DECA-5A05-27FC-0479-630CCB15BC56}"/>
              </a:ext>
            </a:extLst>
          </p:cNvPr>
          <p:cNvSpPr txBox="1"/>
          <p:nvPr/>
        </p:nvSpPr>
        <p:spPr>
          <a:xfrm>
            <a:off x="6311900" y="1944000"/>
            <a:ext cx="5434900" cy="4006800"/>
          </a:xfrm>
          <a:prstGeom prst="rect">
            <a:avLst/>
          </a:prstGeom>
        </p:spPr>
        <p:txBody>
          <a:bodyPr rot="0" spcFirstLastPara="0" vertOverflow="overflow" horzOverflow="overflow" vert="horz" wrap="square" lIns="0" tIns="0" rIns="91440" bIns="0" numCol="1" spcCol="0" rtlCol="0" fromWordArt="0" anchorCtr="0" forceAA="0" compatLnSpc="1">
            <a:prstTxWarp prst="textNoShape">
              <a:avLst/>
            </a:prstTxWarp>
            <a:normAutofit/>
          </a:bodyPr>
          <a:lstStyle/>
          <a:p>
            <a:pPr indent="-447675">
              <a:lnSpc>
                <a:spcPct val="140000"/>
              </a:lnSpc>
              <a:spcAft>
                <a:spcPts val="600"/>
              </a:spcAft>
              <a:buFont typeface="Calibri Light" panose="020F0302020204030204" pitchFamily="34" charset="0"/>
              <a:buChar char="→"/>
            </a:pPr>
            <a:r>
              <a:rPr lang="en-US" dirty="0"/>
              <a:t> research on hand gesture recognition based on deep learning, emphasizing the increasing demand for human-machine interaction in computer vision applications. The study focuses on segmenting hand gestures, tracking them, and using convolutional neural networks for recognition, achieving an accuracy rate of 98.3% -.</a:t>
            </a:r>
          </a:p>
        </p:txBody>
      </p:sp>
      <p:sp>
        <p:nvSpPr>
          <p:cNvPr id="9" name="TextBox 8">
            <a:extLst>
              <a:ext uri="{FF2B5EF4-FFF2-40B4-BE49-F238E27FC236}">
                <a16:creationId xmlns:a16="http://schemas.microsoft.com/office/drawing/2014/main" id="{E3CE5981-9A0F-2A0A-BB6C-59589D901EEC}"/>
              </a:ext>
            </a:extLst>
          </p:cNvPr>
          <p:cNvSpPr txBox="1"/>
          <p:nvPr/>
        </p:nvSpPr>
        <p:spPr>
          <a:xfrm>
            <a:off x="6882190" y="4581071"/>
            <a:ext cx="49197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hlinkClick r:id="rId3"/>
              </a:rPr>
              <a:t>CLICK HERE TO VIEW THE RESEARCH PAPER </a:t>
            </a:r>
            <a:r>
              <a:rPr lang="en-GB" dirty="0">
                <a:solidFill>
                  <a:srgbClr val="FFFFFF"/>
                </a:solidFill>
              </a:rPr>
              <a:t> </a:t>
            </a:r>
          </a:p>
        </p:txBody>
      </p:sp>
    </p:spTree>
    <p:extLst>
      <p:ext uri="{BB962C8B-B14F-4D97-AF65-F5344CB8AC3E}">
        <p14:creationId xmlns:p14="http://schemas.microsoft.com/office/powerpoint/2010/main" val="1405951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74C7E-BFDA-3CA7-6791-8F4922FD9C72}"/>
              </a:ext>
            </a:extLst>
          </p:cNvPr>
          <p:cNvSpPr>
            <a:spLocks noGrp="1"/>
          </p:cNvSpPr>
          <p:nvPr>
            <p:ph type="title"/>
          </p:nvPr>
        </p:nvSpPr>
        <p:spPr>
          <a:xfrm>
            <a:off x="448056" y="618610"/>
            <a:ext cx="11300532" cy="986400"/>
          </a:xfrm>
        </p:spPr>
        <p:txBody>
          <a:bodyPr anchor="b">
            <a:normAutofit/>
          </a:bodyPr>
          <a:lstStyle/>
          <a:p>
            <a:r>
              <a:rPr lang="en-GB" sz="2800" b="1" i="0" dirty="0">
                <a:latin typeface="Bell MT"/>
                <a:cs typeface="Arial"/>
              </a:rPr>
              <a:t>Hand Gesture Recognition Using Automatic Feature Extraction and Deep Learning Algorithms with Memory</a:t>
            </a:r>
            <a:endParaRPr lang="en-US" sz="2800">
              <a:latin typeface="Bell MT"/>
            </a:endParaRPr>
          </a:p>
          <a:p>
            <a:endParaRPr lang="en-GB" sz="2800" dirty="0"/>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 error&#10;&#10;Description automatically generated">
            <a:extLst>
              <a:ext uri="{FF2B5EF4-FFF2-40B4-BE49-F238E27FC236}">
                <a16:creationId xmlns:a16="http://schemas.microsoft.com/office/drawing/2014/main" id="{1F7882AA-6E21-AD6F-3EF3-BC4F6283EF98}"/>
              </a:ext>
            </a:extLst>
          </p:cNvPr>
          <p:cNvPicPr>
            <a:picLocks noChangeAspect="1"/>
          </p:cNvPicPr>
          <p:nvPr/>
        </p:nvPicPr>
        <p:blipFill>
          <a:blip r:embed="rId2"/>
          <a:stretch>
            <a:fillRect/>
          </a:stretch>
        </p:blipFill>
        <p:spPr>
          <a:xfrm>
            <a:off x="934430" y="2059200"/>
            <a:ext cx="6405927" cy="3891600"/>
          </a:xfrm>
          <a:prstGeom prst="rect">
            <a:avLst/>
          </a:prstGeom>
        </p:spPr>
      </p:pic>
      <p:sp>
        <p:nvSpPr>
          <p:cNvPr id="3" name="Content Placeholder 2">
            <a:extLst>
              <a:ext uri="{FF2B5EF4-FFF2-40B4-BE49-F238E27FC236}">
                <a16:creationId xmlns:a16="http://schemas.microsoft.com/office/drawing/2014/main" id="{C6CC93A2-3EB6-944B-F315-FC297B61694E}"/>
              </a:ext>
            </a:extLst>
          </p:cNvPr>
          <p:cNvSpPr>
            <a:spLocks noGrp="1"/>
          </p:cNvSpPr>
          <p:nvPr>
            <p:ph idx="1"/>
          </p:nvPr>
        </p:nvSpPr>
        <p:spPr>
          <a:xfrm>
            <a:off x="7869541" y="1944000"/>
            <a:ext cx="3877259" cy="4006800"/>
          </a:xfrm>
        </p:spPr>
        <p:txBody>
          <a:bodyPr vert="horz" wrap="square" lIns="0" tIns="0" rIns="91440" bIns="0" rtlCol="0" anchor="t">
            <a:normAutofit/>
          </a:bodyPr>
          <a:lstStyle/>
          <a:p>
            <a:pPr marL="449580" indent="-447675">
              <a:lnSpc>
                <a:spcPct val="110000"/>
              </a:lnSpc>
            </a:pPr>
            <a:r>
              <a:rPr lang="en-GB" sz="1700" dirty="0">
                <a:solidFill>
                  <a:schemeClr val="tx1"/>
                </a:solidFill>
                <a:latin typeface="Bell MT"/>
              </a:rPr>
              <a:t>The document discusses the importance of data quantity and quality in machine learning models, particularly in hand gesture recognition using the Leap Motion Controller. It explores manual and automatic feature extraction techniques, including CNN and </a:t>
            </a:r>
            <a:r>
              <a:rPr lang="en-GB" sz="1700" err="1">
                <a:solidFill>
                  <a:schemeClr val="tx1"/>
                </a:solidFill>
                <a:latin typeface="Bell MT"/>
              </a:rPr>
              <a:t>BiLSTM</a:t>
            </a:r>
            <a:r>
              <a:rPr lang="en-GB" sz="1700" dirty="0">
                <a:solidFill>
                  <a:schemeClr val="tx1"/>
                </a:solidFill>
                <a:latin typeface="Bell MT"/>
              </a:rPr>
              <a:t> algorithms, and evaluates their performance through classification tests and recognition accuracy.</a:t>
            </a:r>
          </a:p>
        </p:txBody>
      </p:sp>
      <p:sp>
        <p:nvSpPr>
          <p:cNvPr id="5" name="TextBox 4">
            <a:extLst>
              <a:ext uri="{FF2B5EF4-FFF2-40B4-BE49-F238E27FC236}">
                <a16:creationId xmlns:a16="http://schemas.microsoft.com/office/drawing/2014/main" id="{03F817EB-F6D8-11E3-01E8-95AD573C2E64}"/>
              </a:ext>
            </a:extLst>
          </p:cNvPr>
          <p:cNvSpPr txBox="1"/>
          <p:nvPr/>
        </p:nvSpPr>
        <p:spPr>
          <a:xfrm>
            <a:off x="8164285" y="5805714"/>
            <a:ext cx="40730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hlinkClick r:id="rId3"/>
              </a:rPr>
              <a:t>CLICK HERE TO VIEW THE RESEARCH PAPER</a:t>
            </a:r>
            <a:endParaRPr lang="en-GB"/>
          </a:p>
        </p:txBody>
      </p:sp>
    </p:spTree>
    <p:extLst>
      <p:ext uri="{BB962C8B-B14F-4D97-AF65-F5344CB8AC3E}">
        <p14:creationId xmlns:p14="http://schemas.microsoft.com/office/powerpoint/2010/main" val="1759932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13C7-2F0E-72CA-6CEA-9D19D985C440}"/>
              </a:ext>
            </a:extLst>
          </p:cNvPr>
          <p:cNvSpPr>
            <a:spLocks noGrp="1"/>
          </p:cNvSpPr>
          <p:nvPr>
            <p:ph type="title"/>
          </p:nvPr>
        </p:nvSpPr>
        <p:spPr/>
        <p:txBody>
          <a:bodyPr>
            <a:normAutofit/>
          </a:bodyPr>
          <a:lstStyle/>
          <a:p>
            <a:r>
              <a:rPr lang="en-GB" sz="2800" b="1" i="0" dirty="0">
                <a:latin typeface="Bell MT"/>
                <a:ea typeface="Arial"/>
                <a:cs typeface="Arial"/>
              </a:rPr>
              <a:t>LSTM Recurrent Neural Network for Hand Gesture Recognition Using EMG Signals</a:t>
            </a:r>
            <a:endParaRPr lang="en-GB" sz="2800" i="0">
              <a:latin typeface="Bell MT"/>
            </a:endParaRPr>
          </a:p>
        </p:txBody>
      </p:sp>
      <p:sp>
        <p:nvSpPr>
          <p:cNvPr id="3" name="Content Placeholder 2">
            <a:extLst>
              <a:ext uri="{FF2B5EF4-FFF2-40B4-BE49-F238E27FC236}">
                <a16:creationId xmlns:a16="http://schemas.microsoft.com/office/drawing/2014/main" id="{9B5A889A-D623-20F8-9812-A4527327901B}"/>
              </a:ext>
            </a:extLst>
          </p:cNvPr>
          <p:cNvSpPr>
            <a:spLocks noGrp="1"/>
          </p:cNvSpPr>
          <p:nvPr>
            <p:ph idx="1"/>
          </p:nvPr>
        </p:nvSpPr>
        <p:spPr>
          <a:xfrm>
            <a:off x="6362627" y="1239296"/>
            <a:ext cx="5378629" cy="3807203"/>
          </a:xfrm>
        </p:spPr>
        <p:txBody>
          <a:bodyPr vert="horz" wrap="square" lIns="0" tIns="0" rIns="91440" bIns="0" rtlCol="0" anchor="t">
            <a:noAutofit/>
          </a:bodyPr>
          <a:lstStyle/>
          <a:p>
            <a:pPr marL="449580" indent="-447675"/>
            <a:r>
              <a:rPr lang="en-GB" sz="1800" dirty="0">
                <a:solidFill>
                  <a:schemeClr val="tx1"/>
                </a:solidFill>
                <a:ea typeface="+mn-lt"/>
                <a:cs typeface="+mn-lt"/>
              </a:rPr>
              <a:t>The research paper at the provided link is titled "LSTM Recurrent Neural Network for Hand Gesture Recognition Using EMG Signals" and was published in the Sensors journal. The paper focuses on the use of a Long Short-Term Memory (LSTM) Recurrent Neural Network (RNN) model for hand gesture recognition using electromyography (EMG) signals. The researchers achieved an accuracy of 96.05% in their study. The approach presented in this paper demonstrates the potential of the LSTM-RNN model for non-invasive hand gesture recognition, which has numerous applications in areas such as prosthetics and human-computer interaction.</a:t>
            </a:r>
            <a:endParaRPr lang="en-GB" sz="1800">
              <a:solidFill>
                <a:schemeClr val="tx1"/>
              </a:solidFill>
            </a:endParaRPr>
          </a:p>
        </p:txBody>
      </p:sp>
      <p:sp>
        <p:nvSpPr>
          <p:cNvPr id="4" name="TextBox 3">
            <a:extLst>
              <a:ext uri="{FF2B5EF4-FFF2-40B4-BE49-F238E27FC236}">
                <a16:creationId xmlns:a16="http://schemas.microsoft.com/office/drawing/2014/main" id="{A3474E7A-3078-F3EE-AF9C-191B0869DFDE}"/>
              </a:ext>
            </a:extLst>
          </p:cNvPr>
          <p:cNvSpPr txBox="1"/>
          <p:nvPr/>
        </p:nvSpPr>
        <p:spPr>
          <a:xfrm>
            <a:off x="7090833" y="6002262"/>
            <a:ext cx="49560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hlinkClick r:id="rId2"/>
              </a:rPr>
              <a:t>CLICK HERE TO VIEW THE RESEARCH PAPER</a:t>
            </a:r>
            <a:endParaRPr lang="en-GB"/>
          </a:p>
        </p:txBody>
      </p:sp>
      <p:pic>
        <p:nvPicPr>
          <p:cNvPr id="5" name="Picture 4" descr="A screenshot of a computer&#10;&#10;Description automatically generated">
            <a:extLst>
              <a:ext uri="{FF2B5EF4-FFF2-40B4-BE49-F238E27FC236}">
                <a16:creationId xmlns:a16="http://schemas.microsoft.com/office/drawing/2014/main" id="{AEBC9014-10CC-00E7-9E73-9B584EB684FA}"/>
              </a:ext>
            </a:extLst>
          </p:cNvPr>
          <p:cNvPicPr>
            <a:picLocks noChangeAspect="1"/>
          </p:cNvPicPr>
          <p:nvPr/>
        </p:nvPicPr>
        <p:blipFill>
          <a:blip r:embed="rId3"/>
          <a:stretch>
            <a:fillRect/>
          </a:stretch>
        </p:blipFill>
        <p:spPr>
          <a:xfrm>
            <a:off x="247650" y="1780570"/>
            <a:ext cx="6338510" cy="3829050"/>
          </a:xfrm>
          <a:prstGeom prst="rect">
            <a:avLst/>
          </a:prstGeom>
        </p:spPr>
      </p:pic>
    </p:spTree>
    <p:extLst>
      <p:ext uri="{BB962C8B-B14F-4D97-AF65-F5344CB8AC3E}">
        <p14:creationId xmlns:p14="http://schemas.microsoft.com/office/powerpoint/2010/main" val="151327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F34FE-4FB0-DD68-162A-10AD8E2277B2}"/>
              </a:ext>
            </a:extLst>
          </p:cNvPr>
          <p:cNvSpPr>
            <a:spLocks noGrp="1"/>
          </p:cNvSpPr>
          <p:nvPr>
            <p:ph type="title"/>
          </p:nvPr>
        </p:nvSpPr>
        <p:spPr>
          <a:xfrm>
            <a:off x="4391103" y="3013466"/>
            <a:ext cx="11301984" cy="1141200"/>
          </a:xfrm>
        </p:spPr>
        <p:txBody>
          <a:bodyPr>
            <a:normAutofit/>
          </a:bodyPr>
          <a:lstStyle/>
          <a:p>
            <a:r>
              <a:rPr lang="en-GB" sz="4800" u="sng" dirty="0"/>
              <a:t>THANK YOU </a:t>
            </a:r>
          </a:p>
        </p:txBody>
      </p:sp>
    </p:spTree>
    <p:extLst>
      <p:ext uri="{BB962C8B-B14F-4D97-AF65-F5344CB8AC3E}">
        <p14:creationId xmlns:p14="http://schemas.microsoft.com/office/powerpoint/2010/main" val="3383570739"/>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ThinLineVTI</vt:lpstr>
      <vt:lpstr>HAND GESTURE RECOGNIZITON USING DL TECHNIQUES </vt:lpstr>
      <vt:lpstr>GROUP MEMEBRS </vt:lpstr>
      <vt:lpstr>FLOW CHART  / METHODOLOGY</vt:lpstr>
      <vt:lpstr>WORK PROGRESS</vt:lpstr>
      <vt:lpstr>Litreature Survey ​</vt:lpstr>
      <vt:lpstr>PowerPoint Presentation</vt:lpstr>
      <vt:lpstr>Hand Gesture Recognition Using Automatic Feature Extraction and Deep Learning Algorithms with Memory </vt:lpstr>
      <vt:lpstr>LSTM Recurrent Neural Network for Hand Gesture Recognition Using EMG Signals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179</cp:revision>
  <dcterms:created xsi:type="dcterms:W3CDTF">2024-03-27T14:15:37Z</dcterms:created>
  <dcterms:modified xsi:type="dcterms:W3CDTF">2024-03-27T16:00:00Z</dcterms:modified>
</cp:coreProperties>
</file>