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7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1" r:id="rId23"/>
    <p:sldId id="262" r:id="rId24"/>
    <p:sldId id="264" r:id="rId25"/>
    <p:sldId id="266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68EC9-7C3C-11BD-6414-70C0B400DB6C}" v="259" dt="2023-06-20T05:48:58.092"/>
    <p1510:client id="{257014A6-9098-6F7A-C091-5A27FDC3C448}" v="176" dt="2023-06-20T12:31:18.658"/>
    <p1510:client id="{32212398-DB50-6988-79EE-A647E6B27D1F}" v="78" dt="2023-06-19T17:33:5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669002"/>
            <a:ext cx="8825658" cy="2006353"/>
          </a:xfrm>
        </p:spPr>
        <p:txBody>
          <a:bodyPr/>
          <a:lstStyle/>
          <a:p>
            <a:r>
              <a:rPr lang="zh-CN" altLang="en-US" sz="4800" dirty="0">
                <a:latin typeface="Bookman Old Style" panose="02050604050505020204" pitchFamily="18" charset="0"/>
              </a:rPr>
              <a:t>               </a:t>
            </a:r>
            <a:r>
              <a:rPr lang="zh-CN" altLang="en-US" sz="4800" b="1" dirty="0">
                <a:latin typeface="Bookman Old Style" panose="02050604050505020204" pitchFamily="18" charset="0"/>
              </a:rPr>
              <a:t>21AIE214</a:t>
            </a:r>
            <a:br>
              <a:rPr lang="en-IN" altLang="zh-CN" sz="4800" b="1" dirty="0">
                <a:latin typeface="Bookman Old Style" panose="02050604050505020204" pitchFamily="18" charset="0"/>
              </a:rPr>
            </a:br>
            <a:r>
              <a:rPr lang="zh-CN" altLang="en-US" sz="4800" b="1" dirty="0">
                <a:latin typeface="Bookman Old Style" panose="02050604050505020204" pitchFamily="18" charset="0"/>
              </a:rPr>
              <a:t>      BIG DATA ANALYTICS</a:t>
            </a:r>
            <a:endParaRPr lang="en-IN" sz="4800" b="1" dirty="0">
              <a:latin typeface="Bookman Old Style" panose="0205060405050502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7898" y="3594153"/>
            <a:ext cx="8825658" cy="86142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Bookman Old Style" panose="02050604050505020204"/>
              </a:rPr>
              <a:t>                        </a:t>
            </a:r>
            <a:r>
              <a:rPr lang="en-GB" dirty="0">
                <a:solidFill>
                  <a:schemeClr val="tx1"/>
                </a:solidFill>
                <a:latin typeface="Bookman Old Style" panose="02050604050505020204"/>
              </a:rPr>
              <a:t>End Semester Project</a:t>
            </a:r>
            <a:endParaRPr lang="en-US" sz="2000" dirty="0">
              <a:solidFill>
                <a:schemeClr val="tx1"/>
              </a:solidFill>
              <a:latin typeface="Bookman Old Style" panose="02050604050505020204"/>
              <a:ea typeface="Cabin"/>
              <a:cs typeface="Cabin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75E37-4F7D-80E8-557D-02AA80261946}"/>
              </a:ext>
            </a:extLst>
          </p:cNvPr>
          <p:cNvSpPr txBox="1"/>
          <p:nvPr/>
        </p:nvSpPr>
        <p:spPr>
          <a:xfrm>
            <a:off x="1145445" y="1243659"/>
            <a:ext cx="10017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Comparing </a:t>
            </a:r>
            <a:r>
              <a:rPr lang="en-US" sz="2400" b="1" dirty="0" err="1">
                <a:ea typeface="+mn-lt"/>
                <a:cs typeface="+mn-lt"/>
              </a:rPr>
              <a:t>gdpri</a:t>
            </a:r>
            <a:r>
              <a:rPr lang="en-US" sz="2400" b="1" dirty="0">
                <a:ea typeface="+mn-lt"/>
                <a:cs typeface="+mn-lt"/>
              </a:rPr>
              <a:t> and </a:t>
            </a:r>
            <a:r>
              <a:rPr lang="en-US" sz="2400" b="1" dirty="0" err="1">
                <a:ea typeface="+mn-lt"/>
                <a:cs typeface="+mn-lt"/>
              </a:rPr>
              <a:t>aggdem</a:t>
            </a:r>
            <a:r>
              <a:rPr lang="en-US" sz="2400" b="1" dirty="0">
                <a:ea typeface="+mn-lt"/>
                <a:cs typeface="+mn-lt"/>
              </a:rPr>
              <a:t> year by year for a given country</a:t>
            </a:r>
            <a:endParaRPr lang="en-US" sz="2400" b="1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989B1A3-53A3-D8EE-D653-3CD1E0FD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5" y="1922304"/>
            <a:ext cx="11040532" cy="42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3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725BF31-3805-05A7-5C96-DFE2DF1F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5" y="1815767"/>
            <a:ext cx="11661422" cy="38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1F1CA-88BC-40C2-1046-3F85EFD6E177}"/>
              </a:ext>
            </a:extLst>
          </p:cNvPr>
          <p:cNvSpPr txBox="1"/>
          <p:nvPr/>
        </p:nvSpPr>
        <p:spPr>
          <a:xfrm>
            <a:off x="602074" y="893703"/>
            <a:ext cx="113893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Comparing </a:t>
            </a:r>
            <a:r>
              <a:rPr lang="en-US" sz="2400" b="1" dirty="0" err="1">
                <a:ea typeface="+mn-lt"/>
                <a:cs typeface="+mn-lt"/>
              </a:rPr>
              <a:t>gdpri</a:t>
            </a:r>
            <a:r>
              <a:rPr lang="en-US" sz="2400" b="1" dirty="0">
                <a:ea typeface="+mn-lt"/>
                <a:cs typeface="+mn-lt"/>
              </a:rPr>
              <a:t> and </a:t>
            </a:r>
            <a:r>
              <a:rPr lang="en-US" sz="2400" b="1" dirty="0" err="1">
                <a:ea typeface="+mn-lt"/>
                <a:cs typeface="+mn-lt"/>
              </a:rPr>
              <a:t>aggdem</a:t>
            </a:r>
            <a:r>
              <a:rPr lang="en-US" sz="2400" b="1" dirty="0">
                <a:ea typeface="+mn-lt"/>
                <a:cs typeface="+mn-lt"/>
              </a:rPr>
              <a:t> year by year for a given country to check </a:t>
            </a:r>
            <a:r>
              <a:rPr lang="en-US" sz="2400" b="1" dirty="0" err="1">
                <a:ea typeface="+mn-lt"/>
                <a:cs typeface="+mn-lt"/>
              </a:rPr>
              <a:t>countrys</a:t>
            </a:r>
            <a:r>
              <a:rPr lang="en-US" sz="2400" b="1" dirty="0">
                <a:ea typeface="+mn-lt"/>
                <a:cs typeface="+mn-lt"/>
              </a:rPr>
              <a:t> condition in that particular year</a:t>
            </a:r>
            <a:endParaRPr lang="en-US" sz="2400" b="1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766E2C3-0D85-E501-9762-9C54859E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74" y="1718639"/>
            <a:ext cx="7907866" cy="47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2C47C-3357-2DAF-21A0-425CA67E14DF}"/>
              </a:ext>
            </a:extLst>
          </p:cNvPr>
          <p:cNvSpPr txBox="1"/>
          <p:nvPr/>
        </p:nvSpPr>
        <p:spPr>
          <a:xfrm>
            <a:off x="1175925" y="852687"/>
            <a:ext cx="10109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Compute Positive growth and Negative growth  by finding </a:t>
            </a:r>
            <a:r>
              <a:rPr lang="en-US" sz="2400" b="1" dirty="0" err="1">
                <a:ea typeface="+mn-lt"/>
                <a:cs typeface="+mn-lt"/>
              </a:rPr>
              <a:t>maximun</a:t>
            </a:r>
            <a:r>
              <a:rPr lang="en-US" sz="2400" b="1" dirty="0">
                <a:ea typeface="+mn-lt"/>
                <a:cs typeface="+mn-lt"/>
              </a:rPr>
              <a:t> of </a:t>
            </a:r>
            <a:r>
              <a:rPr lang="en-US" sz="2400" b="1" dirty="0" err="1">
                <a:ea typeface="+mn-lt"/>
                <a:cs typeface="+mn-lt"/>
              </a:rPr>
              <a:t>aggsup</a:t>
            </a:r>
            <a:r>
              <a:rPr lang="en-US" sz="2400" b="1" dirty="0">
                <a:ea typeface="+mn-lt"/>
                <a:cs typeface="+mn-lt"/>
              </a:rPr>
              <a:t> and </a:t>
            </a:r>
            <a:r>
              <a:rPr lang="en-US" sz="2400" b="1" dirty="0" err="1">
                <a:ea typeface="+mn-lt"/>
                <a:cs typeface="+mn-lt"/>
              </a:rPr>
              <a:t>aggdem</a:t>
            </a:r>
            <a:r>
              <a:rPr lang="en-US" sz="2400" b="1" dirty="0">
                <a:ea typeface="+mn-lt"/>
                <a:cs typeface="+mn-lt"/>
              </a:rPr>
              <a:t> for all countries for all years</a:t>
            </a:r>
            <a:endParaRPr lang="en-US" sz="2400" b="1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6CF5EB7-520F-24F8-42ED-A468ADFB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3" y="1716062"/>
            <a:ext cx="8622829" cy="4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D75B333-48E6-10B5-49DE-67317181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63" y="1716565"/>
            <a:ext cx="9563569" cy="42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25507-F3EF-637A-01A5-19FCDC58A506}"/>
              </a:ext>
            </a:extLst>
          </p:cNvPr>
          <p:cNvSpPr txBox="1"/>
          <p:nvPr/>
        </p:nvSpPr>
        <p:spPr>
          <a:xfrm>
            <a:off x="1297845" y="1104429"/>
            <a:ext cx="1036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Computing growth % change between a year and 2020 by dividing marginal cost with per capita</a:t>
            </a:r>
            <a:r>
              <a:rPr lang="en-US" sz="2400" b="1" dirty="0">
                <a:cs typeface="Arial"/>
              </a:rPr>
              <a:t> 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3A71FFE-8C9F-EDA4-8E82-048301E5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34" y="2069017"/>
            <a:ext cx="9356607" cy="36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06A6E-6E69-0102-DD0D-7B0CE70EB825}"/>
              </a:ext>
            </a:extLst>
          </p:cNvPr>
          <p:cNvSpPr txBox="1"/>
          <p:nvPr/>
        </p:nvSpPr>
        <p:spPr>
          <a:xfrm>
            <a:off x="1287686" y="608847"/>
            <a:ext cx="107289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years which don't meet change in Growth index to change in Average CPI and notify if inflation need is not being met</a:t>
            </a:r>
            <a:endParaRPr lang="en-US" sz="2400" b="1" dirty="0"/>
          </a:p>
          <a:p>
            <a:pPr algn="ctr"/>
            <a:endParaRPr lang="en-US" sz="2400" b="1" dirty="0">
              <a:cs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0791643-B6E0-4CE0-8A67-1B88BFF5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59" y="1542847"/>
            <a:ext cx="8462903" cy="45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DD0E6-6092-A1C1-8AE5-22DDD5D1F2BB}"/>
              </a:ext>
            </a:extLst>
          </p:cNvPr>
          <p:cNvSpPr txBox="1"/>
          <p:nvPr/>
        </p:nvSpPr>
        <p:spPr>
          <a:xfrm>
            <a:off x="1474705" y="915528"/>
            <a:ext cx="102108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Compare </a:t>
            </a:r>
            <a:r>
              <a:rPr lang="en-US" sz="2400" b="1" dirty="0" err="1">
                <a:ea typeface="+mn-lt"/>
                <a:cs typeface="+mn-lt"/>
              </a:rPr>
              <a:t>percap</a:t>
            </a:r>
            <a:r>
              <a:rPr lang="en-US" sz="2400" b="1" dirty="0">
                <a:ea typeface="+mn-lt"/>
                <a:cs typeface="+mn-lt"/>
              </a:rPr>
              <a:t> and </a:t>
            </a:r>
            <a:r>
              <a:rPr lang="en-US" sz="2400" b="1" dirty="0" err="1">
                <a:ea typeface="+mn-lt"/>
                <a:cs typeface="+mn-lt"/>
              </a:rPr>
              <a:t>infrate</a:t>
            </a:r>
            <a:r>
              <a:rPr lang="en-US" sz="2400" b="1" dirty="0">
                <a:ea typeface="+mn-lt"/>
                <a:cs typeface="+mn-lt"/>
              </a:rPr>
              <a:t> and find if a given year had two or more different min wages</a:t>
            </a:r>
            <a:endParaRPr lang="en-US" sz="2400" b="1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96BF23A-664F-602C-955C-18B1E5CB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64" y="1974391"/>
            <a:ext cx="9563570" cy="44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7BADDB6-2633-33F9-098A-A2509560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63" y="1047462"/>
            <a:ext cx="9685865" cy="41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2A2F95B-1964-C042-CE76-51E0FD90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63" y="1314652"/>
            <a:ext cx="9478903" cy="3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3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989" y="946886"/>
            <a:ext cx="7619153" cy="664799"/>
          </a:xfrm>
        </p:spPr>
        <p:txBody>
          <a:bodyPr>
            <a:normAutofit fontScale="90000"/>
          </a:bodyPr>
          <a:lstStyle/>
          <a:p>
            <a:r>
              <a:rPr lang="en-US" sz="3555" b="1" dirty="0">
                <a:latin typeface="Bookman Old Style" panose="02050604050505020204"/>
              </a:rPr>
              <a:t>Team members:</a:t>
            </a:r>
            <a:br>
              <a:rPr lang="en-US" sz="4000" dirty="0">
                <a:latin typeface="Bookman Old Style" panose="02050604050505020204"/>
              </a:rPr>
            </a:b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781050" y="1871980"/>
            <a:ext cx="10843895" cy="4692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/>
              </a:rPr>
              <a:t>                   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</a:rPr>
              <a:t>     JaidEV  -  CB.EN.U4AIE21117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</a:rPr>
              <a:t>                                 J.Sai cHANDANA  -   CB.EN.U4AIE21118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/>
              </a:rPr>
              <a:t>                                 M.PRANISH KUMAR -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</a:rPr>
              <a:t>  CB.EN.U4AIE21137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</a:rPr>
              <a:t>                                 T.CHARISHMA CHOWDARY - CB.EN.U4AIE21169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</a:rPr>
              <a:t>                                                                            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</a:rPr>
              <a:t>Batch - B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</a:rPr>
              <a:t>                                                                                                                  Group - 2</a:t>
            </a: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68609-6EB9-A9F2-0D9A-92CD38B6443F}"/>
              </a:ext>
            </a:extLst>
          </p:cNvPr>
          <p:cNvSpPr txBox="1"/>
          <p:nvPr/>
        </p:nvSpPr>
        <p:spPr>
          <a:xfrm>
            <a:off x="3046118" y="1214684"/>
            <a:ext cx="7355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Compare inflation rate and interest rate</a:t>
            </a:r>
            <a:endParaRPr lang="en-US" sz="2400" b="1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78E8BCA-DCCE-1F67-F3C6-7E22CB57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52" y="1873756"/>
            <a:ext cx="7992533" cy="42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54575-0757-B4CA-DB88-942BFD6B620B}"/>
              </a:ext>
            </a:extLst>
          </p:cNvPr>
          <p:cNvSpPr txBox="1"/>
          <p:nvPr/>
        </p:nvSpPr>
        <p:spPr>
          <a:xfrm>
            <a:off x="2656275" y="641585"/>
            <a:ext cx="73964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find maximum marginal cost in particular year</a:t>
            </a:r>
            <a:endParaRPr lang="en-US" sz="2400" b="1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63FAA01-BF1B-4457-8359-01B00D58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71" y="1198703"/>
            <a:ext cx="10344384" cy="54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00935"/>
            <a:ext cx="10058400" cy="65595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Analysis of the dataset using Linear Regression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035" y="227965"/>
            <a:ext cx="5262880" cy="47986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1"/>
          <p:cNvSpPr txBox="1"/>
          <p:nvPr/>
        </p:nvSpPr>
        <p:spPr>
          <a:xfrm>
            <a:off x="407035" y="5205095"/>
            <a:ext cx="11338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2000" b="1"/>
              <a:t>The above  code snippet reads a CSV file into a DataFrame and prints the number of rows and columns, displays the column names, and shows the first 20 rows of the DataFrame.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1375" y="227965"/>
            <a:ext cx="5898515" cy="47980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360" y="80010"/>
            <a:ext cx="5405120" cy="4664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650" y="80010"/>
            <a:ext cx="5859780" cy="4664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 Box 8"/>
          <p:cNvSpPr txBox="1"/>
          <p:nvPr/>
        </p:nvSpPr>
        <p:spPr>
          <a:xfrm>
            <a:off x="594360" y="5014595"/>
            <a:ext cx="11235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this code calculates the dimensions of the DataFrame, performs data cleaning and transformation, splits the data into train and test datasets, and defines a function for computing gradients in a simple linear regression scenario.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975" y="139700"/>
            <a:ext cx="5248275" cy="43230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0100" y="216535"/>
            <a:ext cx="5581650" cy="42456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1"/>
          <p:cNvSpPr txBox="1"/>
          <p:nvPr/>
        </p:nvSpPr>
        <p:spPr>
          <a:xfrm>
            <a:off x="504825" y="4757420"/>
            <a:ext cx="10881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This part of the code is used to train a linear regression model on the train_data, makes predictions on the test_data, evaluates the predictions using RMSE and MAE metrics, and prints the corresponding error values and coefficients of the trained model.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9415" y="93345"/>
            <a:ext cx="4958715" cy="45237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9940" y="93345"/>
            <a:ext cx="5384800" cy="4523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1"/>
          <p:cNvSpPr txBox="1"/>
          <p:nvPr/>
        </p:nvSpPr>
        <p:spPr>
          <a:xfrm>
            <a:off x="495300" y="4871720"/>
            <a:ext cx="10824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the above shows the scatter plot of actual versus predicted values, and  scatter plot of predicted values against residuals with a zero residual line. These plots are useful for visualizing the performance and residuals of a regression model.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" y="331470"/>
            <a:ext cx="6967855" cy="46266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Box 3"/>
          <p:cNvSpPr txBox="1"/>
          <p:nvPr/>
        </p:nvSpPr>
        <p:spPr>
          <a:xfrm>
            <a:off x="7667625" y="1829435"/>
            <a:ext cx="43002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This code generates and displays a bar plot showing the importance or coefficients of the features used in the linear regression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735"/>
            <a:ext cx="10515600" cy="599122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sz="4800" b="1">
                <a:latin typeface="Calibri" panose="020F0502020204030204" charset="0"/>
                <a:cs typeface="Calibri" panose="020F0502020204030204" charset="0"/>
              </a:rPr>
              <a:t>Exploring The African Economy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95" y="738505"/>
            <a:ext cx="9057005" cy="4368165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Dataset Used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: africaneco.csv</a:t>
            </a:r>
          </a:p>
          <a:p>
            <a:pPr marL="0" indent="0">
              <a:buNone/>
            </a:pP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Objective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1) Analysis of dataset using Linear Regression 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             2) Data analysis 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Platform Used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: Apache 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7CAE0-AA28-F8F1-6DE2-073838C9D467}"/>
              </a:ext>
            </a:extLst>
          </p:cNvPr>
          <p:cNvSpPr txBox="1"/>
          <p:nvPr/>
        </p:nvSpPr>
        <p:spPr>
          <a:xfrm>
            <a:off x="591760" y="330052"/>
            <a:ext cx="1130881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First, we will assign this dataset to a variable and using map function we will split elements in the data by ',' and again it is converted it into </a:t>
            </a:r>
            <a:r>
              <a:rPr lang="en-US" sz="2800">
                <a:cs typeface="Arial"/>
              </a:rPr>
              <a:t>Data Frames</a:t>
            </a:r>
            <a:r>
              <a:rPr lang="en-US" sz="2800" dirty="0">
                <a:cs typeface="Arial"/>
              </a:rPr>
              <a:t>.</a:t>
            </a:r>
            <a:endParaRPr lang="en-US" sz="2800" dirty="0" err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4D8CB6B-F0F5-C4E7-9C26-A11A6CF8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4" y="2181890"/>
            <a:ext cx="11388608" cy="452809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BB0E0FA-6038-3087-C25B-A34BB680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5" y="2832802"/>
            <a:ext cx="11557939" cy="75024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96A2E5E-F63A-725C-1B87-1CCF42A0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252" y="3889017"/>
            <a:ext cx="8180681" cy="27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5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F56D788-55EC-7C02-1E79-58B3FB9F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528188"/>
            <a:ext cx="10955866" cy="34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769B4EF-28E8-519B-37B9-5E3B51D4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42" y="1602085"/>
            <a:ext cx="7606830" cy="419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C533C-6CCB-28D2-3993-B6349A1C8C24}"/>
              </a:ext>
            </a:extLst>
          </p:cNvPr>
          <p:cNvSpPr txBox="1"/>
          <p:nvPr/>
        </p:nvSpPr>
        <p:spPr>
          <a:xfrm>
            <a:off x="1244411" y="913271"/>
            <a:ext cx="9235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Time series analysis for </a:t>
            </a:r>
            <a:r>
              <a:rPr lang="en-US" sz="2400" b="1" dirty="0" err="1">
                <a:ea typeface="+mn-lt"/>
                <a:cs typeface="+mn-lt"/>
              </a:rPr>
              <a:t>gdpri</a:t>
            </a:r>
            <a:r>
              <a:rPr lang="en-US" sz="2400" b="1" dirty="0">
                <a:ea typeface="+mn-lt"/>
                <a:cs typeface="+mn-lt"/>
              </a:rPr>
              <a:t> of each year from 1950 - 2002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629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91DA416-BF50-C3FA-08BD-61594B7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38" y="1620467"/>
            <a:ext cx="10156237" cy="4698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4C4C80-8556-1522-D164-7CA8E4C693B0}"/>
              </a:ext>
            </a:extLst>
          </p:cNvPr>
          <p:cNvSpPr txBox="1"/>
          <p:nvPr/>
        </p:nvSpPr>
        <p:spPr>
          <a:xfrm>
            <a:off x="2286376" y="1048361"/>
            <a:ext cx="7620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Mean </a:t>
            </a:r>
            <a:r>
              <a:rPr lang="en-US" sz="2400" b="1" dirty="0" err="1">
                <a:ea typeface="+mn-lt"/>
                <a:cs typeface="+mn-lt"/>
              </a:rPr>
              <a:t>gdpri</a:t>
            </a:r>
            <a:r>
              <a:rPr lang="en-US" sz="2400" b="1" dirty="0">
                <a:ea typeface="+mn-lt"/>
                <a:cs typeface="+mn-lt"/>
              </a:rPr>
              <a:t> for all years from 1950 to 2002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31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4BA1CC4-0B73-A954-CC24-50F782B4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92" y="1507868"/>
            <a:ext cx="8895644" cy="4974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B9ACEF-1F0A-F883-286B-3FE53C210B8C}"/>
              </a:ext>
            </a:extLst>
          </p:cNvPr>
          <p:cNvSpPr txBox="1"/>
          <p:nvPr/>
        </p:nvSpPr>
        <p:spPr>
          <a:xfrm>
            <a:off x="3049881" y="993045"/>
            <a:ext cx="8097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Country having max </a:t>
            </a:r>
            <a:r>
              <a:rPr lang="en-US" sz="2400" b="1" dirty="0" err="1">
                <a:ea typeface="+mn-lt"/>
                <a:cs typeface="+mn-lt"/>
              </a:rPr>
              <a:t>gdpri</a:t>
            </a:r>
            <a:r>
              <a:rPr lang="en-US" sz="2400" b="1" dirty="0">
                <a:ea typeface="+mn-lt"/>
                <a:cs typeface="+mn-lt"/>
              </a:rPr>
              <a:t> for all years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7214893"/>
      </p:ext>
    </p:extLst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Microsoft Office PowerPoint</Application>
  <PresentationFormat>Widescreen</PresentationFormat>
  <Paragraphs>42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Green Color</vt:lpstr>
      <vt:lpstr>               21AIE214       BIG DATA ANALYTICS</vt:lpstr>
      <vt:lpstr>Team members: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thumm</cp:lastModifiedBy>
  <cp:revision>154</cp:revision>
  <dcterms:created xsi:type="dcterms:W3CDTF">2023-06-19T13:06:00Z</dcterms:created>
  <dcterms:modified xsi:type="dcterms:W3CDTF">2023-06-20T12:31:39Z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C1BBA3FFB00D460D98D5C3ECD77C5548</vt:lpwstr>
  </property>
  <property fmtid="{D5CDD505-2E9C-101B-9397-08002B2CF9AE}" pid="3" name="KSOProductBuildVer">
    <vt:lpwstr>1033-11.2.0.11219</vt:lpwstr>
  </property>
</Properties>
</file>