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08" r:id="rId5"/>
    <p:sldId id="373" r:id="rId6"/>
    <p:sldId id="374" r:id="rId7"/>
    <p:sldId id="413" r:id="rId8"/>
    <p:sldId id="414" r:id="rId9"/>
    <p:sldId id="415" r:id="rId10"/>
    <p:sldId id="417" r:id="rId11"/>
    <p:sldId id="418" r:id="rId12"/>
    <p:sldId id="423" r:id="rId13"/>
    <p:sldId id="421" r:id="rId14"/>
    <p:sldId id="422" r:id="rId15"/>
    <p:sldId id="425" r:id="rId16"/>
    <p:sldId id="426" r:id="rId17"/>
    <p:sldId id="427" r:id="rId18"/>
    <p:sldId id="371" r:id="rId19"/>
  </p:sldIdLst>
  <p:sldSz cx="9144000" cy="5143500" type="screen16x9"/>
  <p:notesSz cx="6858000" cy="9144000"/>
  <p:embeddedFontLst>
    <p:embeddedFont>
      <p:font typeface="Unna" panose="02040503070705020203"/>
      <p:regular r:id="rId23"/>
    </p:embeddedFont>
    <p:embeddedFont>
      <p:font typeface="Raleway"/>
      <p:regular r:id="rId24"/>
    </p:embeddedFont>
    <p:embeddedFont>
      <p:font typeface="Raleway Medium"/>
      <p:regular r:id="rId25"/>
    </p:embeddedFont>
    <p:embeddedFont>
      <p:font typeface="Raleway SemiBold"/>
      <p:bold r:id="rId26"/>
    </p:embeddedFont>
    <p:embeddedFont>
      <p:font typeface="Baskerville Old Face" panose="02020602080505020303" pitchFamily="18" charset="77"/>
      <p:regular r:id="rId27"/>
    </p:embeddedFont>
    <p:embeddedFont>
      <p:font typeface="Arial Unicode MS" panose="020B0604020202020204" charset="-122"/>
      <p:regular r:id="rId28"/>
    </p:embeddedFont>
    <p:embeddedFont>
      <p:font typeface="Californian FB" panose="0207040306080B030204" charset="0"/>
      <p:regular r:id="rId29"/>
      <p:bold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7"/>
    <p:restoredTop sz="94667"/>
  </p:normalViewPr>
  <p:slideViewPr>
    <p:cSldViewPr snapToGrid="0">
      <p:cViewPr varScale="1">
        <p:scale>
          <a:sx n="149" d="100"/>
          <a:sy n="149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c3bb0cf0f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c3bb0cf0f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c3bb0cf0f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c3bb0cf0f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hyperlink" Target="https://freepik.com/" TargetMode="External"/><Relationship Id="rId5" Type="http://schemas.openxmlformats.org/officeDocument/2006/relationships/hyperlink" Target="https://flaticon.com/" TargetMode="External"/><Relationship Id="rId4" Type="http://schemas.openxmlformats.org/officeDocument/2006/relationships/hyperlink" Target="http://bit.ly/2Tynxth" TargetMode="External"/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2015400" y="1749638"/>
            <a:ext cx="5113200" cy="121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2015400" y="3005363"/>
            <a:ext cx="51132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713225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713225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6237400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6237400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>
            <a:spLocks noGrp="1"/>
          </p:cNvSpPr>
          <p:nvPr>
            <p:ph type="title" idx="9" hasCustomPrompt="1"/>
          </p:nvPr>
        </p:nvSpPr>
        <p:spPr>
          <a:xfrm>
            <a:off x="6237400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6237400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6237400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7400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475313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subTitle" idx="17"/>
          </p:nvPr>
        </p:nvSpPr>
        <p:spPr>
          <a:xfrm>
            <a:off x="3475313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5313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9"/>
          </p:nvPr>
        </p:nvSpPr>
        <p:spPr>
          <a:xfrm>
            <a:off x="3475313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475313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>
            <a:spLocks noGrp="1"/>
          </p:cNvSpPr>
          <p:nvPr>
            <p:ph type="title" idx="21" hasCustomPrompt="1"/>
          </p:nvPr>
        </p:nvSpPr>
        <p:spPr>
          <a:xfrm>
            <a:off x="3475313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52100" y="3110800"/>
            <a:ext cx="28398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1805400" y="1607700"/>
            <a:ext cx="5533200" cy="12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4978100" y="2078750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4978100" y="3178125"/>
            <a:ext cx="30552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>
            <a:spLocks noGrp="1"/>
          </p:cNvSpPr>
          <p:nvPr>
            <p:ph type="title" hasCustomPrompt="1"/>
          </p:nvPr>
        </p:nvSpPr>
        <p:spPr>
          <a:xfrm>
            <a:off x="2485200" y="1356075"/>
            <a:ext cx="41736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485200" y="2121775"/>
            <a:ext cx="4173600" cy="2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6"/>
          <p:cNvSpPr txBox="1">
            <a:spLocks noGrp="1"/>
          </p:cNvSpPr>
          <p:nvPr>
            <p:ph type="title" idx="2" hasCustomPrompt="1"/>
          </p:nvPr>
        </p:nvSpPr>
        <p:spPr>
          <a:xfrm>
            <a:off x="2485200" y="2742425"/>
            <a:ext cx="41736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3"/>
          </p:nvPr>
        </p:nvSpPr>
        <p:spPr>
          <a:xfrm>
            <a:off x="2485200" y="3508125"/>
            <a:ext cx="4173600" cy="2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833050" y="1425500"/>
            <a:ext cx="34779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3095550" y="2631988"/>
            <a:ext cx="29529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5373750" y="2255950"/>
            <a:ext cx="27504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694275" y="1034825"/>
            <a:ext cx="37554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2276400" y="1968625"/>
            <a:ext cx="45912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■"/>
              <a:defRPr/>
            </a:lvl9pPr>
          </a:lstStyle>
          <a:p/>
        </p:txBody>
      </p:sp>
      <p:pic>
        <p:nvPicPr>
          <p:cNvPr id="119" name="Google Shape;119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197650" y="2078738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044400" y="3178125"/>
            <a:ext cx="30552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_1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4920000" y="1588475"/>
            <a:ext cx="316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4920000" y="2283550"/>
            <a:ext cx="3162600" cy="13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 flipH="1">
            <a:off x="1172525" y="1588475"/>
            <a:ext cx="316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 flipH="1">
            <a:off x="1172525" y="2283550"/>
            <a:ext cx="3162600" cy="13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_1_1_1_1_1_1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 flipH="1">
            <a:off x="713250" y="1374400"/>
            <a:ext cx="3619800" cy="1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4" name="Google Shape;134;p23"/>
          <p:cNvSpPr txBox="1">
            <a:spLocks noGrp="1"/>
          </p:cNvSpPr>
          <p:nvPr>
            <p:ph type="subTitle" idx="1"/>
          </p:nvPr>
        </p:nvSpPr>
        <p:spPr>
          <a:xfrm flipH="1">
            <a:off x="713250" y="3044047"/>
            <a:ext cx="36198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1_1_1_1_1_1_1_1_2"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10800000"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9" name="Google Shape;139;p24"/>
          <p:cNvSpPr txBox="1">
            <a:spLocks noGrp="1"/>
          </p:cNvSpPr>
          <p:nvPr>
            <p:ph type="subTitle" idx="1"/>
          </p:nvPr>
        </p:nvSpPr>
        <p:spPr>
          <a:xfrm flipH="1">
            <a:off x="1130250" y="2255950"/>
            <a:ext cx="27504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_1_1_1_1_1_1_1_1_1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3"/>
          <a:srcRect l="49" r="49"/>
          <a:stretch>
            <a:fillRect/>
          </a:stretch>
        </p:blipFill>
        <p:spPr>
          <a:xfrm>
            <a:off x="-36599" y="-36550"/>
            <a:ext cx="9217198" cy="52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>
            <a:spLocks noGrp="1"/>
          </p:cNvSpPr>
          <p:nvPr>
            <p:ph type="subTitle" idx="1"/>
          </p:nvPr>
        </p:nvSpPr>
        <p:spPr>
          <a:xfrm>
            <a:off x="713225" y="1297400"/>
            <a:ext cx="4250100" cy="32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5" name="Google Shape;145;p25"/>
          <p:cNvSpPr txBox="1">
            <a:spLocks noGrp="1"/>
          </p:cNvSpPr>
          <p:nvPr>
            <p:ph type="subTitle" idx="2"/>
          </p:nvPr>
        </p:nvSpPr>
        <p:spPr>
          <a:xfrm>
            <a:off x="4963325" y="1833200"/>
            <a:ext cx="3467400" cy="27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0" name="Google Shape;150;p26"/>
          <p:cNvSpPr txBox="1">
            <a:spLocks noGrp="1"/>
          </p:cNvSpPr>
          <p:nvPr>
            <p:ph type="subTitle" idx="1"/>
          </p:nvPr>
        </p:nvSpPr>
        <p:spPr>
          <a:xfrm>
            <a:off x="1167675" y="3067475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151" name="Google Shape;151;p26"/>
          <p:cNvSpPr txBox="1">
            <a:spLocks noGrp="1"/>
          </p:cNvSpPr>
          <p:nvPr>
            <p:ph type="subTitle" idx="2"/>
          </p:nvPr>
        </p:nvSpPr>
        <p:spPr>
          <a:xfrm>
            <a:off x="1167676" y="3475950"/>
            <a:ext cx="21387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>
            <a:spLocks noGrp="1"/>
          </p:cNvSpPr>
          <p:nvPr>
            <p:ph type="subTitle" idx="3"/>
          </p:nvPr>
        </p:nvSpPr>
        <p:spPr>
          <a:xfrm>
            <a:off x="5837650" y="3067475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153" name="Google Shape;153;p26"/>
          <p:cNvSpPr txBox="1">
            <a:spLocks noGrp="1"/>
          </p:cNvSpPr>
          <p:nvPr>
            <p:ph type="subTitle" idx="4"/>
          </p:nvPr>
        </p:nvSpPr>
        <p:spPr>
          <a:xfrm>
            <a:off x="5837651" y="3475950"/>
            <a:ext cx="21387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>
            <a:spLocks noGrp="1"/>
          </p:cNvSpPr>
          <p:nvPr>
            <p:ph type="subTitle" idx="5"/>
          </p:nvPr>
        </p:nvSpPr>
        <p:spPr>
          <a:xfrm>
            <a:off x="3502662" y="3067475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155" name="Google Shape;155;p26"/>
          <p:cNvSpPr txBox="1">
            <a:spLocks noGrp="1"/>
          </p:cNvSpPr>
          <p:nvPr>
            <p:ph type="subTitle" idx="6"/>
          </p:nvPr>
        </p:nvSpPr>
        <p:spPr>
          <a:xfrm>
            <a:off x="3502664" y="3475950"/>
            <a:ext cx="21387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1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994050" y="2614450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161" name="Google Shape;161;p27"/>
          <p:cNvSpPr txBox="1">
            <a:spLocks noGrp="1"/>
          </p:cNvSpPr>
          <p:nvPr>
            <p:ph type="subTitle" idx="2"/>
          </p:nvPr>
        </p:nvSpPr>
        <p:spPr>
          <a:xfrm>
            <a:off x="994050" y="3022925"/>
            <a:ext cx="21387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>
            <a:spLocks noGrp="1"/>
          </p:cNvSpPr>
          <p:nvPr>
            <p:ph type="subTitle" idx="3"/>
          </p:nvPr>
        </p:nvSpPr>
        <p:spPr>
          <a:xfrm>
            <a:off x="6011275" y="2614450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163" name="Google Shape;163;p27"/>
          <p:cNvSpPr txBox="1">
            <a:spLocks noGrp="1"/>
          </p:cNvSpPr>
          <p:nvPr>
            <p:ph type="subTitle" idx="4"/>
          </p:nvPr>
        </p:nvSpPr>
        <p:spPr>
          <a:xfrm>
            <a:off x="6011275" y="3022925"/>
            <a:ext cx="21387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 txBox="1">
            <a:spLocks noGrp="1"/>
          </p:cNvSpPr>
          <p:nvPr>
            <p:ph type="subTitle" idx="5"/>
          </p:nvPr>
        </p:nvSpPr>
        <p:spPr>
          <a:xfrm>
            <a:off x="3502662" y="2614450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165" name="Google Shape;165;p27"/>
          <p:cNvSpPr txBox="1">
            <a:spLocks noGrp="1"/>
          </p:cNvSpPr>
          <p:nvPr>
            <p:ph type="subTitle" idx="6"/>
          </p:nvPr>
        </p:nvSpPr>
        <p:spPr>
          <a:xfrm>
            <a:off x="3502663" y="3022925"/>
            <a:ext cx="21387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0" name="Google Shape;170;p28"/>
          <p:cNvSpPr txBox="1">
            <a:spLocks noGrp="1"/>
          </p:cNvSpPr>
          <p:nvPr>
            <p:ph type="subTitle" idx="1"/>
          </p:nvPr>
        </p:nvSpPr>
        <p:spPr>
          <a:xfrm>
            <a:off x="2104250" y="1515025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171" name="Google Shape;171;p28"/>
          <p:cNvSpPr txBox="1">
            <a:spLocks noGrp="1"/>
          </p:cNvSpPr>
          <p:nvPr>
            <p:ph type="subTitle" idx="2"/>
          </p:nvPr>
        </p:nvSpPr>
        <p:spPr>
          <a:xfrm>
            <a:off x="2104261" y="192350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 txBox="1">
            <a:spLocks noGrp="1"/>
          </p:cNvSpPr>
          <p:nvPr>
            <p:ph type="subTitle" idx="3"/>
          </p:nvPr>
        </p:nvSpPr>
        <p:spPr>
          <a:xfrm>
            <a:off x="2104250" y="3036850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173" name="Google Shape;173;p28"/>
          <p:cNvSpPr txBox="1">
            <a:spLocks noGrp="1"/>
          </p:cNvSpPr>
          <p:nvPr>
            <p:ph type="subTitle" idx="4"/>
          </p:nvPr>
        </p:nvSpPr>
        <p:spPr>
          <a:xfrm>
            <a:off x="2104261" y="344532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8"/>
          <p:cNvSpPr txBox="1">
            <a:spLocks noGrp="1"/>
          </p:cNvSpPr>
          <p:nvPr>
            <p:ph type="subTitle" idx="5"/>
          </p:nvPr>
        </p:nvSpPr>
        <p:spPr>
          <a:xfrm>
            <a:off x="5661200" y="1515025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175" name="Google Shape;175;p28"/>
          <p:cNvSpPr txBox="1">
            <a:spLocks noGrp="1"/>
          </p:cNvSpPr>
          <p:nvPr>
            <p:ph type="subTitle" idx="6"/>
          </p:nvPr>
        </p:nvSpPr>
        <p:spPr>
          <a:xfrm>
            <a:off x="5661211" y="192350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>
            <a:spLocks noGrp="1"/>
          </p:cNvSpPr>
          <p:nvPr>
            <p:ph type="subTitle" idx="7"/>
          </p:nvPr>
        </p:nvSpPr>
        <p:spPr>
          <a:xfrm>
            <a:off x="5661200" y="3036850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177" name="Google Shape;177;p28"/>
          <p:cNvSpPr txBox="1">
            <a:spLocks noGrp="1"/>
          </p:cNvSpPr>
          <p:nvPr>
            <p:ph type="subTitle" idx="8"/>
          </p:nvPr>
        </p:nvSpPr>
        <p:spPr>
          <a:xfrm>
            <a:off x="5661211" y="344532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2" name="Google Shape;182;p29"/>
          <p:cNvSpPr txBox="1">
            <a:spLocks noGrp="1"/>
          </p:cNvSpPr>
          <p:nvPr>
            <p:ph type="subTitle" idx="1"/>
          </p:nvPr>
        </p:nvSpPr>
        <p:spPr>
          <a:xfrm>
            <a:off x="983374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183" name="Google Shape;183;p29"/>
          <p:cNvSpPr txBox="1">
            <a:spLocks noGrp="1"/>
          </p:cNvSpPr>
          <p:nvPr>
            <p:ph type="subTitle" idx="2"/>
          </p:nvPr>
        </p:nvSpPr>
        <p:spPr>
          <a:xfrm>
            <a:off x="983385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9"/>
          <p:cNvSpPr txBox="1">
            <a:spLocks noGrp="1"/>
          </p:cNvSpPr>
          <p:nvPr>
            <p:ph type="subTitle" idx="3"/>
          </p:nvPr>
        </p:nvSpPr>
        <p:spPr>
          <a:xfrm>
            <a:off x="983374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185" name="Google Shape;185;p29"/>
          <p:cNvSpPr txBox="1">
            <a:spLocks noGrp="1"/>
          </p:cNvSpPr>
          <p:nvPr>
            <p:ph type="subTitle" idx="4"/>
          </p:nvPr>
        </p:nvSpPr>
        <p:spPr>
          <a:xfrm>
            <a:off x="983385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9"/>
          <p:cNvSpPr txBox="1">
            <a:spLocks noGrp="1"/>
          </p:cNvSpPr>
          <p:nvPr>
            <p:ph type="subTitle" idx="5"/>
          </p:nvPr>
        </p:nvSpPr>
        <p:spPr>
          <a:xfrm>
            <a:off x="6000624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187" name="Google Shape;187;p29"/>
          <p:cNvSpPr txBox="1">
            <a:spLocks noGrp="1"/>
          </p:cNvSpPr>
          <p:nvPr>
            <p:ph type="subTitle" idx="6"/>
          </p:nvPr>
        </p:nvSpPr>
        <p:spPr>
          <a:xfrm>
            <a:off x="6000635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9"/>
          <p:cNvSpPr txBox="1">
            <a:spLocks noGrp="1"/>
          </p:cNvSpPr>
          <p:nvPr>
            <p:ph type="subTitle" idx="7"/>
          </p:nvPr>
        </p:nvSpPr>
        <p:spPr>
          <a:xfrm>
            <a:off x="6000624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189" name="Google Shape;189;p29"/>
          <p:cNvSpPr txBox="1">
            <a:spLocks noGrp="1"/>
          </p:cNvSpPr>
          <p:nvPr>
            <p:ph type="subTitle" idx="8"/>
          </p:nvPr>
        </p:nvSpPr>
        <p:spPr>
          <a:xfrm>
            <a:off x="6000635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9"/>
          <p:cNvSpPr txBox="1">
            <a:spLocks noGrp="1"/>
          </p:cNvSpPr>
          <p:nvPr>
            <p:ph type="subTitle" idx="9"/>
          </p:nvPr>
        </p:nvSpPr>
        <p:spPr>
          <a:xfrm>
            <a:off x="3491999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191" name="Google Shape;191;p29"/>
          <p:cNvSpPr txBox="1">
            <a:spLocks noGrp="1"/>
          </p:cNvSpPr>
          <p:nvPr>
            <p:ph type="subTitle" idx="13"/>
          </p:nvPr>
        </p:nvSpPr>
        <p:spPr>
          <a:xfrm>
            <a:off x="3492010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9"/>
          <p:cNvSpPr txBox="1">
            <a:spLocks noGrp="1"/>
          </p:cNvSpPr>
          <p:nvPr>
            <p:ph type="subTitle" idx="14"/>
          </p:nvPr>
        </p:nvSpPr>
        <p:spPr>
          <a:xfrm>
            <a:off x="3491999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193" name="Google Shape;193;p29"/>
          <p:cNvSpPr txBox="1">
            <a:spLocks noGrp="1"/>
          </p:cNvSpPr>
          <p:nvPr>
            <p:ph type="subTitle" idx="15"/>
          </p:nvPr>
        </p:nvSpPr>
        <p:spPr>
          <a:xfrm>
            <a:off x="3492010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2629200" y="802676"/>
            <a:ext cx="38856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2629200" y="2374125"/>
            <a:ext cx="38856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199" name="Google Shape;199;p30"/>
          <p:cNvSpPr txBox="1"/>
          <p:nvPr/>
        </p:nvSpPr>
        <p:spPr>
          <a:xfrm>
            <a:off x="2629200" y="3359150"/>
            <a:ext cx="3885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129525" rIns="129525" bIns="1295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4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5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6"/>
              </a:rPr>
              <a:t>Freepik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subTitle" idx="2"/>
          </p:nvPr>
        </p:nvSpPr>
        <p:spPr>
          <a:xfrm>
            <a:off x="2629200" y="4084675"/>
            <a:ext cx="3885600" cy="2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3250" y="1297400"/>
            <a:ext cx="77175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117974" y="26144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2117985" y="30229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4866049" y="26144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 panose="02040503070705020203"/>
              <a:buNone/>
              <a:defRPr sz="2400"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866060" y="30229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682075" y="1895350"/>
            <a:ext cx="4748700" cy="6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4595875" y="2836050"/>
            <a:ext cx="3834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280750" y="1762800"/>
            <a:ext cx="4582500" cy="16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13250" y="1895350"/>
            <a:ext cx="3834900" cy="6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3250" y="2836050"/>
            <a:ext cx="3834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755" y="0"/>
            <a:ext cx="90972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/>
          <p:nvPr/>
        </p:nvSpPr>
        <p:spPr>
          <a:xfrm>
            <a:off x="0" y="0"/>
            <a:ext cx="5845200" cy="5143500"/>
          </a:xfrm>
          <a:prstGeom prst="rect">
            <a:avLst/>
          </a:prstGeom>
          <a:gradFill>
            <a:gsLst>
              <a:gs pos="0">
                <a:srgbClr val="0C1621">
                  <a:alpha val="5490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631250" y="539500"/>
            <a:ext cx="33528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35"/>
          <p:cNvCxnSpPr/>
          <p:nvPr/>
        </p:nvCxnSpPr>
        <p:spPr>
          <a:xfrm>
            <a:off x="611505" y="4660265"/>
            <a:ext cx="655256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35"/>
          <p:cNvSpPr txBox="1">
            <a:spLocks noGrp="1"/>
          </p:cNvSpPr>
          <p:nvPr>
            <p:ph type="ctrTitle"/>
          </p:nvPr>
        </p:nvSpPr>
        <p:spPr>
          <a:xfrm>
            <a:off x="1539225" y="1113013"/>
            <a:ext cx="5475000" cy="22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21</a:t>
            </a:r>
            <a:r>
              <a:rPr lang="en-IN" altLang="en-US" sz="3600"/>
              <a:t>BIO201</a:t>
            </a:r>
            <a:endParaRPr lang="en-GB"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chemeClr val="dk2"/>
                </a:solidFill>
              </a:rPr>
              <a:t>I</a:t>
            </a:r>
            <a:r>
              <a:rPr lang="en-IN" altLang="en-US" sz="3600">
                <a:solidFill>
                  <a:schemeClr val="dk2"/>
                </a:solidFill>
              </a:rPr>
              <a:t>NTELLIGENCE TO BIOLOGICAL SYSTEMS - 3 </a:t>
            </a:r>
            <a:br>
              <a:rPr lang="en-GB" sz="3600">
                <a:solidFill>
                  <a:schemeClr val="dk2"/>
                </a:solidFill>
              </a:rPr>
            </a:br>
            <a:r>
              <a:rPr lang="en-US" altLang="en-GB" sz="3600"/>
              <a:t>End Semester Project Presentation</a:t>
            </a:r>
            <a:br>
              <a:rPr lang="en-US" altLang="en-GB" sz="3600"/>
            </a:br>
            <a:endParaRPr lang="en-GB" sz="3600"/>
          </a:p>
        </p:txBody>
      </p:sp>
      <p:sp>
        <p:nvSpPr>
          <p:cNvPr id="217" name="Google Shape;217;p35"/>
          <p:cNvSpPr txBox="1">
            <a:spLocks noGrp="1"/>
          </p:cNvSpPr>
          <p:nvPr>
            <p:ph type="subTitle" idx="1"/>
          </p:nvPr>
        </p:nvSpPr>
        <p:spPr>
          <a:xfrm>
            <a:off x="605790" y="4732655"/>
            <a:ext cx="6536055" cy="3740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 u="sng" dirty="0">
                <a:latin typeface="Baskerville Old Face" panose="02020602080505020303" pitchFamily="18" charset="77"/>
              </a:rPr>
              <a:t>Date:</a:t>
            </a:r>
            <a:r>
              <a:rPr lang="en-US" altLang="en-GB" dirty="0">
                <a:latin typeface="Baskerville Old Face" panose="02020602080505020303" pitchFamily="18" charset="77"/>
              </a:rPr>
              <a:t>  </a:t>
            </a:r>
            <a:r>
              <a:rPr lang="en-US" altLang="en-GB" sz="2000" b="1" dirty="0">
                <a:solidFill>
                  <a:schemeClr val="tx1"/>
                </a:solidFill>
                <a:latin typeface="Baskerville Old Face" panose="02020602080505020303" pitchFamily="18" charset="77"/>
              </a:rPr>
              <a:t>2</a:t>
            </a:r>
            <a:r>
              <a:rPr lang="en-IN" altLang="en-US" sz="2000" b="1" dirty="0">
                <a:solidFill>
                  <a:schemeClr val="tx1"/>
                </a:solidFill>
                <a:latin typeface="Baskerville Old Face" panose="02020602080505020303" pitchFamily="18" charset="77"/>
              </a:rPr>
              <a:t>5</a:t>
            </a:r>
            <a:r>
              <a:rPr lang="en-US" altLang="en-GB" sz="2000" b="1" dirty="0">
                <a:solidFill>
                  <a:schemeClr val="tx1"/>
                </a:solidFill>
                <a:latin typeface="Baskerville Old Face" panose="02020602080505020303" pitchFamily="18" charset="77"/>
              </a:rPr>
              <a:t>th </a:t>
            </a:r>
            <a:r>
              <a:rPr lang="en-IN" altLang="en-US" sz="2000" b="1" dirty="0">
                <a:solidFill>
                  <a:schemeClr val="tx1"/>
                </a:solidFill>
                <a:latin typeface="Baskerville Old Face" panose="02020602080505020303" pitchFamily="18" charset="77"/>
              </a:rPr>
              <a:t>JAN</a:t>
            </a:r>
            <a:r>
              <a:rPr lang="en-US" altLang="en-GB" sz="2000" b="1" dirty="0">
                <a:solidFill>
                  <a:schemeClr val="tx1"/>
                </a:solidFill>
                <a:latin typeface="Baskerville Old Face" panose="02020602080505020303" pitchFamily="18" charset="77"/>
              </a:rPr>
              <a:t>, 202</a:t>
            </a:r>
            <a:r>
              <a:rPr lang="en-IN" altLang="en-US" sz="2000" b="1" dirty="0">
                <a:solidFill>
                  <a:schemeClr val="tx1"/>
                </a:solidFill>
                <a:latin typeface="Baskerville Old Face" panose="02020602080505020303" pitchFamily="18" charset="77"/>
              </a:rPr>
              <a:t>3</a:t>
            </a:r>
            <a:endParaRPr lang="en-IN" altLang="en-US" sz="2000" b="1" dirty="0">
              <a:solidFill>
                <a:schemeClr val="tx1"/>
              </a:solidFill>
              <a:latin typeface="Baskerville Old Face" panose="02020602080505020303" pitchFamily="18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9"/>
          <p:cNvCxnSpPr/>
          <p:nvPr/>
        </p:nvCxnSpPr>
        <p:spPr>
          <a:xfrm>
            <a:off x="6350350" y="4511780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 Box 3"/>
          <p:cNvSpPr txBox="1"/>
          <p:nvPr/>
        </p:nvSpPr>
        <p:spPr>
          <a:xfrm>
            <a:off x="574040" y="586105"/>
            <a:ext cx="78352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1005" y="357505"/>
            <a:ext cx="72631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Support Vector Machine (SVM) is a binary linear classification whose decision boundary is explicitly constructed to minimize generalization error. 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It is a very powerful and versatile Machine Learning model, capable of performing linear or nonlinear classification, regression and even outlier detection.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algn="just"/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7560" y="2835275"/>
            <a:ext cx="2872740" cy="19151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33425" y="3025775"/>
            <a:ext cx="35204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SVM construct a hyperplane that separates two classes (can be extended for multi class),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algn="just"/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SVM tries to achieve the maximum separation between the classes.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9"/>
          <p:cNvCxnSpPr/>
          <p:nvPr/>
        </p:nvCxnSpPr>
        <p:spPr>
          <a:xfrm>
            <a:off x="6350350" y="4511780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 Box 3"/>
          <p:cNvSpPr txBox="1"/>
          <p:nvPr/>
        </p:nvSpPr>
        <p:spPr>
          <a:xfrm>
            <a:off x="408305" y="0"/>
            <a:ext cx="783526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For our project we will use the concept of linear SVM (Hard Margin) ,as we have to classify the given samples linearly into two malignant and bengin.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When the data is linearly separable, and we don’t want to have any misclassifications, we use SVM with a hard margin.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the hyperplane separating our two classes is defined as w^T x + b = 0: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we can define the margin by two parallel hyperplanes: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            w^T x + alpha = 0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            w^T x + beta = 0 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80870" y="2098675"/>
            <a:ext cx="3272790" cy="17919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9"/>
          <p:cNvCxnSpPr/>
          <p:nvPr/>
        </p:nvCxnSpPr>
        <p:spPr>
          <a:xfrm>
            <a:off x="6350350" y="4511780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 Box 3"/>
          <p:cNvSpPr txBox="1"/>
          <p:nvPr/>
        </p:nvSpPr>
        <p:spPr>
          <a:xfrm>
            <a:off x="733425" y="1184275"/>
            <a:ext cx="78352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78790" y="694690"/>
            <a:ext cx="81984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sz="20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Advantages of Svm</a:t>
            </a:r>
            <a:r>
              <a:rPr lang="en-IN" altLang="en-US" sz="20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 </a:t>
            </a:r>
            <a:r>
              <a:rPr lang="en-I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: </a:t>
            </a:r>
            <a:endParaRPr lang="en-I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0" indent="0">
              <a:buNone/>
            </a:pP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pPr marL="0" indent="0">
              <a:buNone/>
            </a:pP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Effective in high dimensional spaces.</a:t>
            </a: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None/>
            </a:pP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Still effective in cases where number of dimensions is greater than the number of samples.</a:t>
            </a: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None/>
            </a:pP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Uses a subset of training points in the decision function (called support vectors), so it is also memory efficient.</a:t>
            </a: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9"/>
          <p:cNvCxnSpPr/>
          <p:nvPr/>
        </p:nvCxnSpPr>
        <p:spPr>
          <a:xfrm>
            <a:off x="6350350" y="4511780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 Box 3"/>
          <p:cNvSpPr txBox="1"/>
          <p:nvPr/>
        </p:nvSpPr>
        <p:spPr>
          <a:xfrm>
            <a:off x="574040" y="586105"/>
            <a:ext cx="78352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sz="20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Disadvantages of Svm</a:t>
            </a:r>
            <a:r>
              <a:rPr lang="en-I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 :</a:t>
            </a: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pPr marL="0" indent="0">
              <a:buNone/>
            </a:pP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If the number of features is much greater than the number of samples, avoid over-fitting in choosing Kernel functions and regularization term is crucial.</a:t>
            </a: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None/>
            </a:pP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SVMs do not directly provide probability estimates, these are calculated using an expensive five-fold cross-validation (see Scores and probabilities).</a:t>
            </a: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9"/>
          <p:cNvCxnSpPr/>
          <p:nvPr/>
        </p:nvCxnSpPr>
        <p:spPr>
          <a:xfrm>
            <a:off x="6350350" y="4511780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 Box 3"/>
          <p:cNvSpPr txBox="1"/>
          <p:nvPr/>
        </p:nvSpPr>
        <p:spPr>
          <a:xfrm>
            <a:off x="574040" y="586105"/>
            <a:ext cx="783526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Now , let us come to our implementation using svm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There are ten features in our dataset,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1) Radius (mean of distances from center to points on the perimeter)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2) Texture (standard deviation of gray-scale values)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3) Perimeter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4) Area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5) Smoothness (local variation in radius lengths)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6) Compactness (perimeter² / area — 1.0)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7) Concavity (severity of concave portions of the contour)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8) Concave points (number of concave portions of the contour)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10) Symmetry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11) Fractal dimension (“coastline approximation” — 1)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Attribute Information: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1) ID number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2) Diagnosis (M = malignant, B = benign)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710" y="838075"/>
            <a:ext cx="4748700" cy="693000"/>
          </a:xfrm>
        </p:spPr>
        <p:txBody>
          <a:bodyPr/>
          <a:p>
            <a:r>
              <a:rPr lang="en-IN" altLang="en-US" u="sng"/>
              <a:t>Conclusion</a:t>
            </a:r>
            <a:r>
              <a:rPr lang="en-IN" altLang="en-US"/>
              <a:t> : -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5645" y="1954530"/>
            <a:ext cx="4363085" cy="1235075"/>
          </a:xfrm>
        </p:spPr>
        <p:txBody>
          <a:bodyPr/>
          <a:p>
            <a:r>
              <a:rPr lang="en-US" altLang="en-IN" sz="1800" dirty="0">
                <a:solidFill>
                  <a:schemeClr val="tx1"/>
                </a:solidFill>
                <a:latin typeface="Baskerville Old Face" panose="02020602080505020303" pitchFamily="18" charset="77"/>
                <a:sym typeface="+mn-ea"/>
              </a:rPr>
              <a:t>In this </a:t>
            </a:r>
            <a:r>
              <a:rPr lang="en-IN" altLang="en-US" sz="1800" dirty="0">
                <a:solidFill>
                  <a:schemeClr val="tx1"/>
                </a:solidFill>
                <a:latin typeface="Baskerville Old Face" panose="02020602080505020303" pitchFamily="18" charset="77"/>
                <a:sym typeface="+mn-ea"/>
              </a:rPr>
              <a:t>project , we have </a:t>
            </a:r>
            <a:r>
              <a:rPr lang="en-US" altLang="en-IN" sz="1800" dirty="0">
                <a:solidFill>
                  <a:schemeClr val="tx1"/>
                </a:solidFill>
                <a:latin typeface="Baskerville Old Face" panose="02020602080505020303" pitchFamily="18" charset="77"/>
                <a:sym typeface="+mn-ea"/>
              </a:rPr>
              <a:t>classif</a:t>
            </a:r>
            <a:r>
              <a:rPr lang="en-IN" altLang="en-US" sz="1800" dirty="0">
                <a:solidFill>
                  <a:schemeClr val="tx1"/>
                </a:solidFill>
                <a:latin typeface="Baskerville Old Face" panose="02020602080505020303" pitchFamily="18" charset="77"/>
                <a:sym typeface="+mn-ea"/>
              </a:rPr>
              <a:t>ied</a:t>
            </a:r>
            <a:r>
              <a:rPr lang="en-US" altLang="en-IN" sz="1800" dirty="0">
                <a:solidFill>
                  <a:schemeClr val="tx1"/>
                </a:solidFill>
                <a:latin typeface="Baskerville Old Face" panose="02020602080505020303" pitchFamily="18" charset="77"/>
                <a:sym typeface="+mn-ea"/>
              </a:rPr>
              <a:t> tumors into malignant (cancerous) or benign (non-cancerous) </a:t>
            </a:r>
            <a:endParaRPr lang="en-US" altLang="en-IN" sz="1800" dirty="0">
              <a:solidFill>
                <a:schemeClr val="tx1"/>
              </a:solidFill>
              <a:latin typeface="Baskerville Old Face" panose="02020602080505020303" pitchFamily="18" charset="77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" name="Google Shape;328;p45"/>
          <p:cNvCxnSpPr/>
          <p:nvPr/>
        </p:nvCxnSpPr>
        <p:spPr>
          <a:xfrm>
            <a:off x="5076190" y="2067560"/>
            <a:ext cx="28079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p45"/>
          <p:cNvSpPr txBox="1">
            <a:spLocks noGrp="1"/>
          </p:cNvSpPr>
          <p:nvPr>
            <p:ph type="title"/>
          </p:nvPr>
        </p:nvSpPr>
        <p:spPr>
          <a:xfrm>
            <a:off x="4920000" y="1588475"/>
            <a:ext cx="3162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Thank You!</a:t>
            </a:r>
            <a:endParaRPr lang="en-US" altLang="en-GB"/>
          </a:p>
        </p:txBody>
      </p:sp>
      <p:sp>
        <p:nvSpPr>
          <p:cNvPr id="330" name="Google Shape;330;p45"/>
          <p:cNvSpPr txBox="1">
            <a:spLocks noGrp="1"/>
          </p:cNvSpPr>
          <p:nvPr>
            <p:ph type="subTitle" idx="1"/>
          </p:nvPr>
        </p:nvSpPr>
        <p:spPr>
          <a:xfrm>
            <a:off x="4217670" y="1709420"/>
            <a:ext cx="4907915" cy="1303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bg2"/>
                </a:solidFill>
              </a:rPr>
              <a:t>AUM NAMAH SHIVAYAH!</a:t>
            </a:r>
            <a:endParaRPr lang="en-US" altLang="en-GB" sz="2800">
              <a:solidFill>
                <a:schemeClr val="bg2"/>
              </a:solidFill>
            </a:endParaRPr>
          </a:p>
        </p:txBody>
      </p:sp>
      <p:sp>
        <p:nvSpPr>
          <p:cNvPr id="332" name="Google Shape;332;p45"/>
          <p:cNvSpPr/>
          <p:nvPr/>
        </p:nvSpPr>
        <p:spPr>
          <a:xfrm>
            <a:off x="1216575" y="1031925"/>
            <a:ext cx="3161100" cy="30798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0"/>
          <p:cNvPicPr>
            <a:picLocks noChangeAspect="1"/>
          </p:cNvPicPr>
          <p:nvPr/>
        </p:nvPicPr>
        <p:blipFill>
          <a:blip r:embed="rId1"/>
          <a:srcRect l="27764" t="3942" r="28328" b="6002"/>
          <a:stretch>
            <a:fillRect/>
          </a:stretch>
        </p:blipFill>
        <p:spPr>
          <a:xfrm>
            <a:off x="1216660" y="1064260"/>
            <a:ext cx="3108325" cy="301498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4" name="Google Shape;634;p63"/>
          <p:cNvCxnSpPr/>
          <p:nvPr/>
        </p:nvCxnSpPr>
        <p:spPr>
          <a:xfrm>
            <a:off x="2915920" y="1059180"/>
            <a:ext cx="33121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5" name="Google Shape;635;p63"/>
          <p:cNvSpPr txBox="1"/>
          <p:nvPr/>
        </p:nvSpPr>
        <p:spPr>
          <a:xfrm>
            <a:off x="983400" y="3445313"/>
            <a:ext cx="21600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tx2"/>
                </a:solidFill>
                <a:latin typeface="Raleway"/>
                <a:ea typeface="Raleway"/>
                <a:cs typeface="Raleway"/>
                <a:sym typeface="Raleway"/>
              </a:rPr>
              <a:t>CB.EN.U4AIE21</a:t>
            </a:r>
            <a:r>
              <a:rPr lang="en-IN" altLang="en-US">
                <a:solidFill>
                  <a:schemeClr val="tx2"/>
                </a:solidFill>
                <a:latin typeface="Raleway"/>
                <a:ea typeface="Raleway"/>
                <a:cs typeface="Raleway"/>
                <a:sym typeface="Raleway"/>
              </a:rPr>
              <a:t>118</a:t>
            </a:r>
            <a:endParaRPr lang="en-IN" altLang="en-US">
              <a:solidFill>
                <a:schemeClr val="tx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6" name="Google Shape;636;p63"/>
          <p:cNvSpPr txBox="1"/>
          <p:nvPr/>
        </p:nvSpPr>
        <p:spPr>
          <a:xfrm>
            <a:off x="983388" y="3036838"/>
            <a:ext cx="21600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2400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rPr>
              <a:t>SAI CHANDANA . J</a:t>
            </a:r>
            <a:endParaRPr lang="en-IN" altLang="en-US" sz="2400">
              <a:solidFill>
                <a:schemeClr val="dk1"/>
              </a:solidFill>
              <a:latin typeface="Unna" panose="02040503070705020203"/>
              <a:ea typeface="Unna" panose="02040503070705020203"/>
              <a:cs typeface="Unna" panose="02040503070705020203"/>
              <a:sym typeface="Unna" panose="02040503070705020203"/>
            </a:endParaRPr>
          </a:p>
        </p:txBody>
      </p:sp>
      <p:sp>
        <p:nvSpPr>
          <p:cNvPr id="637" name="Google Shape;637;p63"/>
          <p:cNvSpPr txBox="1"/>
          <p:nvPr/>
        </p:nvSpPr>
        <p:spPr>
          <a:xfrm>
            <a:off x="6000625" y="3445313"/>
            <a:ext cx="21600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tx2"/>
                </a:solidFill>
                <a:latin typeface="Raleway"/>
                <a:ea typeface="Raleway"/>
                <a:cs typeface="Raleway"/>
                <a:sym typeface="Raleway"/>
              </a:rPr>
              <a:t>CB.EN.U4AIE211</a:t>
            </a:r>
            <a:r>
              <a:rPr lang="en-IN" altLang="en-US">
                <a:solidFill>
                  <a:schemeClr val="tx2"/>
                </a:solidFill>
                <a:latin typeface="Raleway"/>
                <a:ea typeface="Raleway"/>
                <a:cs typeface="Raleway"/>
                <a:sym typeface="Raleway"/>
              </a:rPr>
              <a:t>69</a:t>
            </a:r>
            <a:endParaRPr lang="en-IN" altLang="en-US">
              <a:solidFill>
                <a:schemeClr val="tx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8" name="Google Shape;638;p63"/>
          <p:cNvSpPr txBox="1"/>
          <p:nvPr/>
        </p:nvSpPr>
        <p:spPr>
          <a:xfrm>
            <a:off x="6000613" y="3036838"/>
            <a:ext cx="21600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2400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rPr>
              <a:t>CHARISHMA CHOWDARY . T</a:t>
            </a:r>
            <a:endParaRPr lang="en-IN" altLang="en-US" sz="2400">
              <a:solidFill>
                <a:schemeClr val="dk1"/>
              </a:solidFill>
              <a:latin typeface="Unna" panose="02040503070705020203"/>
              <a:ea typeface="Unna" panose="02040503070705020203"/>
              <a:cs typeface="Unna" panose="02040503070705020203"/>
              <a:sym typeface="Unna" panose="02040503070705020203"/>
            </a:endParaRPr>
          </a:p>
        </p:txBody>
      </p:sp>
      <p:sp>
        <p:nvSpPr>
          <p:cNvPr id="639" name="Google Shape;639;p63"/>
          <p:cNvSpPr txBox="1"/>
          <p:nvPr/>
        </p:nvSpPr>
        <p:spPr>
          <a:xfrm>
            <a:off x="983400" y="1923488"/>
            <a:ext cx="21600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tx2"/>
                </a:solidFill>
                <a:latin typeface="Raleway"/>
                <a:ea typeface="Raleway"/>
                <a:cs typeface="Raleway"/>
                <a:sym typeface="Raleway"/>
              </a:rPr>
              <a:t>CB.EN.U4AIE21</a:t>
            </a:r>
            <a:r>
              <a:rPr lang="en-IN" altLang="en-US">
                <a:solidFill>
                  <a:schemeClr val="tx2"/>
                </a:solidFill>
                <a:latin typeface="Raleway"/>
                <a:ea typeface="Raleway"/>
                <a:cs typeface="Raleway"/>
                <a:sym typeface="Raleway"/>
              </a:rPr>
              <a:t>117</a:t>
            </a:r>
            <a:endParaRPr lang="en-IN" altLang="en-US">
              <a:solidFill>
                <a:schemeClr val="tx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0" name="Google Shape;640;p63"/>
          <p:cNvSpPr txBox="1"/>
          <p:nvPr/>
        </p:nvSpPr>
        <p:spPr>
          <a:xfrm>
            <a:off x="983388" y="1515013"/>
            <a:ext cx="21600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2400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rPr>
              <a:t>JAIDEV .K</a:t>
            </a:r>
            <a:endParaRPr lang="en-IN" altLang="en-US" sz="2400">
              <a:solidFill>
                <a:schemeClr val="dk1"/>
              </a:solidFill>
              <a:latin typeface="Unna" panose="02040503070705020203"/>
              <a:ea typeface="Unna" panose="02040503070705020203"/>
              <a:cs typeface="Unna" panose="02040503070705020203"/>
              <a:sym typeface="Unna" panose="02040503070705020203"/>
            </a:endParaRPr>
          </a:p>
        </p:txBody>
      </p:sp>
      <p:sp>
        <p:nvSpPr>
          <p:cNvPr id="641" name="Google Shape;641;p63"/>
          <p:cNvSpPr txBox="1"/>
          <p:nvPr/>
        </p:nvSpPr>
        <p:spPr>
          <a:xfrm>
            <a:off x="6000625" y="1923488"/>
            <a:ext cx="21600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tx2"/>
                </a:solidFill>
                <a:latin typeface="Raleway"/>
                <a:ea typeface="Raleway"/>
                <a:cs typeface="Raleway"/>
                <a:sym typeface="Raleway"/>
              </a:rPr>
              <a:t>CB.EN.U4AIE21</a:t>
            </a:r>
            <a:r>
              <a:rPr lang="en-IN" altLang="en-US">
                <a:solidFill>
                  <a:schemeClr val="tx2"/>
                </a:solidFill>
                <a:latin typeface="Raleway"/>
                <a:ea typeface="Raleway"/>
                <a:cs typeface="Raleway"/>
                <a:sym typeface="Raleway"/>
              </a:rPr>
              <a:t>137</a:t>
            </a:r>
            <a:endParaRPr lang="en-IN" altLang="en-US">
              <a:solidFill>
                <a:schemeClr val="tx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2" name="Google Shape;642;p63"/>
          <p:cNvSpPr txBox="1"/>
          <p:nvPr/>
        </p:nvSpPr>
        <p:spPr>
          <a:xfrm>
            <a:off x="6000613" y="1515013"/>
            <a:ext cx="21600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2400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rPr>
              <a:t>PRANISH KUMAR . M </a:t>
            </a:r>
            <a:endParaRPr lang="en-IN" altLang="en-US" sz="2400">
              <a:solidFill>
                <a:schemeClr val="dk1"/>
              </a:solidFill>
              <a:latin typeface="Unna" panose="02040503070705020203"/>
              <a:ea typeface="Unna" panose="02040503070705020203"/>
              <a:cs typeface="Unna" panose="02040503070705020203"/>
              <a:sym typeface="Unna" panose="02040503070705020203"/>
            </a:endParaRPr>
          </a:p>
        </p:txBody>
      </p:sp>
      <p:grpSp>
        <p:nvGrpSpPr>
          <p:cNvPr id="643" name="Google Shape;643;p63"/>
          <p:cNvGrpSpPr/>
          <p:nvPr/>
        </p:nvGrpSpPr>
        <p:grpSpPr>
          <a:xfrm>
            <a:off x="3143250" y="1682250"/>
            <a:ext cx="2857500" cy="1991800"/>
            <a:chOff x="3143250" y="1682250"/>
            <a:chExt cx="2857500" cy="1991800"/>
          </a:xfrm>
        </p:grpSpPr>
        <p:sp>
          <p:nvSpPr>
            <p:cNvPr id="644" name="Google Shape;644;p63"/>
            <p:cNvSpPr/>
            <p:nvPr/>
          </p:nvSpPr>
          <p:spPr>
            <a:xfrm>
              <a:off x="3727050" y="1984150"/>
              <a:ext cx="1689900" cy="1689900"/>
            </a:xfrm>
            <a:prstGeom prst="roundRect">
              <a:avLst>
                <a:gd name="adj" fmla="val 7295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645" name="Google Shape;645;p63"/>
            <p:cNvCxnSpPr>
              <a:stCxn id="644" idx="0"/>
              <a:endCxn id="644" idx="2"/>
            </p:cNvCxnSpPr>
            <p:nvPr/>
          </p:nvCxnSpPr>
          <p:spPr>
            <a:xfrm>
              <a:off x="4572000" y="1984150"/>
              <a:ext cx="0" cy="16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63"/>
            <p:cNvCxnSpPr>
              <a:stCxn id="644" idx="1"/>
              <a:endCxn id="644" idx="3"/>
            </p:cNvCxnSpPr>
            <p:nvPr/>
          </p:nvCxnSpPr>
          <p:spPr>
            <a:xfrm>
              <a:off x="3727050" y="2829100"/>
              <a:ext cx="1689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Google Shape;647;p63"/>
            <p:cNvSpPr txBox="1"/>
            <p:nvPr/>
          </p:nvSpPr>
          <p:spPr>
            <a:xfrm>
              <a:off x="3727050" y="2112450"/>
              <a:ext cx="837900" cy="59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altLang="en-US" sz="4300">
                  <a:solidFill>
                    <a:schemeClr val="dk2"/>
                  </a:solidFill>
                  <a:latin typeface="Unna" panose="02040503070705020203"/>
                  <a:ea typeface="Unna" panose="02040503070705020203"/>
                  <a:cs typeface="Unna" panose="02040503070705020203"/>
                  <a:sym typeface="Unna" panose="02040503070705020203"/>
                </a:rPr>
                <a:t>J</a:t>
              </a:r>
              <a:endParaRPr lang="en-IN" altLang="en-US" sz="4300">
                <a:solidFill>
                  <a:schemeClr val="dk2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endParaRPr>
            </a:p>
          </p:txBody>
        </p:sp>
        <p:sp>
          <p:nvSpPr>
            <p:cNvPr id="648" name="Google Shape;648;p63"/>
            <p:cNvSpPr txBox="1"/>
            <p:nvPr/>
          </p:nvSpPr>
          <p:spPr>
            <a:xfrm>
              <a:off x="4579050" y="2112450"/>
              <a:ext cx="837900" cy="59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altLang="en-US" sz="4300">
                  <a:solidFill>
                    <a:schemeClr val="dk2"/>
                  </a:solidFill>
                  <a:latin typeface="Unna" panose="02040503070705020203"/>
                  <a:ea typeface="Unna" panose="02040503070705020203"/>
                  <a:cs typeface="Unna" panose="02040503070705020203"/>
                  <a:sym typeface="Unna" panose="02040503070705020203"/>
                </a:rPr>
                <a:t>P</a:t>
              </a:r>
              <a:endParaRPr lang="en-IN" altLang="en-US" sz="4300">
                <a:solidFill>
                  <a:schemeClr val="dk2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endParaRPr>
            </a:p>
          </p:txBody>
        </p:sp>
        <p:sp>
          <p:nvSpPr>
            <p:cNvPr id="649" name="Google Shape;649;p63"/>
            <p:cNvSpPr txBox="1"/>
            <p:nvPr/>
          </p:nvSpPr>
          <p:spPr>
            <a:xfrm>
              <a:off x="3727050" y="2908000"/>
              <a:ext cx="837900" cy="59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altLang="en-US" sz="4300">
                  <a:solidFill>
                    <a:schemeClr val="dk2"/>
                  </a:solidFill>
                  <a:latin typeface="Unna" panose="02040503070705020203"/>
                  <a:ea typeface="Unna" panose="02040503070705020203"/>
                  <a:cs typeface="Unna" panose="02040503070705020203"/>
                  <a:sym typeface="Unna" panose="02040503070705020203"/>
                </a:rPr>
                <a:t>S</a:t>
              </a:r>
              <a:endParaRPr lang="en-IN" altLang="en-US" sz="4300">
                <a:solidFill>
                  <a:schemeClr val="dk2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endParaRPr>
            </a:p>
          </p:txBody>
        </p:sp>
        <p:sp>
          <p:nvSpPr>
            <p:cNvPr id="650" name="Google Shape;650;p63"/>
            <p:cNvSpPr txBox="1"/>
            <p:nvPr/>
          </p:nvSpPr>
          <p:spPr>
            <a:xfrm>
              <a:off x="4579050" y="2908000"/>
              <a:ext cx="837900" cy="59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altLang="en-US" sz="4300">
                  <a:solidFill>
                    <a:schemeClr val="dk2"/>
                  </a:solidFill>
                  <a:latin typeface="Unna" panose="02040503070705020203"/>
                  <a:ea typeface="Unna" panose="02040503070705020203"/>
                  <a:cs typeface="Unna" panose="02040503070705020203"/>
                  <a:sym typeface="Unna" panose="02040503070705020203"/>
                </a:rPr>
                <a:t>C</a:t>
              </a:r>
              <a:endParaRPr lang="en-IN" altLang="en-US" sz="4300">
                <a:solidFill>
                  <a:schemeClr val="dk2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endParaRPr>
            </a:p>
          </p:txBody>
        </p:sp>
        <p:cxnSp>
          <p:nvCxnSpPr>
            <p:cNvPr id="651" name="Google Shape;651;p63"/>
            <p:cNvCxnSpPr>
              <a:stCxn id="647" idx="1"/>
              <a:endCxn id="640" idx="3"/>
            </p:cNvCxnSpPr>
            <p:nvPr/>
          </p:nvCxnSpPr>
          <p:spPr>
            <a:xfrm rot="10800000">
              <a:off x="3143250" y="1682250"/>
              <a:ext cx="583800" cy="726300"/>
            </a:xfrm>
            <a:prstGeom prst="bentConnector3">
              <a:avLst>
                <a:gd name="adj1" fmla="val 499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63"/>
            <p:cNvCxnSpPr>
              <a:stCxn id="649" idx="1"/>
              <a:endCxn id="636" idx="3"/>
            </p:cNvCxnSpPr>
            <p:nvPr/>
          </p:nvCxnSpPr>
          <p:spPr>
            <a:xfrm flipH="1">
              <a:off x="3143250" y="3204100"/>
              <a:ext cx="583800" cy="600"/>
            </a:xfrm>
            <a:prstGeom prst="bentConnector3">
              <a:avLst>
                <a:gd name="adj1" fmla="val 499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63"/>
            <p:cNvCxnSpPr>
              <a:stCxn id="648" idx="3"/>
              <a:endCxn id="642" idx="1"/>
            </p:cNvCxnSpPr>
            <p:nvPr/>
          </p:nvCxnSpPr>
          <p:spPr>
            <a:xfrm rot="10800000" flipH="1">
              <a:off x="5416950" y="1682250"/>
              <a:ext cx="583800" cy="726300"/>
            </a:xfrm>
            <a:prstGeom prst="bentConnector3">
              <a:avLst>
                <a:gd name="adj1" fmla="val 499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63"/>
            <p:cNvCxnSpPr>
              <a:stCxn id="650" idx="3"/>
              <a:endCxn id="638" idx="1"/>
            </p:cNvCxnSpPr>
            <p:nvPr/>
          </p:nvCxnSpPr>
          <p:spPr>
            <a:xfrm>
              <a:off x="5416950" y="3204100"/>
              <a:ext cx="583800" cy="600"/>
            </a:xfrm>
            <a:prstGeom prst="bentConnector3">
              <a:avLst>
                <a:gd name="adj1" fmla="val 499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5" name="Google Shape;655;p6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Our Team Members</a:t>
            </a:r>
            <a:endParaRPr lang="en-US" altLang="en-GB"/>
          </a:p>
        </p:txBody>
      </p:sp>
      <p:sp>
        <p:nvSpPr>
          <p:cNvPr id="268" name="Google Shape;268;p40"/>
          <p:cNvSpPr txBox="1"/>
          <p:nvPr/>
        </p:nvSpPr>
        <p:spPr>
          <a:xfrm>
            <a:off x="1547495" y="4083685"/>
            <a:ext cx="1730375" cy="831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dk2"/>
                </a:solidFill>
              </a:rPr>
              <a:t>Batch B</a:t>
            </a:r>
            <a:endParaRPr lang="en-GB" sz="2800">
              <a:solidFill>
                <a:schemeClr val="dk2"/>
              </a:solidFill>
            </a:endParaRPr>
          </a:p>
        </p:txBody>
      </p:sp>
      <p:sp>
        <p:nvSpPr>
          <p:cNvPr id="2" name="Google Shape;268;p40"/>
          <p:cNvSpPr txBox="1"/>
          <p:nvPr/>
        </p:nvSpPr>
        <p:spPr>
          <a:xfrm>
            <a:off x="5795645" y="4070985"/>
            <a:ext cx="1730375" cy="831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Unna" panose="02040503070705020203"/>
              <a:buNone/>
              <a:defRPr sz="45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dk2"/>
                </a:solidFill>
              </a:rPr>
              <a:t>Group </a:t>
            </a:r>
            <a:r>
              <a:rPr lang="en-IN" altLang="en-US" sz="2800">
                <a:solidFill>
                  <a:schemeClr val="dk2"/>
                </a:solidFill>
              </a:rPr>
              <a:t>2</a:t>
            </a:r>
            <a:endParaRPr lang="en-IN" altLang="en-US"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36"/>
          <p:cNvCxnSpPr/>
          <p:nvPr/>
        </p:nvCxnSpPr>
        <p:spPr>
          <a:xfrm>
            <a:off x="2479650" y="556365"/>
            <a:ext cx="41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367096" y="1359964"/>
            <a:ext cx="83894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Clr>
                <a:srgbClr val="EAC488"/>
              </a:buClr>
              <a:buFont typeface="Arial Unicode MS" panose="020B0604020202020204" charset="-122"/>
              <a:buNone/>
            </a:pPr>
            <a:endParaRPr lang="en-US" altLang="en-IN" sz="1600" dirty="0">
              <a:solidFill>
                <a:schemeClr val="tx1"/>
              </a:solidFill>
              <a:latin typeface="Baskerville Old Face" panose="02020602080505020303" pitchFamily="18" charset="77"/>
              <a:ea typeface="Raleway"/>
              <a:cs typeface="Raleway"/>
            </a:endParaRPr>
          </a:p>
          <a:p>
            <a:pPr marL="285750" indent="-285750" algn="just">
              <a:buClr>
                <a:srgbClr val="EAC488"/>
              </a:buClr>
              <a:buFont typeface="Arial Unicode MS" panose="020B0604020202020204" charset="-122"/>
              <a:buChar char="▣"/>
            </a:pPr>
            <a:r>
              <a:rPr lang="en-US" altLang="en-IN" sz="1600" dirty="0">
                <a:solidFill>
                  <a:schemeClr val="tx1"/>
                </a:solidFill>
                <a:latin typeface="Baskerville Old Face" panose="02020602080505020303" pitchFamily="18" charset="77"/>
                <a:ea typeface="Raleway"/>
                <a:cs typeface="Raleway"/>
              </a:rPr>
              <a:t>In this study, </a:t>
            </a:r>
            <a:r>
              <a:rPr lang="en-IN" altLang="en-US" sz="1600" dirty="0">
                <a:solidFill>
                  <a:schemeClr val="tx1"/>
                </a:solidFill>
                <a:latin typeface="Baskerville Old Face" panose="02020602080505020303" pitchFamily="18" charset="77"/>
                <a:ea typeface="Raleway"/>
                <a:cs typeface="Raleway"/>
              </a:rPr>
              <a:t>our</a:t>
            </a:r>
            <a:r>
              <a:rPr lang="en-US" altLang="en-IN" sz="1600" dirty="0">
                <a:solidFill>
                  <a:schemeClr val="tx1"/>
                </a:solidFill>
                <a:latin typeface="Baskerville Old Face" panose="02020602080505020303" pitchFamily="18" charset="77"/>
                <a:ea typeface="Raleway"/>
                <a:cs typeface="Raleway"/>
              </a:rPr>
              <a:t> task is to classify tumors into malignant (cancerous) or benign (non-cancerous) using features obtained from several cell images.</a:t>
            </a:r>
            <a:endParaRPr lang="en-US" altLang="en-IN" sz="1600" dirty="0">
              <a:solidFill>
                <a:schemeClr val="tx1"/>
              </a:solidFill>
              <a:latin typeface="Baskerville Old Face" panose="02020602080505020303" pitchFamily="18" charset="77"/>
              <a:ea typeface="Raleway"/>
              <a:cs typeface="Raleway"/>
            </a:endParaRPr>
          </a:p>
          <a:p>
            <a:pPr marL="285750" indent="-285750" algn="just">
              <a:buClr>
                <a:srgbClr val="EAC488"/>
              </a:buClr>
              <a:buFont typeface="Arial Unicode MS" panose="020B0604020202020204" charset="-122"/>
              <a:buChar char="▣"/>
            </a:pPr>
            <a:endParaRPr lang="en-US" altLang="en-IN" sz="1600" dirty="0">
              <a:solidFill>
                <a:schemeClr val="tx1"/>
              </a:solidFill>
              <a:latin typeface="Baskerville Old Face" panose="02020602080505020303" pitchFamily="18" charset="77"/>
              <a:ea typeface="Raleway"/>
              <a:cs typeface="Raleway"/>
            </a:endParaRPr>
          </a:p>
          <a:p>
            <a:pPr marL="285750" indent="-285750" algn="just">
              <a:buClr>
                <a:srgbClr val="EAC488"/>
              </a:buClr>
              <a:buFont typeface="Arial Unicode MS" panose="020B0604020202020204" charset="-122"/>
              <a:buChar char="▣"/>
            </a:pPr>
            <a:r>
              <a:rPr lang="en-US" altLang="en-IN" sz="1600" dirty="0">
                <a:solidFill>
                  <a:schemeClr val="tx1"/>
                </a:solidFill>
                <a:latin typeface="Baskerville Old Face" panose="02020602080505020303" pitchFamily="18" charset="77"/>
                <a:ea typeface="Raleway"/>
                <a:cs typeface="Raleway"/>
              </a:rPr>
              <a:t>Features are computed from a digitized image of a fine needle aspirate (FNA) of a breast mass. They describe characteristics of the cell nuclei present in the image.</a:t>
            </a:r>
            <a:endParaRPr lang="en-US" altLang="en-IN" sz="1600" dirty="0">
              <a:solidFill>
                <a:schemeClr val="tx1"/>
              </a:solidFill>
              <a:latin typeface="Baskerville Old Face" panose="02020602080505020303" pitchFamily="18" charset="77"/>
              <a:ea typeface="Raleway"/>
              <a:cs typeface="Raleway"/>
            </a:endParaRPr>
          </a:p>
        </p:txBody>
      </p:sp>
      <p:sp>
        <p:nvSpPr>
          <p:cNvPr id="3" name="Google Shape;223;p36"/>
          <p:cNvSpPr txBox="1"/>
          <p:nvPr/>
        </p:nvSpPr>
        <p:spPr>
          <a:xfrm>
            <a:off x="639565" y="-2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 panose="02040503070705020203"/>
              <a:buNone/>
              <a:defRPr sz="3300" b="0" i="0" u="none" strike="noStrike" cap="none">
                <a:solidFill>
                  <a:schemeClr val="dk1"/>
                </a:solidFill>
                <a:latin typeface="Unna" panose="02040503070705020203"/>
                <a:ea typeface="Unna" panose="02040503070705020203"/>
                <a:cs typeface="Unna" panose="02040503070705020203"/>
                <a:sym typeface="Unna" panose="02040503070705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olidFill>
                  <a:schemeClr val="tx2"/>
                </a:solidFill>
              </a:rPr>
              <a:t>PROJECT TASK </a:t>
            </a:r>
            <a:endParaRPr lang="en-I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9"/>
          <p:cNvCxnSpPr/>
          <p:nvPr/>
        </p:nvCxnSpPr>
        <p:spPr>
          <a:xfrm>
            <a:off x="3175350" y="692255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/>
          <p:cNvSpPr/>
          <p:nvPr>
            <p:ph type="title"/>
          </p:nvPr>
        </p:nvSpPr>
        <p:spPr>
          <a:xfrm>
            <a:off x="695325" y="2052955"/>
            <a:ext cx="4244975" cy="478155"/>
          </a:xfrm>
        </p:spPr>
        <p:txBody>
          <a:bodyPr/>
          <a:p>
            <a:r>
              <a:rPr lang="en-US" b="1">
                <a:sym typeface="+mn-ea"/>
              </a:rPr>
              <a:t>BREAST CANCER </a:t>
            </a:r>
            <a:r>
              <a:rPr lang="en-IN" altLang="en-US" b="1">
                <a:sym typeface="+mn-ea"/>
              </a:rPr>
              <a:t>?</a:t>
            </a:r>
            <a:br>
              <a:rPr lang="en-US" b="1"/>
            </a:br>
            <a:r>
              <a:rPr lang="en-US" b="1">
                <a:sym typeface="+mn-ea"/>
              </a:rPr>
              <a:t>  </a:t>
            </a:r>
            <a:br>
              <a:rPr lang="en-US" b="1"/>
            </a:b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1480" y="1866900"/>
            <a:ext cx="309435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9"/>
          <p:cNvCxnSpPr/>
          <p:nvPr/>
        </p:nvCxnSpPr>
        <p:spPr>
          <a:xfrm>
            <a:off x="6350350" y="4511780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 Box 3"/>
          <p:cNvSpPr txBox="1"/>
          <p:nvPr/>
        </p:nvSpPr>
        <p:spPr>
          <a:xfrm>
            <a:off x="574040" y="802640"/>
            <a:ext cx="78352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DC9D39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 Breast cancer is the most common cancer amongst women in the world. It accounts for 25% of all cancer cases, and affected over 2.1 Million people in 2015 alone. 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pPr marL="285750" indent="-285750">
              <a:buClr>
                <a:srgbClr val="DC9D39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It starts when cells in the breast begin to grow out of control. These cells usually form tumors that can be seen via X-ray or felt as lumps in the breast area.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DC9D39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DC9D39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Early diagnosis significantly increases the chances of survival. 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9"/>
          <p:cNvCxnSpPr/>
          <p:nvPr/>
        </p:nvCxnSpPr>
        <p:spPr>
          <a:xfrm>
            <a:off x="6350350" y="4511780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 Box 3"/>
          <p:cNvSpPr txBox="1"/>
          <p:nvPr/>
        </p:nvSpPr>
        <p:spPr>
          <a:xfrm>
            <a:off x="574040" y="802640"/>
            <a:ext cx="78352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The key challenges against it’s detection is how to classify tumors into malignant (cancerous) or benign(non cancerous).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A tumor is considered malignant if the cells can grow into surrounding tissues or spread to distant areas of the body.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A benign tumor does not invade nearby tissue nor spread to other parts of the body the way cancerous tumors can. 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benign tumors can be serious if they press on vital structures such as blood vessels or nerves</a:t>
            </a:r>
            <a:r>
              <a:rPr lang="en-US" sz="1800" b="1">
                <a:latin typeface="Californian FB" panose="0207040306080B030204" charset="0"/>
                <a:cs typeface="Californian FB" panose="0207040306080B030204" charset="0"/>
                <a:sym typeface="+mn-ea"/>
              </a:rPr>
              <a:t>.</a:t>
            </a:r>
            <a:endParaRPr lang="en-US" sz="1800" b="1">
              <a:latin typeface="Californian FB" panose="0207040306080B030204" charset="0"/>
              <a:cs typeface="Californian FB" panose="0207040306080B030204" charset="0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latin typeface="Californian FB" panose="0207040306080B030204" charset="0"/>
              <a:cs typeface="Californian FB" panose="0207040306080B030204" charset="0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07340" y="586105"/>
            <a:ext cx="81019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 In the last few decades machine learning techniques have been developed for breast cancer detection and classification 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 which can be divided into three main stages: preprocessing, feature extraction, and classification.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Classification of cancer into Malignant and bengin using an efficient machine learning algorithm.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405" y="2779395"/>
            <a:ext cx="3212465" cy="2101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9"/>
          <p:cNvCxnSpPr/>
          <p:nvPr/>
        </p:nvCxnSpPr>
        <p:spPr>
          <a:xfrm>
            <a:off x="6350350" y="4511780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 Box 3"/>
          <p:cNvSpPr txBox="1"/>
          <p:nvPr/>
        </p:nvSpPr>
        <p:spPr>
          <a:xfrm>
            <a:off x="574040" y="586105"/>
            <a:ext cx="78352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24840" y="592455"/>
            <a:ext cx="77463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Our main task is to classify breast tumor into malignant and bengin , so that it makes easy for diganosis and also doctors can easily treat the patient according the type of tumor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For this task to be completed we will use a machine learning algorithm called “SVM”.we will use svm </a:t>
            </a:r>
            <a:r>
              <a:rPr lang="en-I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be</a:t>
            </a: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cause it is very useful in linearly seperating data or classifiying data.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SVM is also useful for solving the multivariate problems in cancer diagnosis work.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  <a:p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9"/>
          <p:cNvCxnSpPr/>
          <p:nvPr/>
        </p:nvCxnSpPr>
        <p:spPr>
          <a:xfrm flipV="1">
            <a:off x="1532255" y="2757170"/>
            <a:ext cx="6075680" cy="38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 Box 3"/>
          <p:cNvSpPr txBox="1"/>
          <p:nvPr/>
        </p:nvSpPr>
        <p:spPr>
          <a:xfrm>
            <a:off x="873125" y="662305"/>
            <a:ext cx="78352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Clr>
                <a:srgbClr val="9D6B1C"/>
              </a:buClr>
              <a:buFont typeface="Wingdings" panose="05000000000000000000" charset="0"/>
              <a:buChar char="Ø"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  <a:p>
            <a:pPr marL="0" indent="0">
              <a:buClr>
                <a:srgbClr val="9D6B1C"/>
              </a:buClr>
              <a:buFont typeface="Wingdings" panose="05000000000000000000" charset="0"/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charset="0"/>
              <a:cs typeface="Californian FB" panose="0207040306080B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86255" y="1971040"/>
            <a:ext cx="5567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Support Vector Machine </a:t>
            </a: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4427</Words>
  <Application>WPS Presentation</Application>
  <PresentationFormat>On-screen Show (16:9)</PresentationFormat>
  <Paragraphs>184</Paragraphs>
  <Slides>16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Arial</vt:lpstr>
      <vt:lpstr>Unna</vt:lpstr>
      <vt:lpstr>Raleway</vt:lpstr>
      <vt:lpstr>Raleway Medium</vt:lpstr>
      <vt:lpstr>Raleway SemiBold</vt:lpstr>
      <vt:lpstr>Baskerville Old Face</vt:lpstr>
      <vt:lpstr>Arial Unicode MS</vt:lpstr>
      <vt:lpstr>Wingdings</vt:lpstr>
      <vt:lpstr>Californian FB</vt:lpstr>
      <vt:lpstr>Microsoft YaHei</vt:lpstr>
      <vt:lpstr>Dark Elegant Korean Style Project Proposal by Slidesgo</vt:lpstr>
      <vt:lpstr>IIINTELLIGENCE TO BIOLOGICAL SYSTEMS - 3  End Semester Project Presentation </vt:lpstr>
      <vt:lpstr>Our Team Members</vt:lpstr>
      <vt:lpstr>PowerPoint 演示文稿</vt:lpstr>
      <vt:lpstr>BREAST CANCER ?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 : -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21PHY113_x000d_Computational Engineering Mechanics - II End Semester Project Presentation</dc:title>
  <dc:creator/>
  <cp:lastModifiedBy>HP</cp:lastModifiedBy>
  <cp:revision>99</cp:revision>
  <dcterms:created xsi:type="dcterms:W3CDTF">2022-07-26T11:55:00Z</dcterms:created>
  <dcterms:modified xsi:type="dcterms:W3CDTF">2023-01-24T18:46:53Z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1033-11.2.0.11214</vt:lpwstr>
  </property>
  <property fmtid="{D5CDD505-2E9C-101B-9397-08002B2CF9AE}" pid="3" name="ICV">
    <vt:lpwstr>78D5FF3F9CC9439881D05C570736676F</vt:lpwstr>
  </property>
</Properties>
</file>