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8" r:id="rId4"/>
    <p:sldId id="258" r:id="rId5"/>
    <p:sldId id="304" r:id="rId6"/>
    <p:sldId id="305" r:id="rId7"/>
    <p:sldId id="306" r:id="rId8"/>
    <p:sldId id="259" r:id="rId9"/>
    <p:sldId id="292" r:id="rId10"/>
    <p:sldId id="293" r:id="rId11"/>
    <p:sldId id="294" r:id="rId12"/>
    <p:sldId id="295" r:id="rId13"/>
    <p:sldId id="298" r:id="rId14"/>
    <p:sldId id="297" r:id="rId15"/>
    <p:sldId id="299" r:id="rId16"/>
    <p:sldId id="300" r:id="rId17"/>
    <p:sldId id="301" r:id="rId18"/>
    <p:sldId id="302" r:id="rId19"/>
    <p:sldId id="303" r:id="rId20"/>
    <p:sldId id="260" r:id="rId21"/>
    <p:sldId id="261" r:id="rId22"/>
    <p:sldId id="3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4956C0-77B9-4859-A564-A02C2A14C6D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BEB60B6-DA62-48BD-B0D9-0F6C38491139}">
      <dgm:prSet/>
      <dgm:spPr/>
      <dgm:t>
        <a:bodyPr/>
        <a:lstStyle/>
        <a:p>
          <a:r>
            <a:rPr lang="en-US"/>
            <a:t>JAIDEV CB.EN.U4AIE21117</a:t>
          </a:r>
        </a:p>
      </dgm:t>
    </dgm:pt>
    <dgm:pt modelId="{3706F2E8-DD4D-49C8-8DF0-C07B7C7BC162}" type="parTrans" cxnId="{E1DC61A1-694F-4683-A0FB-9F57D5BFE084}">
      <dgm:prSet/>
      <dgm:spPr/>
      <dgm:t>
        <a:bodyPr/>
        <a:lstStyle/>
        <a:p>
          <a:endParaRPr lang="en-US"/>
        </a:p>
      </dgm:t>
    </dgm:pt>
    <dgm:pt modelId="{38F587B0-87C9-40D4-9954-55485DC982F7}" type="sibTrans" cxnId="{E1DC61A1-694F-4683-A0FB-9F57D5BFE084}">
      <dgm:prSet/>
      <dgm:spPr/>
      <dgm:t>
        <a:bodyPr/>
        <a:lstStyle/>
        <a:p>
          <a:endParaRPr lang="en-US"/>
        </a:p>
      </dgm:t>
    </dgm:pt>
    <dgm:pt modelId="{F982A803-943D-445E-9D83-7C54E98B2D50}">
      <dgm:prSet/>
      <dgm:spPr/>
      <dgm:t>
        <a:bodyPr/>
        <a:lstStyle/>
        <a:p>
          <a:r>
            <a:rPr lang="en-US"/>
            <a:t>CHANDANA CB.EN.U4AIE21118</a:t>
          </a:r>
        </a:p>
      </dgm:t>
    </dgm:pt>
    <dgm:pt modelId="{0199DAE8-DE3E-4F07-9347-66DF5EB588C7}" type="parTrans" cxnId="{2D86AF84-8631-4DB7-8C2E-49E5018120A1}">
      <dgm:prSet/>
      <dgm:spPr/>
      <dgm:t>
        <a:bodyPr/>
        <a:lstStyle/>
        <a:p>
          <a:endParaRPr lang="en-US"/>
        </a:p>
      </dgm:t>
    </dgm:pt>
    <dgm:pt modelId="{ACE562E9-8853-4E32-9A3E-5536C57E9E2B}" type="sibTrans" cxnId="{2D86AF84-8631-4DB7-8C2E-49E5018120A1}">
      <dgm:prSet/>
      <dgm:spPr/>
      <dgm:t>
        <a:bodyPr/>
        <a:lstStyle/>
        <a:p>
          <a:endParaRPr lang="en-US"/>
        </a:p>
      </dgm:t>
    </dgm:pt>
    <dgm:pt modelId="{36FC6603-F9C6-47B4-98DB-D199A3FD774A}">
      <dgm:prSet/>
      <dgm:spPr/>
      <dgm:t>
        <a:bodyPr/>
        <a:lstStyle/>
        <a:p>
          <a:r>
            <a:rPr lang="en-US"/>
            <a:t>CHARISHMA CB.EN.U4AIE21169</a:t>
          </a:r>
        </a:p>
      </dgm:t>
    </dgm:pt>
    <dgm:pt modelId="{2E8FD222-9245-4759-8F95-CE66B759DD5D}" type="parTrans" cxnId="{8FF1EB63-A85C-4ED2-908B-D3145B03C8FF}">
      <dgm:prSet/>
      <dgm:spPr/>
      <dgm:t>
        <a:bodyPr/>
        <a:lstStyle/>
        <a:p>
          <a:endParaRPr lang="en-US"/>
        </a:p>
      </dgm:t>
    </dgm:pt>
    <dgm:pt modelId="{A2DB66D7-C573-4F57-B110-CBC757BD1C07}" type="sibTrans" cxnId="{8FF1EB63-A85C-4ED2-908B-D3145B03C8FF}">
      <dgm:prSet/>
      <dgm:spPr/>
      <dgm:t>
        <a:bodyPr/>
        <a:lstStyle/>
        <a:p>
          <a:endParaRPr lang="en-US"/>
        </a:p>
      </dgm:t>
    </dgm:pt>
    <dgm:pt modelId="{C76612D7-566D-45A6-8682-FD79E50B1638}">
      <dgm:prSet/>
      <dgm:spPr/>
      <dgm:t>
        <a:bodyPr/>
        <a:lstStyle/>
        <a:p>
          <a:r>
            <a:rPr lang="en-US"/>
            <a:t>PRANISH CB.EN.U4AIE21137</a:t>
          </a:r>
        </a:p>
      </dgm:t>
    </dgm:pt>
    <dgm:pt modelId="{491EF739-C841-4C56-BCD0-C69DAB56D987}" type="parTrans" cxnId="{3E90769A-3600-4D04-8F05-BA09709661D9}">
      <dgm:prSet/>
      <dgm:spPr/>
      <dgm:t>
        <a:bodyPr/>
        <a:lstStyle/>
        <a:p>
          <a:endParaRPr lang="en-US"/>
        </a:p>
      </dgm:t>
    </dgm:pt>
    <dgm:pt modelId="{BB7334EB-1664-46B9-9721-E8298A528629}" type="sibTrans" cxnId="{3E90769A-3600-4D04-8F05-BA09709661D9}">
      <dgm:prSet/>
      <dgm:spPr/>
      <dgm:t>
        <a:bodyPr/>
        <a:lstStyle/>
        <a:p>
          <a:endParaRPr lang="en-US"/>
        </a:p>
      </dgm:t>
    </dgm:pt>
    <dgm:pt modelId="{8AF060DC-E883-49C9-B037-F72665E81CC0}" type="pres">
      <dgm:prSet presAssocID="{F44956C0-77B9-4859-A564-A02C2A14C6D1}" presName="vert0" presStyleCnt="0">
        <dgm:presLayoutVars>
          <dgm:dir/>
          <dgm:animOne val="branch"/>
          <dgm:animLvl val="lvl"/>
        </dgm:presLayoutVars>
      </dgm:prSet>
      <dgm:spPr/>
    </dgm:pt>
    <dgm:pt modelId="{D8B98820-C5D9-47BB-BF35-5597AB31B153}" type="pres">
      <dgm:prSet presAssocID="{BBEB60B6-DA62-48BD-B0D9-0F6C38491139}" presName="thickLine" presStyleLbl="alignNode1" presStyleIdx="0" presStyleCnt="4"/>
      <dgm:spPr/>
    </dgm:pt>
    <dgm:pt modelId="{6554B88B-6EA6-4612-A234-4BE2FAEAA7FC}" type="pres">
      <dgm:prSet presAssocID="{BBEB60B6-DA62-48BD-B0D9-0F6C38491139}" presName="horz1" presStyleCnt="0"/>
      <dgm:spPr/>
    </dgm:pt>
    <dgm:pt modelId="{B760DD24-3C2E-4665-86C8-5E7FE5C036AA}" type="pres">
      <dgm:prSet presAssocID="{BBEB60B6-DA62-48BD-B0D9-0F6C38491139}" presName="tx1" presStyleLbl="revTx" presStyleIdx="0" presStyleCnt="4"/>
      <dgm:spPr/>
    </dgm:pt>
    <dgm:pt modelId="{F684B3E0-8FAA-429A-B6A2-8566C2A121DB}" type="pres">
      <dgm:prSet presAssocID="{BBEB60B6-DA62-48BD-B0D9-0F6C38491139}" presName="vert1" presStyleCnt="0"/>
      <dgm:spPr/>
    </dgm:pt>
    <dgm:pt modelId="{3471D52D-8F79-4424-8919-5777CED4B70F}" type="pres">
      <dgm:prSet presAssocID="{F982A803-943D-445E-9D83-7C54E98B2D50}" presName="thickLine" presStyleLbl="alignNode1" presStyleIdx="1" presStyleCnt="4"/>
      <dgm:spPr/>
    </dgm:pt>
    <dgm:pt modelId="{C722DD18-2174-465A-9A4D-6F1EAB491C02}" type="pres">
      <dgm:prSet presAssocID="{F982A803-943D-445E-9D83-7C54E98B2D50}" presName="horz1" presStyleCnt="0"/>
      <dgm:spPr/>
    </dgm:pt>
    <dgm:pt modelId="{4F0A1692-3084-475B-B463-FDD9F2B537F8}" type="pres">
      <dgm:prSet presAssocID="{F982A803-943D-445E-9D83-7C54E98B2D50}" presName="tx1" presStyleLbl="revTx" presStyleIdx="1" presStyleCnt="4"/>
      <dgm:spPr/>
    </dgm:pt>
    <dgm:pt modelId="{1AE8FC93-5AEA-466B-AB8C-69BA2A9F1001}" type="pres">
      <dgm:prSet presAssocID="{F982A803-943D-445E-9D83-7C54E98B2D50}" presName="vert1" presStyleCnt="0"/>
      <dgm:spPr/>
    </dgm:pt>
    <dgm:pt modelId="{211CF134-17A0-42EB-A3CC-6C1338ABB7D0}" type="pres">
      <dgm:prSet presAssocID="{36FC6603-F9C6-47B4-98DB-D199A3FD774A}" presName="thickLine" presStyleLbl="alignNode1" presStyleIdx="2" presStyleCnt="4"/>
      <dgm:spPr/>
    </dgm:pt>
    <dgm:pt modelId="{6754E313-2DF7-4260-8206-4A67A1A93D71}" type="pres">
      <dgm:prSet presAssocID="{36FC6603-F9C6-47B4-98DB-D199A3FD774A}" presName="horz1" presStyleCnt="0"/>
      <dgm:spPr/>
    </dgm:pt>
    <dgm:pt modelId="{C850929C-8154-428F-9D70-AD36EBA71B82}" type="pres">
      <dgm:prSet presAssocID="{36FC6603-F9C6-47B4-98DB-D199A3FD774A}" presName="tx1" presStyleLbl="revTx" presStyleIdx="2" presStyleCnt="4"/>
      <dgm:spPr/>
    </dgm:pt>
    <dgm:pt modelId="{C5609178-990B-42CF-A301-84313A79B270}" type="pres">
      <dgm:prSet presAssocID="{36FC6603-F9C6-47B4-98DB-D199A3FD774A}" presName="vert1" presStyleCnt="0"/>
      <dgm:spPr/>
    </dgm:pt>
    <dgm:pt modelId="{3F38D28B-B0EE-4E50-82F4-DD58432F3C9B}" type="pres">
      <dgm:prSet presAssocID="{C76612D7-566D-45A6-8682-FD79E50B1638}" presName="thickLine" presStyleLbl="alignNode1" presStyleIdx="3" presStyleCnt="4"/>
      <dgm:spPr/>
    </dgm:pt>
    <dgm:pt modelId="{00F07BB5-4172-4D52-B650-9045D208BA8D}" type="pres">
      <dgm:prSet presAssocID="{C76612D7-566D-45A6-8682-FD79E50B1638}" presName="horz1" presStyleCnt="0"/>
      <dgm:spPr/>
    </dgm:pt>
    <dgm:pt modelId="{EA2F0B4D-601D-4110-9B8D-CD0349B155F9}" type="pres">
      <dgm:prSet presAssocID="{C76612D7-566D-45A6-8682-FD79E50B1638}" presName="tx1" presStyleLbl="revTx" presStyleIdx="3" presStyleCnt="4"/>
      <dgm:spPr/>
    </dgm:pt>
    <dgm:pt modelId="{3F2F1C98-76B7-4567-BA45-F431CACEFA47}" type="pres">
      <dgm:prSet presAssocID="{C76612D7-566D-45A6-8682-FD79E50B1638}" presName="vert1" presStyleCnt="0"/>
      <dgm:spPr/>
    </dgm:pt>
  </dgm:ptLst>
  <dgm:cxnLst>
    <dgm:cxn modelId="{43EBDE0B-DBB2-411C-995F-7F43C9AE6E23}" type="presOf" srcId="{F982A803-943D-445E-9D83-7C54E98B2D50}" destId="{4F0A1692-3084-475B-B463-FDD9F2B537F8}" srcOrd="0" destOrd="0" presId="urn:microsoft.com/office/officeart/2008/layout/LinedList"/>
    <dgm:cxn modelId="{03C67012-7B55-44EA-BDF5-EDDEABA146E0}" type="presOf" srcId="{36FC6603-F9C6-47B4-98DB-D199A3FD774A}" destId="{C850929C-8154-428F-9D70-AD36EBA71B82}" srcOrd="0" destOrd="0" presId="urn:microsoft.com/office/officeart/2008/layout/LinedList"/>
    <dgm:cxn modelId="{8FF1EB63-A85C-4ED2-908B-D3145B03C8FF}" srcId="{F44956C0-77B9-4859-A564-A02C2A14C6D1}" destId="{36FC6603-F9C6-47B4-98DB-D199A3FD774A}" srcOrd="2" destOrd="0" parTransId="{2E8FD222-9245-4759-8F95-CE66B759DD5D}" sibTransId="{A2DB66D7-C573-4F57-B110-CBC757BD1C07}"/>
    <dgm:cxn modelId="{52F20A46-C1AC-4310-B17D-070A7B3DD8E0}" type="presOf" srcId="{F44956C0-77B9-4859-A564-A02C2A14C6D1}" destId="{8AF060DC-E883-49C9-B037-F72665E81CC0}" srcOrd="0" destOrd="0" presId="urn:microsoft.com/office/officeart/2008/layout/LinedList"/>
    <dgm:cxn modelId="{2D86AF84-8631-4DB7-8C2E-49E5018120A1}" srcId="{F44956C0-77B9-4859-A564-A02C2A14C6D1}" destId="{F982A803-943D-445E-9D83-7C54E98B2D50}" srcOrd="1" destOrd="0" parTransId="{0199DAE8-DE3E-4F07-9347-66DF5EB588C7}" sibTransId="{ACE562E9-8853-4E32-9A3E-5536C57E9E2B}"/>
    <dgm:cxn modelId="{3E90769A-3600-4D04-8F05-BA09709661D9}" srcId="{F44956C0-77B9-4859-A564-A02C2A14C6D1}" destId="{C76612D7-566D-45A6-8682-FD79E50B1638}" srcOrd="3" destOrd="0" parTransId="{491EF739-C841-4C56-BCD0-C69DAB56D987}" sibTransId="{BB7334EB-1664-46B9-9721-E8298A528629}"/>
    <dgm:cxn modelId="{E1DC61A1-694F-4683-A0FB-9F57D5BFE084}" srcId="{F44956C0-77B9-4859-A564-A02C2A14C6D1}" destId="{BBEB60B6-DA62-48BD-B0D9-0F6C38491139}" srcOrd="0" destOrd="0" parTransId="{3706F2E8-DD4D-49C8-8DF0-C07B7C7BC162}" sibTransId="{38F587B0-87C9-40D4-9954-55485DC982F7}"/>
    <dgm:cxn modelId="{E9E673E8-EE31-43D3-9D5A-F00528199B06}" type="presOf" srcId="{BBEB60B6-DA62-48BD-B0D9-0F6C38491139}" destId="{B760DD24-3C2E-4665-86C8-5E7FE5C036AA}" srcOrd="0" destOrd="0" presId="urn:microsoft.com/office/officeart/2008/layout/LinedList"/>
    <dgm:cxn modelId="{60229FFF-BAD0-4222-BFAB-90A78518DBAE}" type="presOf" srcId="{C76612D7-566D-45A6-8682-FD79E50B1638}" destId="{EA2F0B4D-601D-4110-9B8D-CD0349B155F9}" srcOrd="0" destOrd="0" presId="urn:microsoft.com/office/officeart/2008/layout/LinedList"/>
    <dgm:cxn modelId="{F257AD33-2758-413E-A981-1108D4473D45}" type="presParOf" srcId="{8AF060DC-E883-49C9-B037-F72665E81CC0}" destId="{D8B98820-C5D9-47BB-BF35-5597AB31B153}" srcOrd="0" destOrd="0" presId="urn:microsoft.com/office/officeart/2008/layout/LinedList"/>
    <dgm:cxn modelId="{604E9416-46E5-4CFF-B96C-D157AEB1F230}" type="presParOf" srcId="{8AF060DC-E883-49C9-B037-F72665E81CC0}" destId="{6554B88B-6EA6-4612-A234-4BE2FAEAA7FC}" srcOrd="1" destOrd="0" presId="urn:microsoft.com/office/officeart/2008/layout/LinedList"/>
    <dgm:cxn modelId="{6B000C13-F66B-4E9C-83C2-DF55EA29B1CD}" type="presParOf" srcId="{6554B88B-6EA6-4612-A234-4BE2FAEAA7FC}" destId="{B760DD24-3C2E-4665-86C8-5E7FE5C036AA}" srcOrd="0" destOrd="0" presId="urn:microsoft.com/office/officeart/2008/layout/LinedList"/>
    <dgm:cxn modelId="{92AEAD9F-DCA2-472D-929B-519B3C1F8E9C}" type="presParOf" srcId="{6554B88B-6EA6-4612-A234-4BE2FAEAA7FC}" destId="{F684B3E0-8FAA-429A-B6A2-8566C2A121DB}" srcOrd="1" destOrd="0" presId="urn:microsoft.com/office/officeart/2008/layout/LinedList"/>
    <dgm:cxn modelId="{4031E7C1-1AAA-49E5-8F48-7EFBFC2BC7F0}" type="presParOf" srcId="{8AF060DC-E883-49C9-B037-F72665E81CC0}" destId="{3471D52D-8F79-4424-8919-5777CED4B70F}" srcOrd="2" destOrd="0" presId="urn:microsoft.com/office/officeart/2008/layout/LinedList"/>
    <dgm:cxn modelId="{4431DB38-AF85-4F00-9C65-D23C87577AAD}" type="presParOf" srcId="{8AF060DC-E883-49C9-B037-F72665E81CC0}" destId="{C722DD18-2174-465A-9A4D-6F1EAB491C02}" srcOrd="3" destOrd="0" presId="urn:microsoft.com/office/officeart/2008/layout/LinedList"/>
    <dgm:cxn modelId="{D6B39005-6C84-497F-B722-81123E7D0DBD}" type="presParOf" srcId="{C722DD18-2174-465A-9A4D-6F1EAB491C02}" destId="{4F0A1692-3084-475B-B463-FDD9F2B537F8}" srcOrd="0" destOrd="0" presId="urn:microsoft.com/office/officeart/2008/layout/LinedList"/>
    <dgm:cxn modelId="{F7970E77-E984-49F8-9CA5-2BBFE20D783C}" type="presParOf" srcId="{C722DD18-2174-465A-9A4D-6F1EAB491C02}" destId="{1AE8FC93-5AEA-466B-AB8C-69BA2A9F1001}" srcOrd="1" destOrd="0" presId="urn:microsoft.com/office/officeart/2008/layout/LinedList"/>
    <dgm:cxn modelId="{1E4DBCF4-BE44-4D89-8A8E-B7B2C8E38614}" type="presParOf" srcId="{8AF060DC-E883-49C9-B037-F72665E81CC0}" destId="{211CF134-17A0-42EB-A3CC-6C1338ABB7D0}" srcOrd="4" destOrd="0" presId="urn:microsoft.com/office/officeart/2008/layout/LinedList"/>
    <dgm:cxn modelId="{692EDF1B-2CA1-4D18-B037-D369944E961E}" type="presParOf" srcId="{8AF060DC-E883-49C9-B037-F72665E81CC0}" destId="{6754E313-2DF7-4260-8206-4A67A1A93D71}" srcOrd="5" destOrd="0" presId="urn:microsoft.com/office/officeart/2008/layout/LinedList"/>
    <dgm:cxn modelId="{B04D04BC-D56D-447B-96E2-B923C31BD137}" type="presParOf" srcId="{6754E313-2DF7-4260-8206-4A67A1A93D71}" destId="{C850929C-8154-428F-9D70-AD36EBA71B82}" srcOrd="0" destOrd="0" presId="urn:microsoft.com/office/officeart/2008/layout/LinedList"/>
    <dgm:cxn modelId="{F7042006-C4A3-4FC6-934C-C73635C03CEF}" type="presParOf" srcId="{6754E313-2DF7-4260-8206-4A67A1A93D71}" destId="{C5609178-990B-42CF-A301-84313A79B270}" srcOrd="1" destOrd="0" presId="urn:microsoft.com/office/officeart/2008/layout/LinedList"/>
    <dgm:cxn modelId="{6B7F5C59-D979-418B-AF73-B9A7686208D2}" type="presParOf" srcId="{8AF060DC-E883-49C9-B037-F72665E81CC0}" destId="{3F38D28B-B0EE-4E50-82F4-DD58432F3C9B}" srcOrd="6" destOrd="0" presId="urn:microsoft.com/office/officeart/2008/layout/LinedList"/>
    <dgm:cxn modelId="{902924C3-984C-4EBE-ACA1-1C0DF1F7ECB6}" type="presParOf" srcId="{8AF060DC-E883-49C9-B037-F72665E81CC0}" destId="{00F07BB5-4172-4D52-B650-9045D208BA8D}" srcOrd="7" destOrd="0" presId="urn:microsoft.com/office/officeart/2008/layout/LinedList"/>
    <dgm:cxn modelId="{57740A9B-9EEE-430C-A902-7D182409F62C}" type="presParOf" srcId="{00F07BB5-4172-4D52-B650-9045D208BA8D}" destId="{EA2F0B4D-601D-4110-9B8D-CD0349B155F9}" srcOrd="0" destOrd="0" presId="urn:microsoft.com/office/officeart/2008/layout/LinedList"/>
    <dgm:cxn modelId="{D4CA6AB5-BE20-4FE9-9A75-2EAF1732808D}" type="presParOf" srcId="{00F07BB5-4172-4D52-B650-9045D208BA8D}" destId="{3F2F1C98-76B7-4567-BA45-F431CACEFA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98820-C5D9-47BB-BF35-5597AB31B153}">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60DD24-3C2E-4665-86C8-5E7FE5C036AA}">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JAIDEV CB.EN.U4AIE21117</a:t>
          </a:r>
        </a:p>
      </dsp:txBody>
      <dsp:txXfrm>
        <a:off x="0" y="0"/>
        <a:ext cx="6900512" cy="1384035"/>
      </dsp:txXfrm>
    </dsp:sp>
    <dsp:sp modelId="{3471D52D-8F79-4424-8919-5777CED4B70F}">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A1692-3084-475B-B463-FDD9F2B537F8}">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CHANDANA CB.EN.U4AIE21118</a:t>
          </a:r>
        </a:p>
      </dsp:txBody>
      <dsp:txXfrm>
        <a:off x="0" y="1384035"/>
        <a:ext cx="6900512" cy="1384035"/>
      </dsp:txXfrm>
    </dsp:sp>
    <dsp:sp modelId="{211CF134-17A0-42EB-A3CC-6C1338ABB7D0}">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0929C-8154-428F-9D70-AD36EBA71B82}">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CHARISHMA CB.EN.U4AIE21169</a:t>
          </a:r>
        </a:p>
      </dsp:txBody>
      <dsp:txXfrm>
        <a:off x="0" y="2768070"/>
        <a:ext cx="6900512" cy="1384035"/>
      </dsp:txXfrm>
    </dsp:sp>
    <dsp:sp modelId="{3F38D28B-B0EE-4E50-82F4-DD58432F3C9B}">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F0B4D-601D-4110-9B8D-CD0349B155F9}">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PRANISH CB.EN.U4AIE21137</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3BED-3D99-5A12-68F7-400429D223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50A7FE-E43F-F48B-A90C-EBA1D97D3B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24C00F-C6A1-A45F-7724-2D66D3B94682}"/>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5" name="Footer Placeholder 4">
            <a:extLst>
              <a:ext uri="{FF2B5EF4-FFF2-40B4-BE49-F238E27FC236}">
                <a16:creationId xmlns:a16="http://schemas.microsoft.com/office/drawing/2014/main" id="{065EE033-9BFB-422A-370E-4140133A1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4E8BC4-D075-C27D-C849-35C2A7D538BC}"/>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217381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85B44-3119-BB77-37DE-E8B4424AC5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C82693-B71A-460E-B3D2-DCC818C8E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68104A-6C5C-9737-0984-3B42B8C64C15}"/>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5" name="Footer Placeholder 4">
            <a:extLst>
              <a:ext uri="{FF2B5EF4-FFF2-40B4-BE49-F238E27FC236}">
                <a16:creationId xmlns:a16="http://schemas.microsoft.com/office/drawing/2014/main" id="{D7AB1EB4-1C39-CEB1-93C3-518B02924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9AB46E-36D2-FD7B-B73B-AF2C1E2B5AEC}"/>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414918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D3110B-C036-C38C-61FF-AAE60C43BA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55EC89-30B4-3EE8-C1A9-41894F7E5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FA7036-ACFA-3FD3-4D15-2EEB35B99189}"/>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5" name="Footer Placeholder 4">
            <a:extLst>
              <a:ext uri="{FF2B5EF4-FFF2-40B4-BE49-F238E27FC236}">
                <a16:creationId xmlns:a16="http://schemas.microsoft.com/office/drawing/2014/main" id="{2B5DE877-B1A3-FDBD-DD27-B99066E66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12620-F09C-0E12-C501-7C4D8C033B05}"/>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3619053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61FA-664E-D2DD-6E42-B44B66C7A1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33BB2E-0006-7A41-48D8-1AAC3A8E75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DC09D-2550-422F-CE2C-793DC248F3A7}"/>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5" name="Footer Placeholder 4">
            <a:extLst>
              <a:ext uri="{FF2B5EF4-FFF2-40B4-BE49-F238E27FC236}">
                <a16:creationId xmlns:a16="http://schemas.microsoft.com/office/drawing/2014/main" id="{9EF175D1-9338-9369-7B1B-57ACC1788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1AFB5E-2A5A-4732-AD56-8110B0BD3225}"/>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231053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50FE-BBB3-10BA-0F3B-8B354D9F8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09A7D6-1846-D712-87D5-09DD189B44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D10761-8C16-F71E-25AE-C04E2D103A4A}"/>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5" name="Footer Placeholder 4">
            <a:extLst>
              <a:ext uri="{FF2B5EF4-FFF2-40B4-BE49-F238E27FC236}">
                <a16:creationId xmlns:a16="http://schemas.microsoft.com/office/drawing/2014/main" id="{EFF57E4C-38F7-F3E5-A381-7970F02D4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4DB1E-8E3D-6121-7B1D-7E2D2AE171CA}"/>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124803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B432C-6F2F-750E-9EBA-3FDB4286A8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879E33-9F8B-4AD6-8A21-2F87E8E8CC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D166AB-6CC3-C962-14B7-473856FA2C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D0D055-9E48-D055-50F3-851C902691F6}"/>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6" name="Footer Placeholder 5">
            <a:extLst>
              <a:ext uri="{FF2B5EF4-FFF2-40B4-BE49-F238E27FC236}">
                <a16:creationId xmlns:a16="http://schemas.microsoft.com/office/drawing/2014/main" id="{B8D20D20-7FA8-7E0E-DA08-27A7EFA6C8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E00E13-61B6-B9DA-AB46-60AF8C729BCF}"/>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2806833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52FF-8F33-57CA-96FC-E6EDC07175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989091-A266-B9D9-1231-7EE69800F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699FB-CEAB-1B9C-B029-4C707A8B13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0D5396-EA24-2EE1-9C75-F706F139D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12410B-A0E4-D7DD-AE85-4E71CE92A7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E2AB3E-21B9-8A24-6B85-EFEBB8A6C1CA}"/>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8" name="Footer Placeholder 7">
            <a:extLst>
              <a:ext uri="{FF2B5EF4-FFF2-40B4-BE49-F238E27FC236}">
                <a16:creationId xmlns:a16="http://schemas.microsoft.com/office/drawing/2014/main" id="{FE28CF70-C264-624F-012B-A30B5D267E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696CC1-3D74-1651-A56E-B4DAC68C32BD}"/>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183762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2C14-3563-C0C7-68F4-C925D2524B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84BB10-AF7A-3E26-42C1-68573EBE37BE}"/>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4" name="Footer Placeholder 3">
            <a:extLst>
              <a:ext uri="{FF2B5EF4-FFF2-40B4-BE49-F238E27FC236}">
                <a16:creationId xmlns:a16="http://schemas.microsoft.com/office/drawing/2014/main" id="{DC95C205-E6AC-54CC-53F2-767CACA551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91EE29-C2D2-A2AC-B8A6-76031C7E64FA}"/>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238981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B2E3E3-6711-1533-A2E8-4AE2D10BE7F8}"/>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3" name="Footer Placeholder 2">
            <a:extLst>
              <a:ext uri="{FF2B5EF4-FFF2-40B4-BE49-F238E27FC236}">
                <a16:creationId xmlns:a16="http://schemas.microsoft.com/office/drawing/2014/main" id="{E968ED20-523D-E2C3-3D1C-457A7D2216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B36923-93A0-6C89-A811-102162A95A1D}"/>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1160383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A6B5-0D2A-A8BD-2C8C-142A29C02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2E1298-0D4D-F832-BB11-F8D446484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F80A4D-82BF-6795-DC1D-49EDA86CCD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33155-FBE6-9CDD-85DE-A183452DCB8B}"/>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6" name="Footer Placeholder 5">
            <a:extLst>
              <a:ext uri="{FF2B5EF4-FFF2-40B4-BE49-F238E27FC236}">
                <a16:creationId xmlns:a16="http://schemas.microsoft.com/office/drawing/2014/main" id="{97AEC6BF-4104-D6BE-84BC-7B515ED9DB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81636D-5B2E-1208-B96A-8B630F097E3A}"/>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415010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04F75-61EC-2B36-6EA0-8B58ED08B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2FF2C6-0D9E-64FF-4CB7-7C85B069F3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AEB7A0-2C1B-466F-AC27-542FC3750B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93FB9-96BA-7D81-8463-E5A4C1BE61A9}"/>
              </a:ext>
            </a:extLst>
          </p:cNvPr>
          <p:cNvSpPr>
            <a:spLocks noGrp="1"/>
          </p:cNvSpPr>
          <p:nvPr>
            <p:ph type="dt" sz="half" idx="10"/>
          </p:nvPr>
        </p:nvSpPr>
        <p:spPr/>
        <p:txBody>
          <a:bodyPr/>
          <a:lstStyle/>
          <a:p>
            <a:fld id="{F155B369-B727-4351-9BF6-C13613DEEB7A}" type="datetimeFigureOut">
              <a:rPr lang="en-IN" smtClean="0"/>
              <a:t>29-01-2023</a:t>
            </a:fld>
            <a:endParaRPr lang="en-IN"/>
          </a:p>
        </p:txBody>
      </p:sp>
      <p:sp>
        <p:nvSpPr>
          <p:cNvPr id="6" name="Footer Placeholder 5">
            <a:extLst>
              <a:ext uri="{FF2B5EF4-FFF2-40B4-BE49-F238E27FC236}">
                <a16:creationId xmlns:a16="http://schemas.microsoft.com/office/drawing/2014/main" id="{3D59895A-C172-35A9-5F38-AFC52FD8A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1C495D-AFAA-924B-B825-1C654C67FA0E}"/>
              </a:ext>
            </a:extLst>
          </p:cNvPr>
          <p:cNvSpPr>
            <a:spLocks noGrp="1"/>
          </p:cNvSpPr>
          <p:nvPr>
            <p:ph type="sldNum" sz="quarter" idx="12"/>
          </p:nvPr>
        </p:nvSpPr>
        <p:spPr/>
        <p:txBody>
          <a:bodyPr/>
          <a:lstStyle/>
          <a:p>
            <a:fld id="{F098D7C1-7F1A-4962-95C4-71108A48513F}" type="slidenum">
              <a:rPr lang="en-IN" smtClean="0"/>
              <a:t>‹#›</a:t>
            </a:fld>
            <a:endParaRPr lang="en-IN"/>
          </a:p>
        </p:txBody>
      </p:sp>
    </p:spTree>
    <p:extLst>
      <p:ext uri="{BB962C8B-B14F-4D97-AF65-F5344CB8AC3E}">
        <p14:creationId xmlns:p14="http://schemas.microsoft.com/office/powerpoint/2010/main" val="164241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3D16EC-5923-C893-4910-5BB9024BEB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C0EE2-66BD-E448-0DC3-31215501C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62A6A-7BC6-ECDA-D7D9-91E416616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5B369-B727-4351-9BF6-C13613DEEB7A}" type="datetimeFigureOut">
              <a:rPr lang="en-IN" smtClean="0"/>
              <a:t>29-01-2023</a:t>
            </a:fld>
            <a:endParaRPr lang="en-IN"/>
          </a:p>
        </p:txBody>
      </p:sp>
      <p:sp>
        <p:nvSpPr>
          <p:cNvPr id="5" name="Footer Placeholder 4">
            <a:extLst>
              <a:ext uri="{FF2B5EF4-FFF2-40B4-BE49-F238E27FC236}">
                <a16:creationId xmlns:a16="http://schemas.microsoft.com/office/drawing/2014/main" id="{0E187358-D686-8ECC-DB36-DBE9C2D0A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C1E510-D759-DB84-FF24-943F013A35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8D7C1-7F1A-4962-95C4-71108A48513F}" type="slidenum">
              <a:rPr lang="en-IN" smtClean="0"/>
              <a:t>‹#›</a:t>
            </a:fld>
            <a:endParaRPr lang="en-IN"/>
          </a:p>
        </p:txBody>
      </p:sp>
    </p:spTree>
    <p:extLst>
      <p:ext uri="{BB962C8B-B14F-4D97-AF65-F5344CB8AC3E}">
        <p14:creationId xmlns:p14="http://schemas.microsoft.com/office/powerpoint/2010/main" val="3119179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759A-FDF2-9554-7178-5DB11BE512BF}"/>
              </a:ext>
            </a:extLst>
          </p:cNvPr>
          <p:cNvSpPr>
            <a:spLocks noGrp="1"/>
          </p:cNvSpPr>
          <p:nvPr>
            <p:ph type="ctrTitle"/>
          </p:nvPr>
        </p:nvSpPr>
        <p:spPr/>
        <p:txBody>
          <a:bodyPr/>
          <a:lstStyle/>
          <a:p>
            <a:r>
              <a:rPr lang="en-US" dirty="0"/>
              <a:t>Python for Machine Learning</a:t>
            </a:r>
            <a:endParaRPr lang="en-IN" dirty="0"/>
          </a:p>
        </p:txBody>
      </p:sp>
      <p:sp>
        <p:nvSpPr>
          <p:cNvPr id="3" name="Subtitle 2">
            <a:extLst>
              <a:ext uri="{FF2B5EF4-FFF2-40B4-BE49-F238E27FC236}">
                <a16:creationId xmlns:a16="http://schemas.microsoft.com/office/drawing/2014/main" id="{BDC5CA2F-9182-EFDB-EAA6-E15755D4AEBE}"/>
              </a:ext>
            </a:extLst>
          </p:cNvPr>
          <p:cNvSpPr>
            <a:spLocks noGrp="1"/>
          </p:cNvSpPr>
          <p:nvPr>
            <p:ph type="subTitle" idx="1"/>
          </p:nvPr>
        </p:nvSpPr>
        <p:spPr/>
        <p:txBody>
          <a:bodyPr/>
          <a:lstStyle/>
          <a:p>
            <a:r>
              <a:rPr lang="en-US" dirty="0"/>
              <a:t>Term Project</a:t>
            </a:r>
          </a:p>
          <a:p>
            <a:r>
              <a:rPr lang="en-US" dirty="0"/>
              <a:t>Batch: B</a:t>
            </a:r>
          </a:p>
          <a:p>
            <a:r>
              <a:rPr lang="en-US" dirty="0"/>
              <a:t>Group : 2</a:t>
            </a:r>
            <a:endParaRPr lang="en-IN" dirty="0"/>
          </a:p>
        </p:txBody>
      </p:sp>
    </p:spTree>
    <p:extLst>
      <p:ext uri="{BB962C8B-B14F-4D97-AF65-F5344CB8AC3E}">
        <p14:creationId xmlns:p14="http://schemas.microsoft.com/office/powerpoint/2010/main" val="1415991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23925" y="648970"/>
            <a:ext cx="9796780" cy="1014730"/>
          </a:xfrm>
          <a:prstGeom prst="rect">
            <a:avLst/>
          </a:prstGeom>
          <a:noFill/>
        </p:spPr>
        <p:txBody>
          <a:bodyPr wrap="square" rtlCol="0">
            <a:spAutoFit/>
          </a:bodyPr>
          <a:lstStyle/>
          <a:p>
            <a:pPr marL="285750" indent="-285750">
              <a:buFont typeface="Wingdings" panose="05000000000000000000" charset="0"/>
              <a:buChar char="Ø"/>
            </a:pPr>
            <a:r>
              <a:rPr lang="en-US" sz="2000">
                <a:latin typeface="Californian FB" panose="0207040306080B030204" charset="0"/>
                <a:cs typeface="Californian FB" panose="0207040306080B030204" charset="0"/>
              </a:rPr>
              <a:t>KNN algorithm at the training phase just stores the dataset and when it gets new data, then it classifies that data into a category that is much similar to the new data</a:t>
            </a:r>
          </a:p>
          <a:p>
            <a:pPr indent="0">
              <a:buFont typeface="Wingdings" panose="05000000000000000000" charset="0"/>
              <a:buNone/>
            </a:pPr>
            <a:endParaRPr lang="en-US" sz="2000">
              <a:latin typeface="Californian FB" panose="0207040306080B030204" charset="0"/>
              <a:cs typeface="Californian FB" panose="0207040306080B030204" charset="0"/>
            </a:endParaRPr>
          </a:p>
        </p:txBody>
      </p:sp>
      <p:pic>
        <p:nvPicPr>
          <p:cNvPr id="4" name="Picture 3"/>
          <p:cNvPicPr>
            <a:picLocks noChangeAspect="1"/>
          </p:cNvPicPr>
          <p:nvPr/>
        </p:nvPicPr>
        <p:blipFill>
          <a:blip r:embed="rId2"/>
          <a:stretch>
            <a:fillRect/>
          </a:stretch>
        </p:blipFill>
        <p:spPr>
          <a:xfrm>
            <a:off x="3170555" y="2155190"/>
            <a:ext cx="5539740" cy="2834640"/>
          </a:xfrm>
          <a:prstGeom prst="rect">
            <a:avLst/>
          </a:prstGeom>
        </p:spPr>
      </p:pic>
    </p:spTree>
    <p:extLst>
      <p:ext uri="{BB962C8B-B14F-4D97-AF65-F5344CB8AC3E}">
        <p14:creationId xmlns:p14="http://schemas.microsoft.com/office/powerpoint/2010/main" val="55983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95325" y="521335"/>
            <a:ext cx="8047990" cy="460375"/>
          </a:xfrm>
          <a:prstGeom prst="rect">
            <a:avLst/>
          </a:prstGeom>
          <a:noFill/>
        </p:spPr>
        <p:txBody>
          <a:bodyPr wrap="square" rtlCol="0">
            <a:spAutoFit/>
          </a:bodyPr>
          <a:lstStyle/>
          <a:p>
            <a:r>
              <a:rPr lang="en-US" sz="2400" b="1" u="sng">
                <a:ln/>
                <a:solidFill>
                  <a:schemeClr val="tx1"/>
                </a:solidFill>
                <a:effectLst>
                  <a:outerShdw blurRad="38100" dist="19050" dir="2700000" algn="tl" rotWithShape="0">
                    <a:schemeClr val="dk1">
                      <a:alpha val="40000"/>
                    </a:schemeClr>
                  </a:outerShdw>
                </a:effectLst>
                <a:latin typeface="Californian FB" panose="0207040306080B030204" charset="0"/>
                <a:cs typeface="Californian FB" panose="0207040306080B030204" charset="0"/>
              </a:rPr>
              <a:t>Why do we need a K-NN Algorithm?</a:t>
            </a:r>
          </a:p>
        </p:txBody>
      </p:sp>
      <p:sp>
        <p:nvSpPr>
          <p:cNvPr id="3" name="Text Box 2"/>
          <p:cNvSpPr txBox="1"/>
          <p:nvPr/>
        </p:nvSpPr>
        <p:spPr>
          <a:xfrm>
            <a:off x="895350" y="1325245"/>
            <a:ext cx="10599420" cy="922020"/>
          </a:xfrm>
          <a:prstGeom prst="rect">
            <a:avLst/>
          </a:prstGeom>
          <a:noFill/>
        </p:spPr>
        <p:txBody>
          <a:bodyPr wrap="square" rtlCol="0" anchor="t">
            <a:spAutoFit/>
          </a:bodyPr>
          <a:lstStyle/>
          <a:p>
            <a:pPr marL="285750" indent="-285750">
              <a:buFont typeface="Wingdings" panose="05000000000000000000" charset="0"/>
              <a:buChar char="Ø"/>
            </a:pPr>
            <a:r>
              <a:rPr lang="en-US">
                <a:latin typeface="Californian FB" panose="0207040306080B030204" charset="0"/>
                <a:cs typeface="Californian FB" panose="0207040306080B030204" charset="0"/>
              </a:rPr>
              <a:t>Suppose there are two categories, i.e., Category A and Category B, and we have a new data point x1, so this data point will lie in which of these categories. To solve this type of problem, we need a K-NN algorithm. With the help of K-NN, we can easily identify the category </a:t>
            </a:r>
          </a:p>
        </p:txBody>
      </p:sp>
      <p:pic>
        <p:nvPicPr>
          <p:cNvPr id="4" name="Picture 3"/>
          <p:cNvPicPr>
            <a:picLocks noChangeAspect="1"/>
          </p:cNvPicPr>
          <p:nvPr/>
        </p:nvPicPr>
        <p:blipFill>
          <a:blip r:embed="rId2"/>
          <a:stretch>
            <a:fillRect/>
          </a:stretch>
        </p:blipFill>
        <p:spPr>
          <a:xfrm>
            <a:off x="2444750" y="3160395"/>
            <a:ext cx="3108960" cy="3101340"/>
          </a:xfrm>
          <a:prstGeom prst="rect">
            <a:avLst/>
          </a:prstGeom>
        </p:spPr>
      </p:pic>
      <p:sp>
        <p:nvSpPr>
          <p:cNvPr id="5" name="Text Box 4"/>
          <p:cNvSpPr txBox="1"/>
          <p:nvPr/>
        </p:nvSpPr>
        <p:spPr>
          <a:xfrm>
            <a:off x="6408420" y="3982085"/>
            <a:ext cx="1492885" cy="1445260"/>
          </a:xfrm>
          <a:prstGeom prst="rect">
            <a:avLst/>
          </a:prstGeom>
          <a:noFill/>
        </p:spPr>
        <p:txBody>
          <a:bodyPr wrap="square" rtlCol="0">
            <a:spAutoFit/>
          </a:bodyPr>
          <a:lstStyle/>
          <a:p>
            <a:r>
              <a:rPr lang="en-IN" altLang="en-US" sz="8800">
                <a:ln/>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27727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48640" y="337820"/>
            <a:ext cx="4651375" cy="521970"/>
          </a:xfrm>
          <a:prstGeom prst="rect">
            <a:avLst/>
          </a:prstGeom>
          <a:noFill/>
        </p:spPr>
        <p:txBody>
          <a:bodyPr wrap="square" rtlCol="0">
            <a:spAutoFit/>
          </a:bodyPr>
          <a:lstStyle/>
          <a:p>
            <a:r>
              <a:rPr lang="en-US" sz="2800" b="1" u="sng">
                <a:ln/>
                <a:solidFill>
                  <a:schemeClr val="tx1"/>
                </a:solidFill>
                <a:effectLst>
                  <a:outerShdw blurRad="38100" dist="19050" dir="2700000" algn="tl" rotWithShape="0">
                    <a:schemeClr val="dk1">
                      <a:alpha val="40000"/>
                    </a:schemeClr>
                  </a:outerShdw>
                </a:effectLst>
                <a:latin typeface="Californian FB" panose="0207040306080B030204" charset="0"/>
                <a:cs typeface="Californian FB" panose="0207040306080B030204" charset="0"/>
              </a:rPr>
              <a:t>How does K-NN work?</a:t>
            </a:r>
          </a:p>
        </p:txBody>
      </p:sp>
      <p:sp>
        <p:nvSpPr>
          <p:cNvPr id="3" name="Text Box 2"/>
          <p:cNvSpPr txBox="1"/>
          <p:nvPr/>
        </p:nvSpPr>
        <p:spPr>
          <a:xfrm>
            <a:off x="484505" y="1180465"/>
            <a:ext cx="8231505" cy="5015865"/>
          </a:xfrm>
          <a:prstGeom prst="rect">
            <a:avLst/>
          </a:prstGeom>
          <a:noFill/>
        </p:spPr>
        <p:txBody>
          <a:bodyPr wrap="square" rtlCol="0">
            <a:spAutoFit/>
          </a:bodyPr>
          <a:lstStyle/>
          <a:p>
            <a:r>
              <a:rPr lang="en-US" sz="2000">
                <a:latin typeface="Californian FB" panose="0207040306080B030204" charset="0"/>
                <a:cs typeface="Californian FB" panose="0207040306080B030204" charset="0"/>
              </a:rPr>
              <a:t>The K-NN working can be explained on the basis of the below algorithm:</a:t>
            </a:r>
          </a:p>
          <a:p>
            <a:endParaRPr lang="en-US" sz="2000">
              <a:latin typeface="Californian FB" panose="0207040306080B030204" charset="0"/>
              <a:cs typeface="Californian FB" panose="0207040306080B030204" charset="0"/>
            </a:endParaRPr>
          </a:p>
          <a:p>
            <a:r>
              <a:rPr lang="en-US" sz="2000">
                <a:latin typeface="Californian FB" panose="0207040306080B030204" charset="0"/>
                <a:cs typeface="Californian FB" panose="0207040306080B030204" charset="0"/>
              </a:rPr>
              <a:t>Step-1: Select the number K of the neighbors</a:t>
            </a:r>
          </a:p>
          <a:p>
            <a:endParaRPr lang="en-US" sz="2000">
              <a:latin typeface="Californian FB" panose="0207040306080B030204" charset="0"/>
              <a:cs typeface="Californian FB" panose="0207040306080B030204" charset="0"/>
            </a:endParaRPr>
          </a:p>
          <a:p>
            <a:r>
              <a:rPr lang="en-US" sz="2000">
                <a:latin typeface="Californian FB" panose="0207040306080B030204" charset="0"/>
                <a:cs typeface="Californian FB" panose="0207040306080B030204" charset="0"/>
              </a:rPr>
              <a:t>Step-2: Calculate the Euclidean distance of K number of neighbors</a:t>
            </a:r>
          </a:p>
          <a:p>
            <a:endParaRPr lang="en-US" sz="2000">
              <a:latin typeface="Californian FB" panose="0207040306080B030204" charset="0"/>
              <a:cs typeface="Californian FB" panose="0207040306080B030204" charset="0"/>
            </a:endParaRPr>
          </a:p>
          <a:p>
            <a:r>
              <a:rPr lang="en-US" sz="2000">
                <a:latin typeface="Californian FB" panose="0207040306080B030204" charset="0"/>
                <a:cs typeface="Californian FB" panose="0207040306080B030204" charset="0"/>
              </a:rPr>
              <a:t>Step-3: Take the K nearest neighbors as per the calculated Euclidean distance.</a:t>
            </a:r>
          </a:p>
          <a:p>
            <a:endParaRPr lang="en-US" sz="2000">
              <a:latin typeface="Californian FB" panose="0207040306080B030204" charset="0"/>
              <a:cs typeface="Californian FB" panose="0207040306080B030204" charset="0"/>
            </a:endParaRPr>
          </a:p>
          <a:p>
            <a:r>
              <a:rPr lang="en-US" sz="2000">
                <a:latin typeface="Californian FB" panose="0207040306080B030204" charset="0"/>
                <a:cs typeface="Californian FB" panose="0207040306080B030204" charset="0"/>
              </a:rPr>
              <a:t>Step-4: Among these k neighbors, count the number of the data points in each category.</a:t>
            </a:r>
          </a:p>
          <a:p>
            <a:endParaRPr lang="en-US" sz="2000">
              <a:latin typeface="Californian FB" panose="0207040306080B030204" charset="0"/>
              <a:cs typeface="Californian FB" panose="0207040306080B030204" charset="0"/>
            </a:endParaRPr>
          </a:p>
          <a:p>
            <a:r>
              <a:rPr lang="en-US" sz="2000">
                <a:latin typeface="Californian FB" panose="0207040306080B030204" charset="0"/>
                <a:cs typeface="Californian FB" panose="0207040306080B030204" charset="0"/>
              </a:rPr>
              <a:t>Step-5: Assign the new data points to that category for which the number of the neighbor is maximum.</a:t>
            </a:r>
          </a:p>
          <a:p>
            <a:endParaRPr lang="en-US" sz="2000">
              <a:latin typeface="Californian FB" panose="0207040306080B030204" charset="0"/>
              <a:cs typeface="Californian FB" panose="0207040306080B030204" charset="0"/>
            </a:endParaRPr>
          </a:p>
          <a:p>
            <a:r>
              <a:rPr lang="en-US" sz="2000">
                <a:latin typeface="Californian FB" panose="0207040306080B030204" charset="0"/>
                <a:cs typeface="Californian FB" panose="0207040306080B030204" charset="0"/>
              </a:rPr>
              <a:t>Step-6: Our model is ready.</a:t>
            </a:r>
          </a:p>
          <a:p>
            <a:endParaRPr lang="en-US" sz="2000">
              <a:latin typeface="Californian FB" panose="0207040306080B030204" charset="0"/>
              <a:cs typeface="Californian FB" panose="0207040306080B030204" charset="0"/>
            </a:endParaRPr>
          </a:p>
        </p:txBody>
      </p:sp>
    </p:spTree>
    <p:extLst>
      <p:ext uri="{BB962C8B-B14F-4D97-AF65-F5344CB8AC3E}">
        <p14:creationId xmlns:p14="http://schemas.microsoft.com/office/powerpoint/2010/main" val="298622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0065" y="3128645"/>
            <a:ext cx="3514725" cy="2832100"/>
          </a:xfrm>
          <a:prstGeom prst="rect">
            <a:avLst/>
          </a:prstGeom>
        </p:spPr>
      </p:pic>
      <p:sp>
        <p:nvSpPr>
          <p:cNvPr id="2" name="Text Box 1"/>
          <p:cNvSpPr txBox="1"/>
          <p:nvPr/>
        </p:nvSpPr>
        <p:spPr>
          <a:xfrm>
            <a:off x="647065" y="371475"/>
            <a:ext cx="10318115" cy="2030095"/>
          </a:xfrm>
          <a:prstGeom prst="rect">
            <a:avLst/>
          </a:prstGeom>
          <a:noFill/>
        </p:spPr>
        <p:txBody>
          <a:bodyPr wrap="square" rtlCol="0" anchor="t">
            <a:spAutoFit/>
          </a:bodyPr>
          <a:lstStyle/>
          <a:p>
            <a:pPr marL="285750" indent="-285750">
              <a:buFont typeface="Wingdings" panose="05000000000000000000" charset="0"/>
              <a:buChar char="Ø"/>
            </a:pPr>
            <a:r>
              <a:rPr lang="en-US">
                <a:latin typeface="Californian FB" panose="0207040306080B030204" charset="0"/>
                <a:cs typeface="Californian FB" panose="0207040306080B030204" charset="0"/>
              </a:rPr>
              <a:t>Suppose we have a new data point and we need to put it in the required category. Consider the below image:</a:t>
            </a:r>
          </a:p>
          <a:p>
            <a:endParaRPr lang="en-US">
              <a:latin typeface="Californian FB" panose="0207040306080B030204" charset="0"/>
              <a:cs typeface="Californian FB" panose="0207040306080B030204" charset="0"/>
            </a:endParaRPr>
          </a:p>
          <a:p>
            <a:pPr marL="285750" indent="-285750">
              <a:buFont typeface="Wingdings" panose="05000000000000000000" charset="0"/>
              <a:buChar char="Ø"/>
            </a:pPr>
            <a:r>
              <a:rPr lang="en-US">
                <a:latin typeface="Californian FB" panose="0207040306080B030204" charset="0"/>
                <a:cs typeface="Californian FB" panose="0207040306080B030204" charset="0"/>
              </a:rPr>
              <a:t>Firstly, we will choose the number of neighbors, so we will choose the k=5</a:t>
            </a:r>
          </a:p>
          <a:p>
            <a:pPr marL="285750" indent="-285750">
              <a:buFont typeface="Wingdings" panose="05000000000000000000" charset="0"/>
              <a:buChar char="Ø"/>
            </a:pPr>
            <a:endParaRPr lang="en-US">
              <a:latin typeface="Californian FB" panose="0207040306080B030204" charset="0"/>
              <a:cs typeface="Californian FB" panose="0207040306080B030204" charset="0"/>
            </a:endParaRPr>
          </a:p>
          <a:p>
            <a:pPr marL="285750" indent="-285750">
              <a:buFont typeface="Wingdings" panose="05000000000000000000" charset="0"/>
              <a:buChar char="Ø"/>
            </a:pPr>
            <a:r>
              <a:rPr lang="en-US">
                <a:latin typeface="Californian FB" panose="0207040306080B030204" charset="0"/>
                <a:cs typeface="Californian FB" panose="0207040306080B030204" charset="0"/>
              </a:rPr>
              <a:t>Next, we will calculate the Euclidean distance between the data points. The Euclidean distance is the distance between two points, which we have already studied in geometry. It can be calculated as:</a:t>
            </a:r>
          </a:p>
        </p:txBody>
      </p:sp>
      <p:pic>
        <p:nvPicPr>
          <p:cNvPr id="100" name="Picture 99"/>
          <p:cNvPicPr/>
          <p:nvPr/>
        </p:nvPicPr>
        <p:blipFill>
          <a:blip r:embed="rId3"/>
          <a:stretch>
            <a:fillRect/>
          </a:stretch>
        </p:blipFill>
        <p:spPr>
          <a:xfrm>
            <a:off x="6010910" y="3310255"/>
            <a:ext cx="4341495" cy="2244725"/>
          </a:xfrm>
          <a:prstGeom prst="rect">
            <a:avLst/>
          </a:prstGeom>
          <a:noFill/>
          <a:ln w="9525">
            <a:noFill/>
          </a:ln>
        </p:spPr>
      </p:pic>
    </p:spTree>
    <p:extLst>
      <p:ext uri="{BB962C8B-B14F-4D97-AF65-F5344CB8AC3E}">
        <p14:creationId xmlns:p14="http://schemas.microsoft.com/office/powerpoint/2010/main" val="429249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658495" y="486410"/>
            <a:ext cx="10123170" cy="645160"/>
          </a:xfrm>
          <a:prstGeom prst="rect">
            <a:avLst/>
          </a:prstGeom>
          <a:noFill/>
        </p:spPr>
        <p:txBody>
          <a:bodyPr wrap="square" rtlCol="0">
            <a:spAutoFit/>
          </a:bodyPr>
          <a:lstStyle/>
          <a:p>
            <a:r>
              <a:rPr lang="en-US">
                <a:latin typeface="Californian FB" panose="0207040306080B030204" charset="0"/>
                <a:cs typeface="Californian FB" panose="0207040306080B030204" charset="0"/>
              </a:rPr>
              <a:t>By calculating the Euclidean distance we got the nearest neighbors, as three nearest neighbors in category A and two nearest neighbors in category B. Consider the below image:</a:t>
            </a:r>
          </a:p>
        </p:txBody>
      </p:sp>
      <p:pic>
        <p:nvPicPr>
          <p:cNvPr id="6" name="Picture 5"/>
          <p:cNvPicPr>
            <a:picLocks noChangeAspect="1"/>
          </p:cNvPicPr>
          <p:nvPr/>
        </p:nvPicPr>
        <p:blipFill>
          <a:blip r:embed="rId2"/>
          <a:stretch>
            <a:fillRect/>
          </a:stretch>
        </p:blipFill>
        <p:spPr>
          <a:xfrm>
            <a:off x="2924175" y="1569720"/>
            <a:ext cx="5227320" cy="3901440"/>
          </a:xfrm>
          <a:prstGeom prst="rect">
            <a:avLst/>
          </a:prstGeom>
        </p:spPr>
      </p:pic>
      <p:sp>
        <p:nvSpPr>
          <p:cNvPr id="7" name="Text Box 6"/>
          <p:cNvSpPr txBox="1"/>
          <p:nvPr/>
        </p:nvSpPr>
        <p:spPr>
          <a:xfrm>
            <a:off x="515620" y="5713095"/>
            <a:ext cx="9649460" cy="645160"/>
          </a:xfrm>
          <a:prstGeom prst="rect">
            <a:avLst/>
          </a:prstGeom>
          <a:noFill/>
        </p:spPr>
        <p:txBody>
          <a:bodyPr wrap="square" rtlCol="0" anchor="t">
            <a:spAutoFit/>
          </a:bodyPr>
          <a:lstStyle/>
          <a:p>
            <a:r>
              <a:rPr lang="en-US">
                <a:latin typeface="Californian FB" panose="0207040306080B030204" charset="0"/>
                <a:cs typeface="Californian FB" panose="0207040306080B030204" charset="0"/>
              </a:rPr>
              <a:t>As we can see the 3 nearest neighbors are from category A, hence this new data point must belong to category A</a:t>
            </a:r>
          </a:p>
        </p:txBody>
      </p:sp>
    </p:spTree>
    <p:extLst>
      <p:ext uri="{BB962C8B-B14F-4D97-AF65-F5344CB8AC3E}">
        <p14:creationId xmlns:p14="http://schemas.microsoft.com/office/powerpoint/2010/main" val="649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6585" y="665480"/>
            <a:ext cx="7936230" cy="460375"/>
          </a:xfrm>
          <a:prstGeom prst="rect">
            <a:avLst/>
          </a:prstGeom>
          <a:noFill/>
        </p:spPr>
        <p:txBody>
          <a:bodyPr wrap="square" rtlCol="0" anchor="t">
            <a:spAutoFit/>
          </a:bodyPr>
          <a:lstStyle/>
          <a:p>
            <a:r>
              <a:rPr lang="en-US" sz="2400" b="1" u="sng">
                <a:ln/>
                <a:solidFill>
                  <a:schemeClr val="tx1"/>
                </a:solidFill>
                <a:effectLst>
                  <a:outerShdw blurRad="38100" dist="19050" dir="2700000" algn="tl" rotWithShape="0">
                    <a:schemeClr val="dk1">
                      <a:alpha val="40000"/>
                    </a:schemeClr>
                  </a:outerShdw>
                </a:effectLst>
              </a:rPr>
              <a:t>How to select the value of K in the K-NN Algorithm?</a:t>
            </a:r>
          </a:p>
        </p:txBody>
      </p:sp>
      <p:sp>
        <p:nvSpPr>
          <p:cNvPr id="3" name="Text Box 2"/>
          <p:cNvSpPr txBox="1"/>
          <p:nvPr/>
        </p:nvSpPr>
        <p:spPr>
          <a:xfrm>
            <a:off x="394970" y="2291715"/>
            <a:ext cx="10720705" cy="2584450"/>
          </a:xfrm>
          <a:prstGeom prst="rect">
            <a:avLst/>
          </a:prstGeom>
          <a:noFill/>
        </p:spPr>
        <p:txBody>
          <a:bodyPr wrap="square" rtlCol="0">
            <a:spAutoFit/>
          </a:bodyPr>
          <a:lstStyle/>
          <a:p>
            <a:pPr marL="285750" indent="-285750">
              <a:buFont typeface="Wingdings" panose="05000000000000000000" charset="0"/>
              <a:buChar char="Ø"/>
            </a:pPr>
            <a:r>
              <a:rPr lang="en-US"/>
              <a:t>There is no particular way to determine the best value for "K", so we need to try some values to find the best out of them. </a:t>
            </a:r>
          </a:p>
          <a:p>
            <a:pPr indent="0">
              <a:buFont typeface="Wingdings" panose="05000000000000000000" charset="0"/>
              <a:buNone/>
            </a:pPr>
            <a:endParaRPr lang="en-US"/>
          </a:p>
          <a:p>
            <a:pPr marL="285750" indent="-285750">
              <a:buFont typeface="Wingdings" panose="05000000000000000000" charset="0"/>
              <a:buChar char="Ø"/>
            </a:pPr>
            <a:r>
              <a:rPr lang="en-US"/>
              <a:t>The most preferred value for K is 5.</a:t>
            </a:r>
          </a:p>
          <a:p>
            <a:pPr indent="0">
              <a:buFont typeface="Wingdings" panose="05000000000000000000" charset="0"/>
              <a:buNone/>
            </a:pPr>
            <a:endParaRPr lang="en-US"/>
          </a:p>
          <a:p>
            <a:pPr marL="285750" indent="-285750">
              <a:buFont typeface="Wingdings" panose="05000000000000000000" charset="0"/>
              <a:buChar char="Ø"/>
            </a:pPr>
            <a:r>
              <a:rPr lang="en-US"/>
              <a:t>A very low value for K such as K=1 or K=2, can be noisy and lead to the effects of outliers in the model</a:t>
            </a:r>
          </a:p>
          <a:p>
            <a:pPr indent="0">
              <a:buFont typeface="Wingdings" panose="05000000000000000000" charset="0"/>
              <a:buNone/>
            </a:pPr>
            <a:endParaRPr lang="en-US"/>
          </a:p>
          <a:p>
            <a:pPr marL="285750" indent="-285750">
              <a:buFont typeface="Wingdings" panose="05000000000000000000" charset="0"/>
              <a:buChar char="Ø"/>
            </a:pPr>
            <a:r>
              <a:rPr lang="en-US"/>
              <a:t>Large values for K are good, but it may find some difficulties.</a:t>
            </a:r>
          </a:p>
        </p:txBody>
      </p:sp>
    </p:spTree>
    <p:extLst>
      <p:ext uri="{BB962C8B-B14F-4D97-AF65-F5344CB8AC3E}">
        <p14:creationId xmlns:p14="http://schemas.microsoft.com/office/powerpoint/2010/main" val="60052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87705" y="474980"/>
            <a:ext cx="9842500" cy="5169535"/>
          </a:xfrm>
          <a:prstGeom prst="rect">
            <a:avLst/>
          </a:prstGeom>
          <a:noFill/>
        </p:spPr>
        <p:txBody>
          <a:bodyPr wrap="square" rtlCol="0" anchor="t">
            <a:spAutoFit/>
          </a:bodyPr>
          <a:lstStyle/>
          <a:p>
            <a:pPr indent="0">
              <a:buFont typeface="Wingdings" panose="05000000000000000000" charset="0"/>
              <a:buNone/>
            </a:pPr>
            <a:r>
              <a:rPr lang="en-US" sz="2400" b="1" u="sng">
                <a:ln/>
                <a:solidFill>
                  <a:schemeClr val="tx1"/>
                </a:solidFill>
                <a:effectLst>
                  <a:outerShdw blurRad="38100" dist="19050" dir="2700000" algn="tl" rotWithShape="0">
                    <a:schemeClr val="dk1">
                      <a:alpha val="40000"/>
                    </a:schemeClr>
                  </a:outerShdw>
                </a:effectLst>
                <a:latin typeface="Californian FB" panose="0207040306080B030204" charset="0"/>
                <a:cs typeface="Californian FB" panose="0207040306080B030204" charset="0"/>
              </a:rPr>
              <a:t>Advantages of KNN Algorithm:</a:t>
            </a:r>
          </a:p>
          <a:p>
            <a:pPr indent="0">
              <a:buFont typeface="Wingdings" panose="05000000000000000000" charset="0"/>
              <a:buNone/>
            </a:pPr>
            <a:endParaRPr lang="en-US" sz="2400" b="1" u="sng">
              <a:ln/>
              <a:solidFill>
                <a:schemeClr val="tx1"/>
              </a:solidFill>
              <a:effectLst>
                <a:outerShdw blurRad="38100" dist="19050" dir="2700000" algn="tl" rotWithShape="0">
                  <a:schemeClr val="dk1">
                    <a:alpha val="40000"/>
                  </a:schemeClr>
                </a:outerShdw>
              </a:effectLst>
              <a:latin typeface="Californian FB" panose="0207040306080B030204" charset="0"/>
              <a:cs typeface="Californian FB" panose="0207040306080B030204" charset="0"/>
            </a:endParaRPr>
          </a:p>
          <a:p>
            <a:pPr marL="285750" indent="-285750">
              <a:buFont typeface="Wingdings" panose="05000000000000000000" charset="0"/>
              <a:buChar char="Ø"/>
            </a:pPr>
            <a:r>
              <a:rPr lang="en-US">
                <a:latin typeface="Californian FB" panose="0207040306080B030204" charset="0"/>
                <a:cs typeface="Californian FB" panose="0207040306080B030204" charset="0"/>
              </a:rPr>
              <a:t>It is simple to implement.</a:t>
            </a:r>
          </a:p>
          <a:p>
            <a:pPr marL="285750" indent="-285750">
              <a:buFont typeface="Wingdings" panose="05000000000000000000" charset="0"/>
              <a:buChar char="Ø"/>
            </a:pPr>
            <a:r>
              <a:rPr lang="en-US">
                <a:latin typeface="Californian FB" panose="0207040306080B030204" charset="0"/>
                <a:cs typeface="Californian FB" panose="0207040306080B030204" charset="0"/>
              </a:rPr>
              <a:t>It is robust to the noisy training data</a:t>
            </a:r>
          </a:p>
          <a:p>
            <a:pPr marL="285750" indent="-285750">
              <a:buFont typeface="Wingdings" panose="05000000000000000000" charset="0"/>
              <a:buChar char="Ø"/>
            </a:pPr>
            <a:r>
              <a:rPr lang="en-US">
                <a:latin typeface="Californian FB" panose="0207040306080B030204" charset="0"/>
                <a:cs typeface="Californian FB" panose="0207040306080B030204" charset="0"/>
              </a:rPr>
              <a:t>It can be more effective if the training data is large.</a:t>
            </a:r>
          </a:p>
          <a:p>
            <a:pPr indent="0">
              <a:buFont typeface="Wingdings" panose="05000000000000000000" charset="0"/>
              <a:buNone/>
            </a:pPr>
            <a:endParaRPr lang="en-US">
              <a:latin typeface="Californian FB" panose="0207040306080B030204" charset="0"/>
              <a:cs typeface="Californian FB" panose="0207040306080B030204" charset="0"/>
            </a:endParaRPr>
          </a:p>
          <a:p>
            <a:pPr indent="0">
              <a:buFont typeface="Wingdings" panose="05000000000000000000" charset="0"/>
              <a:buNone/>
            </a:pPr>
            <a:endParaRPr lang="en-US">
              <a:latin typeface="Californian FB" panose="0207040306080B030204" charset="0"/>
              <a:cs typeface="Californian FB" panose="0207040306080B030204" charset="0"/>
            </a:endParaRPr>
          </a:p>
          <a:p>
            <a:pPr indent="0">
              <a:buFont typeface="Wingdings" panose="05000000000000000000" charset="0"/>
              <a:buNone/>
            </a:pPr>
            <a:endParaRPr lang="en-US">
              <a:latin typeface="Californian FB" panose="0207040306080B030204" charset="0"/>
              <a:cs typeface="Californian FB" panose="0207040306080B030204" charset="0"/>
            </a:endParaRPr>
          </a:p>
          <a:p>
            <a:pPr indent="0">
              <a:buFont typeface="Wingdings" panose="05000000000000000000" charset="0"/>
              <a:buNone/>
            </a:pPr>
            <a:endParaRPr lang="en-US">
              <a:latin typeface="Californian FB" panose="0207040306080B030204" charset="0"/>
              <a:cs typeface="Californian FB" panose="0207040306080B030204" charset="0"/>
            </a:endParaRPr>
          </a:p>
          <a:p>
            <a:pPr indent="0">
              <a:buFont typeface="Wingdings" panose="05000000000000000000" charset="0"/>
              <a:buNone/>
            </a:pPr>
            <a:endParaRPr lang="en-US">
              <a:latin typeface="Californian FB" panose="0207040306080B030204" charset="0"/>
              <a:cs typeface="Californian FB" panose="0207040306080B030204" charset="0"/>
            </a:endParaRPr>
          </a:p>
          <a:p>
            <a:pPr indent="0">
              <a:buFont typeface="Wingdings" panose="05000000000000000000" charset="0"/>
              <a:buNone/>
            </a:pPr>
            <a:endParaRPr lang="en-US">
              <a:latin typeface="Californian FB" panose="0207040306080B030204" charset="0"/>
              <a:cs typeface="Californian FB" panose="0207040306080B030204" charset="0"/>
            </a:endParaRPr>
          </a:p>
          <a:p>
            <a:pPr indent="0">
              <a:buFont typeface="Wingdings" panose="05000000000000000000" charset="0"/>
              <a:buNone/>
            </a:pPr>
            <a:endParaRPr lang="en-US">
              <a:latin typeface="Californian FB" panose="0207040306080B030204" charset="0"/>
              <a:cs typeface="Californian FB" panose="0207040306080B030204" charset="0"/>
            </a:endParaRPr>
          </a:p>
          <a:p>
            <a:pPr indent="0">
              <a:buFont typeface="Wingdings" panose="05000000000000000000" charset="0"/>
              <a:buNone/>
            </a:pPr>
            <a:r>
              <a:rPr lang="en-US" sz="2400" b="1" u="sng">
                <a:ln/>
                <a:solidFill>
                  <a:schemeClr val="tx1"/>
                </a:solidFill>
                <a:effectLst>
                  <a:outerShdw blurRad="38100" dist="19050" dir="2700000" algn="tl" rotWithShape="0">
                    <a:schemeClr val="dk1">
                      <a:alpha val="40000"/>
                    </a:schemeClr>
                  </a:outerShdw>
                </a:effectLst>
                <a:latin typeface="Californian FB" panose="0207040306080B030204" charset="0"/>
                <a:cs typeface="Californian FB" panose="0207040306080B030204" charset="0"/>
              </a:rPr>
              <a:t>Disadvantages of KNN Algorithm:</a:t>
            </a:r>
          </a:p>
          <a:p>
            <a:pPr indent="0">
              <a:buFont typeface="Wingdings" panose="05000000000000000000" charset="0"/>
              <a:buNone/>
            </a:pPr>
            <a:endParaRPr lang="en-US" sz="2400" b="1" u="sng">
              <a:ln/>
              <a:solidFill>
                <a:schemeClr val="tx1"/>
              </a:solidFill>
              <a:effectLst>
                <a:outerShdw blurRad="38100" dist="19050" dir="2700000" algn="tl" rotWithShape="0">
                  <a:schemeClr val="dk1">
                    <a:alpha val="40000"/>
                  </a:schemeClr>
                </a:outerShdw>
              </a:effectLst>
              <a:latin typeface="Californian FB" panose="0207040306080B030204" charset="0"/>
              <a:cs typeface="Californian FB" panose="0207040306080B030204" charset="0"/>
            </a:endParaRPr>
          </a:p>
          <a:p>
            <a:pPr marL="285750" indent="-285750">
              <a:buFont typeface="Wingdings" panose="05000000000000000000" charset="0"/>
              <a:buChar char="Ø"/>
            </a:pPr>
            <a:r>
              <a:rPr lang="en-US">
                <a:latin typeface="Californian FB" panose="0207040306080B030204" charset="0"/>
                <a:cs typeface="Californian FB" panose="0207040306080B030204" charset="0"/>
              </a:rPr>
              <a:t>Always needs to determine the value of K which may be complex some time.</a:t>
            </a:r>
          </a:p>
          <a:p>
            <a:pPr marL="285750" indent="-285750">
              <a:buFont typeface="Wingdings" panose="05000000000000000000" charset="0"/>
              <a:buChar char="Ø"/>
            </a:pPr>
            <a:r>
              <a:rPr lang="en-US">
                <a:latin typeface="Californian FB" panose="0207040306080B030204" charset="0"/>
                <a:cs typeface="Californian FB" panose="0207040306080B030204" charset="0"/>
              </a:rPr>
              <a:t>The computation cost is high because of calculating the distance between the data points for all the training samples.</a:t>
            </a:r>
          </a:p>
        </p:txBody>
      </p:sp>
    </p:spTree>
    <p:extLst>
      <p:ext uri="{BB962C8B-B14F-4D97-AF65-F5344CB8AC3E}">
        <p14:creationId xmlns:p14="http://schemas.microsoft.com/office/powerpoint/2010/main" val="2837652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3395" y="919480"/>
            <a:ext cx="11265535" cy="5213985"/>
          </a:xfrm>
        </p:spPr>
        <p:txBody>
          <a:bodyPr/>
          <a:lstStyle/>
          <a:p>
            <a:pPr marL="0" indent="0">
              <a:buNone/>
            </a:pPr>
            <a:r>
              <a:rPr lang="en-IN" altLang="en-US" sz="2400" b="1">
                <a:latin typeface="Arial" panose="020B0604020202020204" pitchFamily="34" charset="0"/>
                <a:cs typeface="Arial" panose="020B0604020202020204" pitchFamily="34" charset="0"/>
              </a:rPr>
              <a:t>LINEAR REGRESSION</a:t>
            </a:r>
            <a:r>
              <a:rPr lang="en-IN" altLang="en-US"/>
              <a:t> :</a:t>
            </a:r>
          </a:p>
          <a:p>
            <a:pPr marL="0" indent="0">
              <a:buNone/>
            </a:pPr>
            <a:endParaRPr lang="en-IN" altLang="en-US"/>
          </a:p>
          <a:p>
            <a:pPr>
              <a:buFont typeface="Wingdings" panose="05000000000000000000" charset="0"/>
              <a:buChar char="Ø"/>
            </a:pPr>
            <a:r>
              <a:rPr lang="en-IN" altLang="en-US" sz="1800">
                <a:latin typeface="Arial" panose="020B0604020202020204" pitchFamily="34" charset="0"/>
                <a:cs typeface="Arial" panose="020B0604020202020204" pitchFamily="34" charset="0"/>
              </a:rPr>
              <a:t>Linear Regression is a machine learning algorithm based on supervised learning, It performs a regression task.</a:t>
            </a:r>
          </a:p>
          <a:p>
            <a:pPr>
              <a:buFont typeface="Wingdings" panose="05000000000000000000" charset="0"/>
              <a:buChar char="Ø"/>
            </a:pPr>
            <a:endParaRPr lang="en-IN" altLang="en-US" sz="1800">
              <a:latin typeface="Arial" panose="020B0604020202020204" pitchFamily="34" charset="0"/>
              <a:cs typeface="Arial" panose="020B0604020202020204" pitchFamily="34" charset="0"/>
            </a:endParaRPr>
          </a:p>
          <a:p>
            <a:pPr>
              <a:buFont typeface="Wingdings" panose="05000000000000000000" charset="0"/>
              <a:buChar char="Ø"/>
            </a:pPr>
            <a:r>
              <a:rPr lang="en-IN" altLang="en-US" sz="1800">
                <a:latin typeface="Arial" panose="020B0604020202020204" pitchFamily="34" charset="0"/>
                <a:cs typeface="Arial" panose="020B0604020202020204" pitchFamily="34" charset="0"/>
              </a:rPr>
              <a:t>Regression models a target prediction value based on independent variables, It is mostly used for finding out the relationship between variables and forecasting.</a:t>
            </a:r>
          </a:p>
          <a:p>
            <a:pPr>
              <a:buFont typeface="Wingdings" panose="05000000000000000000" charset="0"/>
              <a:buChar char="Ø"/>
            </a:pPr>
            <a:endParaRPr lang="en-IN" altLang="en-US" sz="1800">
              <a:latin typeface="Arial" panose="020B0604020202020204" pitchFamily="34" charset="0"/>
              <a:cs typeface="Arial" panose="020B0604020202020204" pitchFamily="34" charset="0"/>
            </a:endParaRPr>
          </a:p>
          <a:p>
            <a:pPr>
              <a:buFont typeface="Wingdings" panose="05000000000000000000" charset="0"/>
              <a:buChar char="Ø"/>
            </a:pPr>
            <a:r>
              <a:rPr lang="en-IN" altLang="en-US" sz="1800">
                <a:latin typeface="Arial" panose="020B0604020202020204" pitchFamily="34" charset="0"/>
                <a:cs typeface="Arial" panose="020B0604020202020204" pitchFamily="34" charset="0"/>
              </a:rPr>
              <a:t>Linear regression algorithm shows a linear relationship between a dependent (y) and one or more independent (y) variables, hence called as linear regression.</a:t>
            </a:r>
          </a:p>
          <a:p>
            <a:pPr>
              <a:buFont typeface="Wingdings" panose="05000000000000000000" charset="0"/>
              <a:buChar char="Ø"/>
            </a:pPr>
            <a:endParaRPr lang="en-IN" altLang="en-US" sz="1800">
              <a:latin typeface="Arial" panose="020B0604020202020204" pitchFamily="34" charset="0"/>
              <a:cs typeface="Arial" panose="020B0604020202020204" pitchFamily="34" charset="0"/>
            </a:endParaRPr>
          </a:p>
          <a:p>
            <a:pPr>
              <a:buFont typeface="Wingdings" panose="05000000000000000000" charset="0"/>
              <a:buChar char="Ø"/>
            </a:pPr>
            <a:r>
              <a:rPr lang="en-IN" altLang="en-US" sz="1800">
                <a:latin typeface="Arial" panose="020B0604020202020204" pitchFamily="34" charset="0"/>
                <a:cs typeface="Arial" panose="020B0604020202020204" pitchFamily="34" charset="0"/>
              </a:rPr>
              <a:t>Linear regression is used in many different fields, including finance, economics, and psychology, to understand and predict the behavior of a particular variable. </a:t>
            </a:r>
          </a:p>
          <a:p>
            <a:pPr marL="0" indent="0">
              <a:buNone/>
            </a:pPr>
            <a:endParaRPr lang="en-IN" altLang="en-US" sz="1800">
              <a:latin typeface="Arial" panose="020B0604020202020204" pitchFamily="34" charset="0"/>
              <a:cs typeface="Arial" panose="020B0604020202020204" pitchFamily="34" charset="0"/>
            </a:endParaRPr>
          </a:p>
          <a:p>
            <a:pPr marL="0" indent="0">
              <a:buNone/>
            </a:pPr>
            <a:endParaRPr lang="en-IN" altLang="en-US" sz="1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3213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974330" y="1626235"/>
            <a:ext cx="3947160" cy="3596640"/>
          </a:xfrm>
          <a:prstGeom prst="rect">
            <a:avLst/>
          </a:prstGeom>
        </p:spPr>
      </p:pic>
      <p:sp>
        <p:nvSpPr>
          <p:cNvPr id="6" name="Text Box 5"/>
          <p:cNvSpPr txBox="1"/>
          <p:nvPr/>
        </p:nvSpPr>
        <p:spPr>
          <a:xfrm>
            <a:off x="281305" y="793750"/>
            <a:ext cx="7513320" cy="5262245"/>
          </a:xfrm>
          <a:prstGeom prst="rect">
            <a:avLst/>
          </a:prstGeom>
          <a:noFill/>
        </p:spPr>
        <p:txBody>
          <a:bodyPr wrap="square" rtlCol="0">
            <a:spAutoFit/>
          </a:bodyPr>
          <a:lstStyle/>
          <a:p>
            <a:r>
              <a:rPr lang="en-IN" altLang="en-US"/>
              <a:t>Mathematically, we can represent a linear regression as :</a:t>
            </a:r>
          </a:p>
          <a:p>
            <a:endParaRPr lang="en-IN" altLang="en-US"/>
          </a:p>
          <a:p>
            <a:r>
              <a:rPr lang="en-IN" altLang="en-US"/>
              <a:t>                                  </a:t>
            </a:r>
            <a:r>
              <a:rPr lang="en-IN" altLang="en-US" sz="2000" b="1"/>
              <a:t>  y= a0+a1x+ε</a:t>
            </a:r>
          </a:p>
          <a:p>
            <a:endParaRPr lang="en-IN" altLang="en-US" sz="2000" b="1"/>
          </a:p>
          <a:p>
            <a:r>
              <a:rPr lang="en-IN" altLang="en-US" sz="2000"/>
              <a:t>Here,</a:t>
            </a:r>
          </a:p>
          <a:p>
            <a:r>
              <a:rPr lang="en-IN" altLang="en-US" sz="2000" b="1"/>
              <a:t>       </a:t>
            </a:r>
            <a:r>
              <a:rPr lang="en-IN" altLang="en-US" sz="2000"/>
              <a:t>Y= Dependent Variable (Target Variable)</a:t>
            </a:r>
          </a:p>
          <a:p>
            <a:r>
              <a:rPr lang="en-IN" altLang="en-US" sz="2000"/>
              <a:t>       X= Independent Variable (predictor Variable)</a:t>
            </a:r>
          </a:p>
          <a:p>
            <a:r>
              <a:rPr lang="en-IN" altLang="en-US" sz="2000"/>
              <a:t>       a0= intercept of the line (Gives an additional degree of freedom)</a:t>
            </a:r>
          </a:p>
          <a:p>
            <a:r>
              <a:rPr lang="en-IN" altLang="en-US" sz="2000"/>
              <a:t>       a1 = Linear regression coefficient (scale factor to each input value).</a:t>
            </a:r>
          </a:p>
          <a:p>
            <a:r>
              <a:rPr lang="en-IN" altLang="en-US" sz="2000"/>
              <a:t>       ε = random error</a:t>
            </a:r>
          </a:p>
          <a:p>
            <a:endParaRPr lang="en-IN" altLang="en-US" sz="2000"/>
          </a:p>
          <a:p>
            <a:r>
              <a:rPr lang="en-IN" altLang="en-US" sz="2000"/>
              <a:t>  The values for x and y variables are training datasets for Linear Regression model representation.</a:t>
            </a:r>
          </a:p>
          <a:p>
            <a:endParaRPr lang="en-IN" altLang="en-US" sz="2000"/>
          </a:p>
          <a:p>
            <a:r>
              <a:rPr lang="en-IN" altLang="en-US" sz="2000"/>
              <a:t>The linear line showing the relationship between the dependent and independent variables is called a regression line,The regression line is the best fit line for our model.</a:t>
            </a:r>
          </a:p>
        </p:txBody>
      </p:sp>
    </p:spTree>
    <p:extLst>
      <p:ext uri="{BB962C8B-B14F-4D97-AF65-F5344CB8AC3E}">
        <p14:creationId xmlns:p14="http://schemas.microsoft.com/office/powerpoint/2010/main" val="386162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4965" y="954405"/>
            <a:ext cx="7343140" cy="5317490"/>
          </a:xfrm>
        </p:spPr>
        <p:txBody>
          <a:bodyPr>
            <a:normAutofit/>
          </a:bodyPr>
          <a:lstStyle/>
          <a:p>
            <a:pPr marL="0" indent="0">
              <a:buNone/>
            </a:pPr>
            <a:endParaRPr lang="en-IN" altLang="en-US" sz="2400" b="1" u="sng">
              <a:latin typeface="Arial" panose="020B0604020202020204" pitchFamily="34" charset="0"/>
              <a:cs typeface="Arial" panose="020B0604020202020204" pitchFamily="34" charset="0"/>
            </a:endParaRPr>
          </a:p>
          <a:p>
            <a:pPr marL="0" indent="0">
              <a:buNone/>
            </a:pPr>
            <a:r>
              <a:rPr lang="en-IN" altLang="en-US" sz="2400" b="1" u="sng">
                <a:latin typeface="Arial" panose="020B0604020202020204" pitchFamily="34" charset="0"/>
                <a:cs typeface="Arial" panose="020B0604020202020204" pitchFamily="34" charset="0"/>
              </a:rPr>
              <a:t>T</a:t>
            </a:r>
            <a:r>
              <a:rPr lang="en-IN" altLang="en-US" sz="2400" b="1" u="sng"/>
              <a:t>ypes of Linear Regression</a:t>
            </a:r>
          </a:p>
          <a:p>
            <a:pPr marL="0" indent="0">
              <a:buNone/>
            </a:pPr>
            <a:endParaRPr lang="en-IN" altLang="en-US" sz="2400" b="1" u="sng"/>
          </a:p>
          <a:p>
            <a:pPr marL="0" indent="0">
              <a:buNone/>
            </a:pPr>
            <a:r>
              <a:rPr lang="en-IN" altLang="en-US" sz="1800">
                <a:latin typeface="Arial" panose="020B0604020202020204" pitchFamily="34" charset="0"/>
                <a:cs typeface="Arial" panose="020B0604020202020204" pitchFamily="34" charset="0"/>
              </a:rPr>
              <a:t>There are two types of linear regression ,</a:t>
            </a:r>
          </a:p>
          <a:p>
            <a:pPr marL="0" indent="0">
              <a:buNone/>
            </a:pPr>
            <a:endParaRPr lang="en-IN" altLang="en-US" sz="1800">
              <a:latin typeface="Arial" panose="020B0604020202020204" pitchFamily="34" charset="0"/>
              <a:cs typeface="Arial" panose="020B0604020202020204" pitchFamily="34" charset="0"/>
            </a:endParaRPr>
          </a:p>
          <a:p>
            <a:pPr>
              <a:buFont typeface="Wingdings" panose="05000000000000000000" charset="0"/>
              <a:buChar char="§"/>
            </a:pPr>
            <a:r>
              <a:rPr lang="en-IN" altLang="en-US" sz="1800" b="1">
                <a:latin typeface="Arial" panose="020B0604020202020204" pitchFamily="34" charset="0"/>
                <a:cs typeface="Arial" panose="020B0604020202020204" pitchFamily="34" charset="0"/>
              </a:rPr>
              <a:t>Simple Linear Regression</a:t>
            </a:r>
            <a:r>
              <a:rPr lang="en-IN" altLang="en-US" sz="1800">
                <a:latin typeface="Arial" panose="020B0604020202020204" pitchFamily="34" charset="0"/>
                <a:cs typeface="Arial" panose="020B0604020202020204" pitchFamily="34" charset="0"/>
              </a:rPr>
              <a:t> :  If a single independent variable is used to predict the value of a numerical dependent variable, then such a Linear Regression algorithm is called Simple Linear Regression.</a:t>
            </a:r>
          </a:p>
          <a:p>
            <a:pPr>
              <a:buFont typeface="Wingdings" panose="05000000000000000000" charset="0"/>
              <a:buChar char="§"/>
            </a:pPr>
            <a:endParaRPr lang="en-IN" altLang="en-US" sz="1800">
              <a:latin typeface="Arial" panose="020B0604020202020204" pitchFamily="34" charset="0"/>
              <a:cs typeface="Arial" panose="020B0604020202020204" pitchFamily="34" charset="0"/>
            </a:endParaRPr>
          </a:p>
          <a:p>
            <a:pPr>
              <a:buFont typeface="Wingdings" panose="05000000000000000000" charset="0"/>
              <a:buChar char="§"/>
            </a:pPr>
            <a:r>
              <a:rPr lang="en-IN" altLang="en-US" sz="1800" b="1">
                <a:latin typeface="Arial" panose="020B0604020202020204" pitchFamily="34" charset="0"/>
                <a:cs typeface="Arial" panose="020B0604020202020204" pitchFamily="34" charset="0"/>
              </a:rPr>
              <a:t>Multiple Linear regression</a:t>
            </a:r>
            <a:r>
              <a:rPr lang="en-IN" altLang="en-US" sz="1800">
                <a:latin typeface="Arial" panose="020B0604020202020204" pitchFamily="34" charset="0"/>
                <a:cs typeface="Arial" panose="020B0604020202020204" pitchFamily="34" charset="0"/>
              </a:rPr>
              <a:t> :  If more than one independent variable is used to predict the value of a numerical dependent variable, then such a Linear Regression algorithm is called Multiple Linear Regression.</a:t>
            </a:r>
          </a:p>
        </p:txBody>
      </p:sp>
      <p:pic>
        <p:nvPicPr>
          <p:cNvPr id="4" name="Content Placeholder 3"/>
          <p:cNvPicPr>
            <a:picLocks noGrp="1" noChangeAspect="1"/>
          </p:cNvPicPr>
          <p:nvPr>
            <p:ph sz="half" idx="2"/>
          </p:nvPr>
        </p:nvPicPr>
        <p:blipFill>
          <a:blip r:embed="rId2"/>
          <a:stretch>
            <a:fillRect/>
          </a:stretch>
        </p:blipFill>
        <p:spPr>
          <a:xfrm>
            <a:off x="8086725" y="2134235"/>
            <a:ext cx="3913505" cy="3216910"/>
          </a:xfrm>
          <a:prstGeom prst="rect">
            <a:avLst/>
          </a:prstGeom>
        </p:spPr>
      </p:pic>
    </p:spTree>
    <p:extLst>
      <p:ext uri="{BB962C8B-B14F-4D97-AF65-F5344CB8AC3E}">
        <p14:creationId xmlns:p14="http://schemas.microsoft.com/office/powerpoint/2010/main" val="267627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C85DD-E539-CA45-7027-40EBFCE27A53}"/>
              </a:ext>
            </a:extLst>
          </p:cNvPr>
          <p:cNvSpPr>
            <a:spLocks noGrp="1"/>
          </p:cNvSpPr>
          <p:nvPr>
            <p:ph type="title"/>
          </p:nvPr>
        </p:nvSpPr>
        <p:spPr>
          <a:xfrm>
            <a:off x="635000" y="640823"/>
            <a:ext cx="3418659" cy="5583148"/>
          </a:xfrm>
        </p:spPr>
        <p:txBody>
          <a:bodyPr anchor="ctr">
            <a:normAutofit/>
          </a:bodyPr>
          <a:lstStyle/>
          <a:p>
            <a:r>
              <a:rPr lang="en-US" sz="5400"/>
              <a:t>GROUP MEMBERS</a:t>
            </a:r>
            <a:endParaRPr lang="en-IN"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195E57F0-4578-1245-2A9F-C26D45CBAD17}"/>
              </a:ext>
            </a:extLst>
          </p:cNvPr>
          <p:cNvGraphicFramePr>
            <a:graphicFrameLocks noGrp="1"/>
          </p:cNvGraphicFramePr>
          <p:nvPr>
            <p:ph idx="1"/>
            <p:extLst>
              <p:ext uri="{D42A27DB-BD31-4B8C-83A1-F6EECF244321}">
                <p14:modId xmlns:p14="http://schemas.microsoft.com/office/powerpoint/2010/main" val="280765891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221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450215" y="281305"/>
            <a:ext cx="11530965" cy="6576695"/>
          </a:xfrm>
        </p:spPr>
        <p:txBody>
          <a:bodyPr/>
          <a:lstStyle/>
          <a:p>
            <a:pPr marL="0" indent="0">
              <a:buNone/>
            </a:pPr>
            <a:r>
              <a:rPr lang="en-US" sz="2000" b="1">
                <a:latin typeface="Arial" panose="020B0604020202020204" pitchFamily="34" charset="0"/>
                <a:cs typeface="Arial" panose="020B0604020202020204" pitchFamily="34" charset="0"/>
              </a:rPr>
              <a:t>Finding the best fit line</a:t>
            </a:r>
            <a:r>
              <a:rPr lang="en-US" sz="2000">
                <a:latin typeface="Arial" panose="020B0604020202020204" pitchFamily="34" charset="0"/>
                <a:cs typeface="Arial" panose="020B0604020202020204" pitchFamily="34" charset="0"/>
              </a:rPr>
              <a:t>:</a:t>
            </a:r>
          </a:p>
          <a:p>
            <a:pPr>
              <a:buFont typeface="Wingdings" panose="05000000000000000000" charset="0"/>
              <a:buChar char="Ø"/>
            </a:pPr>
            <a:endParaRPr lang="en-US" sz="2000">
              <a:latin typeface="Arial" panose="020B0604020202020204" pitchFamily="34" charset="0"/>
              <a:cs typeface="Arial" panose="020B0604020202020204" pitchFamily="34" charset="0"/>
            </a:endParaRPr>
          </a:p>
          <a:p>
            <a:pPr>
              <a:buFont typeface="Wingdings" panose="05000000000000000000" charset="0"/>
              <a:buChar char="Ø"/>
            </a:pPr>
            <a:r>
              <a:rPr lang="en-US" sz="2000">
                <a:latin typeface="Arial" panose="020B0604020202020204" pitchFamily="34" charset="0"/>
                <a:cs typeface="Arial" panose="020B0604020202020204" pitchFamily="34" charset="0"/>
              </a:rPr>
              <a:t>When working with linear regression, our main goal is to find the best fit line that means the error between predicted values and actual values should be minimized. The best fit line will have the least error.</a:t>
            </a:r>
          </a:p>
          <a:p>
            <a:pPr marL="0" indent="0">
              <a:buNone/>
            </a:pPr>
            <a:endParaRPr lang="en-US" sz="2000">
              <a:latin typeface="Arial" panose="020B0604020202020204" pitchFamily="34" charset="0"/>
              <a:cs typeface="Arial" panose="020B0604020202020204" pitchFamily="34" charset="0"/>
            </a:endParaRPr>
          </a:p>
          <a:p>
            <a:pPr>
              <a:buFont typeface="Wingdings" panose="05000000000000000000" charset="0"/>
              <a:buChar char="Ø"/>
            </a:pPr>
            <a:r>
              <a:rPr lang="en-US" sz="2000">
                <a:latin typeface="Arial" panose="020B0604020202020204" pitchFamily="34" charset="0"/>
                <a:cs typeface="Arial" panose="020B0604020202020204" pitchFamily="34" charset="0"/>
              </a:rPr>
              <a:t>The different values for weights or the coefficient of lines (a0, a1) gives a different line of regression, so we need to calculate the best values for a0 and a1 to find the best fit line, so to calculate this we use cost function.</a:t>
            </a:r>
          </a:p>
          <a:p>
            <a:pPr>
              <a:buFont typeface="Wingdings" panose="05000000000000000000" charset="0"/>
              <a:buChar char="Ø"/>
            </a:pPr>
            <a:endParaRPr lang="en-US" sz="2000">
              <a:latin typeface="Arial" panose="020B0604020202020204" pitchFamily="34" charset="0"/>
              <a:cs typeface="Arial" panose="020B0604020202020204" pitchFamily="34" charset="0"/>
            </a:endParaRPr>
          </a:p>
          <a:p>
            <a:pPr>
              <a:buFont typeface="Wingdings" panose="05000000000000000000" charset="0"/>
              <a:buChar char="Ø"/>
            </a:pPr>
            <a:r>
              <a:rPr lang="en-US" sz="2000">
                <a:latin typeface="Arial" panose="020B0604020202020204" pitchFamily="34" charset="0"/>
                <a:cs typeface="Arial" panose="020B0604020202020204" pitchFamily="34" charset="0"/>
              </a:rPr>
              <a:t>The Goodness of fit determines how the line of regression fits the set of observations. The process of finding the best model out of various models is called optimization.</a:t>
            </a:r>
          </a:p>
          <a:p>
            <a:pPr>
              <a:buFont typeface="Wingdings" panose="05000000000000000000" charset="0"/>
              <a:buChar char="Ø"/>
            </a:pPr>
            <a:endParaRPr lang="en-US" sz="2000">
              <a:latin typeface="Arial" panose="020B0604020202020204" pitchFamily="34" charset="0"/>
              <a:cs typeface="Arial" panose="020B0604020202020204" pitchFamily="34" charset="0"/>
            </a:endParaRPr>
          </a:p>
          <a:p>
            <a:pPr marL="0" indent="0">
              <a:buFont typeface="Wingdings" panose="05000000000000000000" charset="0"/>
              <a:buNone/>
            </a:pPr>
            <a:endParaRPr lang="en-US" sz="2000">
              <a:latin typeface="Arial" panose="020B0604020202020204" pitchFamily="34" charset="0"/>
              <a:cs typeface="Arial" panose="020B0604020202020204" pitchFamily="34" charset="0"/>
            </a:endParaRPr>
          </a:p>
          <a:p>
            <a:pPr>
              <a:buFont typeface="Wingdings" panose="05000000000000000000" charset="0"/>
              <a:buChar char="Ø"/>
            </a:pPr>
            <a:endParaRPr lang="en-US" sz="2000">
              <a:latin typeface="Arial" panose="020B0604020202020204" pitchFamily="34" charset="0"/>
              <a:cs typeface="Arial" panose="020B0604020202020204" pitchFamily="34" charset="0"/>
            </a:endParaRPr>
          </a:p>
          <a:p>
            <a:pPr>
              <a:buFont typeface="Wingdings" panose="05000000000000000000" charset="0"/>
              <a:buChar char="Ø"/>
            </a:pPr>
            <a:endParaRPr lang="en-US" sz="2000">
              <a:latin typeface="Arial" panose="020B0604020202020204" pitchFamily="34" charset="0"/>
              <a:cs typeface="Arial" panose="020B0604020202020204" pitchFamily="34" charset="0"/>
            </a:endParaRPr>
          </a:p>
          <a:p>
            <a:pPr>
              <a:buFont typeface="Wingdings" panose="05000000000000000000" charset="0"/>
              <a:buChar char="Ø"/>
            </a:pPr>
            <a:endParaRPr lang="en-US" sz="2000">
              <a:latin typeface="Arial" panose="020B0604020202020204" pitchFamily="34" charset="0"/>
              <a:cs typeface="Arial" panose="020B0604020202020204" pitchFamily="34" charset="0"/>
            </a:endParaRPr>
          </a:p>
          <a:p>
            <a:pPr marL="0" indent="0">
              <a:buNone/>
            </a:pPr>
            <a:r>
              <a:rPr lang="en-US" sz="2000">
                <a:latin typeface="Arial" panose="020B0604020202020204" pitchFamily="34" charset="0"/>
                <a:cs typeface="Arial" panose="020B0604020202020204" pitchFamily="34" charset="0"/>
              </a:rPr>
              <a:t> </a:t>
            </a:r>
            <a:r>
              <a:rPr lang="en-IN" altLang="en-US" sz="2000">
                <a:latin typeface="Arial" panose="020B0604020202020204" pitchFamily="34" charset="0"/>
                <a:cs typeface="Arial" panose="020B0604020202020204" pitchFamily="34" charset="0"/>
              </a:rPr>
              <a:t>                                                  Some graphs with best fit lines</a:t>
            </a:r>
            <a:endParaRPr lang="en-US" sz="2000">
              <a:latin typeface="Arial" panose="020B0604020202020204" pitchFamily="34" charset="0"/>
              <a:cs typeface="Arial" panose="020B0604020202020204" pitchFamily="34" charset="0"/>
            </a:endParaRPr>
          </a:p>
          <a:p>
            <a:pPr marL="0" indent="0" algn="l">
              <a:buNone/>
            </a:pPr>
            <a:endParaRPr lang="en-US" sz="2000">
              <a:latin typeface="Arial" panose="020B0604020202020204" pitchFamily="34" charset="0"/>
              <a:cs typeface="Arial" panose="020B0604020202020204" pitchFamily="34" charset="0"/>
            </a:endParaRPr>
          </a:p>
        </p:txBody>
      </p:sp>
      <p:pic>
        <p:nvPicPr>
          <p:cNvPr id="5" name="Content Placeholder 4"/>
          <p:cNvPicPr>
            <a:picLocks noGrp="1" noChangeAspect="1"/>
          </p:cNvPicPr>
          <p:nvPr>
            <p:ph sz="half" idx="2"/>
          </p:nvPr>
        </p:nvPicPr>
        <p:blipFill>
          <a:blip r:embed="rId2"/>
          <a:stretch>
            <a:fillRect/>
          </a:stretch>
        </p:blipFill>
        <p:spPr>
          <a:xfrm>
            <a:off x="2956560" y="4465955"/>
            <a:ext cx="5939790" cy="1957705"/>
          </a:xfrm>
          <a:prstGeom prst="rect">
            <a:avLst/>
          </a:prstGeom>
        </p:spPr>
      </p:pic>
    </p:spTree>
    <p:extLst>
      <p:ext uri="{BB962C8B-B14F-4D97-AF65-F5344CB8AC3E}">
        <p14:creationId xmlns:p14="http://schemas.microsoft.com/office/powerpoint/2010/main" val="219744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26720" y="324485"/>
            <a:ext cx="11289665" cy="6051550"/>
          </a:xfrm>
        </p:spPr>
        <p:txBody>
          <a:bodyPr>
            <a:normAutofit fontScale="90000"/>
          </a:bodyPr>
          <a:lstStyle/>
          <a:p>
            <a:pPr>
              <a:buFont typeface="Wingdings" panose="05000000000000000000" charset="0"/>
              <a:buChar char="q"/>
            </a:pPr>
            <a:endParaRPr lang="en-IN" altLang="en-US" sz="2000">
              <a:latin typeface="Arial" panose="020B0604020202020204" pitchFamily="34" charset="0"/>
              <a:cs typeface="Arial" panose="020B0604020202020204" pitchFamily="34" charset="0"/>
            </a:endParaRPr>
          </a:p>
          <a:p>
            <a:pPr>
              <a:buFont typeface="Wingdings" panose="05000000000000000000" charset="0"/>
              <a:buChar char="q"/>
            </a:pPr>
            <a:r>
              <a:rPr lang="en-IN" altLang="en-US" sz="2000">
                <a:latin typeface="Arial" panose="020B0604020202020204" pitchFamily="34" charset="0"/>
                <a:cs typeface="Arial" panose="020B0604020202020204" pitchFamily="34" charset="0"/>
              </a:rPr>
              <a:t>Linear regression is a powerful tool for understanding and predicting the behavior of a variable, but it has some limitations. </a:t>
            </a:r>
          </a:p>
          <a:p>
            <a:pPr>
              <a:buFont typeface="Wingdings" panose="05000000000000000000" charset="0"/>
              <a:buChar char="q"/>
            </a:pPr>
            <a:endParaRPr lang="en-IN" altLang="en-US" sz="2000">
              <a:latin typeface="Arial" panose="020B0604020202020204" pitchFamily="34" charset="0"/>
              <a:cs typeface="Arial" panose="020B0604020202020204" pitchFamily="34" charset="0"/>
            </a:endParaRPr>
          </a:p>
          <a:p>
            <a:pPr>
              <a:buFont typeface="Wingdings" panose="05000000000000000000" charset="0"/>
              <a:buChar char="q"/>
            </a:pPr>
            <a:r>
              <a:rPr lang="en-IN" altLang="en-US" sz="2000">
                <a:latin typeface="Arial" panose="020B0604020202020204" pitchFamily="34" charset="0"/>
                <a:cs typeface="Arial" panose="020B0604020202020204" pitchFamily="34" charset="0"/>
              </a:rPr>
              <a:t>One limitation is that it assumes a linear relationship between the independent variables and the dependent variable, which may not always be the case. </a:t>
            </a:r>
          </a:p>
          <a:p>
            <a:pPr marL="0" indent="0">
              <a:buFont typeface="Wingdings" panose="05000000000000000000" charset="0"/>
              <a:buNone/>
            </a:pPr>
            <a:endParaRPr lang="en-IN" altLang="en-US" sz="2000">
              <a:latin typeface="Arial" panose="020B0604020202020204" pitchFamily="34" charset="0"/>
              <a:cs typeface="Arial" panose="020B0604020202020204" pitchFamily="34" charset="0"/>
            </a:endParaRPr>
          </a:p>
          <a:p>
            <a:pPr>
              <a:buFont typeface="Wingdings" panose="05000000000000000000" charset="0"/>
              <a:buChar char="q"/>
            </a:pPr>
            <a:r>
              <a:rPr lang="en-IN" altLang="en-US" sz="2000">
                <a:latin typeface="Arial" panose="020B0604020202020204" pitchFamily="34" charset="0"/>
                <a:cs typeface="Arial" panose="020B0604020202020204" pitchFamily="34" charset="0"/>
              </a:rPr>
              <a:t>In addition, linear regression is sensitive to outliers, or data points that are significantly different from the rest of the data. </a:t>
            </a:r>
          </a:p>
          <a:p>
            <a:pPr>
              <a:buFont typeface="Wingdings" panose="05000000000000000000" charset="0"/>
              <a:buChar char="q"/>
            </a:pPr>
            <a:endParaRPr lang="en-IN" altLang="en-US" sz="2000">
              <a:latin typeface="Arial" panose="020B0604020202020204" pitchFamily="34" charset="0"/>
              <a:cs typeface="Arial" panose="020B0604020202020204" pitchFamily="34" charset="0"/>
            </a:endParaRPr>
          </a:p>
          <a:p>
            <a:pPr>
              <a:buFont typeface="Wingdings" panose="05000000000000000000" charset="0"/>
              <a:buChar char="q"/>
            </a:pPr>
            <a:r>
              <a:rPr lang="en-IN" altLang="en-US" sz="2000">
                <a:latin typeface="Arial" panose="020B0604020202020204" pitchFamily="34" charset="0"/>
                <a:cs typeface="Arial" panose="020B0604020202020204" pitchFamily="34" charset="0"/>
              </a:rPr>
              <a:t>These outliers can have a disproportionate effect on the fitted line, leading to inaccurate predictions.</a:t>
            </a:r>
          </a:p>
          <a:p>
            <a:pPr>
              <a:buFont typeface="Wingdings" panose="05000000000000000000" charset="0"/>
              <a:buChar char="q"/>
            </a:pPr>
            <a:endParaRPr lang="en-IN" altLang="en-US"/>
          </a:p>
          <a:p>
            <a:pPr>
              <a:buFont typeface="Wingdings" panose="05000000000000000000" charset="0"/>
              <a:buChar char="q"/>
            </a:pPr>
            <a:r>
              <a:rPr lang="en-IN" altLang="en-US" sz="2000">
                <a:latin typeface="Arial" panose="020B0604020202020204" pitchFamily="34" charset="0"/>
                <a:cs typeface="Arial" panose="020B0604020202020204" pitchFamily="34" charset="0"/>
              </a:rPr>
              <a:t>Multicollinearity means high-correlation between the independent variables. Due to multicollinearity, it may difficult to find the true relationship between the predictors and target variables.</a:t>
            </a:r>
          </a:p>
          <a:p>
            <a:pPr>
              <a:buFont typeface="Wingdings" panose="05000000000000000000" charset="0"/>
              <a:buChar char="q"/>
            </a:pPr>
            <a:endParaRPr lang="en-IN" altLang="en-US" sz="2000">
              <a:latin typeface="Arial" panose="020B0604020202020204" pitchFamily="34" charset="0"/>
              <a:cs typeface="Arial" panose="020B0604020202020204" pitchFamily="34" charset="0"/>
            </a:endParaRPr>
          </a:p>
          <a:p>
            <a:pPr>
              <a:buFont typeface="Wingdings" panose="05000000000000000000" charset="0"/>
              <a:buChar char="q"/>
            </a:pPr>
            <a:r>
              <a:rPr lang="en-IN" altLang="en-US" sz="2000">
                <a:latin typeface="Arial" panose="020B0604020202020204" pitchFamily="34" charset="0"/>
                <a:cs typeface="Arial" panose="020B0604020202020204" pitchFamily="34" charset="0"/>
              </a:rPr>
              <a:t>There can be a situation when the error term is the same for all the values of independent variables,so there can be no clear pattern distribution of data in the scatter plot.</a:t>
            </a:r>
          </a:p>
          <a:p>
            <a:pPr marL="0" indent="0">
              <a:buFont typeface="Wingdings" panose="05000000000000000000" charset="0"/>
              <a:buNone/>
            </a:pPr>
            <a:endParaRPr lang="en-IN" alt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982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9B37EC-AD2D-F094-74BE-A8ED2441D96C}"/>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355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2A98-55A9-0F12-9605-0E160A6C9763}"/>
              </a:ext>
            </a:extLst>
          </p:cNvPr>
          <p:cNvSpPr>
            <a:spLocks noGrp="1"/>
          </p:cNvSpPr>
          <p:nvPr>
            <p:ph type="title"/>
          </p:nvPr>
        </p:nvSpPr>
        <p:spPr/>
        <p:txBody>
          <a:bodyPr/>
          <a:lstStyle/>
          <a:p>
            <a:r>
              <a:rPr lang="en-US" dirty="0"/>
              <a:t>INDIAN INDEX PREDICTION USING LSTM,KNN,LINEAR REGRESSION</a:t>
            </a:r>
            <a:endParaRPr lang="en-IN" dirty="0"/>
          </a:p>
        </p:txBody>
      </p:sp>
      <p:sp>
        <p:nvSpPr>
          <p:cNvPr id="3" name="Content Placeholder 2">
            <a:extLst>
              <a:ext uri="{FF2B5EF4-FFF2-40B4-BE49-F238E27FC236}">
                <a16:creationId xmlns:a16="http://schemas.microsoft.com/office/drawing/2014/main" id="{33CCA210-4BA3-5BF1-53AB-BF64FFB24568}"/>
              </a:ext>
            </a:extLst>
          </p:cNvPr>
          <p:cNvSpPr>
            <a:spLocks noGrp="1"/>
          </p:cNvSpPr>
          <p:nvPr>
            <p:ph idx="1"/>
          </p:nvPr>
        </p:nvSpPr>
        <p:spPr/>
        <p:txBody>
          <a:bodyPr>
            <a:normAutofit fontScale="85000" lnSpcReduction="10000"/>
          </a:bodyPr>
          <a:lstStyle/>
          <a:p>
            <a:pPr marL="0" indent="0">
              <a:buNone/>
            </a:pPr>
            <a:r>
              <a:rPr lang="en-US" dirty="0"/>
              <a:t>Motivation:</a:t>
            </a:r>
          </a:p>
          <a:p>
            <a:r>
              <a:rPr lang="en-US" dirty="0"/>
              <a:t>Stock price prediction is a classic and important problem. With a successful model for stock prediction, we can gain insight about market behavior over time, spotting trends that would otherwise not have been noticed. </a:t>
            </a:r>
          </a:p>
          <a:p>
            <a:r>
              <a:rPr lang="en-US" dirty="0"/>
              <a:t>With the increasingly computational power of the computer, machine learning will be an efficient method to solve this problem. However, the public stock dataset is too limited for many machine learning algorithms to work with, while asking for more features may cost thousands of dollars everyday. </a:t>
            </a:r>
          </a:p>
          <a:p>
            <a:r>
              <a:rPr lang="en-US" dirty="0"/>
              <a:t>We will introduce a framework in which we integrate user predictions into the current machine learning algorithm using public historical data to improve our results. The motivated idea is that, if we know all information about todays stock trading (of all specific traders), the price is predictable. Thus, if we can obtain just a partial information, we can expect to improve the current prediction lot. </a:t>
            </a:r>
          </a:p>
          <a:p>
            <a:pPr marL="0" indent="0">
              <a:buNone/>
            </a:pPr>
            <a:endParaRPr lang="en-IN" dirty="0"/>
          </a:p>
        </p:txBody>
      </p:sp>
    </p:spTree>
    <p:extLst>
      <p:ext uri="{BB962C8B-B14F-4D97-AF65-F5344CB8AC3E}">
        <p14:creationId xmlns:p14="http://schemas.microsoft.com/office/powerpoint/2010/main" val="224802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F0CA4-322F-E857-34D5-592B16539FEA}"/>
              </a:ext>
            </a:extLst>
          </p:cNvPr>
          <p:cNvSpPr>
            <a:spLocks noGrp="1"/>
          </p:cNvSpPr>
          <p:nvPr>
            <p:ph type="title"/>
          </p:nvPr>
        </p:nvSpPr>
        <p:spPr/>
        <p:txBody>
          <a:bodyPr/>
          <a:lstStyle/>
          <a:p>
            <a:r>
              <a:rPr lang="en-US" dirty="0"/>
              <a:t>Long Term Short Memory</a:t>
            </a:r>
            <a:endParaRPr lang="en-IN" dirty="0"/>
          </a:p>
        </p:txBody>
      </p:sp>
      <p:sp>
        <p:nvSpPr>
          <p:cNvPr id="3" name="Content Placeholder 2">
            <a:extLst>
              <a:ext uri="{FF2B5EF4-FFF2-40B4-BE49-F238E27FC236}">
                <a16:creationId xmlns:a16="http://schemas.microsoft.com/office/drawing/2014/main" id="{CEDBE047-A18D-B16B-C1AB-438C95760142}"/>
              </a:ext>
            </a:extLst>
          </p:cNvPr>
          <p:cNvSpPr>
            <a:spLocks noGrp="1"/>
          </p:cNvSpPr>
          <p:nvPr>
            <p:ph idx="1"/>
          </p:nvPr>
        </p:nvSpPr>
        <p:spPr/>
        <p:txBody>
          <a:bodyPr/>
          <a:lstStyle/>
          <a:p>
            <a:r>
              <a:rPr lang="en-US" dirty="0">
                <a:solidFill>
                  <a:srgbClr val="222222"/>
                </a:solidFill>
                <a:latin typeface="Lato" panose="020B0604020202020204" pitchFamily="34" charset="0"/>
              </a:rPr>
              <a:t>I</a:t>
            </a:r>
            <a:r>
              <a:rPr lang="en-US" b="0" i="0" dirty="0">
                <a:solidFill>
                  <a:srgbClr val="222222"/>
                </a:solidFill>
                <a:effectLst/>
                <a:latin typeface="Lato" panose="020B0604020202020204" pitchFamily="34" charset="0"/>
              </a:rPr>
              <a:t>n sequence prediction challenges, Long Short-Term Memory (LSTM) networks are a type of Recurrent Neural Network that can learn order dependence. The output of the previous step is used as input in the current step in RNN. </a:t>
            </a:r>
            <a:r>
              <a:rPr lang="en-US" b="0" i="0" dirty="0" err="1">
                <a:solidFill>
                  <a:srgbClr val="222222"/>
                </a:solidFill>
                <a:effectLst/>
                <a:latin typeface="Lato" panose="020B0604020202020204" pitchFamily="34" charset="0"/>
              </a:rPr>
              <a:t>Hochreiter</a:t>
            </a:r>
            <a:r>
              <a:rPr lang="en-US" b="0" i="0" dirty="0">
                <a:solidFill>
                  <a:srgbClr val="222222"/>
                </a:solidFill>
                <a:effectLst/>
                <a:latin typeface="Lato" panose="020B0604020202020204" pitchFamily="34" charset="0"/>
              </a:rPr>
              <a:t> &amp; </a:t>
            </a:r>
            <a:r>
              <a:rPr lang="en-US" b="0" i="0" dirty="0" err="1">
                <a:solidFill>
                  <a:srgbClr val="222222"/>
                </a:solidFill>
                <a:effectLst/>
                <a:latin typeface="Lato" panose="020B0604020202020204" pitchFamily="34" charset="0"/>
              </a:rPr>
              <a:t>Schmidhuber</a:t>
            </a:r>
            <a:r>
              <a:rPr lang="en-US" b="0" i="0" dirty="0">
                <a:solidFill>
                  <a:srgbClr val="222222"/>
                </a:solidFill>
                <a:effectLst/>
                <a:latin typeface="Lato" panose="020B0604020202020204" pitchFamily="34" charset="0"/>
              </a:rPr>
              <a:t> created the LSTM. It addressed the issue of RNN long-term dependency, in which the RNN is unable to predict words stored in long-term memory but can make more accurate predictions based on current data. RNN does not provide an efficient performance as the gap length rises. The LSTM may keep information for a long time by default. It is used for time-series data processing, prediction, and classification.</a:t>
            </a:r>
            <a:endParaRPr lang="en-IN" dirty="0"/>
          </a:p>
        </p:txBody>
      </p:sp>
    </p:spTree>
    <p:extLst>
      <p:ext uri="{BB962C8B-B14F-4D97-AF65-F5344CB8AC3E}">
        <p14:creationId xmlns:p14="http://schemas.microsoft.com/office/powerpoint/2010/main" val="424429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4A89-F953-D6DA-7506-B5AAE52DDD55}"/>
              </a:ext>
            </a:extLst>
          </p:cNvPr>
          <p:cNvSpPr>
            <a:spLocks noGrp="1"/>
          </p:cNvSpPr>
          <p:nvPr>
            <p:ph type="title"/>
          </p:nvPr>
        </p:nvSpPr>
        <p:spPr/>
        <p:txBody>
          <a:bodyPr/>
          <a:lstStyle/>
          <a:p>
            <a:r>
              <a:rPr lang="en-US" dirty="0"/>
              <a:t>Structure of LSTM</a:t>
            </a:r>
            <a:endParaRPr lang="en-IN" dirty="0"/>
          </a:p>
        </p:txBody>
      </p:sp>
      <p:pic>
        <p:nvPicPr>
          <p:cNvPr id="1028" name="Picture 4" descr=" Long Short Term Memory">
            <a:extLst>
              <a:ext uri="{FF2B5EF4-FFF2-40B4-BE49-F238E27FC236}">
                <a16:creationId xmlns:a16="http://schemas.microsoft.com/office/drawing/2014/main" id="{F979F82E-8A3F-751C-2F6A-C219CE6540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5492" y="1825625"/>
            <a:ext cx="68210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314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12DBE-52EC-32A6-F0ED-4EFC6671C9E7}"/>
              </a:ext>
            </a:extLst>
          </p:cNvPr>
          <p:cNvSpPr>
            <a:spLocks noGrp="1"/>
          </p:cNvSpPr>
          <p:nvPr>
            <p:ph idx="1"/>
          </p:nvPr>
        </p:nvSpPr>
        <p:spPr>
          <a:xfrm>
            <a:off x="186418" y="123824"/>
            <a:ext cx="12005582" cy="6575556"/>
          </a:xfrm>
        </p:spPr>
        <p:txBody>
          <a:bodyPr>
            <a:normAutofit lnSpcReduction="10000"/>
          </a:bodyPr>
          <a:lstStyle/>
          <a:p>
            <a:pPr marL="0" indent="0">
              <a:buNone/>
            </a:pPr>
            <a:r>
              <a:rPr lang="en-US" b="1" i="0" dirty="0">
                <a:solidFill>
                  <a:srgbClr val="222222"/>
                </a:solidFill>
                <a:effectLst/>
                <a:latin typeface="Lato" panose="020F0502020204030203" pitchFamily="34" charset="0"/>
              </a:rPr>
              <a:t>Input Gate:</a:t>
            </a:r>
            <a:r>
              <a:rPr lang="en-US" b="0" i="0" dirty="0">
                <a:solidFill>
                  <a:srgbClr val="222222"/>
                </a:solidFill>
                <a:effectLst/>
                <a:latin typeface="Lato" panose="020F0502020204030203" pitchFamily="34" charset="0"/>
              </a:rPr>
              <a:t> It determines which of the input values should be used to change the memory. The </a:t>
            </a:r>
            <a:r>
              <a:rPr lang="en-US" b="1" i="0" dirty="0">
                <a:solidFill>
                  <a:srgbClr val="222222"/>
                </a:solidFill>
                <a:effectLst/>
                <a:latin typeface="Lato" panose="020F0502020204030203" pitchFamily="34" charset="0"/>
              </a:rPr>
              <a:t>sigmoid</a:t>
            </a:r>
            <a:r>
              <a:rPr lang="en-US" b="0" i="0" dirty="0">
                <a:solidFill>
                  <a:srgbClr val="222222"/>
                </a:solidFill>
                <a:effectLst/>
                <a:latin typeface="Lato" panose="020F0502020204030203" pitchFamily="34" charset="0"/>
              </a:rPr>
              <a:t> function determines whether to allow 0 or 1 values through. And the</a:t>
            </a:r>
            <a:r>
              <a:rPr lang="en-US" b="1" i="0" dirty="0">
                <a:solidFill>
                  <a:srgbClr val="222222"/>
                </a:solidFill>
                <a:effectLst/>
                <a:latin typeface="Lato" panose="020F0502020204030203" pitchFamily="34" charset="0"/>
              </a:rPr>
              <a:t> tanh</a:t>
            </a:r>
            <a:r>
              <a:rPr lang="en-US" b="0" i="0" dirty="0">
                <a:solidFill>
                  <a:srgbClr val="222222"/>
                </a:solidFill>
                <a:effectLst/>
                <a:latin typeface="Lato" panose="020F0502020204030203" pitchFamily="34" charset="0"/>
              </a:rPr>
              <a:t> function assigns weight to the data provided, determining their importance on a scale of -1 to 1.</a:t>
            </a:r>
          </a:p>
          <a:p>
            <a:pPr marL="0" indent="0">
              <a:buNone/>
            </a:pPr>
            <a:endParaRPr lang="en-US" b="1" i="0" dirty="0">
              <a:solidFill>
                <a:srgbClr val="222222"/>
              </a:solidFill>
              <a:effectLst/>
              <a:latin typeface="Lato" panose="020F0502020204030203" pitchFamily="34" charset="0"/>
            </a:endParaRPr>
          </a:p>
          <a:p>
            <a:pPr marL="0" indent="0">
              <a:buNone/>
            </a:pPr>
            <a:r>
              <a:rPr lang="en-US" b="1" i="0" dirty="0">
                <a:solidFill>
                  <a:srgbClr val="222222"/>
                </a:solidFill>
                <a:effectLst/>
                <a:latin typeface="Lato" panose="020F0502020204030203" pitchFamily="34" charset="0"/>
              </a:rPr>
              <a:t>Forget Gate: </a:t>
            </a:r>
            <a:r>
              <a:rPr lang="en-US" b="0" i="0" dirty="0">
                <a:solidFill>
                  <a:srgbClr val="222222"/>
                </a:solidFill>
                <a:effectLst/>
                <a:latin typeface="Lato" panose="020F0502020204030203" pitchFamily="34" charset="0"/>
              </a:rPr>
              <a:t>It finds the details that should be removed from the block. It is decided by a</a:t>
            </a:r>
            <a:r>
              <a:rPr lang="en-US" b="1" i="0" dirty="0">
                <a:solidFill>
                  <a:srgbClr val="222222"/>
                </a:solidFill>
                <a:effectLst/>
                <a:latin typeface="Lato" panose="020F0502020204030203" pitchFamily="34" charset="0"/>
              </a:rPr>
              <a:t> sigmoid </a:t>
            </a:r>
            <a:r>
              <a:rPr lang="en-US" b="0" i="0" dirty="0">
                <a:solidFill>
                  <a:srgbClr val="222222"/>
                </a:solidFill>
                <a:effectLst/>
                <a:latin typeface="Lato" panose="020F0502020204030203" pitchFamily="34" charset="0"/>
              </a:rPr>
              <a:t>function. For each number in the cell state Ct-1, it looks at the preceding state (ht-1) and the content input (</a:t>
            </a:r>
            <a:r>
              <a:rPr lang="en-US" b="0" i="0" dirty="0" err="1">
                <a:solidFill>
                  <a:srgbClr val="222222"/>
                </a:solidFill>
                <a:effectLst/>
                <a:latin typeface="Lato" panose="020F0502020204030203" pitchFamily="34" charset="0"/>
              </a:rPr>
              <a:t>Xt</a:t>
            </a:r>
            <a:r>
              <a:rPr lang="en-US" b="0" i="0" dirty="0">
                <a:solidFill>
                  <a:srgbClr val="222222"/>
                </a:solidFill>
                <a:effectLst/>
                <a:latin typeface="Lato" panose="020F0502020204030203" pitchFamily="34" charset="0"/>
              </a:rPr>
              <a:t>) and produces a number between 0 (omit this) and 1 (keep this).</a:t>
            </a:r>
          </a:p>
          <a:p>
            <a:pPr marL="0" indent="0">
              <a:buNone/>
            </a:pPr>
            <a:endParaRPr lang="en-US" b="1" i="0" dirty="0">
              <a:solidFill>
                <a:srgbClr val="222222"/>
              </a:solidFill>
              <a:effectLst/>
              <a:latin typeface="Lato" panose="020F0502020204030203" pitchFamily="34" charset="0"/>
            </a:endParaRPr>
          </a:p>
          <a:p>
            <a:pPr marL="0" indent="0">
              <a:buNone/>
            </a:pPr>
            <a:r>
              <a:rPr lang="en-US" b="1" i="0" dirty="0">
                <a:solidFill>
                  <a:srgbClr val="222222"/>
                </a:solidFill>
                <a:effectLst/>
                <a:latin typeface="Lato" panose="020F0502020204030203" pitchFamily="34" charset="0"/>
              </a:rPr>
              <a:t>Output Gate: </a:t>
            </a:r>
            <a:r>
              <a:rPr lang="en-US" b="0" i="0" dirty="0">
                <a:solidFill>
                  <a:srgbClr val="222222"/>
                </a:solidFill>
                <a:effectLst/>
                <a:latin typeface="Lato" panose="020F0502020204030203" pitchFamily="34" charset="0"/>
              </a:rPr>
              <a:t>The block’s input and memory are used to determine the output. The </a:t>
            </a:r>
            <a:r>
              <a:rPr lang="en-US" b="1" i="0" dirty="0">
                <a:solidFill>
                  <a:srgbClr val="222222"/>
                </a:solidFill>
                <a:effectLst/>
                <a:latin typeface="Lato" panose="020F0502020204030203" pitchFamily="34" charset="0"/>
              </a:rPr>
              <a:t>sigmoid</a:t>
            </a:r>
            <a:r>
              <a:rPr lang="en-US" b="0" i="0" dirty="0">
                <a:solidFill>
                  <a:srgbClr val="222222"/>
                </a:solidFill>
                <a:effectLst/>
                <a:latin typeface="Lato" panose="020F0502020204030203" pitchFamily="34" charset="0"/>
              </a:rPr>
              <a:t> function determines whether to allow 0 or 1 values through. And the </a:t>
            </a:r>
            <a:r>
              <a:rPr lang="en-US" b="1" i="0" dirty="0">
                <a:solidFill>
                  <a:srgbClr val="222222"/>
                </a:solidFill>
                <a:effectLst/>
                <a:latin typeface="Lato" panose="020F0502020204030203" pitchFamily="34" charset="0"/>
              </a:rPr>
              <a:t>tanh</a:t>
            </a:r>
            <a:r>
              <a:rPr lang="en-US" b="0" i="0" dirty="0">
                <a:solidFill>
                  <a:srgbClr val="222222"/>
                </a:solidFill>
                <a:effectLst/>
                <a:latin typeface="Lato" panose="020F0502020204030203" pitchFamily="34" charset="0"/>
              </a:rPr>
              <a:t> function determines which values are allowed to pass through 0, 1. And the </a:t>
            </a:r>
            <a:r>
              <a:rPr lang="en-US" b="1" i="0" dirty="0">
                <a:solidFill>
                  <a:srgbClr val="222222"/>
                </a:solidFill>
                <a:effectLst/>
                <a:latin typeface="Lato" panose="020F0502020204030203" pitchFamily="34" charset="0"/>
              </a:rPr>
              <a:t>tanh</a:t>
            </a:r>
            <a:r>
              <a:rPr lang="en-US" b="0" i="0" dirty="0">
                <a:solidFill>
                  <a:srgbClr val="222222"/>
                </a:solidFill>
                <a:effectLst/>
                <a:latin typeface="Lato" panose="020F0502020204030203" pitchFamily="34" charset="0"/>
              </a:rPr>
              <a:t> function assigns weight to the values provided, determining their relevance on a scale of -1 to 1 and multiplying it with the sigmoid output.</a:t>
            </a:r>
          </a:p>
          <a:p>
            <a:pPr marL="0" indent="0">
              <a:buNone/>
            </a:pPr>
            <a:endParaRPr lang="en-US" b="0" i="0" dirty="0">
              <a:solidFill>
                <a:srgbClr val="222222"/>
              </a:solidFill>
              <a:effectLst/>
              <a:latin typeface="Lato" panose="020F0502020204030203" pitchFamily="34" charset="0"/>
            </a:endParaRPr>
          </a:p>
          <a:p>
            <a:endParaRPr lang="en-IN" dirty="0"/>
          </a:p>
        </p:txBody>
      </p:sp>
      <p:pic>
        <p:nvPicPr>
          <p:cNvPr id="2050" name="Picture 2" descr="Input Gate | Long Short Term Memory">
            <a:extLst>
              <a:ext uri="{FF2B5EF4-FFF2-40B4-BE49-F238E27FC236}">
                <a16:creationId xmlns:a16="http://schemas.microsoft.com/office/drawing/2014/main" id="{A9DDDFEA-B2F2-32D8-C2FC-D55C63836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483" y="1542255"/>
            <a:ext cx="3133725" cy="5238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Forget Gate | Long Short Term Memory">
            <a:extLst>
              <a:ext uri="{FF2B5EF4-FFF2-40B4-BE49-F238E27FC236}">
                <a16:creationId xmlns:a16="http://schemas.microsoft.com/office/drawing/2014/main" id="{09CF5EBC-B81F-C6D3-C945-6A6DF1ACF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6788" y="6245810"/>
            <a:ext cx="2990850" cy="238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Output Gate ">
            <a:extLst>
              <a:ext uri="{FF2B5EF4-FFF2-40B4-BE49-F238E27FC236}">
                <a16:creationId xmlns:a16="http://schemas.microsoft.com/office/drawing/2014/main" id="{A472BC23-D2E0-6AAA-E115-0C33D34DF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3692" y="3429000"/>
            <a:ext cx="300037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888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D17D-9CE9-BB3C-54A8-E14CB7A26560}"/>
              </a:ext>
            </a:extLst>
          </p:cNvPr>
          <p:cNvSpPr>
            <a:spLocks noGrp="1"/>
          </p:cNvSpPr>
          <p:nvPr>
            <p:ph type="title"/>
          </p:nvPr>
        </p:nvSpPr>
        <p:spPr/>
        <p:txBody>
          <a:bodyPr/>
          <a:lstStyle/>
          <a:p>
            <a:r>
              <a:rPr lang="en-US" dirty="0"/>
              <a:t>LSTM Networks</a:t>
            </a:r>
            <a:endParaRPr lang="en-IN" dirty="0"/>
          </a:p>
        </p:txBody>
      </p:sp>
      <p:sp>
        <p:nvSpPr>
          <p:cNvPr id="3" name="Content Placeholder 2">
            <a:extLst>
              <a:ext uri="{FF2B5EF4-FFF2-40B4-BE49-F238E27FC236}">
                <a16:creationId xmlns:a16="http://schemas.microsoft.com/office/drawing/2014/main" id="{517AB2CF-8011-6BAD-1EB8-B6EAD3EA7392}"/>
              </a:ext>
            </a:extLst>
          </p:cNvPr>
          <p:cNvSpPr>
            <a:spLocks noGrp="1"/>
          </p:cNvSpPr>
          <p:nvPr>
            <p:ph idx="1"/>
          </p:nvPr>
        </p:nvSpPr>
        <p:spPr>
          <a:xfrm>
            <a:off x="769971" y="1447697"/>
            <a:ext cx="11115674" cy="5177038"/>
          </a:xfrm>
        </p:spPr>
        <p:txBody>
          <a:bodyPr/>
          <a:lstStyle/>
          <a:p>
            <a:pPr algn="l"/>
            <a:r>
              <a:rPr lang="en-US" b="0" i="0" dirty="0">
                <a:solidFill>
                  <a:srgbClr val="222222"/>
                </a:solidFill>
                <a:effectLst/>
                <a:latin typeface="Lato" panose="020F0502020204030203" pitchFamily="34" charset="0"/>
              </a:rPr>
              <a:t>A sequence of repeating neural network modules makes up all recurrent neural networks. This repeating module in traditional RNNs will have a simple structure, such as a single tanh layer.</a:t>
            </a:r>
          </a:p>
          <a:p>
            <a:pPr algn="l"/>
            <a:r>
              <a:rPr lang="en-US" b="0" i="0" dirty="0">
                <a:solidFill>
                  <a:srgbClr val="222222"/>
                </a:solidFill>
                <a:effectLst/>
                <a:latin typeface="Lato" panose="020F0502020204030203" pitchFamily="34" charset="0"/>
              </a:rPr>
              <a:t>The output of the current time step becomes the input for the following time step, which is referred to as Recurrent. At each element of the sequence, the model examines not just the current input, but also what it knows about the prior ones.</a:t>
            </a:r>
          </a:p>
          <a:p>
            <a:endParaRPr lang="en-IN" dirty="0"/>
          </a:p>
        </p:txBody>
      </p:sp>
      <p:sp>
        <p:nvSpPr>
          <p:cNvPr id="4" name="AutoShape 2" descr=" Long Short Term Memory">
            <a:extLst>
              <a:ext uri="{FF2B5EF4-FFF2-40B4-BE49-F238E27FC236}">
                <a16:creationId xmlns:a16="http://schemas.microsoft.com/office/drawing/2014/main" id="{761EC996-44A5-4CA1-16C7-B6534E1F1C6A}"/>
              </a:ext>
            </a:extLst>
          </p:cNvPr>
          <p:cNvSpPr>
            <a:spLocks noChangeAspect="1" noChangeArrowheads="1"/>
          </p:cNvSpPr>
          <p:nvPr/>
        </p:nvSpPr>
        <p:spPr bwMode="auto">
          <a:xfrm>
            <a:off x="11885645" y="2366866"/>
            <a:ext cx="306355" cy="3063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 Long Short Term Memory">
            <a:extLst>
              <a:ext uri="{FF2B5EF4-FFF2-40B4-BE49-F238E27FC236}">
                <a16:creationId xmlns:a16="http://schemas.microsoft.com/office/drawing/2014/main" id="{474499B1-83B5-B718-4DC8-454D0DCE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049" y="4637755"/>
            <a:ext cx="4111690" cy="1545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4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47825" y="2608580"/>
            <a:ext cx="9852660" cy="922020"/>
          </a:xfrm>
          <a:prstGeom prst="rect">
            <a:avLst/>
          </a:prstGeom>
          <a:noFill/>
        </p:spPr>
        <p:txBody>
          <a:bodyPr wrap="square" rtlCol="0">
            <a:spAutoFit/>
          </a:bodyPr>
          <a:lstStyle/>
          <a:p>
            <a:r>
              <a:rPr lang="en-IN" altLang="en-US" sz="5400" u="sng">
                <a:ln/>
                <a:solidFill>
                  <a:schemeClr val="tx1"/>
                </a:solidFill>
                <a:effectLst>
                  <a:outerShdw blurRad="38100" dist="19050" dir="2700000" algn="tl" rotWithShape="0">
                    <a:schemeClr val="dk1">
                      <a:alpha val="40000"/>
                    </a:schemeClr>
                  </a:outerShdw>
                </a:effectLst>
              </a:rPr>
              <a:t>K-Nearest Neighbor(KNN) </a:t>
            </a:r>
          </a:p>
        </p:txBody>
      </p:sp>
    </p:spTree>
    <p:extLst>
      <p:ext uri="{BB962C8B-B14F-4D97-AF65-F5344CB8AC3E}">
        <p14:creationId xmlns:p14="http://schemas.microsoft.com/office/powerpoint/2010/main" val="22272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47675" y="594360"/>
            <a:ext cx="10841355" cy="5692775"/>
          </a:xfrm>
          <a:prstGeom prst="rect">
            <a:avLst/>
          </a:prstGeom>
          <a:noFill/>
        </p:spPr>
        <p:txBody>
          <a:bodyPr wrap="square" rtlCol="0">
            <a:spAutoFit/>
          </a:bodyPr>
          <a:lstStyle/>
          <a:p>
            <a:pPr marL="285750" indent="-285750">
              <a:buFont typeface="Wingdings" panose="05000000000000000000" charset="0"/>
              <a:buChar char="Ø"/>
            </a:pPr>
            <a:r>
              <a:rPr lang="en-US" sz="2800">
                <a:latin typeface="Californian FB" panose="0207040306080B030204" charset="0"/>
                <a:cs typeface="Californian FB" panose="0207040306080B030204" charset="0"/>
              </a:rPr>
              <a:t>K-Nearest Neighbour is one of the simplest Machine Learning algorithms based on Supervised Learning technique.</a:t>
            </a:r>
          </a:p>
          <a:p>
            <a:pPr indent="0">
              <a:buFont typeface="Wingdings" panose="05000000000000000000" charset="0"/>
              <a:buNone/>
            </a:pPr>
            <a:endParaRPr lang="en-US" sz="2800">
              <a:latin typeface="Californian FB" panose="0207040306080B030204" charset="0"/>
              <a:cs typeface="Californian FB" panose="0207040306080B030204" charset="0"/>
            </a:endParaRPr>
          </a:p>
          <a:p>
            <a:pPr marL="285750" indent="-285750">
              <a:buFont typeface="Wingdings" panose="05000000000000000000" charset="0"/>
              <a:buChar char="Ø"/>
            </a:pPr>
            <a:r>
              <a:rPr lang="en-US" sz="2800">
                <a:latin typeface="Californian FB" panose="0207040306080B030204" charset="0"/>
                <a:cs typeface="Californian FB" panose="0207040306080B030204" charset="0"/>
              </a:rPr>
              <a:t>K-NN algorithm assumes the similarity between the new case/data and available cases and put the new case into the category that is most similar to the available categories</a:t>
            </a:r>
          </a:p>
          <a:p>
            <a:pPr indent="0">
              <a:buFont typeface="Wingdings" panose="05000000000000000000" charset="0"/>
              <a:buNone/>
            </a:pPr>
            <a:endParaRPr lang="en-US" sz="2800">
              <a:latin typeface="Californian FB" panose="0207040306080B030204" charset="0"/>
              <a:cs typeface="Californian FB" panose="0207040306080B030204" charset="0"/>
            </a:endParaRPr>
          </a:p>
          <a:p>
            <a:pPr marL="285750" indent="-285750">
              <a:buFont typeface="Wingdings" panose="05000000000000000000" charset="0"/>
              <a:buChar char="Ø"/>
            </a:pPr>
            <a:r>
              <a:rPr lang="en-US" sz="2800">
                <a:latin typeface="Californian FB" panose="0207040306080B030204" charset="0"/>
                <a:cs typeface="Californian FB" panose="0207040306080B030204" charset="0"/>
              </a:rPr>
              <a:t>K-NN is a non-parametric algorithm, which means it does not make any assumption on underlying data</a:t>
            </a:r>
          </a:p>
          <a:p>
            <a:pPr marL="285750" indent="-285750">
              <a:buFont typeface="Wingdings" panose="05000000000000000000" charset="0"/>
              <a:buChar char="Ø"/>
            </a:pPr>
            <a:endParaRPr lang="en-US" sz="2800">
              <a:latin typeface="Californian FB" panose="0207040306080B030204" charset="0"/>
              <a:cs typeface="Californian FB" panose="0207040306080B030204" charset="0"/>
            </a:endParaRPr>
          </a:p>
          <a:p>
            <a:pPr marL="285750" indent="-285750">
              <a:buFont typeface="Wingdings" panose="05000000000000000000" charset="0"/>
              <a:buChar char="Ø"/>
            </a:pPr>
            <a:r>
              <a:rPr lang="en-US" sz="2800">
                <a:latin typeface="Californian FB" panose="0207040306080B030204" charset="0"/>
                <a:cs typeface="Californian FB" panose="0207040306080B030204" charset="0"/>
              </a:rPr>
              <a:t>It is also called a lazy learner algorithm because it does not learn from the training set immediately instead it stores the dataset and at the time of classification, it performs an action on the dataset.</a:t>
            </a:r>
          </a:p>
        </p:txBody>
      </p:sp>
    </p:spTree>
    <p:extLst>
      <p:ext uri="{BB962C8B-B14F-4D97-AF65-F5344CB8AC3E}">
        <p14:creationId xmlns:p14="http://schemas.microsoft.com/office/powerpoint/2010/main" val="752583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1807</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Californian FB</vt:lpstr>
      <vt:lpstr>Lato</vt:lpstr>
      <vt:lpstr>Wingdings</vt:lpstr>
      <vt:lpstr>Office Theme</vt:lpstr>
      <vt:lpstr>Python for Machine Learning</vt:lpstr>
      <vt:lpstr>GROUP MEMBERS</vt:lpstr>
      <vt:lpstr>INDIAN INDEX PREDICTION USING LSTM,KNN,LINEAR REGRESSION</vt:lpstr>
      <vt:lpstr>Long Term Short Memory</vt:lpstr>
      <vt:lpstr>Structure of LSTM</vt:lpstr>
      <vt:lpstr>PowerPoint Presentation</vt:lpstr>
      <vt:lpstr>LSTM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Machine Learning</dc:title>
  <dc:creator>JAIDEV .K</dc:creator>
  <cp:lastModifiedBy>JAIDEV .K</cp:lastModifiedBy>
  <cp:revision>1</cp:revision>
  <dcterms:created xsi:type="dcterms:W3CDTF">2023-01-29T13:43:02Z</dcterms:created>
  <dcterms:modified xsi:type="dcterms:W3CDTF">2023-01-29T14:09:40Z</dcterms:modified>
</cp:coreProperties>
</file>