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8F64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16000" y="2083111"/>
            <a:ext cx="6773545" cy="622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F64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10" y="3325183"/>
            <a:ext cx="18177510" cy="4089400"/>
          </a:xfrm>
          <a:custGeom>
            <a:avLst/>
            <a:gdLst/>
            <a:ahLst/>
            <a:cxnLst/>
            <a:rect l="l" t="t" r="r" b="b"/>
            <a:pathLst>
              <a:path w="18177510" h="4089400">
                <a:moveTo>
                  <a:pt x="16769718" y="12700"/>
                </a:moveTo>
                <a:lnTo>
                  <a:pt x="15999755" y="12700"/>
                </a:lnTo>
                <a:lnTo>
                  <a:pt x="16048168" y="0"/>
                </a:lnTo>
                <a:lnTo>
                  <a:pt x="16715080" y="0"/>
                </a:lnTo>
                <a:lnTo>
                  <a:pt x="16769718" y="12700"/>
                </a:lnTo>
                <a:close/>
              </a:path>
              <a:path w="18177510" h="4089400">
                <a:moveTo>
                  <a:pt x="16971699" y="25400"/>
                </a:moveTo>
                <a:lnTo>
                  <a:pt x="15910242" y="25400"/>
                </a:lnTo>
                <a:lnTo>
                  <a:pt x="15953691" y="12700"/>
                </a:lnTo>
                <a:lnTo>
                  <a:pt x="16924224" y="12700"/>
                </a:lnTo>
                <a:lnTo>
                  <a:pt x="16971699" y="25400"/>
                </a:lnTo>
                <a:close/>
              </a:path>
              <a:path w="18177510" h="4089400">
                <a:moveTo>
                  <a:pt x="17759638" y="673100"/>
                </a:moveTo>
                <a:lnTo>
                  <a:pt x="3875436" y="673100"/>
                </a:lnTo>
                <a:lnTo>
                  <a:pt x="3925283" y="660400"/>
                </a:lnTo>
                <a:lnTo>
                  <a:pt x="4073472" y="660400"/>
                </a:lnTo>
                <a:lnTo>
                  <a:pt x="4122372" y="647700"/>
                </a:lnTo>
                <a:lnTo>
                  <a:pt x="4171000" y="647700"/>
                </a:lnTo>
                <a:lnTo>
                  <a:pt x="4219343" y="635000"/>
                </a:lnTo>
                <a:lnTo>
                  <a:pt x="4267388" y="635000"/>
                </a:lnTo>
                <a:lnTo>
                  <a:pt x="4315119" y="622300"/>
                </a:lnTo>
                <a:lnTo>
                  <a:pt x="4362524" y="622300"/>
                </a:lnTo>
                <a:lnTo>
                  <a:pt x="4502254" y="584200"/>
                </a:lnTo>
                <a:lnTo>
                  <a:pt x="4548483" y="584200"/>
                </a:lnTo>
                <a:lnTo>
                  <a:pt x="4641732" y="558800"/>
                </a:lnTo>
                <a:lnTo>
                  <a:pt x="4688737" y="558800"/>
                </a:lnTo>
                <a:lnTo>
                  <a:pt x="4735985" y="546100"/>
                </a:lnTo>
                <a:lnTo>
                  <a:pt x="4783468" y="546100"/>
                </a:lnTo>
                <a:lnTo>
                  <a:pt x="4831179" y="533400"/>
                </a:lnTo>
                <a:lnTo>
                  <a:pt x="4879110" y="533400"/>
                </a:lnTo>
                <a:lnTo>
                  <a:pt x="4927254" y="520700"/>
                </a:lnTo>
                <a:lnTo>
                  <a:pt x="5024148" y="520700"/>
                </a:lnTo>
                <a:lnTo>
                  <a:pt x="5072882" y="508000"/>
                </a:lnTo>
                <a:lnTo>
                  <a:pt x="5220145" y="508000"/>
                </a:lnTo>
                <a:lnTo>
                  <a:pt x="5269559" y="495300"/>
                </a:lnTo>
                <a:lnTo>
                  <a:pt x="5568944" y="495300"/>
                </a:lnTo>
                <a:lnTo>
                  <a:pt x="5619252" y="482600"/>
                </a:lnTo>
                <a:lnTo>
                  <a:pt x="6988959" y="482600"/>
                </a:lnTo>
                <a:lnTo>
                  <a:pt x="7039068" y="469900"/>
                </a:lnTo>
                <a:lnTo>
                  <a:pt x="7188653" y="469900"/>
                </a:lnTo>
                <a:lnTo>
                  <a:pt x="7238240" y="457200"/>
                </a:lnTo>
                <a:lnTo>
                  <a:pt x="7336960" y="457200"/>
                </a:lnTo>
                <a:lnTo>
                  <a:pt x="7386076" y="444500"/>
                </a:lnTo>
                <a:lnTo>
                  <a:pt x="7435019" y="444500"/>
                </a:lnTo>
                <a:lnTo>
                  <a:pt x="7483782" y="431800"/>
                </a:lnTo>
                <a:lnTo>
                  <a:pt x="7532357" y="431800"/>
                </a:lnTo>
                <a:lnTo>
                  <a:pt x="7580736" y="419100"/>
                </a:lnTo>
                <a:lnTo>
                  <a:pt x="7628911" y="419100"/>
                </a:lnTo>
                <a:lnTo>
                  <a:pt x="7676876" y="406400"/>
                </a:lnTo>
                <a:lnTo>
                  <a:pt x="7724621" y="406400"/>
                </a:lnTo>
                <a:lnTo>
                  <a:pt x="7866467" y="368300"/>
                </a:lnTo>
                <a:lnTo>
                  <a:pt x="7915330" y="368300"/>
                </a:lnTo>
                <a:lnTo>
                  <a:pt x="7966187" y="355600"/>
                </a:lnTo>
                <a:lnTo>
                  <a:pt x="8598359" y="355600"/>
                </a:lnTo>
                <a:lnTo>
                  <a:pt x="8641732" y="342900"/>
                </a:lnTo>
                <a:lnTo>
                  <a:pt x="8681960" y="342900"/>
                </a:lnTo>
                <a:lnTo>
                  <a:pt x="8778594" y="317500"/>
                </a:lnTo>
                <a:lnTo>
                  <a:pt x="9598240" y="317500"/>
                </a:lnTo>
                <a:lnTo>
                  <a:pt x="9641440" y="304800"/>
                </a:lnTo>
                <a:lnTo>
                  <a:pt x="9682494" y="304800"/>
                </a:lnTo>
                <a:lnTo>
                  <a:pt x="11758071" y="266700"/>
                </a:lnTo>
                <a:lnTo>
                  <a:pt x="11800030" y="254000"/>
                </a:lnTo>
                <a:lnTo>
                  <a:pt x="11843502" y="241300"/>
                </a:lnTo>
                <a:lnTo>
                  <a:pt x="11888379" y="241300"/>
                </a:lnTo>
                <a:lnTo>
                  <a:pt x="11934555" y="228600"/>
                </a:lnTo>
                <a:lnTo>
                  <a:pt x="14004851" y="228600"/>
                </a:lnTo>
                <a:lnTo>
                  <a:pt x="14055698" y="215900"/>
                </a:lnTo>
                <a:lnTo>
                  <a:pt x="14773215" y="215900"/>
                </a:lnTo>
                <a:lnTo>
                  <a:pt x="14824615" y="203200"/>
                </a:lnTo>
                <a:lnTo>
                  <a:pt x="15132491" y="203200"/>
                </a:lnTo>
                <a:lnTo>
                  <a:pt x="15183657" y="190500"/>
                </a:lnTo>
                <a:lnTo>
                  <a:pt x="15387668" y="190500"/>
                </a:lnTo>
                <a:lnTo>
                  <a:pt x="15444639" y="177800"/>
                </a:lnTo>
                <a:lnTo>
                  <a:pt x="15496315" y="177800"/>
                </a:lnTo>
                <a:lnTo>
                  <a:pt x="15543638" y="165100"/>
                </a:lnTo>
                <a:lnTo>
                  <a:pt x="15587552" y="139700"/>
                </a:lnTo>
                <a:lnTo>
                  <a:pt x="15629000" y="127000"/>
                </a:lnTo>
                <a:lnTo>
                  <a:pt x="15668925" y="101600"/>
                </a:lnTo>
                <a:lnTo>
                  <a:pt x="15708270" y="88900"/>
                </a:lnTo>
                <a:lnTo>
                  <a:pt x="15747978" y="63500"/>
                </a:lnTo>
                <a:lnTo>
                  <a:pt x="15788994" y="50800"/>
                </a:lnTo>
                <a:lnTo>
                  <a:pt x="15832260" y="38100"/>
                </a:lnTo>
                <a:lnTo>
                  <a:pt x="15869676" y="25400"/>
                </a:lnTo>
                <a:lnTo>
                  <a:pt x="17059005" y="25400"/>
                </a:lnTo>
                <a:lnTo>
                  <a:pt x="17098303" y="38100"/>
                </a:lnTo>
                <a:lnTo>
                  <a:pt x="17166851" y="38100"/>
                </a:lnTo>
                <a:lnTo>
                  <a:pt x="17194440" y="76200"/>
                </a:lnTo>
                <a:lnTo>
                  <a:pt x="17224324" y="114300"/>
                </a:lnTo>
                <a:lnTo>
                  <a:pt x="17256192" y="152400"/>
                </a:lnTo>
                <a:lnTo>
                  <a:pt x="17289729" y="177800"/>
                </a:lnTo>
                <a:lnTo>
                  <a:pt x="17324625" y="215900"/>
                </a:lnTo>
                <a:lnTo>
                  <a:pt x="17360566" y="254000"/>
                </a:lnTo>
                <a:lnTo>
                  <a:pt x="17397239" y="279400"/>
                </a:lnTo>
                <a:lnTo>
                  <a:pt x="17471535" y="355600"/>
                </a:lnTo>
                <a:lnTo>
                  <a:pt x="17508532" y="381000"/>
                </a:lnTo>
                <a:lnTo>
                  <a:pt x="17545012" y="419100"/>
                </a:lnTo>
                <a:lnTo>
                  <a:pt x="17580662" y="457200"/>
                </a:lnTo>
                <a:lnTo>
                  <a:pt x="17615170" y="482600"/>
                </a:lnTo>
                <a:lnTo>
                  <a:pt x="17648223" y="520700"/>
                </a:lnTo>
                <a:lnTo>
                  <a:pt x="17679509" y="558800"/>
                </a:lnTo>
                <a:lnTo>
                  <a:pt x="17708715" y="596900"/>
                </a:lnTo>
                <a:lnTo>
                  <a:pt x="17735529" y="635000"/>
                </a:lnTo>
                <a:lnTo>
                  <a:pt x="17759638" y="673100"/>
                </a:lnTo>
                <a:close/>
              </a:path>
              <a:path w="18177510" h="4089400">
                <a:moveTo>
                  <a:pt x="12814626" y="228600"/>
                </a:moveTo>
                <a:lnTo>
                  <a:pt x="12079803" y="228600"/>
                </a:lnTo>
                <a:lnTo>
                  <a:pt x="12130104" y="215900"/>
                </a:lnTo>
                <a:lnTo>
                  <a:pt x="12762732" y="215900"/>
                </a:lnTo>
                <a:lnTo>
                  <a:pt x="12814626" y="228600"/>
                </a:lnTo>
                <a:close/>
              </a:path>
              <a:path w="18177510" h="4089400">
                <a:moveTo>
                  <a:pt x="9092274" y="317500"/>
                </a:moveTo>
                <a:lnTo>
                  <a:pt x="8932477" y="317500"/>
                </a:lnTo>
                <a:lnTo>
                  <a:pt x="8985353" y="304800"/>
                </a:lnTo>
                <a:lnTo>
                  <a:pt x="9038685" y="304800"/>
                </a:lnTo>
                <a:lnTo>
                  <a:pt x="9092274" y="317500"/>
                </a:lnTo>
                <a:close/>
              </a:path>
              <a:path w="18177510" h="4089400">
                <a:moveTo>
                  <a:pt x="2199628" y="596900"/>
                </a:moveTo>
                <a:lnTo>
                  <a:pt x="1499292" y="596900"/>
                </a:lnTo>
                <a:lnTo>
                  <a:pt x="1543273" y="584200"/>
                </a:lnTo>
                <a:lnTo>
                  <a:pt x="2150649" y="584200"/>
                </a:lnTo>
                <a:lnTo>
                  <a:pt x="2199628" y="596900"/>
                </a:lnTo>
                <a:close/>
              </a:path>
              <a:path w="18177510" h="4089400">
                <a:moveTo>
                  <a:pt x="2397937" y="609600"/>
                </a:moveTo>
                <a:lnTo>
                  <a:pt x="1370168" y="609600"/>
                </a:lnTo>
                <a:lnTo>
                  <a:pt x="1412725" y="596900"/>
                </a:lnTo>
                <a:lnTo>
                  <a:pt x="2348028" y="596900"/>
                </a:lnTo>
                <a:lnTo>
                  <a:pt x="2397937" y="609600"/>
                </a:lnTo>
                <a:close/>
              </a:path>
              <a:path w="18177510" h="4089400">
                <a:moveTo>
                  <a:pt x="2752076" y="635000"/>
                </a:moveTo>
                <a:lnTo>
                  <a:pt x="1205094" y="635000"/>
                </a:lnTo>
                <a:lnTo>
                  <a:pt x="1245561" y="622300"/>
                </a:lnTo>
                <a:lnTo>
                  <a:pt x="1286571" y="622300"/>
                </a:lnTo>
                <a:lnTo>
                  <a:pt x="1328112" y="609600"/>
                </a:lnTo>
                <a:lnTo>
                  <a:pt x="2548798" y="609600"/>
                </a:lnTo>
                <a:lnTo>
                  <a:pt x="2599417" y="622300"/>
                </a:lnTo>
                <a:lnTo>
                  <a:pt x="2752076" y="635000"/>
                </a:lnTo>
                <a:close/>
              </a:path>
              <a:path w="18177510" h="4089400">
                <a:moveTo>
                  <a:pt x="5158802" y="4013200"/>
                </a:moveTo>
                <a:lnTo>
                  <a:pt x="2360089" y="4013200"/>
                </a:lnTo>
                <a:lnTo>
                  <a:pt x="2321583" y="4000500"/>
                </a:lnTo>
                <a:lnTo>
                  <a:pt x="2284861" y="4000500"/>
                </a:lnTo>
                <a:lnTo>
                  <a:pt x="2249992" y="3987800"/>
                </a:lnTo>
                <a:lnTo>
                  <a:pt x="2217045" y="3987800"/>
                </a:lnTo>
                <a:lnTo>
                  <a:pt x="2186091" y="3975100"/>
                </a:lnTo>
                <a:lnTo>
                  <a:pt x="2157199" y="3975100"/>
                </a:lnTo>
                <a:lnTo>
                  <a:pt x="1638919" y="3937000"/>
                </a:lnTo>
                <a:lnTo>
                  <a:pt x="1594923" y="3924300"/>
                </a:lnTo>
                <a:lnTo>
                  <a:pt x="1549229" y="3911600"/>
                </a:lnTo>
                <a:lnTo>
                  <a:pt x="1453536" y="3886200"/>
                </a:lnTo>
                <a:lnTo>
                  <a:pt x="1403933" y="3860800"/>
                </a:lnTo>
                <a:lnTo>
                  <a:pt x="1198427" y="3810000"/>
                </a:lnTo>
                <a:lnTo>
                  <a:pt x="1146266" y="3784600"/>
                </a:lnTo>
                <a:lnTo>
                  <a:pt x="1042389" y="3759200"/>
                </a:lnTo>
                <a:lnTo>
                  <a:pt x="991068" y="3733800"/>
                </a:lnTo>
                <a:lnTo>
                  <a:pt x="940424" y="3721100"/>
                </a:lnTo>
                <a:lnTo>
                  <a:pt x="890653" y="3695700"/>
                </a:lnTo>
                <a:lnTo>
                  <a:pt x="841954" y="3670300"/>
                </a:lnTo>
                <a:lnTo>
                  <a:pt x="794524" y="3657600"/>
                </a:lnTo>
                <a:lnTo>
                  <a:pt x="748562" y="3632200"/>
                </a:lnTo>
                <a:lnTo>
                  <a:pt x="704265" y="3606800"/>
                </a:lnTo>
                <a:lnTo>
                  <a:pt x="661831" y="3581400"/>
                </a:lnTo>
                <a:lnTo>
                  <a:pt x="621458" y="3556000"/>
                </a:lnTo>
                <a:lnTo>
                  <a:pt x="583344" y="3530600"/>
                </a:lnTo>
                <a:lnTo>
                  <a:pt x="547687" y="3505200"/>
                </a:lnTo>
                <a:lnTo>
                  <a:pt x="514685" y="3479800"/>
                </a:lnTo>
                <a:lnTo>
                  <a:pt x="484535" y="3441700"/>
                </a:lnTo>
                <a:lnTo>
                  <a:pt x="457436" y="3416300"/>
                </a:lnTo>
                <a:lnTo>
                  <a:pt x="425133" y="3365500"/>
                </a:lnTo>
                <a:lnTo>
                  <a:pt x="398306" y="3327400"/>
                </a:lnTo>
                <a:lnTo>
                  <a:pt x="376462" y="3289300"/>
                </a:lnTo>
                <a:lnTo>
                  <a:pt x="359108" y="3251200"/>
                </a:lnTo>
                <a:lnTo>
                  <a:pt x="345749" y="3213100"/>
                </a:lnTo>
                <a:lnTo>
                  <a:pt x="335891" y="3175000"/>
                </a:lnTo>
                <a:lnTo>
                  <a:pt x="329042" y="3136900"/>
                </a:lnTo>
                <a:lnTo>
                  <a:pt x="324706" y="3098800"/>
                </a:lnTo>
                <a:lnTo>
                  <a:pt x="322390" y="3060700"/>
                </a:lnTo>
                <a:lnTo>
                  <a:pt x="321600" y="3022600"/>
                </a:lnTo>
                <a:lnTo>
                  <a:pt x="321843" y="2984500"/>
                </a:lnTo>
                <a:lnTo>
                  <a:pt x="323449" y="2908300"/>
                </a:lnTo>
                <a:lnTo>
                  <a:pt x="323826" y="2870200"/>
                </a:lnTo>
                <a:lnTo>
                  <a:pt x="323259" y="2819400"/>
                </a:lnTo>
                <a:lnTo>
                  <a:pt x="321255" y="2781300"/>
                </a:lnTo>
                <a:lnTo>
                  <a:pt x="317320" y="2730500"/>
                </a:lnTo>
                <a:lnTo>
                  <a:pt x="310961" y="2679700"/>
                </a:lnTo>
                <a:lnTo>
                  <a:pt x="301682" y="2628900"/>
                </a:lnTo>
                <a:lnTo>
                  <a:pt x="288992" y="2578100"/>
                </a:lnTo>
                <a:lnTo>
                  <a:pt x="272395" y="2527300"/>
                </a:lnTo>
                <a:lnTo>
                  <a:pt x="257323" y="2489200"/>
                </a:lnTo>
                <a:lnTo>
                  <a:pt x="236629" y="2438400"/>
                </a:lnTo>
                <a:lnTo>
                  <a:pt x="211595" y="2400300"/>
                </a:lnTo>
                <a:lnTo>
                  <a:pt x="183501" y="2349500"/>
                </a:lnTo>
                <a:lnTo>
                  <a:pt x="153628" y="2311400"/>
                </a:lnTo>
                <a:lnTo>
                  <a:pt x="123256" y="2260600"/>
                </a:lnTo>
                <a:lnTo>
                  <a:pt x="93668" y="2209800"/>
                </a:lnTo>
                <a:lnTo>
                  <a:pt x="66142" y="2159000"/>
                </a:lnTo>
                <a:lnTo>
                  <a:pt x="41960" y="2120900"/>
                </a:lnTo>
                <a:lnTo>
                  <a:pt x="22403" y="2082800"/>
                </a:lnTo>
                <a:lnTo>
                  <a:pt x="8752" y="2044700"/>
                </a:lnTo>
                <a:lnTo>
                  <a:pt x="0" y="1981200"/>
                </a:lnTo>
                <a:lnTo>
                  <a:pt x="7509" y="1943100"/>
                </a:lnTo>
                <a:lnTo>
                  <a:pt x="25434" y="1905000"/>
                </a:lnTo>
                <a:lnTo>
                  <a:pt x="47932" y="1879600"/>
                </a:lnTo>
                <a:lnTo>
                  <a:pt x="69155" y="1854200"/>
                </a:lnTo>
                <a:lnTo>
                  <a:pt x="83260" y="1828800"/>
                </a:lnTo>
                <a:lnTo>
                  <a:pt x="83260" y="1562100"/>
                </a:lnTo>
                <a:lnTo>
                  <a:pt x="106279" y="1511300"/>
                </a:lnTo>
                <a:lnTo>
                  <a:pt x="137013" y="1485900"/>
                </a:lnTo>
                <a:lnTo>
                  <a:pt x="173658" y="1447800"/>
                </a:lnTo>
                <a:lnTo>
                  <a:pt x="214406" y="1422400"/>
                </a:lnTo>
                <a:lnTo>
                  <a:pt x="257453" y="1409700"/>
                </a:lnTo>
                <a:lnTo>
                  <a:pt x="300991" y="1384300"/>
                </a:lnTo>
                <a:lnTo>
                  <a:pt x="343216" y="1358900"/>
                </a:lnTo>
                <a:lnTo>
                  <a:pt x="382320" y="1333500"/>
                </a:lnTo>
                <a:lnTo>
                  <a:pt x="416498" y="1308100"/>
                </a:lnTo>
                <a:lnTo>
                  <a:pt x="444327" y="1257300"/>
                </a:lnTo>
                <a:lnTo>
                  <a:pt x="460430" y="1219200"/>
                </a:lnTo>
                <a:lnTo>
                  <a:pt x="468743" y="1181100"/>
                </a:lnTo>
                <a:lnTo>
                  <a:pt x="477730" y="1092200"/>
                </a:lnTo>
                <a:lnTo>
                  <a:pt x="486273" y="1054100"/>
                </a:lnTo>
                <a:lnTo>
                  <a:pt x="502760" y="1016000"/>
                </a:lnTo>
                <a:lnTo>
                  <a:pt x="531126" y="965200"/>
                </a:lnTo>
                <a:lnTo>
                  <a:pt x="585345" y="914400"/>
                </a:lnTo>
                <a:lnTo>
                  <a:pt x="642787" y="863600"/>
                </a:lnTo>
                <a:lnTo>
                  <a:pt x="672682" y="850900"/>
                </a:lnTo>
                <a:lnTo>
                  <a:pt x="703341" y="825500"/>
                </a:lnTo>
                <a:lnTo>
                  <a:pt x="734751" y="800100"/>
                </a:lnTo>
                <a:lnTo>
                  <a:pt x="799767" y="774700"/>
                </a:lnTo>
                <a:lnTo>
                  <a:pt x="833346" y="749300"/>
                </a:lnTo>
                <a:lnTo>
                  <a:pt x="867620" y="736600"/>
                </a:lnTo>
                <a:lnTo>
                  <a:pt x="938198" y="711200"/>
                </a:lnTo>
                <a:lnTo>
                  <a:pt x="1048935" y="673100"/>
                </a:lnTo>
                <a:lnTo>
                  <a:pt x="1165184" y="635000"/>
                </a:lnTo>
                <a:lnTo>
                  <a:pt x="2905648" y="635000"/>
                </a:lnTo>
                <a:lnTo>
                  <a:pt x="2956978" y="647700"/>
                </a:lnTo>
                <a:lnTo>
                  <a:pt x="3059762" y="647700"/>
                </a:lnTo>
                <a:lnTo>
                  <a:pt x="3111188" y="660400"/>
                </a:lnTo>
                <a:lnTo>
                  <a:pt x="3316805" y="660400"/>
                </a:lnTo>
                <a:lnTo>
                  <a:pt x="3368118" y="673100"/>
                </a:lnTo>
                <a:lnTo>
                  <a:pt x="17759638" y="673100"/>
                </a:lnTo>
                <a:lnTo>
                  <a:pt x="17783364" y="711200"/>
                </a:lnTo>
                <a:lnTo>
                  <a:pt x="17804804" y="762000"/>
                </a:lnTo>
                <a:lnTo>
                  <a:pt x="17824203" y="800100"/>
                </a:lnTo>
                <a:lnTo>
                  <a:pt x="17841805" y="850900"/>
                </a:lnTo>
                <a:lnTo>
                  <a:pt x="17857856" y="901700"/>
                </a:lnTo>
                <a:lnTo>
                  <a:pt x="17872601" y="939800"/>
                </a:lnTo>
                <a:lnTo>
                  <a:pt x="17886284" y="990600"/>
                </a:lnTo>
                <a:lnTo>
                  <a:pt x="17899151" y="1041400"/>
                </a:lnTo>
                <a:lnTo>
                  <a:pt x="17911446" y="1092200"/>
                </a:lnTo>
                <a:lnTo>
                  <a:pt x="17923415" y="1130300"/>
                </a:lnTo>
                <a:lnTo>
                  <a:pt x="17935301" y="1181100"/>
                </a:lnTo>
                <a:lnTo>
                  <a:pt x="17947352" y="1231900"/>
                </a:lnTo>
                <a:lnTo>
                  <a:pt x="17959810" y="1282700"/>
                </a:lnTo>
                <a:lnTo>
                  <a:pt x="17972922" y="1333500"/>
                </a:lnTo>
                <a:lnTo>
                  <a:pt x="17986931" y="1371600"/>
                </a:lnTo>
                <a:lnTo>
                  <a:pt x="18002084" y="1422400"/>
                </a:lnTo>
                <a:lnTo>
                  <a:pt x="18018625" y="1473200"/>
                </a:lnTo>
                <a:lnTo>
                  <a:pt x="18036799" y="1511300"/>
                </a:lnTo>
                <a:lnTo>
                  <a:pt x="18056851" y="1562100"/>
                </a:lnTo>
                <a:lnTo>
                  <a:pt x="18070400" y="1587500"/>
                </a:lnTo>
                <a:lnTo>
                  <a:pt x="18098062" y="1663700"/>
                </a:lnTo>
                <a:lnTo>
                  <a:pt x="18111621" y="1701800"/>
                </a:lnTo>
                <a:lnTo>
                  <a:pt x="18124630" y="1752600"/>
                </a:lnTo>
                <a:lnTo>
                  <a:pt x="18136810" y="1790700"/>
                </a:lnTo>
                <a:lnTo>
                  <a:pt x="18147886" y="1841500"/>
                </a:lnTo>
                <a:lnTo>
                  <a:pt x="18157579" y="1892300"/>
                </a:lnTo>
                <a:lnTo>
                  <a:pt x="18165612" y="1943100"/>
                </a:lnTo>
                <a:lnTo>
                  <a:pt x="18171709" y="1993900"/>
                </a:lnTo>
                <a:lnTo>
                  <a:pt x="18175592" y="2044700"/>
                </a:lnTo>
                <a:lnTo>
                  <a:pt x="18176984" y="2095500"/>
                </a:lnTo>
                <a:lnTo>
                  <a:pt x="18175608" y="2146300"/>
                </a:lnTo>
                <a:lnTo>
                  <a:pt x="18171186" y="2197100"/>
                </a:lnTo>
                <a:lnTo>
                  <a:pt x="18163442" y="2247900"/>
                </a:lnTo>
                <a:lnTo>
                  <a:pt x="18152098" y="2298700"/>
                </a:lnTo>
                <a:lnTo>
                  <a:pt x="18136877" y="2336800"/>
                </a:lnTo>
                <a:lnTo>
                  <a:pt x="18117502" y="2374900"/>
                </a:lnTo>
                <a:lnTo>
                  <a:pt x="18093696" y="2413000"/>
                </a:lnTo>
                <a:lnTo>
                  <a:pt x="18061797" y="2438400"/>
                </a:lnTo>
                <a:lnTo>
                  <a:pt x="18019482" y="2451100"/>
                </a:lnTo>
                <a:lnTo>
                  <a:pt x="17974614" y="2476500"/>
                </a:lnTo>
                <a:lnTo>
                  <a:pt x="17935050" y="2501900"/>
                </a:lnTo>
                <a:lnTo>
                  <a:pt x="17884445" y="2565400"/>
                </a:lnTo>
                <a:lnTo>
                  <a:pt x="17867821" y="2603500"/>
                </a:lnTo>
                <a:lnTo>
                  <a:pt x="17856815" y="2641600"/>
                </a:lnTo>
                <a:lnTo>
                  <a:pt x="17849459" y="2679700"/>
                </a:lnTo>
                <a:lnTo>
                  <a:pt x="17843787" y="2705100"/>
                </a:lnTo>
                <a:lnTo>
                  <a:pt x="17837830" y="2730500"/>
                </a:lnTo>
                <a:lnTo>
                  <a:pt x="17829621" y="2755900"/>
                </a:lnTo>
                <a:lnTo>
                  <a:pt x="17817194" y="2781300"/>
                </a:lnTo>
                <a:lnTo>
                  <a:pt x="17798580" y="2794000"/>
                </a:lnTo>
                <a:lnTo>
                  <a:pt x="17771813" y="2819400"/>
                </a:lnTo>
                <a:lnTo>
                  <a:pt x="17734925" y="2844800"/>
                </a:lnTo>
                <a:lnTo>
                  <a:pt x="17685949" y="2857500"/>
                </a:lnTo>
                <a:lnTo>
                  <a:pt x="17664872" y="2870200"/>
                </a:lnTo>
                <a:lnTo>
                  <a:pt x="17633855" y="2882900"/>
                </a:lnTo>
                <a:lnTo>
                  <a:pt x="17594241" y="2895600"/>
                </a:lnTo>
                <a:lnTo>
                  <a:pt x="17547373" y="2921000"/>
                </a:lnTo>
                <a:lnTo>
                  <a:pt x="17494594" y="2933700"/>
                </a:lnTo>
                <a:lnTo>
                  <a:pt x="17437248" y="2946400"/>
                </a:lnTo>
                <a:lnTo>
                  <a:pt x="17129027" y="3009900"/>
                </a:lnTo>
                <a:lnTo>
                  <a:pt x="17072487" y="3022600"/>
                </a:lnTo>
                <a:lnTo>
                  <a:pt x="17020783" y="3035300"/>
                </a:lnTo>
                <a:lnTo>
                  <a:pt x="16975259" y="3035300"/>
                </a:lnTo>
                <a:lnTo>
                  <a:pt x="16937256" y="3048000"/>
                </a:lnTo>
                <a:lnTo>
                  <a:pt x="16912215" y="3048000"/>
                </a:lnTo>
                <a:lnTo>
                  <a:pt x="16902256" y="3098800"/>
                </a:lnTo>
                <a:lnTo>
                  <a:pt x="16889132" y="3149600"/>
                </a:lnTo>
                <a:lnTo>
                  <a:pt x="16872987" y="3187700"/>
                </a:lnTo>
                <a:lnTo>
                  <a:pt x="16853962" y="3225800"/>
                </a:lnTo>
                <a:lnTo>
                  <a:pt x="16832200" y="3263900"/>
                </a:lnTo>
                <a:lnTo>
                  <a:pt x="16807842" y="3302000"/>
                </a:lnTo>
                <a:lnTo>
                  <a:pt x="16781031" y="3340100"/>
                </a:lnTo>
                <a:lnTo>
                  <a:pt x="16751909" y="3365500"/>
                </a:lnTo>
                <a:lnTo>
                  <a:pt x="16720618" y="3390900"/>
                </a:lnTo>
                <a:lnTo>
                  <a:pt x="16687300" y="3416300"/>
                </a:lnTo>
                <a:lnTo>
                  <a:pt x="16652098" y="3441700"/>
                </a:lnTo>
                <a:lnTo>
                  <a:pt x="16615152" y="3454400"/>
                </a:lnTo>
                <a:lnTo>
                  <a:pt x="16576606" y="3479800"/>
                </a:lnTo>
                <a:lnTo>
                  <a:pt x="16536602" y="3492500"/>
                </a:lnTo>
                <a:lnTo>
                  <a:pt x="16495281" y="3517900"/>
                </a:lnTo>
                <a:lnTo>
                  <a:pt x="16364843" y="3556000"/>
                </a:lnTo>
                <a:lnTo>
                  <a:pt x="16319679" y="3568700"/>
                </a:lnTo>
                <a:lnTo>
                  <a:pt x="16273909" y="3594100"/>
                </a:lnTo>
                <a:lnTo>
                  <a:pt x="16134386" y="3632200"/>
                </a:lnTo>
                <a:lnTo>
                  <a:pt x="15928151" y="3695700"/>
                </a:lnTo>
                <a:lnTo>
                  <a:pt x="15754834" y="3746500"/>
                </a:lnTo>
                <a:lnTo>
                  <a:pt x="15710428" y="3746500"/>
                </a:lnTo>
                <a:lnTo>
                  <a:pt x="15620393" y="3771900"/>
                </a:lnTo>
                <a:lnTo>
                  <a:pt x="15574782" y="3771900"/>
                </a:lnTo>
                <a:lnTo>
                  <a:pt x="15528790" y="3784600"/>
                </a:lnTo>
                <a:lnTo>
                  <a:pt x="11240743" y="3784600"/>
                </a:lnTo>
                <a:lnTo>
                  <a:pt x="11189210" y="3797300"/>
                </a:lnTo>
                <a:lnTo>
                  <a:pt x="10987711" y="3797300"/>
                </a:lnTo>
                <a:lnTo>
                  <a:pt x="10938712" y="3810000"/>
                </a:lnTo>
                <a:lnTo>
                  <a:pt x="10842670" y="3810000"/>
                </a:lnTo>
                <a:lnTo>
                  <a:pt x="10795713" y="3822700"/>
                </a:lnTo>
                <a:lnTo>
                  <a:pt x="10749524" y="3822700"/>
                </a:lnTo>
                <a:lnTo>
                  <a:pt x="10704146" y="3835400"/>
                </a:lnTo>
                <a:lnTo>
                  <a:pt x="10659623" y="3835400"/>
                </a:lnTo>
                <a:lnTo>
                  <a:pt x="10573315" y="3860800"/>
                </a:lnTo>
                <a:lnTo>
                  <a:pt x="10526085" y="3873500"/>
                </a:lnTo>
                <a:lnTo>
                  <a:pt x="9406266" y="3873500"/>
                </a:lnTo>
                <a:lnTo>
                  <a:pt x="9361312" y="3886200"/>
                </a:lnTo>
                <a:lnTo>
                  <a:pt x="8144143" y="3886200"/>
                </a:lnTo>
                <a:lnTo>
                  <a:pt x="8090849" y="3898900"/>
                </a:lnTo>
                <a:lnTo>
                  <a:pt x="7722153" y="3898900"/>
                </a:lnTo>
                <a:lnTo>
                  <a:pt x="7670710" y="3911600"/>
                </a:lnTo>
                <a:lnTo>
                  <a:pt x="7569248" y="3911600"/>
                </a:lnTo>
                <a:lnTo>
                  <a:pt x="7519331" y="3924300"/>
                </a:lnTo>
                <a:lnTo>
                  <a:pt x="7470022" y="3924300"/>
                </a:lnTo>
                <a:lnTo>
                  <a:pt x="7421373" y="3937000"/>
                </a:lnTo>
                <a:lnTo>
                  <a:pt x="7373434" y="3937000"/>
                </a:lnTo>
                <a:lnTo>
                  <a:pt x="7234378" y="3975100"/>
                </a:lnTo>
                <a:lnTo>
                  <a:pt x="5158802" y="4013200"/>
                </a:lnTo>
                <a:close/>
              </a:path>
              <a:path w="18177510" h="4089400">
                <a:moveTo>
                  <a:pt x="15482425" y="3797300"/>
                </a:moveTo>
                <a:lnTo>
                  <a:pt x="11556325" y="3797300"/>
                </a:lnTo>
                <a:lnTo>
                  <a:pt x="11503186" y="3784600"/>
                </a:lnTo>
                <a:lnTo>
                  <a:pt x="15528790" y="3784600"/>
                </a:lnTo>
                <a:lnTo>
                  <a:pt x="15482425" y="3797300"/>
                </a:lnTo>
                <a:close/>
              </a:path>
              <a:path w="18177510" h="4089400">
                <a:moveTo>
                  <a:pt x="15388616" y="3810000"/>
                </a:moveTo>
                <a:lnTo>
                  <a:pt x="11929100" y="3810000"/>
                </a:lnTo>
                <a:lnTo>
                  <a:pt x="11876065" y="3797300"/>
                </a:lnTo>
                <a:lnTo>
                  <a:pt x="15435697" y="3797300"/>
                </a:lnTo>
                <a:lnTo>
                  <a:pt x="15388616" y="3810000"/>
                </a:lnTo>
                <a:close/>
              </a:path>
              <a:path w="18177510" h="4089400">
                <a:moveTo>
                  <a:pt x="15245350" y="3822700"/>
                </a:moveTo>
                <a:lnTo>
                  <a:pt x="12292624" y="3822700"/>
                </a:lnTo>
                <a:lnTo>
                  <a:pt x="12241824" y="3810000"/>
                </a:lnTo>
                <a:lnTo>
                  <a:pt x="15293433" y="3810000"/>
                </a:lnTo>
                <a:lnTo>
                  <a:pt x="15245350" y="3822700"/>
                </a:lnTo>
                <a:close/>
              </a:path>
              <a:path w="18177510" h="4089400">
                <a:moveTo>
                  <a:pt x="15148252" y="3835400"/>
                </a:moveTo>
                <a:lnTo>
                  <a:pt x="13114276" y="3835400"/>
                </a:lnTo>
                <a:lnTo>
                  <a:pt x="13061316" y="3822700"/>
                </a:lnTo>
                <a:lnTo>
                  <a:pt x="15196954" y="3822700"/>
                </a:lnTo>
                <a:lnTo>
                  <a:pt x="15148252" y="3835400"/>
                </a:lnTo>
                <a:close/>
              </a:path>
              <a:path w="18177510" h="4089400">
                <a:moveTo>
                  <a:pt x="14950591" y="3848100"/>
                </a:moveTo>
                <a:lnTo>
                  <a:pt x="13593458" y="3848100"/>
                </a:lnTo>
                <a:lnTo>
                  <a:pt x="13326843" y="3835400"/>
                </a:lnTo>
                <a:lnTo>
                  <a:pt x="15000415" y="3835400"/>
                </a:lnTo>
                <a:lnTo>
                  <a:pt x="14950591" y="3848100"/>
                </a:lnTo>
                <a:close/>
              </a:path>
              <a:path w="18177510" h="4089400">
                <a:moveTo>
                  <a:pt x="14646600" y="3860800"/>
                </a:moveTo>
                <a:lnTo>
                  <a:pt x="14072243" y="3860800"/>
                </a:lnTo>
                <a:lnTo>
                  <a:pt x="14019284" y="3848100"/>
                </a:lnTo>
                <a:lnTo>
                  <a:pt x="14697817" y="3848100"/>
                </a:lnTo>
                <a:lnTo>
                  <a:pt x="14646600" y="3860800"/>
                </a:lnTo>
                <a:close/>
              </a:path>
              <a:path w="18177510" h="4089400">
                <a:moveTo>
                  <a:pt x="10428576" y="3886200"/>
                </a:moveTo>
                <a:lnTo>
                  <a:pt x="9907247" y="3886200"/>
                </a:lnTo>
                <a:lnTo>
                  <a:pt x="9854509" y="3873500"/>
                </a:lnTo>
                <a:lnTo>
                  <a:pt x="10477804" y="3873500"/>
                </a:lnTo>
                <a:lnTo>
                  <a:pt x="10428576" y="3886200"/>
                </a:lnTo>
                <a:close/>
              </a:path>
              <a:path w="18177510" h="4089400">
                <a:moveTo>
                  <a:pt x="9275568" y="3898900"/>
                </a:moveTo>
                <a:lnTo>
                  <a:pt x="8250696" y="3898900"/>
                </a:lnTo>
                <a:lnTo>
                  <a:pt x="8197443" y="3886200"/>
                </a:lnTo>
                <a:lnTo>
                  <a:pt x="9317711" y="3886200"/>
                </a:lnTo>
                <a:lnTo>
                  <a:pt x="9275568" y="3898900"/>
                </a:lnTo>
                <a:close/>
              </a:path>
              <a:path w="18177510" h="4089400">
                <a:moveTo>
                  <a:pt x="5093890" y="4025900"/>
                </a:moveTo>
                <a:lnTo>
                  <a:pt x="2485613" y="4025900"/>
                </a:lnTo>
                <a:lnTo>
                  <a:pt x="2442173" y="4013200"/>
                </a:lnTo>
                <a:lnTo>
                  <a:pt x="5127333" y="4013200"/>
                </a:lnTo>
                <a:lnTo>
                  <a:pt x="5093890" y="4025900"/>
                </a:lnTo>
                <a:close/>
              </a:path>
              <a:path w="18177510" h="4089400">
                <a:moveTo>
                  <a:pt x="4982408" y="4038600"/>
                </a:moveTo>
                <a:lnTo>
                  <a:pt x="2576936" y="4038600"/>
                </a:lnTo>
                <a:lnTo>
                  <a:pt x="2530557" y="4025900"/>
                </a:lnTo>
                <a:lnTo>
                  <a:pt x="5021358" y="4025900"/>
                </a:lnTo>
                <a:lnTo>
                  <a:pt x="4982408" y="4038600"/>
                </a:lnTo>
                <a:close/>
              </a:path>
              <a:path w="18177510" h="4089400">
                <a:moveTo>
                  <a:pt x="4899490" y="4051300"/>
                </a:moveTo>
                <a:lnTo>
                  <a:pt x="2723993" y="4051300"/>
                </a:lnTo>
                <a:lnTo>
                  <a:pt x="2673724" y="4038600"/>
                </a:lnTo>
                <a:lnTo>
                  <a:pt x="4941763" y="4038600"/>
                </a:lnTo>
                <a:lnTo>
                  <a:pt x="4899490" y="4051300"/>
                </a:lnTo>
                <a:close/>
              </a:path>
              <a:path w="18177510" h="4089400">
                <a:moveTo>
                  <a:pt x="4763610" y="4064000"/>
                </a:moveTo>
                <a:lnTo>
                  <a:pt x="2881465" y="4064000"/>
                </a:lnTo>
                <a:lnTo>
                  <a:pt x="2827933" y="4051300"/>
                </a:lnTo>
                <a:lnTo>
                  <a:pt x="4810344" y="4051300"/>
                </a:lnTo>
                <a:lnTo>
                  <a:pt x="4763610" y="4064000"/>
                </a:lnTo>
                <a:close/>
              </a:path>
              <a:path w="18177510" h="4089400">
                <a:moveTo>
                  <a:pt x="4615595" y="4076700"/>
                </a:moveTo>
                <a:lnTo>
                  <a:pt x="3104380" y="4076700"/>
                </a:lnTo>
                <a:lnTo>
                  <a:pt x="3047472" y="4064000"/>
                </a:lnTo>
                <a:lnTo>
                  <a:pt x="4666165" y="4064000"/>
                </a:lnTo>
                <a:lnTo>
                  <a:pt x="4615595" y="4076700"/>
                </a:lnTo>
                <a:close/>
              </a:path>
              <a:path w="18177510" h="4089400">
                <a:moveTo>
                  <a:pt x="4347042" y="4089400"/>
                </a:moveTo>
                <a:lnTo>
                  <a:pt x="3397577" y="4089400"/>
                </a:lnTo>
                <a:lnTo>
                  <a:pt x="3338015" y="4076700"/>
                </a:lnTo>
                <a:lnTo>
                  <a:pt x="4402614" y="4076700"/>
                </a:lnTo>
                <a:lnTo>
                  <a:pt x="4347042" y="4089400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1736" y="4063901"/>
            <a:ext cx="14864526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4F4B4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264825"/>
            <a:ext cx="7946390" cy="556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8F64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04" y="4656677"/>
            <a:ext cx="18171251" cy="4330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66192" y="5681929"/>
            <a:ext cx="1043622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8330" marR="5080" indent="-3136265">
              <a:lnSpc>
                <a:spcPct val="115599"/>
              </a:lnSpc>
              <a:spcBef>
                <a:spcPts val="100"/>
              </a:spcBef>
              <a:tabLst>
                <a:tab pos="2571115" algn="l"/>
                <a:tab pos="6120130" algn="l"/>
                <a:tab pos="7954009" algn="l"/>
              </a:tabLst>
            </a:pPr>
            <a:r>
              <a:rPr dirty="0" sz="4000" spc="25" b="1">
                <a:solidFill>
                  <a:srgbClr val="4F4B44"/>
                </a:solidFill>
                <a:latin typeface="Times New Roman"/>
                <a:cs typeface="Times New Roman"/>
              </a:rPr>
              <a:t>P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135" b="1">
                <a:solidFill>
                  <a:srgbClr val="4F4B44"/>
                </a:solidFill>
                <a:latin typeface="Times New Roman"/>
                <a:cs typeface="Times New Roman"/>
              </a:rPr>
              <a:t>O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35" b="1">
                <a:solidFill>
                  <a:srgbClr val="4F4B44"/>
                </a:solidFill>
                <a:latin typeface="Times New Roman"/>
                <a:cs typeface="Times New Roman"/>
              </a:rPr>
              <a:t>R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80" b="1">
                <a:solidFill>
                  <a:srgbClr val="4F4B44"/>
                </a:solidFill>
                <a:latin typeface="Times New Roman"/>
                <a:cs typeface="Times New Roman"/>
              </a:rPr>
              <a:t>T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135" b="1">
                <a:solidFill>
                  <a:srgbClr val="4F4B44"/>
                </a:solidFill>
                <a:latin typeface="Times New Roman"/>
                <a:cs typeface="Times New Roman"/>
              </a:rPr>
              <a:t>O</a:t>
            </a:r>
            <a:r>
              <a:rPr dirty="0" sz="4000" b="1">
                <a:solidFill>
                  <a:srgbClr val="4F4B44"/>
                </a:solidFill>
                <a:latin typeface="Times New Roman"/>
                <a:cs typeface="Times New Roman"/>
              </a:rPr>
              <a:t>	</a:t>
            </a:r>
            <a:r>
              <a:rPr dirty="0" sz="4000" spc="-130" b="1">
                <a:solidFill>
                  <a:srgbClr val="4F4B44"/>
                </a:solidFill>
                <a:latin typeface="Times New Roman"/>
                <a:cs typeface="Times New Roman"/>
              </a:rPr>
              <a:t>S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220" b="1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95" b="1">
                <a:solidFill>
                  <a:srgbClr val="4F4B44"/>
                </a:solidFill>
                <a:latin typeface="Times New Roman"/>
                <a:cs typeface="Times New Roman"/>
              </a:rPr>
              <a:t>G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65" b="1">
                <a:solidFill>
                  <a:srgbClr val="4F4B44"/>
                </a:solidFill>
                <a:latin typeface="Times New Roman"/>
                <a:cs typeface="Times New Roman"/>
              </a:rPr>
              <a:t>U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35" b="1">
                <a:solidFill>
                  <a:srgbClr val="4F4B44"/>
                </a:solidFill>
                <a:latin typeface="Times New Roman"/>
                <a:cs typeface="Times New Roman"/>
              </a:rPr>
              <a:t>R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135" b="1">
                <a:solidFill>
                  <a:srgbClr val="4F4B44"/>
                </a:solidFill>
                <a:latin typeface="Times New Roman"/>
                <a:cs typeface="Times New Roman"/>
              </a:rPr>
              <a:t>O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240" b="1">
                <a:solidFill>
                  <a:srgbClr val="4F4B44"/>
                </a:solidFill>
                <a:latin typeface="Times New Roman"/>
                <a:cs typeface="Times New Roman"/>
              </a:rPr>
              <a:t>’</a:t>
            </a:r>
            <a:r>
              <a:rPr dirty="0" sz="4000" spc="-200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130" b="1">
                <a:solidFill>
                  <a:srgbClr val="4F4B44"/>
                </a:solidFill>
                <a:latin typeface="Times New Roman"/>
                <a:cs typeface="Times New Roman"/>
              </a:rPr>
              <a:t>S</a:t>
            </a:r>
            <a:r>
              <a:rPr dirty="0" sz="4000" b="1">
                <a:solidFill>
                  <a:srgbClr val="4F4B44"/>
                </a:solidFill>
                <a:latin typeface="Times New Roman"/>
                <a:cs typeface="Times New Roman"/>
              </a:rPr>
              <a:t>	</a:t>
            </a:r>
            <a:r>
              <a:rPr dirty="0" sz="4000" spc="-130" b="1">
                <a:solidFill>
                  <a:srgbClr val="4F4B44"/>
                </a:solidFill>
                <a:latin typeface="Times New Roman"/>
                <a:cs typeface="Times New Roman"/>
              </a:rPr>
              <a:t>S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175" b="1">
                <a:solidFill>
                  <a:srgbClr val="4F4B44"/>
                </a:solidFill>
                <a:latin typeface="Times New Roman"/>
                <a:cs typeface="Times New Roman"/>
              </a:rPr>
              <a:t>A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195" b="1">
                <a:solidFill>
                  <a:srgbClr val="4F4B44"/>
                </a:solidFill>
                <a:latin typeface="Times New Roman"/>
                <a:cs typeface="Times New Roman"/>
              </a:rPr>
              <a:t>F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220" b="1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dirty="0" sz="4000" b="1">
                <a:solidFill>
                  <a:srgbClr val="4F4B44"/>
                </a:solidFill>
                <a:latin typeface="Times New Roman"/>
                <a:cs typeface="Times New Roman"/>
              </a:rPr>
              <a:t>	</a:t>
            </a:r>
            <a:r>
              <a:rPr dirty="0" sz="4000" spc="95" b="1">
                <a:solidFill>
                  <a:srgbClr val="4F4B44"/>
                </a:solidFill>
                <a:latin typeface="Times New Roman"/>
                <a:cs typeface="Times New Roman"/>
              </a:rPr>
              <a:t>D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35" b="1">
                <a:solidFill>
                  <a:srgbClr val="4F4B44"/>
                </a:solidFill>
                <a:latin typeface="Times New Roman"/>
                <a:cs typeface="Times New Roman"/>
              </a:rPr>
              <a:t>R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55" b="1">
                <a:solidFill>
                  <a:srgbClr val="4F4B44"/>
                </a:solidFill>
                <a:latin typeface="Times New Roman"/>
                <a:cs typeface="Times New Roman"/>
              </a:rPr>
              <a:t>I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100" b="1">
                <a:solidFill>
                  <a:srgbClr val="4F4B44"/>
                </a:solidFill>
                <a:latin typeface="Times New Roman"/>
                <a:cs typeface="Times New Roman"/>
              </a:rPr>
              <a:t>V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220" b="1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20" b="1">
                <a:solidFill>
                  <a:srgbClr val="4F4B44"/>
                </a:solidFill>
                <a:latin typeface="Times New Roman"/>
                <a:cs typeface="Times New Roman"/>
              </a:rPr>
              <a:t>R  </a:t>
            </a:r>
            <a:r>
              <a:rPr dirty="0" sz="4000" spc="25" b="1">
                <a:solidFill>
                  <a:srgbClr val="4F4B44"/>
                </a:solidFill>
                <a:latin typeface="Times New Roman"/>
                <a:cs typeface="Times New Roman"/>
              </a:rPr>
              <a:t>P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35" b="1">
                <a:solidFill>
                  <a:srgbClr val="4F4B44"/>
                </a:solidFill>
                <a:latin typeface="Times New Roman"/>
                <a:cs typeface="Times New Roman"/>
              </a:rPr>
              <a:t>R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220" b="1">
                <a:solidFill>
                  <a:srgbClr val="4F4B44"/>
                </a:solidFill>
                <a:latin typeface="Times New Roman"/>
                <a:cs typeface="Times New Roman"/>
              </a:rPr>
              <a:t>E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95" b="1">
                <a:solidFill>
                  <a:srgbClr val="4F4B44"/>
                </a:solidFill>
                <a:latin typeface="Times New Roman"/>
                <a:cs typeface="Times New Roman"/>
              </a:rPr>
              <a:t>D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55" b="1">
                <a:solidFill>
                  <a:srgbClr val="4F4B44"/>
                </a:solidFill>
                <a:latin typeface="Times New Roman"/>
                <a:cs typeface="Times New Roman"/>
              </a:rPr>
              <a:t>I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130" b="1">
                <a:solidFill>
                  <a:srgbClr val="4F4B44"/>
                </a:solidFill>
                <a:latin typeface="Times New Roman"/>
                <a:cs typeface="Times New Roman"/>
              </a:rPr>
              <a:t>C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80" b="1">
                <a:solidFill>
                  <a:srgbClr val="4F4B44"/>
                </a:solidFill>
                <a:latin typeface="Times New Roman"/>
                <a:cs typeface="Times New Roman"/>
              </a:rPr>
              <a:t>T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-55" b="1">
                <a:solidFill>
                  <a:srgbClr val="4F4B44"/>
                </a:solidFill>
                <a:latin typeface="Times New Roman"/>
                <a:cs typeface="Times New Roman"/>
              </a:rPr>
              <a:t>I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135" b="1">
                <a:solidFill>
                  <a:srgbClr val="4F4B44"/>
                </a:solidFill>
                <a:latin typeface="Times New Roman"/>
                <a:cs typeface="Times New Roman"/>
              </a:rPr>
              <a:t>O</a:t>
            </a:r>
            <a:r>
              <a:rPr dirty="0" sz="4000" spc="-204" b="1">
                <a:solidFill>
                  <a:srgbClr val="4F4B44"/>
                </a:solidFill>
                <a:latin typeface="Times New Roman"/>
                <a:cs typeface="Times New Roman"/>
              </a:rPr>
              <a:t> </a:t>
            </a:r>
            <a:r>
              <a:rPr dirty="0" sz="4000" spc="135" b="1">
                <a:solidFill>
                  <a:srgbClr val="4F4B44"/>
                </a:solidFill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3140" y="7595984"/>
            <a:ext cx="570420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09625" algn="l"/>
                <a:tab pos="2701290" algn="l"/>
              </a:tabLst>
            </a:pPr>
            <a:r>
              <a:rPr dirty="0" sz="2350" spc="375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1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35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350" spc="31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04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1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14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15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04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dirty="0" sz="235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350" spc="160">
                <a:solidFill>
                  <a:srgbClr val="4F4B44"/>
                </a:solidFill>
                <a:latin typeface="Trebuchet MS"/>
                <a:cs typeface="Trebuchet MS"/>
              </a:rPr>
              <a:t>G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1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15">
                <a:solidFill>
                  <a:srgbClr val="4F4B44"/>
                </a:solidFill>
                <a:latin typeface="Trebuchet MS"/>
                <a:cs typeface="Trebuchet MS"/>
              </a:rPr>
              <a:t>V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1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14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54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04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1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75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21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350" spc="-2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350" spc="484">
                <a:solidFill>
                  <a:srgbClr val="4F4B44"/>
                </a:solidFill>
                <a:latin typeface="Trebuchet MS"/>
                <a:cs typeface="Trebuchet MS"/>
              </a:rPr>
              <a:t>M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9922" y="3839146"/>
            <a:ext cx="7639049" cy="2605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8200522"/>
            <a:ext cx="6651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  <a:tab pos="1913889" algn="l"/>
                <a:tab pos="2258695" algn="l"/>
                <a:tab pos="3736975" algn="l"/>
                <a:tab pos="4578350" algn="l"/>
                <a:tab pos="5828665" algn="l"/>
                <a:tab pos="6188710" algn="l"/>
              </a:tabLst>
            </a:pP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q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11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114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000" spc="11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-125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y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v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125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130">
                <a:solidFill>
                  <a:srgbClr val="4F4B44"/>
                </a:solidFill>
                <a:latin typeface="Trebuchet MS"/>
                <a:cs typeface="Trebuchet MS"/>
              </a:rPr>
              <a:t>w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ee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200">
                <a:solidFill>
                  <a:srgbClr val="4F4B44"/>
                </a:solidFill>
                <a:latin typeface="Trebuchet MS"/>
                <a:cs typeface="Trebuchet MS"/>
              </a:rPr>
              <a:t>0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7800396"/>
            <a:ext cx="7946390" cy="730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475"/>
              </a:spcBef>
              <a:tabLst>
                <a:tab pos="869950" algn="l"/>
                <a:tab pos="2199005" algn="l"/>
                <a:tab pos="2872740" algn="l"/>
                <a:tab pos="3938904" algn="l"/>
                <a:tab pos="5133975" algn="l"/>
                <a:tab pos="6655434" algn="l"/>
                <a:tab pos="7258050" algn="l"/>
              </a:tabLst>
            </a:pP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linear	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equation.	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	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logistic	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function	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transforms	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	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linear</a:t>
            </a:r>
            <a:endParaRPr sz="20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375"/>
              </a:spcBef>
              <a:tabLst>
                <a:tab pos="384175" algn="l"/>
              </a:tabLst>
            </a:pPr>
            <a:r>
              <a:rPr dirty="0" sz="2000" spc="-175">
                <a:solidFill>
                  <a:srgbClr val="4F4B44"/>
                </a:solidFill>
                <a:latin typeface="Trebuchet MS"/>
                <a:cs typeface="Trebuchet MS"/>
              </a:rPr>
              <a:t>1,	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which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8505246"/>
            <a:ext cx="794321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represents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probability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outcome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given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set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input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variables.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L</a:t>
            </a:r>
            <a:r>
              <a:rPr dirty="0" spc="110"/>
              <a:t>o</a:t>
            </a:r>
            <a:r>
              <a:rPr dirty="0" spc="320"/>
              <a:t>g</a:t>
            </a:r>
            <a:r>
              <a:rPr dirty="0" spc="-70"/>
              <a:t>i</a:t>
            </a:r>
            <a:r>
              <a:rPr dirty="0" spc="320"/>
              <a:t>s</a:t>
            </a:r>
            <a:r>
              <a:rPr dirty="0" spc="-20"/>
              <a:t>t</a:t>
            </a:r>
            <a:r>
              <a:rPr dirty="0" spc="-70"/>
              <a:t>i</a:t>
            </a:r>
            <a:r>
              <a:rPr dirty="0" spc="185"/>
              <a:t>c</a:t>
            </a:r>
            <a:r>
              <a:rPr dirty="0" spc="-175"/>
              <a:t> </a:t>
            </a:r>
            <a:r>
              <a:rPr dirty="0" spc="105"/>
              <a:t>R</a:t>
            </a:r>
            <a:r>
              <a:rPr dirty="0" spc="50"/>
              <a:t>e</a:t>
            </a:r>
            <a:r>
              <a:rPr dirty="0" spc="320"/>
              <a:t>g</a:t>
            </a:r>
            <a:r>
              <a:rPr dirty="0" spc="-5"/>
              <a:t>r</a:t>
            </a:r>
            <a:r>
              <a:rPr dirty="0" spc="50"/>
              <a:t>e</a:t>
            </a:r>
            <a:r>
              <a:rPr dirty="0" spc="320"/>
              <a:t>ss</a:t>
            </a:r>
            <a:r>
              <a:rPr dirty="0" spc="-70"/>
              <a:t>i</a:t>
            </a:r>
            <a:r>
              <a:rPr dirty="0" spc="110"/>
              <a:t>o</a:t>
            </a:r>
            <a:r>
              <a:rPr dirty="0" spc="75"/>
              <a:t>n</a:t>
            </a:r>
          </a:p>
          <a:p>
            <a:pPr algn="just" marL="12700" marR="5080">
              <a:lnSpc>
                <a:spcPct val="115599"/>
              </a:lnSpc>
              <a:spcBef>
                <a:spcPts val="1735"/>
              </a:spcBef>
            </a:pPr>
            <a:r>
              <a:rPr dirty="0" sz="2000" spc="60" b="0">
                <a:solidFill>
                  <a:srgbClr val="4F4B44"/>
                </a:solidFill>
                <a:latin typeface="Trebuchet MS"/>
                <a:cs typeface="Trebuchet MS"/>
              </a:rPr>
              <a:t>Logistic </a:t>
            </a:r>
            <a:r>
              <a:rPr dirty="0" sz="2000" spc="85" b="0">
                <a:solidFill>
                  <a:srgbClr val="4F4B44"/>
                </a:solidFill>
                <a:latin typeface="Trebuchet MS"/>
                <a:cs typeface="Trebuchet MS"/>
              </a:rPr>
              <a:t>regression 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15" b="0">
                <a:solidFill>
                  <a:srgbClr val="4F4B44"/>
                </a:solidFill>
                <a:latin typeface="Trebuchet MS"/>
                <a:cs typeface="Trebuchet MS"/>
              </a:rPr>
              <a:t>statistical 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method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for </a:t>
            </a:r>
            <a:r>
              <a:rPr dirty="0" sz="2000" spc="55" b="0">
                <a:solidFill>
                  <a:srgbClr val="4F4B44"/>
                </a:solidFill>
                <a:latin typeface="Trebuchet MS"/>
                <a:cs typeface="Trebuchet MS"/>
              </a:rPr>
              <a:t>analyzing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60" b="0">
                <a:solidFill>
                  <a:srgbClr val="4F4B44"/>
                </a:solidFill>
                <a:latin typeface="Trebuchet MS"/>
                <a:cs typeface="Trebuchet MS"/>
              </a:rPr>
              <a:t>dataset </a:t>
            </a:r>
            <a:r>
              <a:rPr dirty="0" sz="2000" spc="-59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 b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dirty="0" sz="2000" spc="-1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which</a:t>
            </a:r>
            <a:r>
              <a:rPr dirty="0" sz="2000" spc="7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there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are</a:t>
            </a:r>
            <a:r>
              <a:rPr dirty="0" sz="2000" spc="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 b="0">
                <a:solidFill>
                  <a:srgbClr val="4F4B44"/>
                </a:solidFill>
                <a:latin typeface="Trebuchet MS"/>
                <a:cs typeface="Trebuchet MS"/>
              </a:rPr>
              <a:t>one</a:t>
            </a: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dirty="0" sz="2000" spc="5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 b="0">
                <a:solidFill>
                  <a:srgbClr val="4F4B44"/>
                </a:solidFill>
                <a:latin typeface="Trebuchet MS"/>
                <a:cs typeface="Trebuchet MS"/>
              </a:rPr>
              <a:t>more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independent</a:t>
            </a:r>
            <a:r>
              <a:rPr dirty="0" sz="2000" spc="5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variables</a:t>
            </a:r>
            <a:r>
              <a:rPr dirty="0" sz="2000" spc="5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b="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determine</a:t>
            </a:r>
            <a:r>
              <a:rPr dirty="0" sz="2000" spc="3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 b="0">
                <a:solidFill>
                  <a:srgbClr val="4F4B44"/>
                </a:solidFill>
                <a:latin typeface="Trebuchet MS"/>
                <a:cs typeface="Trebuchet MS"/>
              </a:rPr>
              <a:t>an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 b="0">
                <a:solidFill>
                  <a:srgbClr val="4F4B44"/>
                </a:solidFill>
                <a:latin typeface="Trebuchet MS"/>
                <a:cs typeface="Trebuchet MS"/>
              </a:rPr>
              <a:t>outcome.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9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 b="0">
                <a:solidFill>
                  <a:srgbClr val="4F4B44"/>
                </a:solidFill>
                <a:latin typeface="Trebuchet MS"/>
                <a:cs typeface="Trebuchet MS"/>
              </a:rPr>
              <a:t>outcome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dirty="0" sz="2000" spc="7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 b="0">
                <a:solidFill>
                  <a:srgbClr val="4F4B44"/>
                </a:solidFill>
                <a:latin typeface="Trebuchet MS"/>
                <a:cs typeface="Trebuchet MS"/>
              </a:rPr>
              <a:t>measured</a:t>
            </a: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 b="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dirty="0" sz="200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8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dichotomous</a:t>
            </a:r>
            <a:r>
              <a:rPr dirty="0" sz="2000" spc="-5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" b="0">
                <a:solidFill>
                  <a:srgbClr val="4F4B44"/>
                </a:solidFill>
                <a:latin typeface="Trebuchet MS"/>
                <a:cs typeface="Trebuchet MS"/>
              </a:rPr>
              <a:t>variable.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7620">
              <a:lnSpc>
                <a:spcPct val="115599"/>
              </a:lnSpc>
              <a:spcBef>
                <a:spcPts val="5"/>
              </a:spcBef>
            </a:pP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9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algorithm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 b="0">
                <a:solidFill>
                  <a:srgbClr val="4F4B44"/>
                </a:solidFill>
                <a:latin typeface="Trebuchet MS"/>
                <a:cs typeface="Trebuchet MS"/>
              </a:rPr>
              <a:t>logistic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 b="0">
                <a:solidFill>
                  <a:srgbClr val="4F4B44"/>
                </a:solidFill>
                <a:latin typeface="Trebuchet MS"/>
                <a:cs typeface="Trebuchet MS"/>
              </a:rPr>
              <a:t>regression</a:t>
            </a: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involves</a:t>
            </a:r>
            <a:r>
              <a:rPr dirty="0" sz="2000" spc="7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 b="0">
                <a:solidFill>
                  <a:srgbClr val="4F4B44"/>
                </a:solidFill>
                <a:latin typeface="Trebuchet MS"/>
                <a:cs typeface="Trebuchet MS"/>
              </a:rPr>
              <a:t>estimating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coefficients </a:t>
            </a:r>
            <a:r>
              <a:rPr dirty="0" sz="2000" spc="45" b="0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-5" b="0">
                <a:solidFill>
                  <a:srgbClr val="4F4B44"/>
                </a:solidFill>
                <a:latin typeface="Trebuchet MS"/>
                <a:cs typeface="Trebuchet MS"/>
              </a:rPr>
              <a:t>linear </a:t>
            </a:r>
            <a:r>
              <a:rPr dirty="0" sz="2000" spc="15" b="0">
                <a:solidFill>
                  <a:srgbClr val="4F4B44"/>
                </a:solidFill>
                <a:latin typeface="Trebuchet MS"/>
                <a:cs typeface="Trebuchet MS"/>
              </a:rPr>
              <a:t>equation, 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which 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relates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independent </a:t>
            </a:r>
            <a:r>
              <a:rPr dirty="0" sz="2000" spc="5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variables </a:t>
            </a:r>
            <a:r>
              <a:rPr dirty="0" sz="2000" spc="20" b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20" b="0">
                <a:solidFill>
                  <a:srgbClr val="4F4B44"/>
                </a:solidFill>
                <a:latin typeface="Trebuchet MS"/>
                <a:cs typeface="Trebuchet MS"/>
              </a:rPr>
              <a:t>probability </a:t>
            </a:r>
            <a:r>
              <a:rPr dirty="0" sz="2000" spc="45" b="0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5" b="0">
                <a:solidFill>
                  <a:srgbClr val="4F4B44"/>
                </a:solidFill>
                <a:latin typeface="Trebuchet MS"/>
                <a:cs typeface="Trebuchet MS"/>
              </a:rPr>
              <a:t>outcome. </a:t>
            </a: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coefficients are </a:t>
            </a:r>
            <a:r>
              <a:rPr dirty="0" sz="2000" spc="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estimated </a:t>
            </a:r>
            <a:r>
              <a:rPr dirty="0" sz="2000" spc="95" b="0">
                <a:solidFill>
                  <a:srgbClr val="4F4B44"/>
                </a:solidFill>
                <a:latin typeface="Trebuchet MS"/>
                <a:cs typeface="Trebuchet MS"/>
              </a:rPr>
              <a:t>using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45" b="0">
                <a:solidFill>
                  <a:srgbClr val="4F4B44"/>
                </a:solidFill>
                <a:latin typeface="Trebuchet MS"/>
                <a:cs typeface="Trebuchet MS"/>
              </a:rPr>
              <a:t>maximum </a:t>
            </a:r>
            <a:r>
              <a:rPr dirty="0" sz="2000" spc="10" b="0">
                <a:solidFill>
                  <a:srgbClr val="4F4B44"/>
                </a:solidFill>
                <a:latin typeface="Trebuchet MS"/>
                <a:cs typeface="Trebuchet MS"/>
              </a:rPr>
              <a:t>likelihood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estimation 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method, </a:t>
            </a:r>
            <a:r>
              <a:rPr dirty="0" sz="2000" spc="65" b="0">
                <a:solidFill>
                  <a:srgbClr val="4F4B44"/>
                </a:solidFill>
                <a:latin typeface="Trebuchet MS"/>
                <a:cs typeface="Trebuchet MS"/>
              </a:rPr>
              <a:t>which </a:t>
            </a:r>
            <a:r>
              <a:rPr dirty="0" sz="2000" spc="7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35" b="0">
                <a:solidFill>
                  <a:srgbClr val="4F4B44"/>
                </a:solidFill>
                <a:latin typeface="Trebuchet MS"/>
                <a:cs typeface="Trebuchet MS"/>
              </a:rPr>
              <a:t>seeks </a:t>
            </a:r>
            <a:r>
              <a:rPr dirty="0" sz="2000" spc="20" b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35" b="0">
                <a:solidFill>
                  <a:srgbClr val="4F4B44"/>
                </a:solidFill>
                <a:latin typeface="Trebuchet MS"/>
                <a:cs typeface="Trebuchet MS"/>
              </a:rPr>
              <a:t>maximize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10" b="0">
                <a:solidFill>
                  <a:srgbClr val="4F4B44"/>
                </a:solidFill>
                <a:latin typeface="Trebuchet MS"/>
                <a:cs typeface="Trebuchet MS"/>
              </a:rPr>
              <a:t>likelihood </a:t>
            </a:r>
            <a:r>
              <a:rPr dirty="0" sz="2000" spc="45" b="0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105" b="0">
                <a:solidFill>
                  <a:srgbClr val="4F4B44"/>
                </a:solidFill>
                <a:latin typeface="Trebuchet MS"/>
                <a:cs typeface="Trebuchet MS"/>
              </a:rPr>
              <a:t>observed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data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given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estimated</a:t>
            </a:r>
            <a:r>
              <a:rPr dirty="0" sz="2000" spc="-5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 b="0">
                <a:solidFill>
                  <a:srgbClr val="4F4B44"/>
                </a:solidFill>
                <a:latin typeface="Trebuchet MS"/>
                <a:cs typeface="Trebuchet MS"/>
              </a:rPr>
              <a:t>coefficients.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6350">
              <a:lnSpc>
                <a:spcPct val="115599"/>
              </a:lnSpc>
            </a:pPr>
            <a:r>
              <a:rPr dirty="0" sz="2000" spc="105" b="0">
                <a:solidFill>
                  <a:srgbClr val="4F4B44"/>
                </a:solidFill>
                <a:latin typeface="Trebuchet MS"/>
                <a:cs typeface="Trebuchet MS"/>
              </a:rPr>
              <a:t>Once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40" b="0">
                <a:solidFill>
                  <a:srgbClr val="4F4B44"/>
                </a:solidFill>
                <a:latin typeface="Trebuchet MS"/>
                <a:cs typeface="Trebuchet MS"/>
              </a:rPr>
              <a:t>coefficients are </a:t>
            </a:r>
            <a:r>
              <a:rPr dirty="0" sz="2000" spc="20" b="0">
                <a:solidFill>
                  <a:srgbClr val="4F4B44"/>
                </a:solidFill>
                <a:latin typeface="Trebuchet MS"/>
                <a:cs typeface="Trebuchet MS"/>
              </a:rPr>
              <a:t>estimated,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they </a:t>
            </a: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95" b="0">
                <a:solidFill>
                  <a:srgbClr val="4F4B44"/>
                </a:solidFill>
                <a:latin typeface="Trebuchet MS"/>
                <a:cs typeface="Trebuchet MS"/>
              </a:rPr>
              <a:t>be </a:t>
            </a:r>
            <a:r>
              <a:rPr dirty="0" sz="2000" spc="120" b="0">
                <a:solidFill>
                  <a:srgbClr val="4F4B44"/>
                </a:solidFill>
                <a:latin typeface="Trebuchet MS"/>
                <a:cs typeface="Trebuchet MS"/>
              </a:rPr>
              <a:t>used </a:t>
            </a:r>
            <a:r>
              <a:rPr dirty="0" sz="2000" spc="20" b="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70" b="0">
                <a:solidFill>
                  <a:srgbClr val="4F4B44"/>
                </a:solidFill>
                <a:latin typeface="Trebuchet MS"/>
                <a:cs typeface="Trebuchet MS"/>
              </a:rPr>
              <a:t>make </a:t>
            </a:r>
            <a:r>
              <a:rPr dirty="0" sz="2000" spc="7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 b="0">
                <a:solidFill>
                  <a:srgbClr val="4F4B44"/>
                </a:solidFill>
                <a:latin typeface="Trebuchet MS"/>
                <a:cs typeface="Trebuchet MS"/>
              </a:rPr>
              <a:t>predictions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 b="0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 b="0">
                <a:solidFill>
                  <a:srgbClr val="4F4B44"/>
                </a:solidFill>
                <a:latin typeface="Trebuchet MS"/>
                <a:cs typeface="Trebuchet MS"/>
              </a:rPr>
              <a:t>new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 b="0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0" b="0">
                <a:solidFill>
                  <a:srgbClr val="4F4B44"/>
                </a:solidFill>
                <a:latin typeface="Trebuchet MS"/>
                <a:cs typeface="Trebuchet MS"/>
              </a:rPr>
              <a:t>by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 b="0">
                <a:solidFill>
                  <a:srgbClr val="4F4B44"/>
                </a:solidFill>
                <a:latin typeface="Trebuchet MS"/>
                <a:cs typeface="Trebuchet MS"/>
              </a:rPr>
              <a:t>applying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 b="0">
                <a:solidFill>
                  <a:srgbClr val="4F4B44"/>
                </a:solidFill>
                <a:latin typeface="Trebuchet MS"/>
                <a:cs typeface="Trebuchet MS"/>
              </a:rPr>
              <a:t>logistic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 b="0">
                <a:solidFill>
                  <a:srgbClr val="4F4B44"/>
                </a:solidFill>
                <a:latin typeface="Trebuchet MS"/>
                <a:cs typeface="Trebuchet MS"/>
              </a:rPr>
              <a:t>function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 b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229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 b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52534"/>
            <a:ext cx="56686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dirty="0" sz="4000" spc="145">
                <a:latin typeface="Cambria"/>
                <a:cs typeface="Cambria"/>
              </a:rPr>
              <a:t>M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	</a:t>
            </a:r>
            <a:r>
              <a:rPr dirty="0" sz="4000" spc="15">
                <a:latin typeface="Cambria"/>
                <a:cs typeface="Cambria"/>
              </a:rPr>
              <a:t>B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565">
                <a:latin typeface="Cambria"/>
                <a:cs typeface="Cambria"/>
              </a:rPr>
              <a:t>G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52531"/>
            <a:ext cx="10670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  <a:tab pos="7219315" algn="l"/>
              </a:tabLst>
            </a:pPr>
            <a:r>
              <a:rPr dirty="0" sz="4000" spc="145">
                <a:latin typeface="Cambria"/>
                <a:cs typeface="Cambria"/>
              </a:rPr>
              <a:t>M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	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240">
                <a:latin typeface="Cambria"/>
                <a:cs typeface="Cambria"/>
              </a:rPr>
              <a:t>V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-185">
                <a:latin typeface="Cambria"/>
                <a:cs typeface="Cambria"/>
              </a:rPr>
              <a:t>-	</a:t>
            </a:r>
            <a:r>
              <a:rPr dirty="0" sz="4000" spc="120">
                <a:latin typeface="Cambria"/>
                <a:cs typeface="Cambria"/>
              </a:rPr>
              <a:t>A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100">
                <a:latin typeface="Cambria"/>
                <a:cs typeface="Cambria"/>
              </a:rPr>
              <a:t> </a:t>
            </a: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70">
                <a:latin typeface="Cambria"/>
                <a:cs typeface="Cambria"/>
              </a:rPr>
              <a:t>R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70">
                <a:latin typeface="Cambria"/>
                <a:cs typeface="Cambria"/>
              </a:rPr>
              <a:t>Y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719" y="4324066"/>
            <a:ext cx="1360805" cy="570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60">
                <a:latin typeface="Trebuchet MS"/>
                <a:cs typeface="Trebuchet MS"/>
              </a:rPr>
              <a:t>9</a:t>
            </a:r>
            <a:r>
              <a:rPr dirty="0" sz="3550" spc="295">
                <a:latin typeface="Trebuchet MS"/>
                <a:cs typeface="Trebuchet MS"/>
              </a:rPr>
              <a:t>2</a:t>
            </a:r>
            <a:r>
              <a:rPr dirty="0" sz="3550" spc="-325">
                <a:latin typeface="Trebuchet MS"/>
                <a:cs typeface="Trebuchet MS"/>
              </a:rPr>
              <a:t>.</a:t>
            </a:r>
            <a:r>
              <a:rPr dirty="0" sz="3550" spc="360">
                <a:latin typeface="Trebuchet MS"/>
                <a:cs typeface="Trebuchet MS"/>
              </a:rPr>
              <a:t>6</a:t>
            </a:r>
            <a:r>
              <a:rPr dirty="0" sz="3550" spc="770">
                <a:latin typeface="Trebuchet MS"/>
                <a:cs typeface="Trebuchet MS"/>
              </a:rPr>
              <a:t>%</a:t>
            </a:r>
            <a:endParaRPr sz="35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099" y="3331300"/>
            <a:ext cx="2613750" cy="2603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9466" y="6307137"/>
            <a:ext cx="2607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50" b="1">
                <a:solidFill>
                  <a:srgbClr val="8F6440"/>
                </a:solidFill>
                <a:latin typeface="Trebuchet MS"/>
                <a:cs typeface="Trebuchet MS"/>
              </a:rPr>
              <a:t>D</a:t>
            </a:r>
            <a:r>
              <a:rPr dirty="0" sz="3000" spc="65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3000" spc="225" b="1">
                <a:solidFill>
                  <a:srgbClr val="8F6440"/>
                </a:solidFill>
                <a:latin typeface="Trebuchet MS"/>
                <a:cs typeface="Trebuchet MS"/>
              </a:rPr>
              <a:t>c</a:t>
            </a:r>
            <a:r>
              <a:rPr dirty="0" sz="3000" spc="-8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3000" spc="390" b="1">
                <a:solidFill>
                  <a:srgbClr val="8F6440"/>
                </a:solidFill>
                <a:latin typeface="Trebuchet MS"/>
                <a:cs typeface="Trebuchet MS"/>
              </a:rPr>
              <a:t>s</a:t>
            </a:r>
            <a:r>
              <a:rPr dirty="0" sz="3000" spc="-8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3000" spc="140" b="1">
                <a:solidFill>
                  <a:srgbClr val="8F6440"/>
                </a:solidFill>
                <a:latin typeface="Trebuchet MS"/>
                <a:cs typeface="Trebuchet MS"/>
              </a:rPr>
              <a:t>o</a:t>
            </a:r>
            <a:r>
              <a:rPr dirty="0" sz="3000" spc="90" b="1">
                <a:solidFill>
                  <a:srgbClr val="8F6440"/>
                </a:solidFill>
                <a:latin typeface="Trebuchet MS"/>
                <a:cs typeface="Trebuchet MS"/>
              </a:rPr>
              <a:t>n</a:t>
            </a:r>
            <a:r>
              <a:rPr dirty="0" sz="3000" spc="-210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3000" spc="165" b="1">
                <a:solidFill>
                  <a:srgbClr val="8F6440"/>
                </a:solidFill>
                <a:latin typeface="Trebuchet MS"/>
                <a:cs typeface="Trebuchet MS"/>
              </a:rPr>
              <a:t>T</a:t>
            </a:r>
            <a:r>
              <a:rPr dirty="0" sz="3000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3000" spc="65" b="1">
                <a:solidFill>
                  <a:srgbClr val="8F6440"/>
                </a:solidFill>
                <a:latin typeface="Trebuchet MS"/>
                <a:cs typeface="Trebuchet MS"/>
              </a:rPr>
              <a:t>ee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5851" y="4324066"/>
            <a:ext cx="1374775" cy="570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60">
                <a:latin typeface="Trebuchet MS"/>
                <a:cs typeface="Trebuchet MS"/>
              </a:rPr>
              <a:t>96</a:t>
            </a:r>
            <a:r>
              <a:rPr dirty="0" sz="3550" spc="-325">
                <a:latin typeface="Trebuchet MS"/>
                <a:cs typeface="Trebuchet MS"/>
              </a:rPr>
              <a:t>.</a:t>
            </a:r>
            <a:r>
              <a:rPr dirty="0" sz="3550" spc="405">
                <a:latin typeface="Trebuchet MS"/>
                <a:cs typeface="Trebuchet MS"/>
              </a:rPr>
              <a:t>3</a:t>
            </a:r>
            <a:r>
              <a:rPr dirty="0" sz="3550" spc="770">
                <a:latin typeface="Trebuchet MS"/>
                <a:cs typeface="Trebuchet MS"/>
              </a:rPr>
              <a:t>%</a:t>
            </a:r>
            <a:endParaRPr sz="35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6375" y="3331300"/>
            <a:ext cx="2613750" cy="2603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65839" y="6307137"/>
            <a:ext cx="28549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5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3000" spc="140" b="1">
                <a:solidFill>
                  <a:srgbClr val="8F6440"/>
                </a:solidFill>
                <a:latin typeface="Trebuchet MS"/>
                <a:cs typeface="Trebuchet MS"/>
              </a:rPr>
              <a:t>a</a:t>
            </a:r>
            <a:r>
              <a:rPr dirty="0" sz="3000" spc="90" b="1">
                <a:solidFill>
                  <a:srgbClr val="8F6440"/>
                </a:solidFill>
                <a:latin typeface="Trebuchet MS"/>
                <a:cs typeface="Trebuchet MS"/>
              </a:rPr>
              <a:t>n</a:t>
            </a:r>
            <a:r>
              <a:rPr dirty="0" sz="3000" spc="160" b="1">
                <a:solidFill>
                  <a:srgbClr val="8F6440"/>
                </a:solidFill>
                <a:latin typeface="Trebuchet MS"/>
                <a:cs typeface="Trebuchet MS"/>
              </a:rPr>
              <a:t>d</a:t>
            </a:r>
            <a:r>
              <a:rPr dirty="0" sz="3000" spc="140" b="1">
                <a:solidFill>
                  <a:srgbClr val="8F6440"/>
                </a:solidFill>
                <a:latin typeface="Trebuchet MS"/>
                <a:cs typeface="Trebuchet MS"/>
              </a:rPr>
              <a:t>o</a:t>
            </a:r>
            <a:r>
              <a:rPr dirty="0" sz="3000" spc="155" b="1">
                <a:solidFill>
                  <a:srgbClr val="8F6440"/>
                </a:solidFill>
                <a:latin typeface="Trebuchet MS"/>
                <a:cs typeface="Trebuchet MS"/>
              </a:rPr>
              <a:t>m</a:t>
            </a:r>
            <a:r>
              <a:rPr dirty="0" sz="3000" spc="-210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3000" b="1">
                <a:solidFill>
                  <a:srgbClr val="8F6440"/>
                </a:solidFill>
                <a:latin typeface="Trebuchet MS"/>
                <a:cs typeface="Trebuchet MS"/>
              </a:rPr>
              <a:t>F</a:t>
            </a:r>
            <a:r>
              <a:rPr dirty="0" sz="3000" spc="140" b="1">
                <a:solidFill>
                  <a:srgbClr val="8F6440"/>
                </a:solidFill>
                <a:latin typeface="Trebuchet MS"/>
                <a:cs typeface="Trebuchet MS"/>
              </a:rPr>
              <a:t>o</a:t>
            </a:r>
            <a:r>
              <a:rPr dirty="0" sz="3000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3000" spc="65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3000" spc="390" b="1">
                <a:solidFill>
                  <a:srgbClr val="8F6440"/>
                </a:solidFill>
                <a:latin typeface="Trebuchet MS"/>
                <a:cs typeface="Trebuchet MS"/>
              </a:rPr>
              <a:t>s</a:t>
            </a:r>
            <a:r>
              <a:rPr dirty="0" sz="3000" spc="-25" b="1">
                <a:solidFill>
                  <a:srgbClr val="8F6440"/>
                </a:solidFill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3127" y="4324066"/>
            <a:ext cx="1374775" cy="570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60">
                <a:latin typeface="Trebuchet MS"/>
                <a:cs typeface="Trebuchet MS"/>
              </a:rPr>
              <a:t>96</a:t>
            </a:r>
            <a:r>
              <a:rPr dirty="0" sz="3550" spc="-325">
                <a:latin typeface="Trebuchet MS"/>
                <a:cs typeface="Trebuchet MS"/>
              </a:rPr>
              <a:t>.</a:t>
            </a:r>
            <a:r>
              <a:rPr dirty="0" sz="3550" spc="405">
                <a:latin typeface="Trebuchet MS"/>
                <a:cs typeface="Trebuchet MS"/>
              </a:rPr>
              <a:t>3</a:t>
            </a:r>
            <a:r>
              <a:rPr dirty="0" sz="3550" spc="770">
                <a:latin typeface="Trebuchet MS"/>
                <a:cs typeface="Trebuchet MS"/>
              </a:rPr>
              <a:t>%</a:t>
            </a:r>
            <a:endParaRPr sz="35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3649" y="3331300"/>
            <a:ext cx="2613750" cy="2603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82915" y="6307137"/>
            <a:ext cx="27152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35" b="1">
                <a:solidFill>
                  <a:srgbClr val="8F6440"/>
                </a:solidFill>
                <a:latin typeface="Trebuchet MS"/>
                <a:cs typeface="Trebuchet MS"/>
              </a:rPr>
              <a:t>M</a:t>
            </a:r>
            <a:r>
              <a:rPr dirty="0" sz="3000" spc="40" b="1">
                <a:solidFill>
                  <a:srgbClr val="8F6440"/>
                </a:solidFill>
                <a:latin typeface="Trebuchet MS"/>
                <a:cs typeface="Trebuchet MS"/>
              </a:rPr>
              <a:t>L</a:t>
            </a:r>
            <a:r>
              <a:rPr dirty="0" sz="3000" spc="180" b="1">
                <a:solidFill>
                  <a:srgbClr val="8F6440"/>
                </a:solidFill>
                <a:latin typeface="Trebuchet MS"/>
                <a:cs typeface="Trebuchet MS"/>
              </a:rPr>
              <a:t>P</a:t>
            </a:r>
            <a:r>
              <a:rPr dirty="0" sz="3000" spc="-210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3000" spc="420" b="1">
                <a:solidFill>
                  <a:srgbClr val="8F6440"/>
                </a:solidFill>
                <a:latin typeface="Trebuchet MS"/>
                <a:cs typeface="Trebuchet MS"/>
              </a:rPr>
              <a:t>C</a:t>
            </a:r>
            <a:r>
              <a:rPr dirty="0" sz="3000" spc="-70" b="1">
                <a:solidFill>
                  <a:srgbClr val="8F6440"/>
                </a:solidFill>
                <a:latin typeface="Trebuchet MS"/>
                <a:cs typeface="Trebuchet MS"/>
              </a:rPr>
              <a:t>l</a:t>
            </a:r>
            <a:r>
              <a:rPr dirty="0" sz="3000" spc="140" b="1">
                <a:solidFill>
                  <a:srgbClr val="8F6440"/>
                </a:solidFill>
                <a:latin typeface="Trebuchet MS"/>
                <a:cs typeface="Trebuchet MS"/>
              </a:rPr>
              <a:t>a</a:t>
            </a:r>
            <a:r>
              <a:rPr dirty="0" sz="3000" spc="390" b="1">
                <a:solidFill>
                  <a:srgbClr val="8F6440"/>
                </a:solidFill>
                <a:latin typeface="Trebuchet MS"/>
                <a:cs typeface="Trebuchet MS"/>
              </a:rPr>
              <a:t>ss</a:t>
            </a:r>
            <a:r>
              <a:rPr dirty="0" sz="3000" spc="-8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3000" spc="60" b="1">
                <a:solidFill>
                  <a:srgbClr val="8F6440"/>
                </a:solidFill>
                <a:latin typeface="Trebuchet MS"/>
                <a:cs typeface="Trebuchet MS"/>
              </a:rPr>
              <a:t>f</a:t>
            </a:r>
            <a:r>
              <a:rPr dirty="0" sz="3000" spc="-8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3000" spc="65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3000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48770" y="4324066"/>
            <a:ext cx="1278255" cy="570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60">
                <a:latin typeface="Trebuchet MS"/>
                <a:cs typeface="Trebuchet MS"/>
              </a:rPr>
              <a:t>6</a:t>
            </a:r>
            <a:r>
              <a:rPr dirty="0" sz="3550" spc="295">
                <a:latin typeface="Trebuchet MS"/>
                <a:cs typeface="Trebuchet MS"/>
              </a:rPr>
              <a:t>2</a:t>
            </a:r>
            <a:r>
              <a:rPr dirty="0" sz="3550" spc="-325">
                <a:latin typeface="Trebuchet MS"/>
                <a:cs typeface="Trebuchet MS"/>
              </a:rPr>
              <a:t>.</a:t>
            </a:r>
            <a:r>
              <a:rPr dirty="0" sz="3550" spc="-290">
                <a:latin typeface="Trebuchet MS"/>
                <a:cs typeface="Trebuchet MS"/>
              </a:rPr>
              <a:t>1</a:t>
            </a:r>
            <a:r>
              <a:rPr dirty="0" sz="3550" spc="770">
                <a:latin typeface="Trebuchet MS"/>
                <a:cs typeface="Trebuchet MS"/>
              </a:rPr>
              <a:t>%</a:t>
            </a:r>
            <a:endParaRPr sz="35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80926" y="3331300"/>
            <a:ext cx="2614295" cy="2603500"/>
            <a:chOff x="13580926" y="3331300"/>
            <a:chExt cx="2614295" cy="2603500"/>
          </a:xfrm>
        </p:grpSpPr>
        <p:sp>
          <p:nvSpPr>
            <p:cNvPr id="14" name="object 14"/>
            <p:cNvSpPr/>
            <p:nvPr/>
          </p:nvSpPr>
          <p:spPr>
            <a:xfrm>
              <a:off x="13580926" y="3331300"/>
              <a:ext cx="2614295" cy="2603500"/>
            </a:xfrm>
            <a:custGeom>
              <a:avLst/>
              <a:gdLst/>
              <a:ahLst/>
              <a:cxnLst/>
              <a:rect l="l" t="t" r="r" b="b"/>
              <a:pathLst>
                <a:path w="2614294" h="2603500">
                  <a:moveTo>
                    <a:pt x="1777203" y="2527299"/>
                  </a:moveTo>
                  <a:lnTo>
                    <a:pt x="836543" y="2527299"/>
                  </a:lnTo>
                  <a:lnTo>
                    <a:pt x="719295" y="2476499"/>
                  </a:lnTo>
                  <a:lnTo>
                    <a:pt x="690817" y="2451099"/>
                  </a:lnTo>
                  <a:lnTo>
                    <a:pt x="635005" y="2425699"/>
                  </a:lnTo>
                  <a:lnTo>
                    <a:pt x="607706" y="2412999"/>
                  </a:lnTo>
                  <a:lnTo>
                    <a:pt x="580812" y="2387599"/>
                  </a:lnTo>
                  <a:lnTo>
                    <a:pt x="554356" y="2374899"/>
                  </a:lnTo>
                  <a:lnTo>
                    <a:pt x="528369" y="2349499"/>
                  </a:lnTo>
                  <a:lnTo>
                    <a:pt x="502851" y="2336799"/>
                  </a:lnTo>
                  <a:lnTo>
                    <a:pt x="477802" y="2311399"/>
                  </a:lnTo>
                  <a:lnTo>
                    <a:pt x="453252" y="2298699"/>
                  </a:lnTo>
                  <a:lnTo>
                    <a:pt x="429231" y="2273299"/>
                  </a:lnTo>
                  <a:lnTo>
                    <a:pt x="405738" y="2247899"/>
                  </a:lnTo>
                  <a:lnTo>
                    <a:pt x="382773" y="2222499"/>
                  </a:lnTo>
                  <a:lnTo>
                    <a:pt x="360367" y="2209799"/>
                  </a:lnTo>
                  <a:lnTo>
                    <a:pt x="317304" y="2158999"/>
                  </a:lnTo>
                  <a:lnTo>
                    <a:pt x="276598" y="2108199"/>
                  </a:lnTo>
                  <a:lnTo>
                    <a:pt x="238398" y="2057399"/>
                  </a:lnTo>
                  <a:lnTo>
                    <a:pt x="202750" y="2006599"/>
                  </a:lnTo>
                  <a:lnTo>
                    <a:pt x="185928" y="1968499"/>
                  </a:lnTo>
                  <a:lnTo>
                    <a:pt x="169782" y="1943099"/>
                  </a:lnTo>
                  <a:lnTo>
                    <a:pt x="154312" y="1917699"/>
                  </a:lnTo>
                  <a:lnTo>
                    <a:pt x="139536" y="1892299"/>
                  </a:lnTo>
                  <a:lnTo>
                    <a:pt x="125472" y="1866899"/>
                  </a:lnTo>
                  <a:lnTo>
                    <a:pt x="112119" y="1828799"/>
                  </a:lnTo>
                  <a:lnTo>
                    <a:pt x="99478" y="1803399"/>
                  </a:lnTo>
                  <a:lnTo>
                    <a:pt x="87564" y="1777999"/>
                  </a:lnTo>
                  <a:lnTo>
                    <a:pt x="76392" y="1739899"/>
                  </a:lnTo>
                  <a:lnTo>
                    <a:pt x="65962" y="1714499"/>
                  </a:lnTo>
                  <a:lnTo>
                    <a:pt x="56273" y="1676399"/>
                  </a:lnTo>
                  <a:lnTo>
                    <a:pt x="47336" y="1650999"/>
                  </a:lnTo>
                  <a:lnTo>
                    <a:pt x="39162" y="1625599"/>
                  </a:lnTo>
                  <a:lnTo>
                    <a:pt x="31753" y="1587499"/>
                  </a:lnTo>
                  <a:lnTo>
                    <a:pt x="25108" y="1562099"/>
                  </a:lnTo>
                  <a:lnTo>
                    <a:pt x="19236" y="1523999"/>
                  </a:lnTo>
                  <a:lnTo>
                    <a:pt x="14142" y="1498599"/>
                  </a:lnTo>
                  <a:lnTo>
                    <a:pt x="9828" y="1460499"/>
                  </a:lnTo>
                  <a:lnTo>
                    <a:pt x="6292" y="1435099"/>
                  </a:lnTo>
                  <a:lnTo>
                    <a:pt x="3539" y="1396999"/>
                  </a:lnTo>
                  <a:lnTo>
                    <a:pt x="1572" y="1371599"/>
                  </a:lnTo>
                  <a:lnTo>
                    <a:pt x="393" y="1333499"/>
                  </a:lnTo>
                  <a:lnTo>
                    <a:pt x="393" y="1269999"/>
                  </a:lnTo>
                  <a:lnTo>
                    <a:pt x="3539" y="1206499"/>
                  </a:lnTo>
                  <a:lnTo>
                    <a:pt x="6292" y="1181099"/>
                  </a:lnTo>
                  <a:lnTo>
                    <a:pt x="9828" y="1142999"/>
                  </a:lnTo>
                  <a:lnTo>
                    <a:pt x="14143" y="1104899"/>
                  </a:lnTo>
                  <a:lnTo>
                    <a:pt x="19236" y="1079499"/>
                  </a:lnTo>
                  <a:lnTo>
                    <a:pt x="25110" y="1054099"/>
                  </a:lnTo>
                  <a:lnTo>
                    <a:pt x="31755" y="1015999"/>
                  </a:lnTo>
                  <a:lnTo>
                    <a:pt x="39164" y="990599"/>
                  </a:lnTo>
                  <a:lnTo>
                    <a:pt x="47336" y="952499"/>
                  </a:lnTo>
                  <a:lnTo>
                    <a:pt x="56273" y="927099"/>
                  </a:lnTo>
                  <a:lnTo>
                    <a:pt x="65962" y="888999"/>
                  </a:lnTo>
                  <a:lnTo>
                    <a:pt x="76392" y="863599"/>
                  </a:lnTo>
                  <a:lnTo>
                    <a:pt x="87564" y="838199"/>
                  </a:lnTo>
                  <a:lnTo>
                    <a:pt x="99478" y="800099"/>
                  </a:lnTo>
                  <a:lnTo>
                    <a:pt x="112119" y="774699"/>
                  </a:lnTo>
                  <a:lnTo>
                    <a:pt x="125472" y="749299"/>
                  </a:lnTo>
                  <a:lnTo>
                    <a:pt x="139536" y="711199"/>
                  </a:lnTo>
                  <a:lnTo>
                    <a:pt x="154312" y="685799"/>
                  </a:lnTo>
                  <a:lnTo>
                    <a:pt x="169782" y="660399"/>
                  </a:lnTo>
                  <a:lnTo>
                    <a:pt x="185928" y="634999"/>
                  </a:lnTo>
                  <a:lnTo>
                    <a:pt x="202749" y="609599"/>
                  </a:lnTo>
                  <a:lnTo>
                    <a:pt x="220246" y="571499"/>
                  </a:lnTo>
                  <a:lnTo>
                    <a:pt x="257181" y="520699"/>
                  </a:lnTo>
                  <a:lnTo>
                    <a:pt x="296647" y="469899"/>
                  </a:lnTo>
                  <a:lnTo>
                    <a:pt x="338544" y="419099"/>
                  </a:lnTo>
                  <a:lnTo>
                    <a:pt x="360367" y="406399"/>
                  </a:lnTo>
                  <a:lnTo>
                    <a:pt x="382773" y="380999"/>
                  </a:lnTo>
                  <a:lnTo>
                    <a:pt x="405738" y="355599"/>
                  </a:lnTo>
                  <a:lnTo>
                    <a:pt x="429231" y="330199"/>
                  </a:lnTo>
                  <a:lnTo>
                    <a:pt x="453252" y="317499"/>
                  </a:lnTo>
                  <a:lnTo>
                    <a:pt x="477802" y="292099"/>
                  </a:lnTo>
                  <a:lnTo>
                    <a:pt x="502851" y="266699"/>
                  </a:lnTo>
                  <a:lnTo>
                    <a:pt x="528369" y="253999"/>
                  </a:lnTo>
                  <a:lnTo>
                    <a:pt x="554356" y="228599"/>
                  </a:lnTo>
                  <a:lnTo>
                    <a:pt x="607707" y="203199"/>
                  </a:lnTo>
                  <a:lnTo>
                    <a:pt x="635006" y="177799"/>
                  </a:lnTo>
                  <a:lnTo>
                    <a:pt x="719297" y="139699"/>
                  </a:lnTo>
                  <a:lnTo>
                    <a:pt x="836545" y="88899"/>
                  </a:lnTo>
                  <a:lnTo>
                    <a:pt x="958323" y="38099"/>
                  </a:lnTo>
                  <a:lnTo>
                    <a:pt x="989329" y="38099"/>
                  </a:lnTo>
                  <a:lnTo>
                    <a:pt x="1020527" y="25399"/>
                  </a:lnTo>
                  <a:lnTo>
                    <a:pt x="1051915" y="25399"/>
                  </a:lnTo>
                  <a:lnTo>
                    <a:pt x="1083458" y="12699"/>
                  </a:lnTo>
                  <a:lnTo>
                    <a:pt x="1115116" y="12699"/>
                  </a:lnTo>
                  <a:lnTo>
                    <a:pt x="1146890" y="0"/>
                  </a:lnTo>
                  <a:lnTo>
                    <a:pt x="1306874" y="0"/>
                  </a:lnTo>
                  <a:lnTo>
                    <a:pt x="1306874" y="520699"/>
                  </a:lnTo>
                  <a:lnTo>
                    <a:pt x="1230015" y="520699"/>
                  </a:lnTo>
                  <a:lnTo>
                    <a:pt x="1191864" y="533399"/>
                  </a:lnTo>
                  <a:lnTo>
                    <a:pt x="1153898" y="533399"/>
                  </a:lnTo>
                  <a:lnTo>
                    <a:pt x="1079251" y="558799"/>
                  </a:lnTo>
                  <a:lnTo>
                    <a:pt x="1042751" y="558799"/>
                  </a:lnTo>
                  <a:lnTo>
                    <a:pt x="1006801" y="584199"/>
                  </a:lnTo>
                  <a:lnTo>
                    <a:pt x="937234" y="609599"/>
                  </a:lnTo>
                  <a:lnTo>
                    <a:pt x="903789" y="634999"/>
                  </a:lnTo>
                  <a:lnTo>
                    <a:pt x="839728" y="673099"/>
                  </a:lnTo>
                  <a:lnTo>
                    <a:pt x="809422" y="698499"/>
                  </a:lnTo>
                  <a:lnTo>
                    <a:pt x="780317" y="723899"/>
                  </a:lnTo>
                  <a:lnTo>
                    <a:pt x="725839" y="774699"/>
                  </a:lnTo>
                  <a:lnTo>
                    <a:pt x="677080" y="838199"/>
                  </a:lnTo>
                  <a:lnTo>
                    <a:pt x="654895" y="863599"/>
                  </a:lnTo>
                  <a:lnTo>
                    <a:pt x="634277" y="901699"/>
                  </a:lnTo>
                  <a:lnTo>
                    <a:pt x="615328" y="927099"/>
                  </a:lnTo>
                  <a:lnTo>
                    <a:pt x="598047" y="965199"/>
                  </a:lnTo>
                  <a:lnTo>
                    <a:pt x="582435" y="1003299"/>
                  </a:lnTo>
                  <a:lnTo>
                    <a:pt x="568563" y="1041399"/>
                  </a:lnTo>
                  <a:lnTo>
                    <a:pt x="556502" y="1079499"/>
                  </a:lnTo>
                  <a:lnTo>
                    <a:pt x="546252" y="1117599"/>
                  </a:lnTo>
                  <a:lnTo>
                    <a:pt x="537814" y="1155699"/>
                  </a:lnTo>
                  <a:lnTo>
                    <a:pt x="531222" y="1193799"/>
                  </a:lnTo>
                  <a:lnTo>
                    <a:pt x="526514" y="1231899"/>
                  </a:lnTo>
                  <a:lnTo>
                    <a:pt x="523690" y="1269999"/>
                  </a:lnTo>
                  <a:lnTo>
                    <a:pt x="522749" y="1308099"/>
                  </a:lnTo>
                  <a:lnTo>
                    <a:pt x="523690" y="1346199"/>
                  </a:lnTo>
                  <a:lnTo>
                    <a:pt x="526514" y="1384299"/>
                  </a:lnTo>
                  <a:lnTo>
                    <a:pt x="531222" y="1422399"/>
                  </a:lnTo>
                  <a:lnTo>
                    <a:pt x="537814" y="1460499"/>
                  </a:lnTo>
                  <a:lnTo>
                    <a:pt x="546253" y="1498599"/>
                  </a:lnTo>
                  <a:lnTo>
                    <a:pt x="556503" y="1536699"/>
                  </a:lnTo>
                  <a:lnTo>
                    <a:pt x="568565" y="1562099"/>
                  </a:lnTo>
                  <a:lnTo>
                    <a:pt x="582437" y="1600199"/>
                  </a:lnTo>
                  <a:lnTo>
                    <a:pt x="598049" y="1638299"/>
                  </a:lnTo>
                  <a:lnTo>
                    <a:pt x="615329" y="1676399"/>
                  </a:lnTo>
                  <a:lnTo>
                    <a:pt x="634279" y="1701799"/>
                  </a:lnTo>
                  <a:lnTo>
                    <a:pt x="654897" y="1739899"/>
                  </a:lnTo>
                  <a:lnTo>
                    <a:pt x="677081" y="1765299"/>
                  </a:lnTo>
                  <a:lnTo>
                    <a:pt x="700728" y="1803399"/>
                  </a:lnTo>
                  <a:lnTo>
                    <a:pt x="725839" y="1828799"/>
                  </a:lnTo>
                  <a:lnTo>
                    <a:pt x="780317" y="1879599"/>
                  </a:lnTo>
                  <a:lnTo>
                    <a:pt x="809422" y="1904999"/>
                  </a:lnTo>
                  <a:lnTo>
                    <a:pt x="839728" y="1930399"/>
                  </a:lnTo>
                  <a:lnTo>
                    <a:pt x="871235" y="1955799"/>
                  </a:lnTo>
                  <a:lnTo>
                    <a:pt x="903789" y="1981199"/>
                  </a:lnTo>
                  <a:lnTo>
                    <a:pt x="971572" y="2006599"/>
                  </a:lnTo>
                  <a:lnTo>
                    <a:pt x="1006801" y="2031999"/>
                  </a:lnTo>
                  <a:lnTo>
                    <a:pt x="1079251" y="2057399"/>
                  </a:lnTo>
                  <a:lnTo>
                    <a:pt x="1116300" y="2057399"/>
                  </a:lnTo>
                  <a:lnTo>
                    <a:pt x="1191864" y="2082799"/>
                  </a:lnTo>
                  <a:lnTo>
                    <a:pt x="2356567" y="2082799"/>
                  </a:lnTo>
                  <a:lnTo>
                    <a:pt x="2337152" y="2108199"/>
                  </a:lnTo>
                  <a:lnTo>
                    <a:pt x="2296447" y="2158999"/>
                  </a:lnTo>
                  <a:lnTo>
                    <a:pt x="2253383" y="2209799"/>
                  </a:lnTo>
                  <a:lnTo>
                    <a:pt x="2230975" y="2222499"/>
                  </a:lnTo>
                  <a:lnTo>
                    <a:pt x="2208012" y="2247899"/>
                  </a:lnTo>
                  <a:lnTo>
                    <a:pt x="2184519" y="2273299"/>
                  </a:lnTo>
                  <a:lnTo>
                    <a:pt x="2160498" y="2298699"/>
                  </a:lnTo>
                  <a:lnTo>
                    <a:pt x="2135948" y="2311399"/>
                  </a:lnTo>
                  <a:lnTo>
                    <a:pt x="2110899" y="2336799"/>
                  </a:lnTo>
                  <a:lnTo>
                    <a:pt x="2085380" y="2349499"/>
                  </a:lnTo>
                  <a:lnTo>
                    <a:pt x="2059392" y="2374899"/>
                  </a:lnTo>
                  <a:lnTo>
                    <a:pt x="2032935" y="2387599"/>
                  </a:lnTo>
                  <a:lnTo>
                    <a:pt x="2006042" y="2412999"/>
                  </a:lnTo>
                  <a:lnTo>
                    <a:pt x="1978743" y="2425699"/>
                  </a:lnTo>
                  <a:lnTo>
                    <a:pt x="1922932" y="2451099"/>
                  </a:lnTo>
                  <a:lnTo>
                    <a:pt x="1894452" y="2476499"/>
                  </a:lnTo>
                  <a:lnTo>
                    <a:pt x="1777203" y="2527299"/>
                  </a:lnTo>
                  <a:close/>
                </a:path>
                <a:path w="2614294" h="2603500">
                  <a:moveTo>
                    <a:pt x="2356567" y="2082799"/>
                  </a:moveTo>
                  <a:lnTo>
                    <a:pt x="1421882" y="2082799"/>
                  </a:lnTo>
                  <a:lnTo>
                    <a:pt x="1497445" y="2057399"/>
                  </a:lnTo>
                  <a:lnTo>
                    <a:pt x="1534495" y="2057399"/>
                  </a:lnTo>
                  <a:lnTo>
                    <a:pt x="1606944" y="2031999"/>
                  </a:lnTo>
                  <a:lnTo>
                    <a:pt x="1642174" y="2006599"/>
                  </a:lnTo>
                  <a:lnTo>
                    <a:pt x="1709956" y="1981199"/>
                  </a:lnTo>
                  <a:lnTo>
                    <a:pt x="1742509" y="1955799"/>
                  </a:lnTo>
                  <a:lnTo>
                    <a:pt x="1774016" y="1930399"/>
                  </a:lnTo>
                  <a:lnTo>
                    <a:pt x="1804323" y="1904999"/>
                  </a:lnTo>
                  <a:lnTo>
                    <a:pt x="1833428" y="1879599"/>
                  </a:lnTo>
                  <a:lnTo>
                    <a:pt x="1887906" y="1828799"/>
                  </a:lnTo>
                  <a:lnTo>
                    <a:pt x="1936664" y="1765299"/>
                  </a:lnTo>
                  <a:lnTo>
                    <a:pt x="1958849" y="1739899"/>
                  </a:lnTo>
                  <a:lnTo>
                    <a:pt x="1979467" y="1701799"/>
                  </a:lnTo>
                  <a:lnTo>
                    <a:pt x="1998417" y="1676399"/>
                  </a:lnTo>
                  <a:lnTo>
                    <a:pt x="2015698" y="1638299"/>
                  </a:lnTo>
                  <a:lnTo>
                    <a:pt x="2031310" y="1600199"/>
                  </a:lnTo>
                  <a:lnTo>
                    <a:pt x="2045182" y="1562099"/>
                  </a:lnTo>
                  <a:lnTo>
                    <a:pt x="2057243" y="1536699"/>
                  </a:lnTo>
                  <a:lnTo>
                    <a:pt x="2067493" y="1498599"/>
                  </a:lnTo>
                  <a:lnTo>
                    <a:pt x="2075933" y="1460499"/>
                  </a:lnTo>
                  <a:lnTo>
                    <a:pt x="2082525" y="1422399"/>
                  </a:lnTo>
                  <a:lnTo>
                    <a:pt x="2087233" y="1384299"/>
                  </a:lnTo>
                  <a:lnTo>
                    <a:pt x="2090058" y="1346199"/>
                  </a:lnTo>
                  <a:lnTo>
                    <a:pt x="2091000" y="1308099"/>
                  </a:lnTo>
                  <a:lnTo>
                    <a:pt x="2090058" y="1269999"/>
                  </a:lnTo>
                  <a:lnTo>
                    <a:pt x="2087232" y="1231899"/>
                  </a:lnTo>
                  <a:lnTo>
                    <a:pt x="2082523" y="1193799"/>
                  </a:lnTo>
                  <a:lnTo>
                    <a:pt x="2075932" y="1155699"/>
                  </a:lnTo>
                  <a:lnTo>
                    <a:pt x="2067493" y="1117599"/>
                  </a:lnTo>
                  <a:lnTo>
                    <a:pt x="2057243" y="1079499"/>
                  </a:lnTo>
                  <a:lnTo>
                    <a:pt x="2045182" y="1041399"/>
                  </a:lnTo>
                  <a:lnTo>
                    <a:pt x="2031310" y="1003299"/>
                  </a:lnTo>
                  <a:lnTo>
                    <a:pt x="2015698" y="965199"/>
                  </a:lnTo>
                  <a:lnTo>
                    <a:pt x="1998417" y="927099"/>
                  </a:lnTo>
                  <a:lnTo>
                    <a:pt x="1979468" y="901699"/>
                  </a:lnTo>
                  <a:lnTo>
                    <a:pt x="1958850" y="863599"/>
                  </a:lnTo>
                  <a:lnTo>
                    <a:pt x="1936665" y="838199"/>
                  </a:lnTo>
                  <a:lnTo>
                    <a:pt x="1913017" y="800099"/>
                  </a:lnTo>
                  <a:lnTo>
                    <a:pt x="1887907" y="774699"/>
                  </a:lnTo>
                  <a:lnTo>
                    <a:pt x="1833429" y="723899"/>
                  </a:lnTo>
                  <a:lnTo>
                    <a:pt x="1804323" y="698499"/>
                  </a:lnTo>
                  <a:lnTo>
                    <a:pt x="1774017" y="673099"/>
                  </a:lnTo>
                  <a:lnTo>
                    <a:pt x="1742510" y="647699"/>
                  </a:lnTo>
                  <a:lnTo>
                    <a:pt x="1709957" y="634999"/>
                  </a:lnTo>
                  <a:lnTo>
                    <a:pt x="1676511" y="609599"/>
                  </a:lnTo>
                  <a:lnTo>
                    <a:pt x="1606944" y="584199"/>
                  </a:lnTo>
                  <a:lnTo>
                    <a:pt x="1570994" y="558799"/>
                  </a:lnTo>
                  <a:lnTo>
                    <a:pt x="1534495" y="558799"/>
                  </a:lnTo>
                  <a:lnTo>
                    <a:pt x="1459849" y="533399"/>
                  </a:lnTo>
                  <a:lnTo>
                    <a:pt x="1421883" y="533399"/>
                  </a:lnTo>
                  <a:lnTo>
                    <a:pt x="1383732" y="520699"/>
                  </a:lnTo>
                  <a:lnTo>
                    <a:pt x="1306874" y="520699"/>
                  </a:lnTo>
                  <a:lnTo>
                    <a:pt x="1306874" y="0"/>
                  </a:lnTo>
                  <a:lnTo>
                    <a:pt x="1466858" y="0"/>
                  </a:lnTo>
                  <a:lnTo>
                    <a:pt x="1498632" y="12699"/>
                  </a:lnTo>
                  <a:lnTo>
                    <a:pt x="1530290" y="12699"/>
                  </a:lnTo>
                  <a:lnTo>
                    <a:pt x="1561832" y="25399"/>
                  </a:lnTo>
                  <a:lnTo>
                    <a:pt x="1593221" y="25399"/>
                  </a:lnTo>
                  <a:lnTo>
                    <a:pt x="1624419" y="38099"/>
                  </a:lnTo>
                  <a:lnTo>
                    <a:pt x="1655425" y="38099"/>
                  </a:lnTo>
                  <a:lnTo>
                    <a:pt x="1777203" y="88899"/>
                  </a:lnTo>
                  <a:lnTo>
                    <a:pt x="1894452" y="139699"/>
                  </a:lnTo>
                  <a:lnTo>
                    <a:pt x="1978743" y="177799"/>
                  </a:lnTo>
                  <a:lnTo>
                    <a:pt x="2006042" y="203199"/>
                  </a:lnTo>
                  <a:lnTo>
                    <a:pt x="2059392" y="228599"/>
                  </a:lnTo>
                  <a:lnTo>
                    <a:pt x="2085380" y="253999"/>
                  </a:lnTo>
                  <a:lnTo>
                    <a:pt x="2110898" y="266699"/>
                  </a:lnTo>
                  <a:lnTo>
                    <a:pt x="2135946" y="292099"/>
                  </a:lnTo>
                  <a:lnTo>
                    <a:pt x="2160498" y="317499"/>
                  </a:lnTo>
                  <a:lnTo>
                    <a:pt x="2184519" y="330199"/>
                  </a:lnTo>
                  <a:lnTo>
                    <a:pt x="2208012" y="355599"/>
                  </a:lnTo>
                  <a:lnTo>
                    <a:pt x="2230975" y="380999"/>
                  </a:lnTo>
                  <a:lnTo>
                    <a:pt x="2253383" y="406399"/>
                  </a:lnTo>
                  <a:lnTo>
                    <a:pt x="2275207" y="419099"/>
                  </a:lnTo>
                  <a:lnTo>
                    <a:pt x="2317103" y="469899"/>
                  </a:lnTo>
                  <a:lnTo>
                    <a:pt x="2356567" y="520699"/>
                  </a:lnTo>
                  <a:lnTo>
                    <a:pt x="2393499" y="571499"/>
                  </a:lnTo>
                  <a:lnTo>
                    <a:pt x="2410997" y="609599"/>
                  </a:lnTo>
                  <a:lnTo>
                    <a:pt x="2427820" y="634999"/>
                  </a:lnTo>
                  <a:lnTo>
                    <a:pt x="2443966" y="660399"/>
                  </a:lnTo>
                  <a:lnTo>
                    <a:pt x="2459436" y="685799"/>
                  </a:lnTo>
                  <a:lnTo>
                    <a:pt x="2474212" y="711199"/>
                  </a:lnTo>
                  <a:lnTo>
                    <a:pt x="2488276" y="749299"/>
                  </a:lnTo>
                  <a:lnTo>
                    <a:pt x="2501628" y="774699"/>
                  </a:lnTo>
                  <a:lnTo>
                    <a:pt x="2514268" y="800099"/>
                  </a:lnTo>
                  <a:lnTo>
                    <a:pt x="2526183" y="838199"/>
                  </a:lnTo>
                  <a:lnTo>
                    <a:pt x="2537355" y="863599"/>
                  </a:lnTo>
                  <a:lnTo>
                    <a:pt x="2547786" y="888999"/>
                  </a:lnTo>
                  <a:lnTo>
                    <a:pt x="2557475" y="927099"/>
                  </a:lnTo>
                  <a:lnTo>
                    <a:pt x="2566411" y="952499"/>
                  </a:lnTo>
                  <a:lnTo>
                    <a:pt x="2574584" y="990599"/>
                  </a:lnTo>
                  <a:lnTo>
                    <a:pt x="2581992" y="1015999"/>
                  </a:lnTo>
                  <a:lnTo>
                    <a:pt x="2588637" y="1054099"/>
                  </a:lnTo>
                  <a:lnTo>
                    <a:pt x="2594511" y="1079499"/>
                  </a:lnTo>
                  <a:lnTo>
                    <a:pt x="2599606" y="1104899"/>
                  </a:lnTo>
                  <a:lnTo>
                    <a:pt x="2603921" y="1142999"/>
                  </a:lnTo>
                  <a:lnTo>
                    <a:pt x="2607458" y="1181099"/>
                  </a:lnTo>
                  <a:lnTo>
                    <a:pt x="2610211" y="1206499"/>
                  </a:lnTo>
                  <a:lnTo>
                    <a:pt x="2612178" y="1244599"/>
                  </a:lnTo>
                  <a:lnTo>
                    <a:pt x="2613358" y="1269999"/>
                  </a:lnTo>
                  <a:lnTo>
                    <a:pt x="2613749" y="1295399"/>
                  </a:lnTo>
                  <a:lnTo>
                    <a:pt x="2613358" y="1333499"/>
                  </a:lnTo>
                  <a:lnTo>
                    <a:pt x="2612178" y="1371599"/>
                  </a:lnTo>
                  <a:lnTo>
                    <a:pt x="2610211" y="1396999"/>
                  </a:lnTo>
                  <a:lnTo>
                    <a:pt x="2607458" y="1435099"/>
                  </a:lnTo>
                  <a:lnTo>
                    <a:pt x="2603922" y="1460499"/>
                  </a:lnTo>
                  <a:lnTo>
                    <a:pt x="2599606" y="1498599"/>
                  </a:lnTo>
                  <a:lnTo>
                    <a:pt x="2594512" y="1523999"/>
                  </a:lnTo>
                  <a:lnTo>
                    <a:pt x="2588638" y="1562099"/>
                  </a:lnTo>
                  <a:lnTo>
                    <a:pt x="2581994" y="1587499"/>
                  </a:lnTo>
                  <a:lnTo>
                    <a:pt x="2574585" y="1625599"/>
                  </a:lnTo>
                  <a:lnTo>
                    <a:pt x="2566413" y="1650999"/>
                  </a:lnTo>
                  <a:lnTo>
                    <a:pt x="2557477" y="1676399"/>
                  </a:lnTo>
                  <a:lnTo>
                    <a:pt x="2547787" y="1714499"/>
                  </a:lnTo>
                  <a:lnTo>
                    <a:pt x="2537356" y="1739899"/>
                  </a:lnTo>
                  <a:lnTo>
                    <a:pt x="2526183" y="1777999"/>
                  </a:lnTo>
                  <a:lnTo>
                    <a:pt x="2514269" y="1803399"/>
                  </a:lnTo>
                  <a:lnTo>
                    <a:pt x="2501629" y="1828799"/>
                  </a:lnTo>
                  <a:lnTo>
                    <a:pt x="2488277" y="1866899"/>
                  </a:lnTo>
                  <a:lnTo>
                    <a:pt x="2474213" y="1892299"/>
                  </a:lnTo>
                  <a:lnTo>
                    <a:pt x="2459436" y="1917699"/>
                  </a:lnTo>
                  <a:lnTo>
                    <a:pt x="2443966" y="1943099"/>
                  </a:lnTo>
                  <a:lnTo>
                    <a:pt x="2427820" y="1968499"/>
                  </a:lnTo>
                  <a:lnTo>
                    <a:pt x="2410997" y="2006599"/>
                  </a:lnTo>
                  <a:lnTo>
                    <a:pt x="2393499" y="2031999"/>
                  </a:lnTo>
                  <a:lnTo>
                    <a:pt x="2375350" y="2057399"/>
                  </a:lnTo>
                  <a:lnTo>
                    <a:pt x="2356567" y="2082799"/>
                  </a:lnTo>
                  <a:close/>
                </a:path>
                <a:path w="2614294" h="2603500">
                  <a:moveTo>
                    <a:pt x="1655425" y="2565399"/>
                  </a:moveTo>
                  <a:lnTo>
                    <a:pt x="958323" y="2565399"/>
                  </a:lnTo>
                  <a:lnTo>
                    <a:pt x="866599" y="2527299"/>
                  </a:lnTo>
                  <a:lnTo>
                    <a:pt x="1747147" y="2527299"/>
                  </a:lnTo>
                  <a:lnTo>
                    <a:pt x="1655425" y="2565399"/>
                  </a:lnTo>
                  <a:close/>
                </a:path>
                <a:path w="2614294" h="2603500">
                  <a:moveTo>
                    <a:pt x="1561832" y="2590799"/>
                  </a:moveTo>
                  <a:lnTo>
                    <a:pt x="1051915" y="2590799"/>
                  </a:lnTo>
                  <a:lnTo>
                    <a:pt x="989329" y="2565399"/>
                  </a:lnTo>
                  <a:lnTo>
                    <a:pt x="1624419" y="2565399"/>
                  </a:lnTo>
                  <a:lnTo>
                    <a:pt x="1561832" y="2590799"/>
                  </a:lnTo>
                  <a:close/>
                </a:path>
                <a:path w="2614294" h="2603500">
                  <a:moveTo>
                    <a:pt x="1466860" y="2603499"/>
                  </a:moveTo>
                  <a:lnTo>
                    <a:pt x="1146890" y="2603499"/>
                  </a:lnTo>
                  <a:lnTo>
                    <a:pt x="1115116" y="2590799"/>
                  </a:lnTo>
                  <a:lnTo>
                    <a:pt x="1498633" y="2590799"/>
                  </a:lnTo>
                  <a:lnTo>
                    <a:pt x="1466860" y="2603499"/>
                  </a:lnTo>
                  <a:close/>
                </a:path>
              </a:pathLst>
            </a:custGeom>
            <a:solidFill>
              <a:srgbClr val="F1EC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118275" y="3356693"/>
              <a:ext cx="2076450" cy="2578100"/>
            </a:xfrm>
            <a:custGeom>
              <a:avLst/>
              <a:gdLst/>
              <a:ahLst/>
              <a:cxnLst/>
              <a:rect l="l" t="t" r="r" b="b"/>
              <a:pathLst>
                <a:path w="2076450" h="2578100">
                  <a:moveTo>
                    <a:pt x="1071125" y="12699"/>
                  </a:moveTo>
                  <a:lnTo>
                    <a:pt x="994424" y="12699"/>
                  </a:lnTo>
                  <a:lnTo>
                    <a:pt x="1007183" y="0"/>
                  </a:lnTo>
                  <a:lnTo>
                    <a:pt x="1058419" y="0"/>
                  </a:lnTo>
                  <a:lnTo>
                    <a:pt x="1071125" y="12699"/>
                  </a:lnTo>
                  <a:close/>
                </a:path>
                <a:path w="2076450" h="2578100">
                  <a:moveTo>
                    <a:pt x="1129716" y="25399"/>
                  </a:moveTo>
                  <a:lnTo>
                    <a:pt x="932613" y="25399"/>
                  </a:lnTo>
                  <a:lnTo>
                    <a:pt x="944630" y="12699"/>
                  </a:lnTo>
                  <a:lnTo>
                    <a:pt x="1096244" y="12699"/>
                  </a:lnTo>
                  <a:lnTo>
                    <a:pt x="1129716" y="25399"/>
                  </a:lnTo>
                  <a:close/>
                </a:path>
                <a:path w="2076450" h="2578100">
                  <a:moveTo>
                    <a:pt x="1820298" y="2057399"/>
                  </a:moveTo>
                  <a:lnTo>
                    <a:pt x="891201" y="2057399"/>
                  </a:lnTo>
                  <a:lnTo>
                    <a:pt x="911703" y="2044699"/>
                  </a:lnTo>
                  <a:lnTo>
                    <a:pt x="952408" y="2044699"/>
                  </a:lnTo>
                  <a:lnTo>
                    <a:pt x="972581" y="2031999"/>
                  </a:lnTo>
                  <a:lnTo>
                    <a:pt x="992597" y="2031999"/>
                  </a:lnTo>
                  <a:lnTo>
                    <a:pt x="1012456" y="2019299"/>
                  </a:lnTo>
                  <a:lnTo>
                    <a:pt x="1032159" y="2019299"/>
                  </a:lnTo>
                  <a:lnTo>
                    <a:pt x="1051677" y="2006599"/>
                  </a:lnTo>
                  <a:lnTo>
                    <a:pt x="1070983" y="2006599"/>
                  </a:lnTo>
                  <a:lnTo>
                    <a:pt x="1108956" y="1981199"/>
                  </a:lnTo>
                  <a:lnTo>
                    <a:pt x="1127597" y="1981199"/>
                  </a:lnTo>
                  <a:lnTo>
                    <a:pt x="1145973" y="1968499"/>
                  </a:lnTo>
                  <a:lnTo>
                    <a:pt x="1181929" y="1943099"/>
                  </a:lnTo>
                  <a:lnTo>
                    <a:pt x="1216726" y="1917699"/>
                  </a:lnTo>
                  <a:lnTo>
                    <a:pt x="1250262" y="1892299"/>
                  </a:lnTo>
                  <a:lnTo>
                    <a:pt x="1282446" y="1866899"/>
                  </a:lnTo>
                  <a:lnTo>
                    <a:pt x="1313184" y="1841499"/>
                  </a:lnTo>
                  <a:lnTo>
                    <a:pt x="1342393" y="1816099"/>
                  </a:lnTo>
                  <a:lnTo>
                    <a:pt x="1369987" y="1777999"/>
                  </a:lnTo>
                  <a:lnTo>
                    <a:pt x="1383160" y="1765299"/>
                  </a:lnTo>
                  <a:lnTo>
                    <a:pt x="1395892" y="1752599"/>
                  </a:lnTo>
                  <a:lnTo>
                    <a:pt x="1408182" y="1727199"/>
                  </a:lnTo>
                  <a:lnTo>
                    <a:pt x="1420032" y="1714499"/>
                  </a:lnTo>
                  <a:lnTo>
                    <a:pt x="1431424" y="1701799"/>
                  </a:lnTo>
                  <a:lnTo>
                    <a:pt x="1442342" y="1676399"/>
                  </a:lnTo>
                  <a:lnTo>
                    <a:pt x="1452786" y="1663699"/>
                  </a:lnTo>
                  <a:lnTo>
                    <a:pt x="1462756" y="1638299"/>
                  </a:lnTo>
                  <a:lnTo>
                    <a:pt x="1472238" y="1625599"/>
                  </a:lnTo>
                  <a:lnTo>
                    <a:pt x="1481219" y="1612899"/>
                  </a:lnTo>
                  <a:lnTo>
                    <a:pt x="1489698" y="1587499"/>
                  </a:lnTo>
                  <a:lnTo>
                    <a:pt x="1497676" y="1574799"/>
                  </a:lnTo>
                  <a:lnTo>
                    <a:pt x="1505142" y="1549399"/>
                  </a:lnTo>
                  <a:lnTo>
                    <a:pt x="1512084" y="1523999"/>
                  </a:lnTo>
                  <a:lnTo>
                    <a:pt x="1518504" y="1511299"/>
                  </a:lnTo>
                  <a:lnTo>
                    <a:pt x="1524401" y="1485899"/>
                  </a:lnTo>
                  <a:lnTo>
                    <a:pt x="1529767" y="1473199"/>
                  </a:lnTo>
                  <a:lnTo>
                    <a:pt x="1534594" y="1447799"/>
                  </a:lnTo>
                  <a:lnTo>
                    <a:pt x="1538882" y="1435099"/>
                  </a:lnTo>
                  <a:lnTo>
                    <a:pt x="1542631" y="1409699"/>
                  </a:lnTo>
                  <a:lnTo>
                    <a:pt x="1545836" y="1384299"/>
                  </a:lnTo>
                  <a:lnTo>
                    <a:pt x="1548492" y="1371599"/>
                  </a:lnTo>
                  <a:lnTo>
                    <a:pt x="1550600" y="1346199"/>
                  </a:lnTo>
                  <a:lnTo>
                    <a:pt x="1552159" y="1320799"/>
                  </a:lnTo>
                  <a:lnTo>
                    <a:pt x="1553167" y="1308099"/>
                  </a:lnTo>
                  <a:lnTo>
                    <a:pt x="1553622" y="1282699"/>
                  </a:lnTo>
                  <a:lnTo>
                    <a:pt x="1553525" y="1257299"/>
                  </a:lnTo>
                  <a:lnTo>
                    <a:pt x="1552876" y="1244599"/>
                  </a:lnTo>
                  <a:lnTo>
                    <a:pt x="1551677" y="1219199"/>
                  </a:lnTo>
                  <a:lnTo>
                    <a:pt x="1549928" y="1206499"/>
                  </a:lnTo>
                  <a:lnTo>
                    <a:pt x="1547629" y="1181099"/>
                  </a:lnTo>
                  <a:lnTo>
                    <a:pt x="1544780" y="1155699"/>
                  </a:lnTo>
                  <a:lnTo>
                    <a:pt x="1541385" y="1142999"/>
                  </a:lnTo>
                  <a:lnTo>
                    <a:pt x="1537449" y="1117599"/>
                  </a:lnTo>
                  <a:lnTo>
                    <a:pt x="1532972" y="1104899"/>
                  </a:lnTo>
                  <a:lnTo>
                    <a:pt x="1527954" y="1079499"/>
                  </a:lnTo>
                  <a:lnTo>
                    <a:pt x="1522404" y="1054099"/>
                  </a:lnTo>
                  <a:lnTo>
                    <a:pt x="1516328" y="1041399"/>
                  </a:lnTo>
                  <a:lnTo>
                    <a:pt x="1509725" y="1015999"/>
                  </a:lnTo>
                  <a:lnTo>
                    <a:pt x="1502596" y="1003299"/>
                  </a:lnTo>
                  <a:lnTo>
                    <a:pt x="1494951" y="977899"/>
                  </a:lnTo>
                  <a:lnTo>
                    <a:pt x="1486801" y="965199"/>
                  </a:lnTo>
                  <a:lnTo>
                    <a:pt x="1478146" y="939799"/>
                  </a:lnTo>
                  <a:lnTo>
                    <a:pt x="1468985" y="927099"/>
                  </a:lnTo>
                  <a:lnTo>
                    <a:pt x="1459332" y="901699"/>
                  </a:lnTo>
                  <a:lnTo>
                    <a:pt x="1449201" y="888999"/>
                  </a:lnTo>
                  <a:lnTo>
                    <a:pt x="1438591" y="863599"/>
                  </a:lnTo>
                  <a:lnTo>
                    <a:pt x="1427502" y="850899"/>
                  </a:lnTo>
                  <a:lnTo>
                    <a:pt x="1415949" y="838199"/>
                  </a:lnTo>
                  <a:lnTo>
                    <a:pt x="1403950" y="812799"/>
                  </a:lnTo>
                  <a:lnTo>
                    <a:pt x="1391503" y="800099"/>
                  </a:lnTo>
                  <a:lnTo>
                    <a:pt x="1378610" y="787399"/>
                  </a:lnTo>
                  <a:lnTo>
                    <a:pt x="1365290" y="761999"/>
                  </a:lnTo>
                  <a:lnTo>
                    <a:pt x="1351559" y="749299"/>
                  </a:lnTo>
                  <a:lnTo>
                    <a:pt x="1322866" y="723899"/>
                  </a:lnTo>
                  <a:lnTo>
                    <a:pt x="1292617" y="698499"/>
                  </a:lnTo>
                  <a:lnTo>
                    <a:pt x="1276939" y="685799"/>
                  </a:lnTo>
                  <a:lnTo>
                    <a:pt x="1260893" y="660399"/>
                  </a:lnTo>
                  <a:lnTo>
                    <a:pt x="1244503" y="647699"/>
                  </a:lnTo>
                  <a:lnTo>
                    <a:pt x="1227789" y="634999"/>
                  </a:lnTo>
                  <a:lnTo>
                    <a:pt x="1210751" y="634999"/>
                  </a:lnTo>
                  <a:lnTo>
                    <a:pt x="1193390" y="622299"/>
                  </a:lnTo>
                  <a:lnTo>
                    <a:pt x="1175733" y="609599"/>
                  </a:lnTo>
                  <a:lnTo>
                    <a:pt x="1157801" y="596899"/>
                  </a:lnTo>
                  <a:lnTo>
                    <a:pt x="1139596" y="584199"/>
                  </a:lnTo>
                  <a:lnTo>
                    <a:pt x="1121118" y="571499"/>
                  </a:lnTo>
                  <a:lnTo>
                    <a:pt x="1102392" y="571499"/>
                  </a:lnTo>
                  <a:lnTo>
                    <a:pt x="1064277" y="546099"/>
                  </a:lnTo>
                  <a:lnTo>
                    <a:pt x="1044888" y="546099"/>
                  </a:lnTo>
                  <a:lnTo>
                    <a:pt x="1025305" y="533399"/>
                  </a:lnTo>
                  <a:lnTo>
                    <a:pt x="1005555" y="533399"/>
                  </a:lnTo>
                  <a:lnTo>
                    <a:pt x="985639" y="520699"/>
                  </a:lnTo>
                  <a:lnTo>
                    <a:pt x="953203" y="520699"/>
                  </a:lnTo>
                  <a:lnTo>
                    <a:pt x="941065" y="507999"/>
                  </a:lnTo>
                  <a:lnTo>
                    <a:pt x="929144" y="507999"/>
                  </a:lnTo>
                  <a:lnTo>
                    <a:pt x="917439" y="495299"/>
                  </a:lnTo>
                  <a:lnTo>
                    <a:pt x="906008" y="495299"/>
                  </a:lnTo>
                  <a:lnTo>
                    <a:pt x="894905" y="482599"/>
                  </a:lnTo>
                  <a:lnTo>
                    <a:pt x="884130" y="482599"/>
                  </a:lnTo>
                  <a:lnTo>
                    <a:pt x="873684" y="469899"/>
                  </a:lnTo>
                  <a:lnTo>
                    <a:pt x="863615" y="469899"/>
                  </a:lnTo>
                  <a:lnTo>
                    <a:pt x="853973" y="457199"/>
                  </a:lnTo>
                  <a:lnTo>
                    <a:pt x="844757" y="444499"/>
                  </a:lnTo>
                  <a:lnTo>
                    <a:pt x="835969" y="444499"/>
                  </a:lnTo>
                  <a:lnTo>
                    <a:pt x="812536" y="406399"/>
                  </a:lnTo>
                  <a:lnTo>
                    <a:pt x="799492" y="380999"/>
                  </a:lnTo>
                  <a:lnTo>
                    <a:pt x="793813" y="380999"/>
                  </a:lnTo>
                  <a:lnTo>
                    <a:pt x="780230" y="342899"/>
                  </a:lnTo>
                  <a:lnTo>
                    <a:pt x="772085" y="304799"/>
                  </a:lnTo>
                  <a:lnTo>
                    <a:pt x="769531" y="266699"/>
                  </a:lnTo>
                  <a:lnTo>
                    <a:pt x="769940" y="253999"/>
                  </a:lnTo>
                  <a:lnTo>
                    <a:pt x="774919" y="215899"/>
                  </a:lnTo>
                  <a:lnTo>
                    <a:pt x="785446" y="177799"/>
                  </a:lnTo>
                  <a:lnTo>
                    <a:pt x="801292" y="139699"/>
                  </a:lnTo>
                  <a:lnTo>
                    <a:pt x="814622" y="114299"/>
                  </a:lnTo>
                  <a:lnTo>
                    <a:pt x="822096" y="114299"/>
                  </a:lnTo>
                  <a:lnTo>
                    <a:pt x="830070" y="101599"/>
                  </a:lnTo>
                  <a:lnTo>
                    <a:pt x="838508" y="88899"/>
                  </a:lnTo>
                  <a:lnTo>
                    <a:pt x="847411" y="76199"/>
                  </a:lnTo>
                  <a:lnTo>
                    <a:pt x="856778" y="76199"/>
                  </a:lnTo>
                  <a:lnTo>
                    <a:pt x="866565" y="63499"/>
                  </a:lnTo>
                  <a:lnTo>
                    <a:pt x="876723" y="50799"/>
                  </a:lnTo>
                  <a:lnTo>
                    <a:pt x="887253" y="50799"/>
                  </a:lnTo>
                  <a:lnTo>
                    <a:pt x="898154" y="38099"/>
                  </a:lnTo>
                  <a:lnTo>
                    <a:pt x="909375" y="38099"/>
                  </a:lnTo>
                  <a:lnTo>
                    <a:pt x="920861" y="25399"/>
                  </a:lnTo>
                  <a:lnTo>
                    <a:pt x="1162909" y="25399"/>
                  </a:lnTo>
                  <a:lnTo>
                    <a:pt x="1324306" y="88899"/>
                  </a:lnTo>
                  <a:lnTo>
                    <a:pt x="1355515" y="114299"/>
                  </a:lnTo>
                  <a:lnTo>
                    <a:pt x="1416654" y="139699"/>
                  </a:lnTo>
                  <a:lnTo>
                    <a:pt x="1446540" y="165099"/>
                  </a:lnTo>
                  <a:lnTo>
                    <a:pt x="1475971" y="177799"/>
                  </a:lnTo>
                  <a:lnTo>
                    <a:pt x="1504904" y="203199"/>
                  </a:lnTo>
                  <a:lnTo>
                    <a:pt x="1533299" y="215899"/>
                  </a:lnTo>
                  <a:lnTo>
                    <a:pt x="1561156" y="241299"/>
                  </a:lnTo>
                  <a:lnTo>
                    <a:pt x="1588476" y="253999"/>
                  </a:lnTo>
                  <a:lnTo>
                    <a:pt x="1641349" y="304799"/>
                  </a:lnTo>
                  <a:lnTo>
                    <a:pt x="1691764" y="355599"/>
                  </a:lnTo>
                  <a:lnTo>
                    <a:pt x="1739584" y="406399"/>
                  </a:lnTo>
                  <a:lnTo>
                    <a:pt x="1784670" y="457199"/>
                  </a:lnTo>
                  <a:lnTo>
                    <a:pt x="1826901" y="507999"/>
                  </a:lnTo>
                  <a:lnTo>
                    <a:pt x="1866152" y="571499"/>
                  </a:lnTo>
                  <a:lnTo>
                    <a:pt x="1884633" y="596899"/>
                  </a:lnTo>
                  <a:lnTo>
                    <a:pt x="1902317" y="622299"/>
                  </a:lnTo>
                  <a:lnTo>
                    <a:pt x="1919202" y="660399"/>
                  </a:lnTo>
                  <a:lnTo>
                    <a:pt x="1935290" y="685799"/>
                  </a:lnTo>
                  <a:lnTo>
                    <a:pt x="1950558" y="723899"/>
                  </a:lnTo>
                  <a:lnTo>
                    <a:pt x="1964984" y="749299"/>
                  </a:lnTo>
                  <a:lnTo>
                    <a:pt x="1978568" y="787399"/>
                  </a:lnTo>
                  <a:lnTo>
                    <a:pt x="1991310" y="812799"/>
                  </a:lnTo>
                  <a:lnTo>
                    <a:pt x="2003192" y="850899"/>
                  </a:lnTo>
                  <a:lnTo>
                    <a:pt x="2014197" y="876299"/>
                  </a:lnTo>
                  <a:lnTo>
                    <a:pt x="2024325" y="914399"/>
                  </a:lnTo>
                  <a:lnTo>
                    <a:pt x="2033576" y="939799"/>
                  </a:lnTo>
                  <a:lnTo>
                    <a:pt x="2041938" y="977899"/>
                  </a:lnTo>
                  <a:lnTo>
                    <a:pt x="2049399" y="1015999"/>
                  </a:lnTo>
                  <a:lnTo>
                    <a:pt x="2055959" y="1041399"/>
                  </a:lnTo>
                  <a:lnTo>
                    <a:pt x="2061617" y="1079499"/>
                  </a:lnTo>
                  <a:lnTo>
                    <a:pt x="2066365" y="1117599"/>
                  </a:lnTo>
                  <a:lnTo>
                    <a:pt x="2070198" y="1155699"/>
                  </a:lnTo>
                  <a:lnTo>
                    <a:pt x="2073114" y="1181099"/>
                  </a:lnTo>
                  <a:lnTo>
                    <a:pt x="2075114" y="1219199"/>
                  </a:lnTo>
                  <a:lnTo>
                    <a:pt x="2076195" y="1257299"/>
                  </a:lnTo>
                  <a:lnTo>
                    <a:pt x="2076356" y="1282699"/>
                  </a:lnTo>
                  <a:lnTo>
                    <a:pt x="2075597" y="1320799"/>
                  </a:lnTo>
                  <a:lnTo>
                    <a:pt x="2073917" y="1358899"/>
                  </a:lnTo>
                  <a:lnTo>
                    <a:pt x="2071319" y="1396999"/>
                  </a:lnTo>
                  <a:lnTo>
                    <a:pt x="2067806" y="1422399"/>
                  </a:lnTo>
                  <a:lnTo>
                    <a:pt x="2063379" y="1460499"/>
                  </a:lnTo>
                  <a:lnTo>
                    <a:pt x="2058037" y="1498599"/>
                  </a:lnTo>
                  <a:lnTo>
                    <a:pt x="2051789" y="1523999"/>
                  </a:lnTo>
                  <a:lnTo>
                    <a:pt x="2044643" y="1562099"/>
                  </a:lnTo>
                  <a:lnTo>
                    <a:pt x="2036598" y="1600199"/>
                  </a:lnTo>
                  <a:lnTo>
                    <a:pt x="2027655" y="1625599"/>
                  </a:lnTo>
                  <a:lnTo>
                    <a:pt x="2017827" y="1663699"/>
                  </a:lnTo>
                  <a:lnTo>
                    <a:pt x="2007126" y="1701799"/>
                  </a:lnTo>
                  <a:lnTo>
                    <a:pt x="1995554" y="1727199"/>
                  </a:lnTo>
                  <a:lnTo>
                    <a:pt x="1983110" y="1765299"/>
                  </a:lnTo>
                  <a:lnTo>
                    <a:pt x="1969813" y="1790699"/>
                  </a:lnTo>
                  <a:lnTo>
                    <a:pt x="1955681" y="1828799"/>
                  </a:lnTo>
                  <a:lnTo>
                    <a:pt x="1940714" y="1854199"/>
                  </a:lnTo>
                  <a:lnTo>
                    <a:pt x="1924910" y="1892299"/>
                  </a:lnTo>
                  <a:lnTo>
                    <a:pt x="1908293" y="1917699"/>
                  </a:lnTo>
                  <a:lnTo>
                    <a:pt x="1890886" y="1943099"/>
                  </a:lnTo>
                  <a:lnTo>
                    <a:pt x="1872690" y="1981199"/>
                  </a:lnTo>
                  <a:lnTo>
                    <a:pt x="1853704" y="2006599"/>
                  </a:lnTo>
                  <a:lnTo>
                    <a:pt x="1833955" y="2031999"/>
                  </a:lnTo>
                  <a:lnTo>
                    <a:pt x="1820298" y="2057399"/>
                  </a:lnTo>
                  <a:close/>
                </a:path>
                <a:path w="2076450" h="2578100">
                  <a:moveTo>
                    <a:pt x="329063" y="1943099"/>
                  </a:moveTo>
                  <a:lnTo>
                    <a:pt x="189659" y="1943099"/>
                  </a:lnTo>
                  <a:lnTo>
                    <a:pt x="202094" y="1930399"/>
                  </a:lnTo>
                  <a:lnTo>
                    <a:pt x="316609" y="1930399"/>
                  </a:lnTo>
                  <a:lnTo>
                    <a:pt x="329063" y="1943099"/>
                  </a:lnTo>
                  <a:close/>
                </a:path>
                <a:path w="2076450" h="2578100">
                  <a:moveTo>
                    <a:pt x="365386" y="1955799"/>
                  </a:moveTo>
                  <a:lnTo>
                    <a:pt x="153567" y="1955799"/>
                  </a:lnTo>
                  <a:lnTo>
                    <a:pt x="165367" y="1943099"/>
                  </a:lnTo>
                  <a:lnTo>
                    <a:pt x="353509" y="1943099"/>
                  </a:lnTo>
                  <a:lnTo>
                    <a:pt x="365386" y="1955799"/>
                  </a:lnTo>
                  <a:close/>
                </a:path>
                <a:path w="2076450" h="2578100">
                  <a:moveTo>
                    <a:pt x="388387" y="1968499"/>
                  </a:moveTo>
                  <a:lnTo>
                    <a:pt x="130719" y="1968499"/>
                  </a:lnTo>
                  <a:lnTo>
                    <a:pt x="142000" y="1955799"/>
                  </a:lnTo>
                  <a:lnTo>
                    <a:pt x="377012" y="1955799"/>
                  </a:lnTo>
                  <a:lnTo>
                    <a:pt x="388387" y="1968499"/>
                  </a:lnTo>
                  <a:close/>
                </a:path>
                <a:path w="2076450" h="2578100">
                  <a:moveTo>
                    <a:pt x="1006489" y="2565399"/>
                  </a:moveTo>
                  <a:lnTo>
                    <a:pt x="523786" y="2565399"/>
                  </a:lnTo>
                  <a:lnTo>
                    <a:pt x="456044" y="2539999"/>
                  </a:lnTo>
                  <a:lnTo>
                    <a:pt x="422505" y="2539999"/>
                  </a:lnTo>
                  <a:lnTo>
                    <a:pt x="258869" y="2476499"/>
                  </a:lnTo>
                  <a:lnTo>
                    <a:pt x="164833" y="2438399"/>
                  </a:lnTo>
                  <a:lnTo>
                    <a:pt x="123227" y="2412999"/>
                  </a:lnTo>
                  <a:lnTo>
                    <a:pt x="112517" y="2400299"/>
                  </a:lnTo>
                  <a:lnTo>
                    <a:pt x="102166" y="2400299"/>
                  </a:lnTo>
                  <a:lnTo>
                    <a:pt x="92174" y="2387599"/>
                  </a:lnTo>
                  <a:lnTo>
                    <a:pt x="82588" y="2387599"/>
                  </a:lnTo>
                  <a:lnTo>
                    <a:pt x="73457" y="2374899"/>
                  </a:lnTo>
                  <a:lnTo>
                    <a:pt x="64779" y="2362199"/>
                  </a:lnTo>
                  <a:lnTo>
                    <a:pt x="56555" y="2349499"/>
                  </a:lnTo>
                  <a:lnTo>
                    <a:pt x="48821" y="2349499"/>
                  </a:lnTo>
                  <a:lnTo>
                    <a:pt x="28803" y="2311399"/>
                  </a:lnTo>
                  <a:lnTo>
                    <a:pt x="13812" y="2273299"/>
                  </a:lnTo>
                  <a:lnTo>
                    <a:pt x="4169" y="2235199"/>
                  </a:lnTo>
                  <a:lnTo>
                    <a:pt x="100" y="2197099"/>
                  </a:lnTo>
                  <a:lnTo>
                    <a:pt x="0" y="2184399"/>
                  </a:lnTo>
                  <a:lnTo>
                    <a:pt x="529" y="2171699"/>
                  </a:lnTo>
                  <a:lnTo>
                    <a:pt x="5873" y="2133599"/>
                  </a:lnTo>
                  <a:lnTo>
                    <a:pt x="16754" y="2095499"/>
                  </a:lnTo>
                  <a:lnTo>
                    <a:pt x="26952" y="2070099"/>
                  </a:lnTo>
                  <a:lnTo>
                    <a:pt x="32920" y="2070099"/>
                  </a:lnTo>
                  <a:lnTo>
                    <a:pt x="39435" y="2057399"/>
                  </a:lnTo>
                  <a:lnTo>
                    <a:pt x="46469" y="2044699"/>
                  </a:lnTo>
                  <a:lnTo>
                    <a:pt x="54022" y="2031999"/>
                  </a:lnTo>
                  <a:lnTo>
                    <a:pt x="62094" y="2019299"/>
                  </a:lnTo>
                  <a:lnTo>
                    <a:pt x="70644" y="2006599"/>
                  </a:lnTo>
                  <a:lnTo>
                    <a:pt x="79633" y="2006599"/>
                  </a:lnTo>
                  <a:lnTo>
                    <a:pt x="89060" y="1993899"/>
                  </a:lnTo>
                  <a:lnTo>
                    <a:pt x="98926" y="1981199"/>
                  </a:lnTo>
                  <a:lnTo>
                    <a:pt x="109182" y="1981199"/>
                  </a:lnTo>
                  <a:lnTo>
                    <a:pt x="119780" y="1968499"/>
                  </a:lnTo>
                  <a:lnTo>
                    <a:pt x="406709" y="1968499"/>
                  </a:lnTo>
                  <a:lnTo>
                    <a:pt x="444081" y="1993899"/>
                  </a:lnTo>
                  <a:lnTo>
                    <a:pt x="463131" y="1993899"/>
                  </a:lnTo>
                  <a:lnTo>
                    <a:pt x="501849" y="2019299"/>
                  </a:lnTo>
                  <a:lnTo>
                    <a:pt x="521491" y="2019299"/>
                  </a:lnTo>
                  <a:lnTo>
                    <a:pt x="541322" y="2031999"/>
                  </a:lnTo>
                  <a:lnTo>
                    <a:pt x="561314" y="2031999"/>
                  </a:lnTo>
                  <a:lnTo>
                    <a:pt x="581437" y="2044699"/>
                  </a:lnTo>
                  <a:lnTo>
                    <a:pt x="622081" y="2044699"/>
                  </a:lnTo>
                  <a:lnTo>
                    <a:pt x="642573" y="2057399"/>
                  </a:lnTo>
                  <a:lnTo>
                    <a:pt x="1820298" y="2057399"/>
                  </a:lnTo>
                  <a:lnTo>
                    <a:pt x="1813470" y="2070099"/>
                  </a:lnTo>
                  <a:lnTo>
                    <a:pt x="1770295" y="2120899"/>
                  </a:lnTo>
                  <a:lnTo>
                    <a:pt x="1724304" y="2171699"/>
                  </a:lnTo>
                  <a:lnTo>
                    <a:pt x="1675623" y="2222499"/>
                  </a:lnTo>
                  <a:lnTo>
                    <a:pt x="1624394" y="2260599"/>
                  </a:lnTo>
                  <a:lnTo>
                    <a:pt x="1597875" y="2285999"/>
                  </a:lnTo>
                  <a:lnTo>
                    <a:pt x="1570753" y="2311399"/>
                  </a:lnTo>
                  <a:lnTo>
                    <a:pt x="1543069" y="2336799"/>
                  </a:lnTo>
                  <a:lnTo>
                    <a:pt x="1514860" y="2349499"/>
                  </a:lnTo>
                  <a:lnTo>
                    <a:pt x="1486125" y="2374899"/>
                  </a:lnTo>
                  <a:lnTo>
                    <a:pt x="1456865" y="2387599"/>
                  </a:lnTo>
                  <a:lnTo>
                    <a:pt x="1427123" y="2412999"/>
                  </a:lnTo>
                  <a:lnTo>
                    <a:pt x="1335243" y="2451099"/>
                  </a:lnTo>
                  <a:lnTo>
                    <a:pt x="1303775" y="2476499"/>
                  </a:lnTo>
                  <a:lnTo>
                    <a:pt x="1207248" y="2514599"/>
                  </a:lnTo>
                  <a:lnTo>
                    <a:pt x="1174412" y="2514599"/>
                  </a:lnTo>
                  <a:lnTo>
                    <a:pt x="1074329" y="2552699"/>
                  </a:lnTo>
                  <a:lnTo>
                    <a:pt x="1040493" y="2552699"/>
                  </a:lnTo>
                  <a:lnTo>
                    <a:pt x="1006489" y="2565399"/>
                  </a:lnTo>
                  <a:close/>
                </a:path>
                <a:path w="2076450" h="2578100">
                  <a:moveTo>
                    <a:pt x="937981" y="2578099"/>
                  </a:moveTo>
                  <a:lnTo>
                    <a:pt x="592219" y="2578099"/>
                  </a:lnTo>
                  <a:lnTo>
                    <a:pt x="557940" y="2565399"/>
                  </a:lnTo>
                  <a:lnTo>
                    <a:pt x="972319" y="2565399"/>
                  </a:lnTo>
                  <a:lnTo>
                    <a:pt x="937981" y="2578099"/>
                  </a:lnTo>
                  <a:close/>
                </a:path>
              </a:pathLst>
            </a:custGeom>
            <a:solidFill>
              <a:srgbClr val="DED8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818916" y="5964237"/>
            <a:ext cx="213804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3690">
              <a:lnSpc>
                <a:spcPct val="116700"/>
              </a:lnSpc>
              <a:spcBef>
                <a:spcPts val="95"/>
              </a:spcBef>
            </a:pPr>
            <a:r>
              <a:rPr dirty="0" sz="3000" spc="125" b="1">
                <a:solidFill>
                  <a:srgbClr val="8F6440"/>
                </a:solidFill>
                <a:latin typeface="Trebuchet MS"/>
                <a:cs typeface="Trebuchet MS"/>
              </a:rPr>
              <a:t>Logistic </a:t>
            </a:r>
            <a:r>
              <a:rPr dirty="0" sz="3000" spc="130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3000" spc="135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3000" spc="65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3000" spc="390" b="1">
                <a:solidFill>
                  <a:srgbClr val="8F6440"/>
                </a:solidFill>
                <a:latin typeface="Trebuchet MS"/>
                <a:cs typeface="Trebuchet MS"/>
              </a:rPr>
              <a:t>g</a:t>
            </a:r>
            <a:r>
              <a:rPr dirty="0" sz="3000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3000" spc="65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3000" spc="390" b="1">
                <a:solidFill>
                  <a:srgbClr val="8F6440"/>
                </a:solidFill>
                <a:latin typeface="Trebuchet MS"/>
                <a:cs typeface="Trebuchet MS"/>
              </a:rPr>
              <a:t>ss</a:t>
            </a:r>
            <a:r>
              <a:rPr dirty="0" sz="3000" spc="-8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3000" spc="140" b="1">
                <a:solidFill>
                  <a:srgbClr val="8F6440"/>
                </a:solidFill>
                <a:latin typeface="Trebuchet MS"/>
                <a:cs typeface="Trebuchet MS"/>
              </a:rPr>
              <a:t>o</a:t>
            </a:r>
            <a:r>
              <a:rPr dirty="0" sz="3000" spc="90" b="1">
                <a:solidFill>
                  <a:srgbClr val="8F6440"/>
                </a:solidFill>
                <a:latin typeface="Trebuchet MS"/>
                <a:cs typeface="Trebuchet MS"/>
              </a:rPr>
              <a:t>n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2556" y="1058684"/>
            <a:ext cx="95499" cy="1276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48155" y="1303897"/>
            <a:ext cx="191901" cy="2453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108195" y="1070652"/>
            <a:ext cx="485775" cy="1471930"/>
          </a:xfrm>
          <a:custGeom>
            <a:avLst/>
            <a:gdLst/>
            <a:ahLst/>
            <a:cxnLst/>
            <a:rect l="l" t="t" r="r" b="b"/>
            <a:pathLst>
              <a:path w="485775" h="1471930">
                <a:moveTo>
                  <a:pt x="79994" y="1471452"/>
                </a:moveTo>
                <a:lnTo>
                  <a:pt x="39823" y="1428005"/>
                </a:lnTo>
                <a:lnTo>
                  <a:pt x="19807" y="1353442"/>
                </a:lnTo>
                <a:lnTo>
                  <a:pt x="12165" y="1308895"/>
                </a:lnTo>
                <a:lnTo>
                  <a:pt x="6251" y="1262356"/>
                </a:lnTo>
                <a:lnTo>
                  <a:pt x="2177" y="1215963"/>
                </a:lnTo>
                <a:lnTo>
                  <a:pt x="56" y="1171855"/>
                </a:lnTo>
                <a:lnTo>
                  <a:pt x="0" y="1132170"/>
                </a:lnTo>
                <a:lnTo>
                  <a:pt x="2120" y="1099046"/>
                </a:lnTo>
                <a:lnTo>
                  <a:pt x="12809" y="1073481"/>
                </a:lnTo>
                <a:lnTo>
                  <a:pt x="46034" y="1055203"/>
                </a:lnTo>
                <a:lnTo>
                  <a:pt x="134612" y="1025685"/>
                </a:lnTo>
                <a:lnTo>
                  <a:pt x="167225" y="1007036"/>
                </a:lnTo>
                <a:lnTo>
                  <a:pt x="193384" y="935807"/>
                </a:lnTo>
                <a:lnTo>
                  <a:pt x="203264" y="888420"/>
                </a:lnTo>
                <a:lnTo>
                  <a:pt x="208271" y="839011"/>
                </a:lnTo>
                <a:lnTo>
                  <a:pt x="210141" y="787902"/>
                </a:lnTo>
                <a:lnTo>
                  <a:pt x="211417" y="681864"/>
                </a:lnTo>
                <a:lnTo>
                  <a:pt x="214296" y="627577"/>
                </a:lnTo>
                <a:lnTo>
                  <a:pt x="223847" y="605023"/>
                </a:lnTo>
                <a:lnTo>
                  <a:pt x="255391" y="603233"/>
                </a:lnTo>
                <a:lnTo>
                  <a:pt x="294699" y="610790"/>
                </a:lnTo>
                <a:lnTo>
                  <a:pt x="327544" y="616275"/>
                </a:lnTo>
                <a:lnTo>
                  <a:pt x="339696" y="608271"/>
                </a:lnTo>
                <a:lnTo>
                  <a:pt x="346070" y="558249"/>
                </a:lnTo>
                <a:lnTo>
                  <a:pt x="344650" y="507091"/>
                </a:lnTo>
                <a:lnTo>
                  <a:pt x="337738" y="455741"/>
                </a:lnTo>
                <a:lnTo>
                  <a:pt x="327634" y="405144"/>
                </a:lnTo>
                <a:lnTo>
                  <a:pt x="316637" y="356244"/>
                </a:lnTo>
                <a:lnTo>
                  <a:pt x="307047" y="309986"/>
                </a:lnTo>
                <a:lnTo>
                  <a:pt x="301166" y="267314"/>
                </a:lnTo>
                <a:lnTo>
                  <a:pt x="301293" y="229172"/>
                </a:lnTo>
                <a:lnTo>
                  <a:pt x="309729" y="196506"/>
                </a:lnTo>
                <a:lnTo>
                  <a:pt x="328773" y="170260"/>
                </a:lnTo>
                <a:lnTo>
                  <a:pt x="361345" y="133968"/>
                </a:lnTo>
                <a:lnTo>
                  <a:pt x="485720" y="0"/>
                </a:lnTo>
                <a:lnTo>
                  <a:pt x="462726" y="33449"/>
                </a:lnTo>
                <a:lnTo>
                  <a:pt x="440388" y="67505"/>
                </a:lnTo>
                <a:lnTo>
                  <a:pt x="420442" y="103363"/>
                </a:lnTo>
                <a:lnTo>
                  <a:pt x="404625" y="142218"/>
                </a:lnTo>
                <a:lnTo>
                  <a:pt x="396682" y="193928"/>
                </a:lnTo>
                <a:lnTo>
                  <a:pt x="389506" y="245551"/>
                </a:lnTo>
                <a:lnTo>
                  <a:pt x="382970" y="297108"/>
                </a:lnTo>
                <a:lnTo>
                  <a:pt x="371316" y="400100"/>
                </a:lnTo>
                <a:lnTo>
                  <a:pt x="350148" y="606136"/>
                </a:lnTo>
                <a:lnTo>
                  <a:pt x="338621" y="709492"/>
                </a:lnTo>
                <a:lnTo>
                  <a:pt x="332181" y="761322"/>
                </a:lnTo>
                <a:lnTo>
                  <a:pt x="316151" y="810751"/>
                </a:lnTo>
                <a:lnTo>
                  <a:pt x="301165" y="858819"/>
                </a:lnTo>
                <a:lnTo>
                  <a:pt x="286994" y="905812"/>
                </a:lnTo>
                <a:lnTo>
                  <a:pt x="233870" y="1088738"/>
                </a:lnTo>
                <a:lnTo>
                  <a:pt x="219157" y="1134087"/>
                </a:lnTo>
                <a:lnTo>
                  <a:pt x="187966" y="1227037"/>
                </a:lnTo>
                <a:lnTo>
                  <a:pt x="171037" y="1275205"/>
                </a:lnTo>
                <a:lnTo>
                  <a:pt x="152922" y="1324878"/>
                </a:lnTo>
                <a:lnTo>
                  <a:pt x="133393" y="1376339"/>
                </a:lnTo>
                <a:lnTo>
                  <a:pt x="112228" y="1429870"/>
                </a:lnTo>
                <a:lnTo>
                  <a:pt x="95640" y="1459141"/>
                </a:lnTo>
                <a:lnTo>
                  <a:pt x="79994" y="1471452"/>
                </a:lnTo>
                <a:close/>
              </a:path>
            </a:pathLst>
          </a:custGeom>
          <a:solidFill>
            <a:srgbClr val="DED8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23325" y="44119"/>
            <a:ext cx="289560" cy="476250"/>
          </a:xfrm>
          <a:custGeom>
            <a:avLst/>
            <a:gdLst/>
            <a:ahLst/>
            <a:cxnLst/>
            <a:rect l="l" t="t" r="r" b="b"/>
            <a:pathLst>
              <a:path w="289559" h="476250">
                <a:moveTo>
                  <a:pt x="265493" y="78181"/>
                </a:moveTo>
                <a:lnTo>
                  <a:pt x="233019" y="70218"/>
                </a:lnTo>
                <a:lnTo>
                  <a:pt x="200939" y="63322"/>
                </a:lnTo>
                <a:lnTo>
                  <a:pt x="170357" y="62966"/>
                </a:lnTo>
                <a:lnTo>
                  <a:pt x="142354" y="74599"/>
                </a:lnTo>
                <a:lnTo>
                  <a:pt x="161493" y="164757"/>
                </a:lnTo>
                <a:lnTo>
                  <a:pt x="111798" y="189941"/>
                </a:lnTo>
                <a:lnTo>
                  <a:pt x="73926" y="220586"/>
                </a:lnTo>
                <a:lnTo>
                  <a:pt x="46164" y="255905"/>
                </a:lnTo>
                <a:lnTo>
                  <a:pt x="26847" y="295148"/>
                </a:lnTo>
                <a:lnTo>
                  <a:pt x="14262" y="337540"/>
                </a:lnTo>
                <a:lnTo>
                  <a:pt x="6718" y="382308"/>
                </a:lnTo>
                <a:lnTo>
                  <a:pt x="2527" y="428688"/>
                </a:lnTo>
                <a:lnTo>
                  <a:pt x="0" y="475919"/>
                </a:lnTo>
                <a:lnTo>
                  <a:pt x="93332" y="458889"/>
                </a:lnTo>
                <a:lnTo>
                  <a:pt x="97358" y="417626"/>
                </a:lnTo>
                <a:lnTo>
                  <a:pt x="83883" y="394182"/>
                </a:lnTo>
                <a:lnTo>
                  <a:pt x="56502" y="390880"/>
                </a:lnTo>
                <a:lnTo>
                  <a:pt x="18796" y="410057"/>
                </a:lnTo>
                <a:lnTo>
                  <a:pt x="63652" y="379615"/>
                </a:lnTo>
                <a:lnTo>
                  <a:pt x="103187" y="347345"/>
                </a:lnTo>
                <a:lnTo>
                  <a:pt x="137820" y="313334"/>
                </a:lnTo>
                <a:lnTo>
                  <a:pt x="167957" y="277698"/>
                </a:lnTo>
                <a:lnTo>
                  <a:pt x="194005" y="240499"/>
                </a:lnTo>
                <a:lnTo>
                  <a:pt x="216369" y="201866"/>
                </a:lnTo>
                <a:lnTo>
                  <a:pt x="235458" y="161874"/>
                </a:lnTo>
                <a:lnTo>
                  <a:pt x="251701" y="120611"/>
                </a:lnTo>
                <a:lnTo>
                  <a:pt x="265493" y="78181"/>
                </a:lnTo>
                <a:close/>
              </a:path>
              <a:path w="289559" h="476250">
                <a:moveTo>
                  <a:pt x="289166" y="0"/>
                </a:moveTo>
                <a:lnTo>
                  <a:pt x="284619" y="1130"/>
                </a:lnTo>
                <a:lnTo>
                  <a:pt x="280225" y="20624"/>
                </a:lnTo>
                <a:lnTo>
                  <a:pt x="275564" y="40017"/>
                </a:lnTo>
                <a:lnTo>
                  <a:pt x="270662" y="59232"/>
                </a:lnTo>
                <a:lnTo>
                  <a:pt x="265569" y="78181"/>
                </a:lnTo>
                <a:lnTo>
                  <a:pt x="279298" y="80810"/>
                </a:lnTo>
                <a:lnTo>
                  <a:pt x="289166" y="0"/>
                </a:lnTo>
                <a:close/>
              </a:path>
            </a:pathLst>
          </a:custGeom>
          <a:solidFill>
            <a:srgbClr val="DED8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4449" y="1967728"/>
            <a:ext cx="9426857" cy="8267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1991365"/>
            <a:ext cx="12012930" cy="672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255">
              <a:lnSpc>
                <a:spcPct val="115599"/>
              </a:lnSpc>
              <a:spcBef>
                <a:spcPts val="100"/>
              </a:spcBef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Porto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Seguro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4F4B44"/>
                </a:solidFill>
                <a:latin typeface="Trebuchet MS"/>
                <a:cs typeface="Trebuchet MS"/>
              </a:rPr>
              <a:t>Safe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Driver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Prediction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45">
                <a:solidFill>
                  <a:srgbClr val="4F4B44"/>
                </a:solidFill>
                <a:latin typeface="Trebuchet MS"/>
                <a:cs typeface="Trebuchet MS"/>
              </a:rPr>
              <a:t>was</a:t>
            </a:r>
            <a:r>
              <a:rPr dirty="0" sz="2000" spc="-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analysed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using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learning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algorithms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predict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whether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driver </a:t>
            </a:r>
            <a:r>
              <a:rPr dirty="0" sz="2000" spc="-55">
                <a:solidFill>
                  <a:srgbClr val="4F4B44"/>
                </a:solidFill>
                <a:latin typeface="Trebuchet MS"/>
                <a:cs typeface="Trebuchet MS"/>
              </a:rPr>
              <a:t>will 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file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an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based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set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features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provided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by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Porto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Seguro.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715">
              <a:lnSpc>
                <a:spcPct val="115599"/>
              </a:lnSpc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Random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Forest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220">
                <a:solidFill>
                  <a:srgbClr val="4F4B44"/>
                </a:solidFill>
                <a:latin typeface="Trebuchet MS"/>
                <a:cs typeface="Trebuchet MS"/>
              </a:rPr>
              <a:t>MLP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Classifier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models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were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found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have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best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performance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terms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accuracy,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precision,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recall,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were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used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generate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predictions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new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data.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6350">
              <a:lnSpc>
                <a:spcPct val="115599"/>
              </a:lnSpc>
              <a:spcBef>
                <a:spcPts val="5"/>
              </a:spcBef>
            </a:pP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Data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preprocessing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techniques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such </a:t>
            </a:r>
            <a:r>
              <a:rPr dirty="0" sz="2000" spc="150">
                <a:solidFill>
                  <a:srgbClr val="4F4B44"/>
                </a:solidFill>
                <a:latin typeface="Trebuchet MS"/>
                <a:cs typeface="Trebuchet MS"/>
              </a:rPr>
              <a:t>as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handling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missing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data,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encoding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categorical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features,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splitting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feature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target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variables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were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applied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improve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quality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increase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performance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learning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models.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6985">
              <a:lnSpc>
                <a:spcPct val="115599"/>
              </a:lnSpc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results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this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analysis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be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used by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Porto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Seguro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identify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high-risk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drivers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develop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targeted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policies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mitigate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risk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reduce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number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claims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filed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by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their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customers.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 successful</a:t>
            </a:r>
            <a:r>
              <a:rPr dirty="0" sz="2000" spc="10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application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learning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algorithms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the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Porto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Seguro </a:t>
            </a:r>
            <a:r>
              <a:rPr dirty="0" sz="2000" spc="105">
                <a:solidFill>
                  <a:srgbClr val="4F4B44"/>
                </a:solidFill>
                <a:latin typeface="Trebuchet MS"/>
                <a:cs typeface="Trebuchet MS"/>
              </a:rPr>
              <a:t>Safe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Driver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Prediction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demonstrates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potential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data-driven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approaches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improve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industry's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risk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assessment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underwriting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processes,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leading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more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efficient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cost-effective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policies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both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customers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providers.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52532"/>
            <a:ext cx="42760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5">
                <a:latin typeface="Cambria"/>
                <a:cs typeface="Cambria"/>
              </a:rPr>
              <a:t>S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7377" y="2501282"/>
            <a:ext cx="11934736" cy="5258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560" y="1169618"/>
            <a:ext cx="9064625" cy="8229600"/>
          </a:xfrm>
          <a:custGeom>
            <a:avLst/>
            <a:gdLst/>
            <a:ahLst/>
            <a:cxnLst/>
            <a:rect l="l" t="t" r="r" b="b"/>
            <a:pathLst>
              <a:path w="9064625" h="8229600">
                <a:moveTo>
                  <a:pt x="9064325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9064325" y="0"/>
                </a:lnTo>
                <a:lnTo>
                  <a:pt x="9064325" y="8229599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1019" y="4330250"/>
            <a:ext cx="5006340" cy="2981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0425" indent="-805815">
              <a:lnSpc>
                <a:spcPct val="100000"/>
              </a:lnSpc>
              <a:spcBef>
                <a:spcPts val="100"/>
              </a:spcBef>
              <a:buClr>
                <a:srgbClr val="8F6440"/>
              </a:buClr>
              <a:buAutoNum type="arabicPeriod"/>
              <a:tabLst>
                <a:tab pos="860425" algn="l"/>
                <a:tab pos="861060" algn="l"/>
              </a:tabLst>
            </a:pPr>
            <a:r>
              <a:rPr dirty="0" sz="3500" spc="60">
                <a:solidFill>
                  <a:srgbClr val="4F4B44"/>
                </a:solidFill>
                <a:latin typeface="Trebuchet MS"/>
                <a:cs typeface="Trebuchet MS"/>
              </a:rPr>
              <a:t>Introduction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F6440"/>
              </a:buClr>
              <a:buFont typeface="Trebuchet MS"/>
              <a:buAutoNum type="arabicPeriod"/>
            </a:pPr>
            <a:endParaRPr sz="4550">
              <a:latin typeface="Trebuchet MS"/>
              <a:cs typeface="Trebuchet MS"/>
            </a:endParaRPr>
          </a:p>
          <a:p>
            <a:pPr marL="860425" indent="-842010">
              <a:lnSpc>
                <a:spcPct val="100000"/>
              </a:lnSpc>
              <a:buClr>
                <a:srgbClr val="8F6440"/>
              </a:buClr>
              <a:buAutoNum type="arabicPeriod"/>
              <a:tabLst>
                <a:tab pos="860425" algn="l"/>
                <a:tab pos="861060" algn="l"/>
              </a:tabLst>
            </a:pPr>
            <a:r>
              <a:rPr dirty="0" sz="3500" spc="125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dirty="0" sz="3500" spc="-114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3500" spc="130">
                <a:solidFill>
                  <a:srgbClr val="4F4B44"/>
                </a:solidFill>
                <a:latin typeface="Trebuchet MS"/>
                <a:cs typeface="Trebuchet MS"/>
              </a:rPr>
              <a:t>Overview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F6440"/>
              </a:buClr>
              <a:buFont typeface="Trebuchet MS"/>
              <a:buAutoNum type="arabicPeriod"/>
            </a:pPr>
            <a:endParaRPr sz="4600">
              <a:latin typeface="Trebuchet MS"/>
              <a:cs typeface="Trebuchet MS"/>
            </a:endParaRPr>
          </a:p>
          <a:p>
            <a:pPr marL="860425" indent="-848360">
              <a:lnSpc>
                <a:spcPct val="100000"/>
              </a:lnSpc>
              <a:buClr>
                <a:srgbClr val="8F6440"/>
              </a:buClr>
              <a:buAutoNum type="arabicPeriod"/>
              <a:tabLst>
                <a:tab pos="860425" algn="l"/>
                <a:tab pos="861060" algn="l"/>
              </a:tabLst>
            </a:pPr>
            <a:r>
              <a:rPr dirty="0" sz="3500" spc="125">
                <a:solidFill>
                  <a:srgbClr val="4F4B44"/>
                </a:solidFill>
                <a:latin typeface="Trebuchet MS"/>
                <a:cs typeface="Trebuchet MS"/>
              </a:rPr>
              <a:t>Data</a:t>
            </a:r>
            <a:r>
              <a:rPr dirty="0" sz="3500" spc="-1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3500" spc="170">
                <a:solidFill>
                  <a:srgbClr val="4F4B44"/>
                </a:solidFill>
                <a:latin typeface="Trebuchet MS"/>
                <a:cs typeface="Trebuchet MS"/>
              </a:rPr>
              <a:t>Preprocessing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1406" y="2278817"/>
            <a:ext cx="67945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2190" algn="l"/>
                <a:tab pos="3381375" algn="l"/>
              </a:tabLst>
            </a:pP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5">
                <a:latin typeface="Cambria"/>
                <a:cs typeface="Cambria"/>
              </a:rPr>
              <a:t>B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	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-35">
                <a:latin typeface="Cambria"/>
                <a:cs typeface="Cambria"/>
              </a:rPr>
              <a:t>F	</a:t>
            </a: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100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55"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8080" y="4336343"/>
            <a:ext cx="4480560" cy="2981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1694" indent="-849630">
              <a:lnSpc>
                <a:spcPct val="100000"/>
              </a:lnSpc>
              <a:spcBef>
                <a:spcPts val="100"/>
              </a:spcBef>
              <a:buClr>
                <a:srgbClr val="8F6440"/>
              </a:buClr>
              <a:buAutoNum type="arabicPeriod" startAt="4"/>
              <a:tabLst>
                <a:tab pos="861694" algn="l"/>
                <a:tab pos="862330" algn="l"/>
              </a:tabLst>
            </a:pPr>
            <a:r>
              <a:rPr dirty="0" sz="3500" spc="204">
                <a:solidFill>
                  <a:srgbClr val="4F4B44"/>
                </a:solidFill>
                <a:latin typeface="Trebuchet MS"/>
                <a:cs typeface="Trebuchet MS"/>
              </a:rPr>
              <a:t>Model</a:t>
            </a:r>
            <a:r>
              <a:rPr dirty="0" sz="3500" spc="-10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3500" spc="70">
                <a:solidFill>
                  <a:srgbClr val="4F4B44"/>
                </a:solidFill>
                <a:latin typeface="Trebuchet MS"/>
                <a:cs typeface="Trebuchet MS"/>
              </a:rPr>
              <a:t>Building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F6440"/>
              </a:buClr>
              <a:buFont typeface="Trebuchet MS"/>
              <a:buAutoNum type="arabicPeriod" startAt="4"/>
            </a:pPr>
            <a:endParaRPr sz="4550">
              <a:latin typeface="Trebuchet MS"/>
              <a:cs typeface="Trebuchet MS"/>
            </a:endParaRPr>
          </a:p>
          <a:p>
            <a:pPr marL="861694" indent="-842644">
              <a:lnSpc>
                <a:spcPct val="100000"/>
              </a:lnSpc>
              <a:buClr>
                <a:srgbClr val="8F6440"/>
              </a:buClr>
              <a:buAutoNum type="arabicPeriod" startAt="4"/>
              <a:tabLst>
                <a:tab pos="861694" algn="l"/>
                <a:tab pos="862330" algn="l"/>
              </a:tabLst>
            </a:pPr>
            <a:r>
              <a:rPr dirty="0" sz="3500" spc="204">
                <a:solidFill>
                  <a:srgbClr val="4F4B44"/>
                </a:solidFill>
                <a:latin typeface="Trebuchet MS"/>
                <a:cs typeface="Trebuchet MS"/>
              </a:rPr>
              <a:t>Model</a:t>
            </a:r>
            <a:r>
              <a:rPr dirty="0" sz="3500" spc="-1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3500" spc="65">
                <a:solidFill>
                  <a:srgbClr val="4F4B44"/>
                </a:solidFill>
                <a:latin typeface="Trebuchet MS"/>
                <a:cs typeface="Trebuchet MS"/>
              </a:rPr>
              <a:t>Evaluation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F6440"/>
              </a:buClr>
              <a:buFont typeface="Trebuchet MS"/>
              <a:buAutoNum type="arabicPeriod" startAt="4"/>
            </a:pPr>
            <a:endParaRPr sz="4600">
              <a:latin typeface="Trebuchet MS"/>
              <a:cs typeface="Trebuchet MS"/>
            </a:endParaRPr>
          </a:p>
          <a:p>
            <a:pPr marL="861694" indent="-845819">
              <a:lnSpc>
                <a:spcPct val="100000"/>
              </a:lnSpc>
              <a:buClr>
                <a:srgbClr val="8F6440"/>
              </a:buClr>
              <a:buAutoNum type="arabicPeriod" startAt="4"/>
              <a:tabLst>
                <a:tab pos="861694" algn="l"/>
                <a:tab pos="862330" algn="l"/>
              </a:tabLst>
            </a:pPr>
            <a:r>
              <a:rPr dirty="0" sz="3500" spc="145">
                <a:solidFill>
                  <a:srgbClr val="4F4B44"/>
                </a:solidFill>
                <a:latin typeface="Trebuchet MS"/>
                <a:cs typeface="Trebuchet MS"/>
              </a:rPr>
              <a:t>Conclusion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6100"/>
              </a:lnSpc>
              <a:spcBef>
                <a:spcPts val="95"/>
              </a:spcBef>
            </a:pPr>
            <a:r>
              <a:rPr dirty="0" spc="-295" b="1">
                <a:solidFill>
                  <a:srgbClr val="8F6440"/>
                </a:solidFill>
                <a:latin typeface="Verdana"/>
                <a:cs typeface="Verdana"/>
              </a:rPr>
              <a:t>Problem Statement: </a:t>
            </a:r>
            <a:r>
              <a:rPr dirty="0" spc="105"/>
              <a:t>Porto </a:t>
            </a:r>
            <a:r>
              <a:rPr dirty="0" spc="220"/>
              <a:t>Seguro </a:t>
            </a:r>
            <a:r>
              <a:rPr dirty="0" spc="155"/>
              <a:t>wants </a:t>
            </a:r>
            <a:r>
              <a:rPr dirty="0" spc="45"/>
              <a:t>to </a:t>
            </a:r>
            <a:r>
              <a:rPr dirty="0" spc="95"/>
              <a:t>improve </a:t>
            </a:r>
            <a:r>
              <a:rPr dirty="0" spc="40"/>
              <a:t>its </a:t>
            </a:r>
            <a:r>
              <a:rPr dirty="0" spc="-15"/>
              <a:t>ability </a:t>
            </a:r>
            <a:r>
              <a:rPr dirty="0" spc="45"/>
              <a:t>to </a:t>
            </a:r>
            <a:r>
              <a:rPr dirty="0" spc="50"/>
              <a:t> </a:t>
            </a:r>
            <a:r>
              <a:rPr dirty="0" spc="60"/>
              <a:t>predict </a:t>
            </a:r>
            <a:r>
              <a:rPr dirty="0" spc="85"/>
              <a:t>claims </a:t>
            </a:r>
            <a:r>
              <a:rPr dirty="0" spc="50"/>
              <a:t>for </a:t>
            </a:r>
            <a:r>
              <a:rPr dirty="0" spc="80"/>
              <a:t>auto </a:t>
            </a:r>
            <a:r>
              <a:rPr dirty="0" spc="114"/>
              <a:t>insurance </a:t>
            </a:r>
            <a:r>
              <a:rPr dirty="0" spc="70"/>
              <a:t>policies </a:t>
            </a:r>
            <a:r>
              <a:rPr dirty="0" spc="220"/>
              <a:t>by </a:t>
            </a:r>
            <a:r>
              <a:rPr dirty="0" spc="105"/>
              <a:t>providing </a:t>
            </a:r>
            <a:r>
              <a:rPr dirty="0" spc="130"/>
              <a:t>a </a:t>
            </a:r>
            <a:r>
              <a:rPr dirty="0" spc="110"/>
              <a:t>dataset </a:t>
            </a:r>
            <a:r>
              <a:rPr dirty="0" spc="50"/>
              <a:t>for </a:t>
            </a:r>
            <a:r>
              <a:rPr dirty="0" spc="55"/>
              <a:t> </a:t>
            </a:r>
            <a:r>
              <a:rPr dirty="0" spc="120"/>
              <a:t>developing</a:t>
            </a:r>
            <a:r>
              <a:rPr dirty="0" spc="-80"/>
              <a:t> </a:t>
            </a:r>
            <a:r>
              <a:rPr dirty="0" spc="130"/>
              <a:t>a</a:t>
            </a:r>
            <a:r>
              <a:rPr dirty="0" spc="-80"/>
              <a:t> </a:t>
            </a:r>
            <a:r>
              <a:rPr dirty="0" spc="95"/>
              <a:t>model</a:t>
            </a:r>
            <a:r>
              <a:rPr dirty="0" spc="-80"/>
              <a:t> </a:t>
            </a:r>
            <a:r>
              <a:rPr dirty="0" spc="10"/>
              <a:t>that</a:t>
            </a:r>
            <a:r>
              <a:rPr dirty="0" spc="-80"/>
              <a:t> </a:t>
            </a:r>
            <a:r>
              <a:rPr dirty="0" spc="160"/>
              <a:t>can</a:t>
            </a:r>
            <a:r>
              <a:rPr dirty="0" spc="-80"/>
              <a:t> </a:t>
            </a:r>
            <a:r>
              <a:rPr dirty="0" spc="80"/>
              <a:t>accurately</a:t>
            </a:r>
            <a:r>
              <a:rPr dirty="0" spc="-75"/>
              <a:t> </a:t>
            </a:r>
            <a:r>
              <a:rPr dirty="0" spc="60"/>
              <a:t>predict</a:t>
            </a:r>
            <a:r>
              <a:rPr dirty="0" spc="-80"/>
              <a:t> </a:t>
            </a:r>
            <a:r>
              <a:rPr dirty="0" spc="90"/>
              <a:t>whether</a:t>
            </a:r>
            <a:r>
              <a:rPr dirty="0" spc="-80"/>
              <a:t> </a:t>
            </a:r>
            <a:r>
              <a:rPr dirty="0" spc="130"/>
              <a:t>a</a:t>
            </a:r>
            <a:r>
              <a:rPr dirty="0" spc="-80"/>
              <a:t> </a:t>
            </a:r>
            <a:r>
              <a:rPr dirty="0" spc="75"/>
              <a:t>policyholder </a:t>
            </a:r>
            <a:r>
              <a:rPr dirty="0" spc="-1040"/>
              <a:t> </a:t>
            </a:r>
            <a:r>
              <a:rPr dirty="0" spc="-90"/>
              <a:t>will</a:t>
            </a:r>
            <a:r>
              <a:rPr dirty="0" spc="-80"/>
              <a:t> </a:t>
            </a:r>
            <a:r>
              <a:rPr dirty="0" spc="-75"/>
              <a:t>file </a:t>
            </a:r>
            <a:r>
              <a:rPr dirty="0" spc="130"/>
              <a:t>a</a:t>
            </a:r>
            <a:r>
              <a:rPr dirty="0" spc="-75"/>
              <a:t> </a:t>
            </a:r>
            <a:r>
              <a:rPr dirty="0" spc="20"/>
              <a:t>claim</a:t>
            </a:r>
            <a:r>
              <a:rPr dirty="0" spc="-75"/>
              <a:t> </a:t>
            </a:r>
            <a:r>
              <a:rPr dirty="0" spc="-20"/>
              <a:t>in</a:t>
            </a:r>
            <a:r>
              <a:rPr dirty="0" spc="-75"/>
              <a:t> </a:t>
            </a:r>
            <a:r>
              <a:rPr dirty="0" spc="50"/>
              <a:t>the</a:t>
            </a:r>
            <a:r>
              <a:rPr dirty="0" spc="-75"/>
              <a:t> </a:t>
            </a:r>
            <a:r>
              <a:rPr dirty="0" spc="65"/>
              <a:t>next</a:t>
            </a:r>
            <a:r>
              <a:rPr dirty="0" spc="-75"/>
              <a:t> </a:t>
            </a:r>
            <a:r>
              <a:rPr dirty="0" spc="25"/>
              <a:t>year.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974" y="0"/>
            <a:ext cx="13212444" cy="10287000"/>
          </a:xfrm>
          <a:custGeom>
            <a:avLst/>
            <a:gdLst/>
            <a:ahLst/>
            <a:cxnLst/>
            <a:rect l="l" t="t" r="r" b="b"/>
            <a:pathLst>
              <a:path w="13212444" h="10287000">
                <a:moveTo>
                  <a:pt x="0" y="10286999"/>
                </a:moveTo>
                <a:lnTo>
                  <a:pt x="6932008" y="0"/>
                </a:lnTo>
                <a:lnTo>
                  <a:pt x="13211856" y="0"/>
                </a:lnTo>
                <a:lnTo>
                  <a:pt x="6279847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2118364"/>
            <a:ext cx="11556365" cy="636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15599"/>
              </a:lnSpc>
              <a:spcBef>
                <a:spcPts val="100"/>
              </a:spcBef>
            </a:pP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Auto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dirty="0" sz="2000" spc="-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critical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industry</a:t>
            </a:r>
            <a:r>
              <a:rPr dirty="0" sz="2000" spc="-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ensuring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safety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drivers</a:t>
            </a:r>
            <a:r>
              <a:rPr dirty="0" sz="2000" spc="-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protecting</a:t>
            </a:r>
            <a:r>
              <a:rPr dirty="0" sz="2000" spc="-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their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assets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case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accidents.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However,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accurately </a:t>
            </a:r>
            <a:r>
              <a:rPr dirty="0" sz="2000" spc="135">
                <a:solidFill>
                  <a:srgbClr val="4F4B44"/>
                </a:solidFill>
                <a:latin typeface="Trebuchet MS"/>
                <a:cs typeface="Trebuchet MS"/>
              </a:rPr>
              <a:t>assessing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risk of claims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complex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time-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consuming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process.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12700">
              <a:lnSpc>
                <a:spcPct val="115599"/>
              </a:lnSpc>
            </a:pP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Predictive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modeling </a:t>
            </a:r>
            <a:r>
              <a:rPr dirty="0" sz="2000" spc="130">
                <a:solidFill>
                  <a:srgbClr val="4F4B44"/>
                </a:solidFill>
                <a:latin typeface="Trebuchet MS"/>
                <a:cs typeface="Trebuchet MS"/>
              </a:rPr>
              <a:t>has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become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increasingly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popular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industry </a:t>
            </a:r>
            <a:r>
              <a:rPr dirty="0" sz="2000" spc="150">
                <a:solidFill>
                  <a:srgbClr val="4F4B44"/>
                </a:solidFill>
                <a:latin typeface="Trebuchet MS"/>
                <a:cs typeface="Trebuchet MS"/>
              </a:rPr>
              <a:t>as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110">
                <a:solidFill>
                  <a:srgbClr val="4F4B44"/>
                </a:solidFill>
                <a:latin typeface="Trebuchet MS"/>
                <a:cs typeface="Trebuchet MS"/>
              </a:rPr>
              <a:t>way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improve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accuracy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efficiency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risk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assessment.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  <a:spcBef>
                <a:spcPts val="5"/>
              </a:spcBef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Porto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Seguro </a:t>
            </a:r>
            <a:r>
              <a:rPr dirty="0" sz="2000" spc="105">
                <a:solidFill>
                  <a:srgbClr val="4F4B44"/>
                </a:solidFill>
                <a:latin typeface="Trebuchet MS"/>
                <a:cs typeface="Trebuchet MS"/>
              </a:rPr>
              <a:t>Safe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Driver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Prediction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 contains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large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amount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information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about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policyholders, including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demographic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data,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vehicle characteristics,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past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claims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history,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used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train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machine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learning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model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predict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likelihood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future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challenge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predicting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auto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claims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complex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one,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0">
                <a:solidFill>
                  <a:srgbClr val="4F4B44"/>
                </a:solidFill>
                <a:latin typeface="Trebuchet MS"/>
                <a:cs typeface="Trebuchet MS"/>
              </a:rPr>
              <a:t>as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there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are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many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different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factors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contribute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likelihood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being 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filed,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such </a:t>
            </a:r>
            <a:r>
              <a:rPr dirty="0" sz="2000" spc="150">
                <a:solidFill>
                  <a:srgbClr val="4F4B44"/>
                </a:solidFill>
                <a:latin typeface="Trebuchet MS"/>
                <a:cs typeface="Trebuchet MS"/>
              </a:rPr>
              <a:t>as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driver's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age,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 driving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history,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type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vehicle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they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own.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715">
              <a:lnSpc>
                <a:spcPct val="115599"/>
              </a:lnSpc>
            </a:pPr>
            <a:r>
              <a:rPr dirty="0" sz="2000" spc="145">
                <a:solidFill>
                  <a:srgbClr val="4F4B44"/>
                </a:solidFill>
                <a:latin typeface="Trebuchet MS"/>
                <a:cs typeface="Trebuchet MS"/>
              </a:rPr>
              <a:t>By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developing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predictive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model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accurately </a:t>
            </a:r>
            <a:r>
              <a:rPr dirty="0" sz="2000" spc="175">
                <a:solidFill>
                  <a:srgbClr val="4F4B44"/>
                </a:solidFill>
                <a:latin typeface="Trebuchet MS"/>
                <a:cs typeface="Trebuchet MS"/>
              </a:rPr>
              <a:t>assess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risk of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claims,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Porto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Seguro </a:t>
            </a:r>
            <a:r>
              <a:rPr dirty="0" sz="2000" spc="1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improve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its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ability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price policies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more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accurately,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reduce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number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fraudulent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claims,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improve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overall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customer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satisfaction.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52534"/>
            <a:ext cx="50895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170">
                <a:latin typeface="Cambria"/>
                <a:cs typeface="Cambria"/>
              </a:rPr>
              <a:t>R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8654" y="73572"/>
            <a:ext cx="10941685" cy="10168255"/>
          </a:xfrm>
          <a:custGeom>
            <a:avLst/>
            <a:gdLst/>
            <a:ahLst/>
            <a:cxnLst/>
            <a:rect l="l" t="t" r="r" b="b"/>
            <a:pathLst>
              <a:path w="10941685" h="10168255">
                <a:moveTo>
                  <a:pt x="1156435" y="10168126"/>
                </a:moveTo>
                <a:lnTo>
                  <a:pt x="1108688" y="10166162"/>
                </a:lnTo>
                <a:lnTo>
                  <a:pt x="1060689" y="10160239"/>
                </a:lnTo>
                <a:lnTo>
                  <a:pt x="1012352" y="10150238"/>
                </a:lnTo>
                <a:lnTo>
                  <a:pt x="963594" y="10136040"/>
                </a:lnTo>
                <a:lnTo>
                  <a:pt x="914331" y="10117527"/>
                </a:lnTo>
                <a:lnTo>
                  <a:pt x="863720" y="10094149"/>
                </a:lnTo>
                <a:lnTo>
                  <a:pt x="814307" y="10066886"/>
                </a:lnTo>
                <a:lnTo>
                  <a:pt x="766115" y="10035837"/>
                </a:lnTo>
                <a:lnTo>
                  <a:pt x="719167" y="10001098"/>
                </a:lnTo>
                <a:lnTo>
                  <a:pt x="673484" y="9962766"/>
                </a:lnTo>
                <a:lnTo>
                  <a:pt x="629090" y="9920937"/>
                </a:lnTo>
                <a:lnTo>
                  <a:pt x="586007" y="9875710"/>
                </a:lnTo>
                <a:lnTo>
                  <a:pt x="544258" y="9827182"/>
                </a:lnTo>
                <a:lnTo>
                  <a:pt x="503864" y="9775448"/>
                </a:lnTo>
                <a:lnTo>
                  <a:pt x="464850" y="9720607"/>
                </a:lnTo>
                <a:lnTo>
                  <a:pt x="427237" y="9662755"/>
                </a:lnTo>
                <a:lnTo>
                  <a:pt x="391048" y="9601989"/>
                </a:lnTo>
                <a:lnTo>
                  <a:pt x="356305" y="9538407"/>
                </a:lnTo>
                <a:lnTo>
                  <a:pt x="323032" y="9472105"/>
                </a:lnTo>
                <a:lnTo>
                  <a:pt x="291250" y="9403181"/>
                </a:lnTo>
                <a:lnTo>
                  <a:pt x="275926" y="9367765"/>
                </a:lnTo>
                <a:lnTo>
                  <a:pt x="260983" y="9331731"/>
                </a:lnTo>
                <a:lnTo>
                  <a:pt x="246424" y="9295089"/>
                </a:lnTo>
                <a:lnTo>
                  <a:pt x="232252" y="9257852"/>
                </a:lnTo>
                <a:lnTo>
                  <a:pt x="218471" y="9220033"/>
                </a:lnTo>
                <a:lnTo>
                  <a:pt x="205081" y="9181643"/>
                </a:lnTo>
                <a:lnTo>
                  <a:pt x="192088" y="9142694"/>
                </a:lnTo>
                <a:lnTo>
                  <a:pt x="179492" y="9103199"/>
                </a:lnTo>
                <a:lnTo>
                  <a:pt x="167298" y="9063169"/>
                </a:lnTo>
                <a:lnTo>
                  <a:pt x="155508" y="9022617"/>
                </a:lnTo>
                <a:lnTo>
                  <a:pt x="144124" y="8981555"/>
                </a:lnTo>
                <a:lnTo>
                  <a:pt x="133150" y="8939995"/>
                </a:lnTo>
                <a:lnTo>
                  <a:pt x="122589" y="8897950"/>
                </a:lnTo>
                <a:lnTo>
                  <a:pt x="112443" y="8855430"/>
                </a:lnTo>
                <a:lnTo>
                  <a:pt x="102715" y="8812449"/>
                </a:lnTo>
                <a:lnTo>
                  <a:pt x="93407" y="8769019"/>
                </a:lnTo>
                <a:lnTo>
                  <a:pt x="84524" y="8725151"/>
                </a:lnTo>
                <a:lnTo>
                  <a:pt x="76067" y="8680859"/>
                </a:lnTo>
                <a:lnTo>
                  <a:pt x="68039" y="8636153"/>
                </a:lnTo>
                <a:lnTo>
                  <a:pt x="60444" y="8591046"/>
                </a:lnTo>
                <a:lnTo>
                  <a:pt x="53284" y="8545551"/>
                </a:lnTo>
                <a:lnTo>
                  <a:pt x="46561" y="8499679"/>
                </a:lnTo>
                <a:lnTo>
                  <a:pt x="40279" y="8453442"/>
                </a:lnTo>
                <a:lnTo>
                  <a:pt x="34441" y="8406853"/>
                </a:lnTo>
                <a:lnTo>
                  <a:pt x="29049" y="8359924"/>
                </a:lnTo>
                <a:lnTo>
                  <a:pt x="24106" y="8312666"/>
                </a:lnTo>
                <a:lnTo>
                  <a:pt x="19615" y="8265093"/>
                </a:lnTo>
                <a:lnTo>
                  <a:pt x="15579" y="8217216"/>
                </a:lnTo>
                <a:lnTo>
                  <a:pt x="12000" y="8169047"/>
                </a:lnTo>
                <a:lnTo>
                  <a:pt x="8882" y="8120598"/>
                </a:lnTo>
                <a:lnTo>
                  <a:pt x="6227" y="8071882"/>
                </a:lnTo>
                <a:lnTo>
                  <a:pt x="4038" y="8022911"/>
                </a:lnTo>
                <a:lnTo>
                  <a:pt x="2318" y="7973696"/>
                </a:lnTo>
                <a:lnTo>
                  <a:pt x="1070" y="7924250"/>
                </a:lnTo>
                <a:lnTo>
                  <a:pt x="296" y="7874586"/>
                </a:lnTo>
                <a:lnTo>
                  <a:pt x="0" y="7824714"/>
                </a:lnTo>
                <a:lnTo>
                  <a:pt x="183" y="7774648"/>
                </a:lnTo>
                <a:lnTo>
                  <a:pt x="850" y="7724399"/>
                </a:lnTo>
                <a:lnTo>
                  <a:pt x="2002" y="7673980"/>
                </a:lnTo>
                <a:lnTo>
                  <a:pt x="3644" y="7623403"/>
                </a:lnTo>
                <a:lnTo>
                  <a:pt x="5776" y="7572679"/>
                </a:lnTo>
                <a:lnTo>
                  <a:pt x="8403" y="7521821"/>
                </a:lnTo>
                <a:lnTo>
                  <a:pt x="11527" y="7470842"/>
                </a:lnTo>
                <a:lnTo>
                  <a:pt x="15151" y="7419752"/>
                </a:lnTo>
                <a:lnTo>
                  <a:pt x="19278" y="7368565"/>
                </a:lnTo>
                <a:lnTo>
                  <a:pt x="23910" y="7317293"/>
                </a:lnTo>
                <a:lnTo>
                  <a:pt x="29051" y="7265947"/>
                </a:lnTo>
                <a:lnTo>
                  <a:pt x="34703" y="7214540"/>
                </a:lnTo>
                <a:lnTo>
                  <a:pt x="40869" y="7163084"/>
                </a:lnTo>
                <a:lnTo>
                  <a:pt x="47551" y="7111590"/>
                </a:lnTo>
                <a:lnTo>
                  <a:pt x="54754" y="7060072"/>
                </a:lnTo>
                <a:lnTo>
                  <a:pt x="62479" y="7008541"/>
                </a:lnTo>
                <a:lnTo>
                  <a:pt x="70729" y="6957010"/>
                </a:lnTo>
                <a:lnTo>
                  <a:pt x="79507" y="6905490"/>
                </a:lnTo>
                <a:lnTo>
                  <a:pt x="88817" y="6853993"/>
                </a:lnTo>
                <a:lnTo>
                  <a:pt x="98660" y="6802533"/>
                </a:lnTo>
                <a:lnTo>
                  <a:pt x="109040" y="6751120"/>
                </a:lnTo>
                <a:lnTo>
                  <a:pt x="119959" y="6699767"/>
                </a:lnTo>
                <a:lnTo>
                  <a:pt x="131421" y="6648487"/>
                </a:lnTo>
                <a:lnTo>
                  <a:pt x="143427" y="6597291"/>
                </a:lnTo>
                <a:lnTo>
                  <a:pt x="155982" y="6546191"/>
                </a:lnTo>
                <a:lnTo>
                  <a:pt x="169087" y="6495200"/>
                </a:lnTo>
                <a:lnTo>
                  <a:pt x="182746" y="6444329"/>
                </a:lnTo>
                <a:lnTo>
                  <a:pt x="196961" y="6393592"/>
                </a:lnTo>
                <a:lnTo>
                  <a:pt x="211735" y="6342999"/>
                </a:lnTo>
                <a:lnTo>
                  <a:pt x="227072" y="6292563"/>
                </a:lnTo>
                <a:lnTo>
                  <a:pt x="242973" y="6242297"/>
                </a:lnTo>
                <a:lnTo>
                  <a:pt x="259442" y="6192212"/>
                </a:lnTo>
                <a:lnTo>
                  <a:pt x="276481" y="6142320"/>
                </a:lnTo>
                <a:lnTo>
                  <a:pt x="294094" y="6092634"/>
                </a:lnTo>
                <a:lnTo>
                  <a:pt x="312283" y="6043166"/>
                </a:lnTo>
                <a:lnTo>
                  <a:pt x="331050" y="5993927"/>
                </a:lnTo>
                <a:lnTo>
                  <a:pt x="350400" y="5944931"/>
                </a:lnTo>
                <a:lnTo>
                  <a:pt x="370334" y="5896188"/>
                </a:lnTo>
                <a:lnTo>
                  <a:pt x="390856" y="5847712"/>
                </a:lnTo>
                <a:lnTo>
                  <a:pt x="411967" y="5799515"/>
                </a:lnTo>
                <a:lnTo>
                  <a:pt x="433672" y="5751608"/>
                </a:lnTo>
                <a:lnTo>
                  <a:pt x="455973" y="5704003"/>
                </a:lnTo>
                <a:lnTo>
                  <a:pt x="478872" y="5656713"/>
                </a:lnTo>
                <a:lnTo>
                  <a:pt x="502373" y="5609750"/>
                </a:lnTo>
                <a:lnTo>
                  <a:pt x="526479" y="5563127"/>
                </a:lnTo>
                <a:lnTo>
                  <a:pt x="551191" y="5516854"/>
                </a:lnTo>
                <a:lnTo>
                  <a:pt x="576514" y="5470944"/>
                </a:lnTo>
                <a:lnTo>
                  <a:pt x="602449" y="5425410"/>
                </a:lnTo>
                <a:lnTo>
                  <a:pt x="629000" y="5380264"/>
                </a:lnTo>
                <a:lnTo>
                  <a:pt x="656169" y="5335517"/>
                </a:lnTo>
                <a:lnTo>
                  <a:pt x="683960" y="5291182"/>
                </a:lnTo>
                <a:lnTo>
                  <a:pt x="712375" y="5247271"/>
                </a:lnTo>
                <a:lnTo>
                  <a:pt x="741417" y="5203797"/>
                </a:lnTo>
                <a:lnTo>
                  <a:pt x="771088" y="5160770"/>
                </a:lnTo>
                <a:lnTo>
                  <a:pt x="801392" y="5118203"/>
                </a:lnTo>
                <a:lnTo>
                  <a:pt x="832332" y="5076110"/>
                </a:lnTo>
                <a:lnTo>
                  <a:pt x="863909" y="5034500"/>
                </a:lnTo>
                <a:lnTo>
                  <a:pt x="899067" y="4989708"/>
                </a:lnTo>
                <a:lnTo>
                  <a:pt x="934059" y="4946693"/>
                </a:lnTo>
                <a:lnTo>
                  <a:pt x="968932" y="4905329"/>
                </a:lnTo>
                <a:lnTo>
                  <a:pt x="1003737" y="4865490"/>
                </a:lnTo>
                <a:lnTo>
                  <a:pt x="1038521" y="4827051"/>
                </a:lnTo>
                <a:lnTo>
                  <a:pt x="1073332" y="4789886"/>
                </a:lnTo>
                <a:lnTo>
                  <a:pt x="1108220" y="4753869"/>
                </a:lnTo>
                <a:lnTo>
                  <a:pt x="1143233" y="4718874"/>
                </a:lnTo>
                <a:lnTo>
                  <a:pt x="1178420" y="4684777"/>
                </a:lnTo>
                <a:lnTo>
                  <a:pt x="1213829" y="4651451"/>
                </a:lnTo>
                <a:lnTo>
                  <a:pt x="1249509" y="4618770"/>
                </a:lnTo>
                <a:lnTo>
                  <a:pt x="1285507" y="4586610"/>
                </a:lnTo>
                <a:lnTo>
                  <a:pt x="1321874" y="4554843"/>
                </a:lnTo>
                <a:lnTo>
                  <a:pt x="1358657" y="4523345"/>
                </a:lnTo>
                <a:lnTo>
                  <a:pt x="1395905" y="4491990"/>
                </a:lnTo>
                <a:lnTo>
                  <a:pt x="1433666" y="4460652"/>
                </a:lnTo>
                <a:lnTo>
                  <a:pt x="1471990" y="4429206"/>
                </a:lnTo>
                <a:lnTo>
                  <a:pt x="1510924" y="4397525"/>
                </a:lnTo>
                <a:lnTo>
                  <a:pt x="1590819" y="4332958"/>
                </a:lnTo>
                <a:lnTo>
                  <a:pt x="1638637" y="4294756"/>
                </a:lnTo>
                <a:lnTo>
                  <a:pt x="1686291" y="4257420"/>
                </a:lnTo>
                <a:lnTo>
                  <a:pt x="1733784" y="4220935"/>
                </a:lnTo>
                <a:lnTo>
                  <a:pt x="1781121" y="4185288"/>
                </a:lnTo>
                <a:lnTo>
                  <a:pt x="1828303" y="4150465"/>
                </a:lnTo>
                <a:lnTo>
                  <a:pt x="1875336" y="4116452"/>
                </a:lnTo>
                <a:lnTo>
                  <a:pt x="1922222" y="4083235"/>
                </a:lnTo>
                <a:lnTo>
                  <a:pt x="1968965" y="4050800"/>
                </a:lnTo>
                <a:lnTo>
                  <a:pt x="2015570" y="4019134"/>
                </a:lnTo>
                <a:lnTo>
                  <a:pt x="2062038" y="3988223"/>
                </a:lnTo>
                <a:lnTo>
                  <a:pt x="2108375" y="3958052"/>
                </a:lnTo>
                <a:lnTo>
                  <a:pt x="2154584" y="3928608"/>
                </a:lnTo>
                <a:lnTo>
                  <a:pt x="2200667" y="3899876"/>
                </a:lnTo>
                <a:lnTo>
                  <a:pt x="2246630" y="3871844"/>
                </a:lnTo>
                <a:lnTo>
                  <a:pt x="2292475" y="3844497"/>
                </a:lnTo>
                <a:lnTo>
                  <a:pt x="2338205" y="3817822"/>
                </a:lnTo>
                <a:lnTo>
                  <a:pt x="2383826" y="3791804"/>
                </a:lnTo>
                <a:lnTo>
                  <a:pt x="2429340" y="3766429"/>
                </a:lnTo>
                <a:lnTo>
                  <a:pt x="2474750" y="3741685"/>
                </a:lnTo>
                <a:lnTo>
                  <a:pt x="2520061" y="3717556"/>
                </a:lnTo>
                <a:lnTo>
                  <a:pt x="2565276" y="3694029"/>
                </a:lnTo>
                <a:lnTo>
                  <a:pt x="2610399" y="3671090"/>
                </a:lnTo>
                <a:lnTo>
                  <a:pt x="2655432" y="3648726"/>
                </a:lnTo>
                <a:lnTo>
                  <a:pt x="2700381" y="3626921"/>
                </a:lnTo>
                <a:lnTo>
                  <a:pt x="2745248" y="3605664"/>
                </a:lnTo>
                <a:lnTo>
                  <a:pt x="2790036" y="3584939"/>
                </a:lnTo>
                <a:lnTo>
                  <a:pt x="2834751" y="3564732"/>
                </a:lnTo>
                <a:lnTo>
                  <a:pt x="2879395" y="3545031"/>
                </a:lnTo>
                <a:lnTo>
                  <a:pt x="2923971" y="3525820"/>
                </a:lnTo>
                <a:lnTo>
                  <a:pt x="2968484" y="3507087"/>
                </a:lnTo>
                <a:lnTo>
                  <a:pt x="3012936" y="3488817"/>
                </a:lnTo>
                <a:lnTo>
                  <a:pt x="3057333" y="3470997"/>
                </a:lnTo>
                <a:lnTo>
                  <a:pt x="3101676" y="3453612"/>
                </a:lnTo>
                <a:lnTo>
                  <a:pt x="3145970" y="3436648"/>
                </a:lnTo>
                <a:lnTo>
                  <a:pt x="3190219" y="3420093"/>
                </a:lnTo>
                <a:lnTo>
                  <a:pt x="3234426" y="3403931"/>
                </a:lnTo>
                <a:lnTo>
                  <a:pt x="3278594" y="3388149"/>
                </a:lnTo>
                <a:lnTo>
                  <a:pt x="3322727" y="3372734"/>
                </a:lnTo>
                <a:lnTo>
                  <a:pt x="3366829" y="3357671"/>
                </a:lnTo>
                <a:lnTo>
                  <a:pt x="3410903" y="3342946"/>
                </a:lnTo>
                <a:lnTo>
                  <a:pt x="3454954" y="3328546"/>
                </a:lnTo>
                <a:lnTo>
                  <a:pt x="3498983" y="3314457"/>
                </a:lnTo>
                <a:lnTo>
                  <a:pt x="3542996" y="3300664"/>
                </a:lnTo>
                <a:lnTo>
                  <a:pt x="3586996" y="3287154"/>
                </a:lnTo>
                <a:lnTo>
                  <a:pt x="3630986" y="3273914"/>
                </a:lnTo>
                <a:lnTo>
                  <a:pt x="3674970" y="3260928"/>
                </a:lnTo>
                <a:lnTo>
                  <a:pt x="3718952" y="3248184"/>
                </a:lnTo>
                <a:lnTo>
                  <a:pt x="3762934" y="3235668"/>
                </a:lnTo>
                <a:lnTo>
                  <a:pt x="3806922" y="3223365"/>
                </a:lnTo>
                <a:lnTo>
                  <a:pt x="3850917" y="3211261"/>
                </a:lnTo>
                <a:lnTo>
                  <a:pt x="3894925" y="3199344"/>
                </a:lnTo>
                <a:lnTo>
                  <a:pt x="3938948" y="3187599"/>
                </a:lnTo>
                <a:lnTo>
                  <a:pt x="3982990" y="3176011"/>
                </a:lnTo>
                <a:lnTo>
                  <a:pt x="4027055" y="3164568"/>
                </a:lnTo>
                <a:lnTo>
                  <a:pt x="4071146" y="3153256"/>
                </a:lnTo>
                <a:lnTo>
                  <a:pt x="4115267" y="3142060"/>
                </a:lnTo>
                <a:lnTo>
                  <a:pt x="4159422" y="3130966"/>
                </a:lnTo>
                <a:lnTo>
                  <a:pt x="4247846" y="3109031"/>
                </a:lnTo>
                <a:lnTo>
                  <a:pt x="4336447" y="3087341"/>
                </a:lnTo>
                <a:lnTo>
                  <a:pt x="4648361" y="3011744"/>
                </a:lnTo>
                <a:lnTo>
                  <a:pt x="4738115" y="2989778"/>
                </a:lnTo>
                <a:lnTo>
                  <a:pt x="4828205" y="2967447"/>
                </a:lnTo>
                <a:lnTo>
                  <a:pt x="4873385" y="2956109"/>
                </a:lnTo>
                <a:lnTo>
                  <a:pt x="4918659" y="2944638"/>
                </a:lnTo>
                <a:lnTo>
                  <a:pt x="4964032" y="2933020"/>
                </a:lnTo>
                <a:lnTo>
                  <a:pt x="5009506" y="2921241"/>
                </a:lnTo>
                <a:lnTo>
                  <a:pt x="5055086" y="2909287"/>
                </a:lnTo>
                <a:lnTo>
                  <a:pt x="5100775" y="2897145"/>
                </a:lnTo>
                <a:lnTo>
                  <a:pt x="5146576" y="2884800"/>
                </a:lnTo>
                <a:lnTo>
                  <a:pt x="5192494" y="2872238"/>
                </a:lnTo>
                <a:lnTo>
                  <a:pt x="5238531" y="2859447"/>
                </a:lnTo>
                <a:lnTo>
                  <a:pt x="5284692" y="2846411"/>
                </a:lnTo>
                <a:lnTo>
                  <a:pt x="5330980" y="2833117"/>
                </a:lnTo>
                <a:lnTo>
                  <a:pt x="5377399" y="2819552"/>
                </a:lnTo>
                <a:lnTo>
                  <a:pt x="5423952" y="2805700"/>
                </a:lnTo>
                <a:lnTo>
                  <a:pt x="5470642" y="2791549"/>
                </a:lnTo>
                <a:lnTo>
                  <a:pt x="5517474" y="2777085"/>
                </a:lnTo>
                <a:lnTo>
                  <a:pt x="5564451" y="2762293"/>
                </a:lnTo>
                <a:lnTo>
                  <a:pt x="5611577" y="2747160"/>
                </a:lnTo>
                <a:lnTo>
                  <a:pt x="5658855" y="2731671"/>
                </a:lnTo>
                <a:lnTo>
                  <a:pt x="5706288" y="2715814"/>
                </a:lnTo>
                <a:lnTo>
                  <a:pt x="5753881" y="2699574"/>
                </a:lnTo>
                <a:lnTo>
                  <a:pt x="5801637" y="2682937"/>
                </a:lnTo>
                <a:lnTo>
                  <a:pt x="5849560" y="2665890"/>
                </a:lnTo>
                <a:lnTo>
                  <a:pt x="5897653" y="2648418"/>
                </a:lnTo>
                <a:lnTo>
                  <a:pt x="5966038" y="2622932"/>
                </a:lnTo>
                <a:lnTo>
                  <a:pt x="6033535" y="2597022"/>
                </a:lnTo>
                <a:lnTo>
                  <a:pt x="6100152" y="2570703"/>
                </a:lnTo>
                <a:lnTo>
                  <a:pt x="6165898" y="2543986"/>
                </a:lnTo>
                <a:lnTo>
                  <a:pt x="6230781" y="2516885"/>
                </a:lnTo>
                <a:lnTo>
                  <a:pt x="6294811" y="2489410"/>
                </a:lnTo>
                <a:lnTo>
                  <a:pt x="6357995" y="2461575"/>
                </a:lnTo>
                <a:lnTo>
                  <a:pt x="6420343" y="2433393"/>
                </a:lnTo>
                <a:lnTo>
                  <a:pt x="6481864" y="2404876"/>
                </a:lnTo>
                <a:lnTo>
                  <a:pt x="6542565" y="2376035"/>
                </a:lnTo>
                <a:lnTo>
                  <a:pt x="6602456" y="2346885"/>
                </a:lnTo>
                <a:lnTo>
                  <a:pt x="6661545" y="2317437"/>
                </a:lnTo>
                <a:lnTo>
                  <a:pt x="6719841" y="2287703"/>
                </a:lnTo>
                <a:lnTo>
                  <a:pt x="6777353" y="2257696"/>
                </a:lnTo>
                <a:lnTo>
                  <a:pt x="6834090" y="2227429"/>
                </a:lnTo>
                <a:lnTo>
                  <a:pt x="6890059" y="2196914"/>
                </a:lnTo>
                <a:lnTo>
                  <a:pt x="6945271" y="2166164"/>
                </a:lnTo>
                <a:lnTo>
                  <a:pt x="6999733" y="2135191"/>
                </a:lnTo>
                <a:lnTo>
                  <a:pt x="7053454" y="2104007"/>
                </a:lnTo>
                <a:lnTo>
                  <a:pt x="7106443" y="2072625"/>
                </a:lnTo>
                <a:lnTo>
                  <a:pt x="7158709" y="2041057"/>
                </a:lnTo>
                <a:lnTo>
                  <a:pt x="7210260" y="2009316"/>
                </a:lnTo>
                <a:lnTo>
                  <a:pt x="7261105" y="1977415"/>
                </a:lnTo>
                <a:lnTo>
                  <a:pt x="7311253" y="1945365"/>
                </a:lnTo>
                <a:lnTo>
                  <a:pt x="7360712" y="1913180"/>
                </a:lnTo>
                <a:lnTo>
                  <a:pt x="7409491" y="1880871"/>
                </a:lnTo>
                <a:lnTo>
                  <a:pt x="7457599" y="1848452"/>
                </a:lnTo>
                <a:lnTo>
                  <a:pt x="7505044" y="1815934"/>
                </a:lnTo>
                <a:lnTo>
                  <a:pt x="7551836" y="1783330"/>
                </a:lnTo>
                <a:lnTo>
                  <a:pt x="7597982" y="1750653"/>
                </a:lnTo>
                <a:lnTo>
                  <a:pt x="7643492" y="1717915"/>
                </a:lnTo>
                <a:lnTo>
                  <a:pt x="7688375" y="1685129"/>
                </a:lnTo>
                <a:lnTo>
                  <a:pt x="7732638" y="1652306"/>
                </a:lnTo>
                <a:lnTo>
                  <a:pt x="7776291" y="1619460"/>
                </a:lnTo>
                <a:lnTo>
                  <a:pt x="7819342" y="1586603"/>
                </a:lnTo>
                <a:lnTo>
                  <a:pt x="7861800" y="1553748"/>
                </a:lnTo>
                <a:lnTo>
                  <a:pt x="7903675" y="1520906"/>
                </a:lnTo>
                <a:lnTo>
                  <a:pt x="7944973" y="1488090"/>
                </a:lnTo>
                <a:lnTo>
                  <a:pt x="7985705" y="1455314"/>
                </a:lnTo>
                <a:lnTo>
                  <a:pt x="8025878" y="1422588"/>
                </a:lnTo>
                <a:lnTo>
                  <a:pt x="8065502" y="1389927"/>
                </a:lnTo>
                <a:lnTo>
                  <a:pt x="8104585" y="1357341"/>
                </a:lnTo>
                <a:lnTo>
                  <a:pt x="8143136" y="1324845"/>
                </a:lnTo>
                <a:lnTo>
                  <a:pt x="8181164" y="1292449"/>
                </a:lnTo>
                <a:lnTo>
                  <a:pt x="8218677" y="1260167"/>
                </a:lnTo>
                <a:lnTo>
                  <a:pt x="8255684" y="1228011"/>
                </a:lnTo>
                <a:lnTo>
                  <a:pt x="8292193" y="1195994"/>
                </a:lnTo>
                <a:lnTo>
                  <a:pt x="8328214" y="1164127"/>
                </a:lnTo>
                <a:lnTo>
                  <a:pt x="8363756" y="1132425"/>
                </a:lnTo>
                <a:lnTo>
                  <a:pt x="8398825" y="1100898"/>
                </a:lnTo>
                <a:lnTo>
                  <a:pt x="8433433" y="1069559"/>
                </a:lnTo>
                <a:lnTo>
                  <a:pt x="8467586" y="1038422"/>
                </a:lnTo>
                <a:lnTo>
                  <a:pt x="8501295" y="1007497"/>
                </a:lnTo>
                <a:lnTo>
                  <a:pt x="8534567" y="976799"/>
                </a:lnTo>
                <a:lnTo>
                  <a:pt x="8567411" y="946339"/>
                </a:lnTo>
                <a:lnTo>
                  <a:pt x="8599836" y="916129"/>
                </a:lnTo>
                <a:lnTo>
                  <a:pt x="8631851" y="886183"/>
                </a:lnTo>
                <a:lnTo>
                  <a:pt x="8694684" y="827130"/>
                </a:lnTo>
                <a:lnTo>
                  <a:pt x="8902952" y="630569"/>
                </a:lnTo>
                <a:lnTo>
                  <a:pt x="8959417" y="577712"/>
                </a:lnTo>
                <a:lnTo>
                  <a:pt x="9014657" y="526507"/>
                </a:lnTo>
                <a:lnTo>
                  <a:pt x="9068742" y="477053"/>
                </a:lnTo>
                <a:lnTo>
                  <a:pt x="9121743" y="429450"/>
                </a:lnTo>
                <a:lnTo>
                  <a:pt x="9173728" y="383797"/>
                </a:lnTo>
                <a:lnTo>
                  <a:pt x="9224768" y="340195"/>
                </a:lnTo>
                <a:lnTo>
                  <a:pt x="9274931" y="298742"/>
                </a:lnTo>
                <a:lnTo>
                  <a:pt x="9324288" y="259539"/>
                </a:lnTo>
                <a:lnTo>
                  <a:pt x="9372907" y="222686"/>
                </a:lnTo>
                <a:lnTo>
                  <a:pt x="9420859" y="188282"/>
                </a:lnTo>
                <a:lnTo>
                  <a:pt x="9468213" y="156427"/>
                </a:lnTo>
                <a:lnTo>
                  <a:pt x="9515038" y="127220"/>
                </a:lnTo>
                <a:lnTo>
                  <a:pt x="9561405" y="100762"/>
                </a:lnTo>
                <a:lnTo>
                  <a:pt x="9607382" y="77152"/>
                </a:lnTo>
                <a:lnTo>
                  <a:pt x="9653040" y="56490"/>
                </a:lnTo>
                <a:lnTo>
                  <a:pt x="9698447" y="38876"/>
                </a:lnTo>
                <a:lnTo>
                  <a:pt x="9743674" y="24409"/>
                </a:lnTo>
                <a:lnTo>
                  <a:pt x="9788790" y="13189"/>
                </a:lnTo>
                <a:lnTo>
                  <a:pt x="9833864" y="5316"/>
                </a:lnTo>
                <a:lnTo>
                  <a:pt x="9878966" y="889"/>
                </a:lnTo>
                <a:lnTo>
                  <a:pt x="9901550" y="0"/>
                </a:lnTo>
                <a:lnTo>
                  <a:pt x="9924166" y="9"/>
                </a:lnTo>
                <a:lnTo>
                  <a:pt x="9969533" y="2775"/>
                </a:lnTo>
                <a:lnTo>
                  <a:pt x="10015137" y="9287"/>
                </a:lnTo>
                <a:lnTo>
                  <a:pt x="10061047" y="19644"/>
                </a:lnTo>
                <a:lnTo>
                  <a:pt x="10107333" y="33946"/>
                </a:lnTo>
                <a:lnTo>
                  <a:pt x="10154065" y="52294"/>
                </a:lnTo>
                <a:lnTo>
                  <a:pt x="10220897" y="85483"/>
                </a:lnTo>
                <a:lnTo>
                  <a:pt x="10283652" y="124993"/>
                </a:lnTo>
                <a:lnTo>
                  <a:pt x="10342465" y="170536"/>
                </a:lnTo>
                <a:lnTo>
                  <a:pt x="10397468" y="221822"/>
                </a:lnTo>
                <a:lnTo>
                  <a:pt x="10448796" y="278563"/>
                </a:lnTo>
                <a:lnTo>
                  <a:pt x="10473124" y="308890"/>
                </a:lnTo>
                <a:lnTo>
                  <a:pt x="10496583" y="340472"/>
                </a:lnTo>
                <a:lnTo>
                  <a:pt x="10519190" y="373274"/>
                </a:lnTo>
                <a:lnTo>
                  <a:pt x="10540962" y="407259"/>
                </a:lnTo>
                <a:lnTo>
                  <a:pt x="10561915" y="442392"/>
                </a:lnTo>
                <a:lnTo>
                  <a:pt x="10582066" y="478637"/>
                </a:lnTo>
                <a:lnTo>
                  <a:pt x="10601432" y="515957"/>
                </a:lnTo>
                <a:lnTo>
                  <a:pt x="10620030" y="554317"/>
                </a:lnTo>
                <a:lnTo>
                  <a:pt x="10637876" y="593680"/>
                </a:lnTo>
                <a:lnTo>
                  <a:pt x="10654988" y="634010"/>
                </a:lnTo>
                <a:lnTo>
                  <a:pt x="10671381" y="675272"/>
                </a:lnTo>
                <a:lnTo>
                  <a:pt x="10687072" y="717429"/>
                </a:lnTo>
                <a:lnTo>
                  <a:pt x="10702079" y="760445"/>
                </a:lnTo>
                <a:lnTo>
                  <a:pt x="10716418" y="804285"/>
                </a:lnTo>
                <a:lnTo>
                  <a:pt x="10730105" y="848911"/>
                </a:lnTo>
                <a:lnTo>
                  <a:pt x="10743157" y="894289"/>
                </a:lnTo>
                <a:lnTo>
                  <a:pt x="10755592" y="940382"/>
                </a:lnTo>
                <a:lnTo>
                  <a:pt x="10767426" y="987153"/>
                </a:lnTo>
                <a:lnTo>
                  <a:pt x="10778675" y="1034568"/>
                </a:lnTo>
                <a:lnTo>
                  <a:pt x="10789356" y="1082590"/>
                </a:lnTo>
                <a:lnTo>
                  <a:pt x="10799486" y="1131182"/>
                </a:lnTo>
                <a:lnTo>
                  <a:pt x="10809082" y="1180309"/>
                </a:lnTo>
                <a:lnTo>
                  <a:pt x="10818160" y="1229935"/>
                </a:lnTo>
                <a:lnTo>
                  <a:pt x="10826737" y="1280024"/>
                </a:lnTo>
                <a:lnTo>
                  <a:pt x="10834830" y="1330540"/>
                </a:lnTo>
                <a:lnTo>
                  <a:pt x="10842455" y="1381446"/>
                </a:lnTo>
                <a:lnTo>
                  <a:pt x="10849630" y="1432706"/>
                </a:lnTo>
                <a:lnTo>
                  <a:pt x="10856371" y="1484286"/>
                </a:lnTo>
                <a:lnTo>
                  <a:pt x="10862694" y="1536147"/>
                </a:lnTo>
                <a:lnTo>
                  <a:pt x="10868617" y="1588256"/>
                </a:lnTo>
                <a:lnTo>
                  <a:pt x="10874156" y="1640574"/>
                </a:lnTo>
                <a:lnTo>
                  <a:pt x="10879327" y="1693067"/>
                </a:lnTo>
                <a:lnTo>
                  <a:pt x="10884149" y="1745698"/>
                </a:lnTo>
                <a:lnTo>
                  <a:pt x="10888636" y="1798432"/>
                </a:lnTo>
                <a:lnTo>
                  <a:pt x="10892807" y="1851232"/>
                </a:lnTo>
                <a:lnTo>
                  <a:pt x="10896677" y="1904062"/>
                </a:lnTo>
                <a:lnTo>
                  <a:pt x="10900263" y="1956886"/>
                </a:lnTo>
                <a:lnTo>
                  <a:pt x="10903583" y="2009668"/>
                </a:lnTo>
                <a:lnTo>
                  <a:pt x="10906652" y="2062372"/>
                </a:lnTo>
                <a:lnTo>
                  <a:pt x="10909488" y="2114963"/>
                </a:lnTo>
                <a:lnTo>
                  <a:pt x="10912107" y="2167403"/>
                </a:lnTo>
                <a:lnTo>
                  <a:pt x="10914527" y="2219657"/>
                </a:lnTo>
                <a:lnTo>
                  <a:pt x="10916763" y="2271689"/>
                </a:lnTo>
                <a:lnTo>
                  <a:pt x="10918832" y="2323463"/>
                </a:lnTo>
                <a:lnTo>
                  <a:pt x="10920751" y="2374942"/>
                </a:lnTo>
                <a:lnTo>
                  <a:pt x="10922538" y="2426092"/>
                </a:lnTo>
                <a:lnTo>
                  <a:pt x="10924208" y="2476875"/>
                </a:lnTo>
                <a:lnTo>
                  <a:pt x="10925778" y="2527255"/>
                </a:lnTo>
                <a:lnTo>
                  <a:pt x="10928686" y="2626665"/>
                </a:lnTo>
                <a:lnTo>
                  <a:pt x="10933870" y="2815010"/>
                </a:lnTo>
                <a:lnTo>
                  <a:pt x="10936303" y="2912599"/>
                </a:lnTo>
                <a:lnTo>
                  <a:pt x="10937785" y="2981140"/>
                </a:lnTo>
                <a:lnTo>
                  <a:pt x="10939073" y="3052330"/>
                </a:lnTo>
                <a:lnTo>
                  <a:pt x="10940099" y="3126055"/>
                </a:lnTo>
                <a:lnTo>
                  <a:pt x="10940791" y="3202198"/>
                </a:lnTo>
                <a:lnTo>
                  <a:pt x="10940991" y="3241140"/>
                </a:lnTo>
                <a:lnTo>
                  <a:pt x="10941082" y="3280643"/>
                </a:lnTo>
                <a:lnTo>
                  <a:pt x="10941054" y="3320693"/>
                </a:lnTo>
                <a:lnTo>
                  <a:pt x="10940900" y="3361275"/>
                </a:lnTo>
                <a:lnTo>
                  <a:pt x="10940610" y="3402375"/>
                </a:lnTo>
                <a:lnTo>
                  <a:pt x="10940175" y="3443978"/>
                </a:lnTo>
                <a:lnTo>
                  <a:pt x="10939588" y="3486070"/>
                </a:lnTo>
                <a:lnTo>
                  <a:pt x="10938839" y="3528637"/>
                </a:lnTo>
                <a:lnTo>
                  <a:pt x="10937920" y="3571663"/>
                </a:lnTo>
                <a:lnTo>
                  <a:pt x="10936821" y="3615135"/>
                </a:lnTo>
                <a:lnTo>
                  <a:pt x="10935535" y="3659038"/>
                </a:lnTo>
                <a:lnTo>
                  <a:pt x="10934052" y="3703357"/>
                </a:lnTo>
                <a:lnTo>
                  <a:pt x="10932364" y="3748078"/>
                </a:lnTo>
                <a:lnTo>
                  <a:pt x="10930462" y="3793187"/>
                </a:lnTo>
                <a:lnTo>
                  <a:pt x="10928337" y="3838669"/>
                </a:lnTo>
                <a:lnTo>
                  <a:pt x="10925980" y="3884509"/>
                </a:lnTo>
                <a:lnTo>
                  <a:pt x="10923384" y="3930694"/>
                </a:lnTo>
                <a:lnTo>
                  <a:pt x="10920538" y="3977208"/>
                </a:lnTo>
                <a:lnTo>
                  <a:pt x="10917435" y="4024038"/>
                </a:lnTo>
                <a:lnTo>
                  <a:pt x="10914066" y="4071168"/>
                </a:lnTo>
                <a:lnTo>
                  <a:pt x="10910421" y="4118584"/>
                </a:lnTo>
                <a:lnTo>
                  <a:pt x="10906493" y="4166272"/>
                </a:lnTo>
                <a:lnTo>
                  <a:pt x="10902272" y="4214218"/>
                </a:lnTo>
                <a:lnTo>
                  <a:pt x="10897749" y="4262407"/>
                </a:lnTo>
                <a:lnTo>
                  <a:pt x="10892917" y="4310823"/>
                </a:lnTo>
                <a:lnTo>
                  <a:pt x="10887767" y="4359454"/>
                </a:lnTo>
                <a:lnTo>
                  <a:pt x="10882288" y="4408284"/>
                </a:lnTo>
                <a:lnTo>
                  <a:pt x="10876474" y="4457300"/>
                </a:lnTo>
                <a:lnTo>
                  <a:pt x="10870315" y="4506485"/>
                </a:lnTo>
                <a:lnTo>
                  <a:pt x="10863802" y="4555827"/>
                </a:lnTo>
                <a:lnTo>
                  <a:pt x="10856927" y="4605310"/>
                </a:lnTo>
                <a:lnTo>
                  <a:pt x="10849681" y="4654921"/>
                </a:lnTo>
                <a:lnTo>
                  <a:pt x="10842055" y="4704644"/>
                </a:lnTo>
                <a:lnTo>
                  <a:pt x="10834040" y="4754465"/>
                </a:lnTo>
                <a:lnTo>
                  <a:pt x="10825629" y="4804370"/>
                </a:lnTo>
                <a:lnTo>
                  <a:pt x="10816811" y="4854345"/>
                </a:lnTo>
                <a:lnTo>
                  <a:pt x="10807579" y="4904374"/>
                </a:lnTo>
                <a:lnTo>
                  <a:pt x="10797924" y="4954443"/>
                </a:lnTo>
                <a:lnTo>
                  <a:pt x="10787836" y="5004538"/>
                </a:lnTo>
                <a:lnTo>
                  <a:pt x="10777308" y="5054645"/>
                </a:lnTo>
                <a:lnTo>
                  <a:pt x="10766330" y="5104748"/>
                </a:lnTo>
                <a:lnTo>
                  <a:pt x="10754894" y="5154834"/>
                </a:lnTo>
                <a:lnTo>
                  <a:pt x="10742991" y="5204888"/>
                </a:lnTo>
                <a:lnTo>
                  <a:pt x="10730613" y="5254895"/>
                </a:lnTo>
                <a:lnTo>
                  <a:pt x="10717750" y="5304841"/>
                </a:lnTo>
                <a:lnTo>
                  <a:pt x="10704393" y="5354712"/>
                </a:lnTo>
                <a:lnTo>
                  <a:pt x="10690535" y="5404493"/>
                </a:lnTo>
                <a:lnTo>
                  <a:pt x="10676167" y="5454169"/>
                </a:lnTo>
                <a:lnTo>
                  <a:pt x="10661279" y="5503727"/>
                </a:lnTo>
                <a:lnTo>
                  <a:pt x="10645863" y="5553151"/>
                </a:lnTo>
                <a:lnTo>
                  <a:pt x="10629910" y="5602428"/>
                </a:lnTo>
                <a:lnTo>
                  <a:pt x="10613412" y="5651542"/>
                </a:lnTo>
                <a:lnTo>
                  <a:pt x="10596359" y="5700480"/>
                </a:lnTo>
                <a:lnTo>
                  <a:pt x="10578744" y="5749226"/>
                </a:lnTo>
                <a:lnTo>
                  <a:pt x="10560557" y="5797767"/>
                </a:lnTo>
                <a:lnTo>
                  <a:pt x="10541790" y="5846088"/>
                </a:lnTo>
                <a:lnTo>
                  <a:pt x="10522434" y="5894174"/>
                </a:lnTo>
                <a:lnTo>
                  <a:pt x="10502480" y="5942011"/>
                </a:lnTo>
                <a:lnTo>
                  <a:pt x="10481919" y="5989584"/>
                </a:lnTo>
                <a:lnTo>
                  <a:pt x="10460743" y="6036879"/>
                </a:lnTo>
                <a:lnTo>
                  <a:pt x="10438943" y="6083882"/>
                </a:lnTo>
                <a:lnTo>
                  <a:pt x="10416511" y="6130578"/>
                </a:lnTo>
                <a:lnTo>
                  <a:pt x="10393437" y="6176953"/>
                </a:lnTo>
                <a:lnTo>
                  <a:pt x="10369713" y="6222991"/>
                </a:lnTo>
                <a:lnTo>
                  <a:pt x="10345330" y="6268680"/>
                </a:lnTo>
                <a:lnTo>
                  <a:pt x="10320280" y="6314003"/>
                </a:lnTo>
                <a:lnTo>
                  <a:pt x="10294553" y="6358947"/>
                </a:lnTo>
                <a:lnTo>
                  <a:pt x="10268141" y="6403498"/>
                </a:lnTo>
                <a:lnTo>
                  <a:pt x="10241036" y="6447640"/>
                </a:lnTo>
                <a:lnTo>
                  <a:pt x="10213228" y="6491359"/>
                </a:lnTo>
                <a:lnTo>
                  <a:pt x="10184709" y="6534642"/>
                </a:lnTo>
                <a:lnTo>
                  <a:pt x="10155470" y="6577472"/>
                </a:lnTo>
                <a:lnTo>
                  <a:pt x="10125502" y="6619837"/>
                </a:lnTo>
                <a:lnTo>
                  <a:pt x="10094797" y="6661721"/>
                </a:lnTo>
                <a:lnTo>
                  <a:pt x="10063346" y="6703110"/>
                </a:lnTo>
                <a:lnTo>
                  <a:pt x="10031140" y="6743990"/>
                </a:lnTo>
                <a:lnTo>
                  <a:pt x="9998171" y="6784345"/>
                </a:lnTo>
                <a:lnTo>
                  <a:pt x="9964429" y="6824162"/>
                </a:lnTo>
                <a:lnTo>
                  <a:pt x="9929906" y="6863426"/>
                </a:lnTo>
                <a:lnTo>
                  <a:pt x="9894594" y="6902123"/>
                </a:lnTo>
                <a:lnTo>
                  <a:pt x="9858484" y="6940238"/>
                </a:lnTo>
                <a:lnTo>
                  <a:pt x="9821566" y="6977757"/>
                </a:lnTo>
                <a:lnTo>
                  <a:pt x="9783832" y="7014664"/>
                </a:lnTo>
                <a:lnTo>
                  <a:pt x="9745274" y="7050947"/>
                </a:lnTo>
                <a:lnTo>
                  <a:pt x="9705883" y="7086590"/>
                </a:lnTo>
                <a:lnTo>
                  <a:pt x="9665649" y="7121579"/>
                </a:lnTo>
                <a:lnTo>
                  <a:pt x="9624565" y="7155899"/>
                </a:lnTo>
                <a:lnTo>
                  <a:pt x="9582621" y="7189535"/>
                </a:lnTo>
                <a:lnTo>
                  <a:pt x="9548019" y="7216258"/>
                </a:lnTo>
                <a:lnTo>
                  <a:pt x="9513542" y="7241970"/>
                </a:lnTo>
                <a:lnTo>
                  <a:pt x="9479183" y="7266691"/>
                </a:lnTo>
                <a:lnTo>
                  <a:pt x="9444933" y="7290438"/>
                </a:lnTo>
                <a:lnTo>
                  <a:pt x="9410787" y="7313228"/>
                </a:lnTo>
                <a:lnTo>
                  <a:pt x="9376736" y="7335079"/>
                </a:lnTo>
                <a:lnTo>
                  <a:pt x="9342773" y="7356009"/>
                </a:lnTo>
                <a:lnTo>
                  <a:pt x="9308891" y="7376035"/>
                </a:lnTo>
                <a:lnTo>
                  <a:pt x="9275082" y="7395175"/>
                </a:lnTo>
                <a:lnTo>
                  <a:pt x="9241339" y="7413447"/>
                </a:lnTo>
                <a:lnTo>
                  <a:pt x="9174022" y="7447457"/>
                </a:lnTo>
                <a:lnTo>
                  <a:pt x="9106881" y="7478205"/>
                </a:lnTo>
                <a:lnTo>
                  <a:pt x="9039857" y="7505833"/>
                </a:lnTo>
                <a:lnTo>
                  <a:pt x="8972890" y="7530482"/>
                </a:lnTo>
                <a:lnTo>
                  <a:pt x="8905922" y="7552293"/>
                </a:lnTo>
                <a:lnTo>
                  <a:pt x="8838894" y="7571408"/>
                </a:lnTo>
                <a:lnTo>
                  <a:pt x="8771747" y="7587968"/>
                </a:lnTo>
                <a:lnTo>
                  <a:pt x="8704422" y="7602113"/>
                </a:lnTo>
                <a:lnTo>
                  <a:pt x="8636860" y="7613986"/>
                </a:lnTo>
                <a:lnTo>
                  <a:pt x="8569002" y="7623727"/>
                </a:lnTo>
                <a:lnTo>
                  <a:pt x="8500790" y="7631478"/>
                </a:lnTo>
                <a:lnTo>
                  <a:pt x="8432163" y="7637380"/>
                </a:lnTo>
                <a:lnTo>
                  <a:pt x="8363064" y="7641574"/>
                </a:lnTo>
                <a:lnTo>
                  <a:pt x="8293433" y="7644202"/>
                </a:lnTo>
                <a:lnTo>
                  <a:pt x="8223212" y="7645404"/>
                </a:lnTo>
                <a:lnTo>
                  <a:pt x="8187862" y="7645514"/>
                </a:lnTo>
                <a:lnTo>
                  <a:pt x="8152341" y="7645322"/>
                </a:lnTo>
                <a:lnTo>
                  <a:pt x="8080762" y="7644097"/>
                </a:lnTo>
                <a:lnTo>
                  <a:pt x="8008416" y="7641870"/>
                </a:lnTo>
                <a:lnTo>
                  <a:pt x="7935243" y="7638783"/>
                </a:lnTo>
                <a:lnTo>
                  <a:pt x="7861185" y="7634977"/>
                </a:lnTo>
                <a:lnTo>
                  <a:pt x="7786182" y="7630593"/>
                </a:lnTo>
                <a:lnTo>
                  <a:pt x="7710177" y="7625772"/>
                </a:lnTo>
                <a:lnTo>
                  <a:pt x="7475552" y="7610101"/>
                </a:lnTo>
                <a:lnTo>
                  <a:pt x="7394944" y="7604945"/>
                </a:lnTo>
                <a:lnTo>
                  <a:pt x="7354157" y="7602459"/>
                </a:lnTo>
                <a:lnTo>
                  <a:pt x="7313039" y="7600059"/>
                </a:lnTo>
                <a:lnTo>
                  <a:pt x="7271581" y="7597761"/>
                </a:lnTo>
                <a:lnTo>
                  <a:pt x="7229776" y="7595583"/>
                </a:lnTo>
                <a:lnTo>
                  <a:pt x="7187618" y="7593544"/>
                </a:lnTo>
                <a:lnTo>
                  <a:pt x="7145098" y="7591660"/>
                </a:lnTo>
                <a:lnTo>
                  <a:pt x="7102210" y="7589949"/>
                </a:lnTo>
                <a:lnTo>
                  <a:pt x="7058946" y="7588429"/>
                </a:lnTo>
                <a:lnTo>
                  <a:pt x="7015298" y="7587118"/>
                </a:lnTo>
                <a:lnTo>
                  <a:pt x="6971259" y="7586033"/>
                </a:lnTo>
                <a:lnTo>
                  <a:pt x="6926823" y="7585192"/>
                </a:lnTo>
                <a:lnTo>
                  <a:pt x="6881981" y="7584613"/>
                </a:lnTo>
                <a:lnTo>
                  <a:pt x="6836726" y="7584312"/>
                </a:lnTo>
                <a:lnTo>
                  <a:pt x="6791050" y="7584309"/>
                </a:lnTo>
                <a:lnTo>
                  <a:pt x="6744947" y="7584620"/>
                </a:lnTo>
                <a:lnTo>
                  <a:pt x="6698410" y="7585263"/>
                </a:lnTo>
                <a:lnTo>
                  <a:pt x="6651429" y="7586256"/>
                </a:lnTo>
                <a:lnTo>
                  <a:pt x="6603999" y="7587617"/>
                </a:lnTo>
                <a:lnTo>
                  <a:pt x="6556112" y="7589363"/>
                </a:lnTo>
                <a:lnTo>
                  <a:pt x="6507761" y="7591511"/>
                </a:lnTo>
                <a:lnTo>
                  <a:pt x="6458938" y="7594080"/>
                </a:lnTo>
                <a:lnTo>
                  <a:pt x="6409635" y="7597087"/>
                </a:lnTo>
                <a:lnTo>
                  <a:pt x="6359846" y="7600550"/>
                </a:lnTo>
                <a:lnTo>
                  <a:pt x="6309563" y="7604486"/>
                </a:lnTo>
                <a:lnTo>
                  <a:pt x="6258779" y="7608913"/>
                </a:lnTo>
                <a:lnTo>
                  <a:pt x="6207486" y="7613849"/>
                </a:lnTo>
                <a:lnTo>
                  <a:pt x="6155678" y="7619312"/>
                </a:lnTo>
                <a:lnTo>
                  <a:pt x="6103345" y="7625318"/>
                </a:lnTo>
                <a:lnTo>
                  <a:pt x="6050482" y="7631886"/>
                </a:lnTo>
                <a:lnTo>
                  <a:pt x="5997081" y="7639033"/>
                </a:lnTo>
                <a:lnTo>
                  <a:pt x="5943135" y="7646778"/>
                </a:lnTo>
                <a:lnTo>
                  <a:pt x="5888635" y="7655137"/>
                </a:lnTo>
                <a:lnTo>
                  <a:pt x="5833575" y="7664128"/>
                </a:lnTo>
                <a:lnTo>
                  <a:pt x="5777948" y="7673769"/>
                </a:lnTo>
                <a:lnTo>
                  <a:pt x="5721746" y="7684078"/>
                </a:lnTo>
                <a:lnTo>
                  <a:pt x="5664961" y="7695072"/>
                </a:lnTo>
                <a:lnTo>
                  <a:pt x="5607587" y="7706769"/>
                </a:lnTo>
                <a:lnTo>
                  <a:pt x="5549616" y="7719186"/>
                </a:lnTo>
                <a:lnTo>
                  <a:pt x="5491040" y="7732342"/>
                </a:lnTo>
                <a:lnTo>
                  <a:pt x="5431852" y="7746254"/>
                </a:lnTo>
                <a:lnTo>
                  <a:pt x="5372046" y="7760939"/>
                </a:lnTo>
                <a:lnTo>
                  <a:pt x="5311612" y="7776415"/>
                </a:lnTo>
                <a:lnTo>
                  <a:pt x="5250545" y="7792700"/>
                </a:lnTo>
                <a:lnTo>
                  <a:pt x="5188837" y="7809812"/>
                </a:lnTo>
                <a:lnTo>
                  <a:pt x="5126480" y="7827768"/>
                </a:lnTo>
                <a:lnTo>
                  <a:pt x="5063466" y="7846585"/>
                </a:lnTo>
                <a:lnTo>
                  <a:pt x="4999790" y="7866282"/>
                </a:lnTo>
                <a:lnTo>
                  <a:pt x="4935443" y="7886876"/>
                </a:lnTo>
                <a:lnTo>
                  <a:pt x="4865827" y="7909935"/>
                </a:lnTo>
                <a:lnTo>
                  <a:pt x="4797187" y="7933473"/>
                </a:lnTo>
                <a:lnTo>
                  <a:pt x="4729512" y="7957476"/>
                </a:lnTo>
                <a:lnTo>
                  <a:pt x="4662794" y="7981928"/>
                </a:lnTo>
                <a:lnTo>
                  <a:pt x="4597020" y="8006816"/>
                </a:lnTo>
                <a:lnTo>
                  <a:pt x="4532180" y="8032123"/>
                </a:lnTo>
                <a:lnTo>
                  <a:pt x="4468264" y="8057836"/>
                </a:lnTo>
                <a:lnTo>
                  <a:pt x="4405262" y="8083939"/>
                </a:lnTo>
                <a:lnTo>
                  <a:pt x="4343162" y="8110417"/>
                </a:lnTo>
                <a:lnTo>
                  <a:pt x="4281955" y="8137256"/>
                </a:lnTo>
                <a:lnTo>
                  <a:pt x="4221630" y="8164441"/>
                </a:lnTo>
                <a:lnTo>
                  <a:pt x="4162176" y="8191957"/>
                </a:lnTo>
                <a:lnTo>
                  <a:pt x="4103583" y="8219790"/>
                </a:lnTo>
                <a:lnTo>
                  <a:pt x="4045840" y="8247923"/>
                </a:lnTo>
                <a:lnTo>
                  <a:pt x="3988937" y="8276343"/>
                </a:lnTo>
                <a:lnTo>
                  <a:pt x="3932863" y="8305035"/>
                </a:lnTo>
                <a:lnTo>
                  <a:pt x="3877609" y="8333983"/>
                </a:lnTo>
                <a:lnTo>
                  <a:pt x="3823162" y="8363174"/>
                </a:lnTo>
                <a:lnTo>
                  <a:pt x="3769513" y="8392591"/>
                </a:lnTo>
                <a:lnTo>
                  <a:pt x="3716652" y="8422221"/>
                </a:lnTo>
                <a:lnTo>
                  <a:pt x="3664568" y="8452048"/>
                </a:lnTo>
                <a:lnTo>
                  <a:pt x="3613250" y="8482058"/>
                </a:lnTo>
                <a:lnTo>
                  <a:pt x="3562687" y="8512236"/>
                </a:lnTo>
                <a:lnTo>
                  <a:pt x="3512870" y="8542567"/>
                </a:lnTo>
                <a:lnTo>
                  <a:pt x="3463788" y="8573035"/>
                </a:lnTo>
                <a:lnTo>
                  <a:pt x="3415430" y="8603627"/>
                </a:lnTo>
                <a:lnTo>
                  <a:pt x="3367786" y="8634327"/>
                </a:lnTo>
                <a:lnTo>
                  <a:pt x="3320845" y="8665121"/>
                </a:lnTo>
                <a:lnTo>
                  <a:pt x="3274598" y="8695994"/>
                </a:lnTo>
                <a:lnTo>
                  <a:pt x="3229032" y="8726930"/>
                </a:lnTo>
                <a:lnTo>
                  <a:pt x="3184138" y="8757916"/>
                </a:lnTo>
                <a:lnTo>
                  <a:pt x="3139906" y="8788935"/>
                </a:lnTo>
                <a:lnTo>
                  <a:pt x="3096324" y="8819975"/>
                </a:lnTo>
                <a:lnTo>
                  <a:pt x="3053383" y="8851018"/>
                </a:lnTo>
                <a:lnTo>
                  <a:pt x="3011071" y="8882051"/>
                </a:lnTo>
                <a:lnTo>
                  <a:pt x="2969379" y="8913060"/>
                </a:lnTo>
                <a:lnTo>
                  <a:pt x="2928296" y="8944028"/>
                </a:lnTo>
                <a:lnTo>
                  <a:pt x="2887810" y="8974941"/>
                </a:lnTo>
                <a:lnTo>
                  <a:pt x="2847913" y="9005785"/>
                </a:lnTo>
                <a:lnTo>
                  <a:pt x="2808593" y="9036544"/>
                </a:lnTo>
                <a:lnTo>
                  <a:pt x="2769840" y="9067203"/>
                </a:lnTo>
                <a:lnTo>
                  <a:pt x="2731643" y="9097749"/>
                </a:lnTo>
                <a:lnTo>
                  <a:pt x="2693992" y="9128165"/>
                </a:lnTo>
                <a:lnTo>
                  <a:pt x="2656876" y="9158438"/>
                </a:lnTo>
                <a:lnTo>
                  <a:pt x="2620285" y="9188552"/>
                </a:lnTo>
                <a:lnTo>
                  <a:pt x="2584208" y="9218492"/>
                </a:lnTo>
                <a:lnTo>
                  <a:pt x="2548635" y="9248244"/>
                </a:lnTo>
                <a:lnTo>
                  <a:pt x="2513556" y="9277793"/>
                </a:lnTo>
                <a:lnTo>
                  <a:pt x="2478959" y="9307123"/>
                </a:lnTo>
                <a:lnTo>
                  <a:pt x="2444834" y="9336221"/>
                </a:lnTo>
                <a:lnTo>
                  <a:pt x="2411172" y="9365071"/>
                </a:lnTo>
                <a:lnTo>
                  <a:pt x="2377960" y="9393658"/>
                </a:lnTo>
                <a:lnTo>
                  <a:pt x="2312849" y="9449986"/>
                </a:lnTo>
                <a:lnTo>
                  <a:pt x="2157233" y="9585170"/>
                </a:lnTo>
                <a:lnTo>
                  <a:pt x="2097632" y="9636678"/>
                </a:lnTo>
                <a:lnTo>
                  <a:pt x="2068355" y="9661824"/>
                </a:lnTo>
                <a:lnTo>
                  <a:pt x="2010800" y="9710821"/>
                </a:lnTo>
                <a:lnTo>
                  <a:pt x="1954503" y="9757997"/>
                </a:lnTo>
                <a:lnTo>
                  <a:pt x="1899381" y="9803232"/>
                </a:lnTo>
                <a:lnTo>
                  <a:pt x="1845351" y="9846407"/>
                </a:lnTo>
                <a:lnTo>
                  <a:pt x="1792327" y="9887404"/>
                </a:lnTo>
                <a:lnTo>
                  <a:pt x="1740227" y="9926104"/>
                </a:lnTo>
                <a:lnTo>
                  <a:pt x="1688965" y="9962389"/>
                </a:lnTo>
                <a:lnTo>
                  <a:pt x="1638459" y="9996139"/>
                </a:lnTo>
                <a:lnTo>
                  <a:pt x="1588623" y="10027236"/>
                </a:lnTo>
                <a:lnTo>
                  <a:pt x="1539374" y="10055561"/>
                </a:lnTo>
                <a:lnTo>
                  <a:pt x="1490629" y="10080995"/>
                </a:lnTo>
                <a:lnTo>
                  <a:pt x="1442302" y="10103420"/>
                </a:lnTo>
                <a:lnTo>
                  <a:pt x="1394310" y="10122717"/>
                </a:lnTo>
                <a:lnTo>
                  <a:pt x="1346569" y="10138767"/>
                </a:lnTo>
                <a:lnTo>
                  <a:pt x="1298995" y="10151452"/>
                </a:lnTo>
                <a:lnTo>
                  <a:pt x="1251504" y="10160653"/>
                </a:lnTo>
                <a:lnTo>
                  <a:pt x="1204012" y="10166250"/>
                </a:lnTo>
                <a:lnTo>
                  <a:pt x="1180239" y="10167661"/>
                </a:lnTo>
                <a:lnTo>
                  <a:pt x="1156435" y="10168126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49" y="5127628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49" y="5480053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49" y="6184903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49" y="6889753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49" y="7242178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49" y="7947028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2108191"/>
            <a:ext cx="12043410" cy="636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15599"/>
              </a:lnSpc>
              <a:spcBef>
                <a:spcPts val="100"/>
              </a:spcBef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Porto </a:t>
            </a:r>
            <a:r>
              <a:rPr dirty="0" sz="2000" spc="135">
                <a:solidFill>
                  <a:srgbClr val="4F4B44"/>
                </a:solidFill>
                <a:latin typeface="Trebuchet MS"/>
                <a:cs typeface="Trebuchet MS"/>
              </a:rPr>
              <a:t>Seguro's </a:t>
            </a:r>
            <a:r>
              <a:rPr dirty="0" sz="2000" spc="105">
                <a:solidFill>
                  <a:srgbClr val="4F4B44"/>
                </a:solidFill>
                <a:latin typeface="Trebuchet MS"/>
                <a:cs typeface="Trebuchet MS"/>
              </a:rPr>
              <a:t>Safe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Driver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Prediction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 contains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data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over </a:t>
            </a:r>
            <a:r>
              <a:rPr dirty="0" sz="2000" spc="135">
                <a:solidFill>
                  <a:srgbClr val="4F4B44"/>
                </a:solidFill>
                <a:latin typeface="Trebuchet MS"/>
                <a:cs typeface="Trebuchet MS"/>
              </a:rPr>
              <a:t>500,000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policyholders,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including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their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demographic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information,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vehicle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information,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history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claims.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4F4B44"/>
                </a:solidFill>
                <a:latin typeface="Trebuchet MS"/>
                <a:cs typeface="Trebuchet MS"/>
              </a:rPr>
              <a:t>consists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180">
                <a:solidFill>
                  <a:srgbClr val="4F4B44"/>
                </a:solidFill>
                <a:latin typeface="Trebuchet MS"/>
                <a:cs typeface="Trebuchet MS"/>
              </a:rPr>
              <a:t>59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features,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including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13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binary, 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21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categorical,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160">
                <a:solidFill>
                  <a:srgbClr val="4F4B44"/>
                </a:solidFill>
                <a:latin typeface="Trebuchet MS"/>
                <a:cs typeface="Trebuchet MS"/>
              </a:rPr>
              <a:t>25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continuous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variables.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target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variable</a:t>
            </a:r>
            <a:r>
              <a:rPr dirty="0" sz="2000" spc="-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binary,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indicating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whether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dirty="0" sz="2000" spc="-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not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policyholder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filed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an</a:t>
            </a:r>
            <a:r>
              <a:rPr dirty="0" sz="2000" spc="-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insurance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following </a:t>
            </a:r>
            <a:r>
              <a:rPr dirty="0" sz="2000" spc="-59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year.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-120" b="1">
                <a:solidFill>
                  <a:srgbClr val="8F6440"/>
                </a:solidFill>
                <a:latin typeface="Verdana"/>
                <a:cs typeface="Verdana"/>
              </a:rPr>
              <a:t>S</a:t>
            </a:r>
            <a:r>
              <a:rPr dirty="0" sz="2000" spc="-155" b="1">
                <a:solidFill>
                  <a:srgbClr val="8F6440"/>
                </a:solidFill>
                <a:latin typeface="Verdana"/>
                <a:cs typeface="Verdana"/>
              </a:rPr>
              <a:t>o</a:t>
            </a:r>
            <a:r>
              <a:rPr dirty="0" sz="2000" spc="-300" b="1">
                <a:solidFill>
                  <a:srgbClr val="8F6440"/>
                </a:solidFill>
                <a:latin typeface="Verdana"/>
                <a:cs typeface="Verdana"/>
              </a:rPr>
              <a:t>m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e</a:t>
            </a:r>
            <a:r>
              <a:rPr dirty="0" sz="2000" spc="-225" b="1">
                <a:solidFill>
                  <a:srgbClr val="8F6440"/>
                </a:solidFill>
                <a:latin typeface="Verdana"/>
                <a:cs typeface="Verdana"/>
              </a:rPr>
              <a:t> </a:t>
            </a:r>
            <a:r>
              <a:rPr dirty="0" sz="2000" spc="-155" b="1">
                <a:solidFill>
                  <a:srgbClr val="8F6440"/>
                </a:solidFill>
                <a:latin typeface="Verdana"/>
                <a:cs typeface="Verdana"/>
              </a:rPr>
              <a:t>o</a:t>
            </a:r>
            <a:r>
              <a:rPr dirty="0" sz="2000" spc="-65" b="1">
                <a:solidFill>
                  <a:srgbClr val="8F6440"/>
                </a:solidFill>
                <a:latin typeface="Verdana"/>
                <a:cs typeface="Verdana"/>
              </a:rPr>
              <a:t>f</a:t>
            </a:r>
            <a:r>
              <a:rPr dirty="0" sz="2000" spc="-225" b="1">
                <a:solidFill>
                  <a:srgbClr val="8F6440"/>
                </a:solidFill>
                <a:latin typeface="Verdana"/>
                <a:cs typeface="Verdana"/>
              </a:rPr>
              <a:t> </a:t>
            </a:r>
            <a:r>
              <a:rPr dirty="0" sz="2000" spc="-140" b="1">
                <a:solidFill>
                  <a:srgbClr val="8F6440"/>
                </a:solidFill>
                <a:latin typeface="Verdana"/>
                <a:cs typeface="Verdana"/>
              </a:rPr>
              <a:t>t</a:t>
            </a:r>
            <a:r>
              <a:rPr dirty="0" sz="2000" spc="-185" b="1">
                <a:solidFill>
                  <a:srgbClr val="8F6440"/>
                </a:solidFill>
                <a:latin typeface="Verdana"/>
                <a:cs typeface="Verdana"/>
              </a:rPr>
              <a:t>h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e</a:t>
            </a:r>
            <a:r>
              <a:rPr dirty="0" sz="2000" spc="-225" b="1">
                <a:solidFill>
                  <a:srgbClr val="8F6440"/>
                </a:solidFill>
                <a:latin typeface="Verdana"/>
                <a:cs typeface="Verdana"/>
              </a:rPr>
              <a:t> 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v</a:t>
            </a:r>
            <a:r>
              <a:rPr dirty="0" sz="2000" spc="-185" b="1">
                <a:solidFill>
                  <a:srgbClr val="8F6440"/>
                </a:solidFill>
                <a:latin typeface="Verdana"/>
                <a:cs typeface="Verdana"/>
              </a:rPr>
              <a:t>a</a:t>
            </a:r>
            <a:r>
              <a:rPr dirty="0" sz="2000" spc="-145" b="1">
                <a:solidFill>
                  <a:srgbClr val="8F6440"/>
                </a:solidFill>
                <a:latin typeface="Verdana"/>
                <a:cs typeface="Verdana"/>
              </a:rPr>
              <a:t>r</a:t>
            </a:r>
            <a:r>
              <a:rPr dirty="0" sz="2000" spc="-145" b="1">
                <a:solidFill>
                  <a:srgbClr val="8F6440"/>
                </a:solidFill>
                <a:latin typeface="Verdana"/>
                <a:cs typeface="Verdana"/>
              </a:rPr>
              <a:t>i</a:t>
            </a:r>
            <a:r>
              <a:rPr dirty="0" sz="2000" spc="-185" b="1">
                <a:solidFill>
                  <a:srgbClr val="8F6440"/>
                </a:solidFill>
                <a:latin typeface="Verdana"/>
                <a:cs typeface="Verdana"/>
              </a:rPr>
              <a:t>a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b</a:t>
            </a:r>
            <a:r>
              <a:rPr dirty="0" sz="2000" spc="-145" b="1">
                <a:solidFill>
                  <a:srgbClr val="8F6440"/>
                </a:solidFill>
                <a:latin typeface="Verdana"/>
                <a:cs typeface="Verdana"/>
              </a:rPr>
              <a:t>l</a:t>
            </a:r>
            <a:r>
              <a:rPr dirty="0" sz="2000" spc="-140" b="1">
                <a:solidFill>
                  <a:srgbClr val="8F6440"/>
                </a:solidFill>
                <a:latin typeface="Verdana"/>
                <a:cs typeface="Verdana"/>
              </a:rPr>
              <a:t>e</a:t>
            </a:r>
            <a:r>
              <a:rPr dirty="0" sz="2000" spc="-65" b="1">
                <a:solidFill>
                  <a:srgbClr val="8F6440"/>
                </a:solidFill>
                <a:latin typeface="Verdana"/>
                <a:cs typeface="Verdana"/>
              </a:rPr>
              <a:t>s</a:t>
            </a:r>
            <a:r>
              <a:rPr dirty="0" sz="2000" spc="-225" b="1">
                <a:solidFill>
                  <a:srgbClr val="8F6440"/>
                </a:solidFill>
                <a:latin typeface="Verdana"/>
                <a:cs typeface="Verdana"/>
              </a:rPr>
              <a:t> </a:t>
            </a:r>
            <a:r>
              <a:rPr dirty="0" sz="2000" spc="-145" b="1">
                <a:solidFill>
                  <a:srgbClr val="8F6440"/>
                </a:solidFill>
                <a:latin typeface="Verdana"/>
                <a:cs typeface="Verdana"/>
              </a:rPr>
              <a:t>i</a:t>
            </a:r>
            <a:r>
              <a:rPr dirty="0" sz="2000" spc="-185" b="1">
                <a:solidFill>
                  <a:srgbClr val="8F6440"/>
                </a:solidFill>
                <a:latin typeface="Verdana"/>
                <a:cs typeface="Verdana"/>
              </a:rPr>
              <a:t>n</a:t>
            </a:r>
            <a:r>
              <a:rPr dirty="0" sz="2000" spc="-225" b="1">
                <a:solidFill>
                  <a:srgbClr val="8F6440"/>
                </a:solidFill>
                <a:latin typeface="Verdana"/>
                <a:cs typeface="Verdana"/>
              </a:rPr>
              <a:t> </a:t>
            </a:r>
            <a:r>
              <a:rPr dirty="0" sz="2000" spc="-140" b="1">
                <a:solidFill>
                  <a:srgbClr val="8F6440"/>
                </a:solidFill>
                <a:latin typeface="Verdana"/>
                <a:cs typeface="Verdana"/>
              </a:rPr>
              <a:t>t</a:t>
            </a:r>
            <a:r>
              <a:rPr dirty="0" sz="2000" spc="-185" b="1">
                <a:solidFill>
                  <a:srgbClr val="8F6440"/>
                </a:solidFill>
                <a:latin typeface="Verdana"/>
                <a:cs typeface="Verdana"/>
              </a:rPr>
              <a:t>h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e</a:t>
            </a:r>
            <a:r>
              <a:rPr dirty="0" sz="2000" spc="-225" b="1">
                <a:solidFill>
                  <a:srgbClr val="8F6440"/>
                </a:solidFill>
                <a:latin typeface="Verdana"/>
                <a:cs typeface="Verdana"/>
              </a:rPr>
              <a:t> 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d</a:t>
            </a:r>
            <a:r>
              <a:rPr dirty="0" sz="2000" spc="-185" b="1">
                <a:solidFill>
                  <a:srgbClr val="8F6440"/>
                </a:solidFill>
                <a:latin typeface="Verdana"/>
                <a:cs typeface="Verdana"/>
              </a:rPr>
              <a:t>a</a:t>
            </a:r>
            <a:r>
              <a:rPr dirty="0" sz="2000" spc="-140" b="1">
                <a:solidFill>
                  <a:srgbClr val="8F6440"/>
                </a:solidFill>
                <a:latin typeface="Verdana"/>
                <a:cs typeface="Verdana"/>
              </a:rPr>
              <a:t>t</a:t>
            </a:r>
            <a:r>
              <a:rPr dirty="0" sz="2000" spc="-185" b="1">
                <a:solidFill>
                  <a:srgbClr val="8F6440"/>
                </a:solidFill>
                <a:latin typeface="Verdana"/>
                <a:cs typeface="Verdana"/>
              </a:rPr>
              <a:t>a</a:t>
            </a:r>
            <a:r>
              <a:rPr dirty="0" sz="2000" spc="-70" b="1">
                <a:solidFill>
                  <a:srgbClr val="8F6440"/>
                </a:solidFill>
                <a:latin typeface="Verdana"/>
                <a:cs typeface="Verdana"/>
              </a:rPr>
              <a:t>s</a:t>
            </a:r>
            <a:r>
              <a:rPr dirty="0" sz="2000" spc="-140" b="1">
                <a:solidFill>
                  <a:srgbClr val="8F6440"/>
                </a:solidFill>
                <a:latin typeface="Verdana"/>
                <a:cs typeface="Verdana"/>
              </a:rPr>
              <a:t>e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t</a:t>
            </a:r>
            <a:r>
              <a:rPr dirty="0" sz="2000" spc="-225" b="1">
                <a:solidFill>
                  <a:srgbClr val="8F6440"/>
                </a:solidFill>
                <a:latin typeface="Verdana"/>
                <a:cs typeface="Verdana"/>
              </a:rPr>
              <a:t> </a:t>
            </a:r>
            <a:r>
              <a:rPr dirty="0" sz="2000" spc="-145" b="1">
                <a:solidFill>
                  <a:srgbClr val="8F6440"/>
                </a:solidFill>
                <a:latin typeface="Verdana"/>
                <a:cs typeface="Verdana"/>
              </a:rPr>
              <a:t>i</a:t>
            </a:r>
            <a:r>
              <a:rPr dirty="0" sz="2000" spc="-190" b="1">
                <a:solidFill>
                  <a:srgbClr val="8F6440"/>
                </a:solidFill>
                <a:latin typeface="Verdana"/>
                <a:cs typeface="Verdana"/>
              </a:rPr>
              <a:t>n</a:t>
            </a:r>
            <a:r>
              <a:rPr dirty="0" sz="2000" spc="-10" b="1">
                <a:solidFill>
                  <a:srgbClr val="8F6440"/>
                </a:solidFill>
                <a:latin typeface="Verdana"/>
                <a:cs typeface="Verdana"/>
              </a:rPr>
              <a:t>c</a:t>
            </a:r>
            <a:r>
              <a:rPr dirty="0" sz="2000" spc="-145" b="1">
                <a:solidFill>
                  <a:srgbClr val="8F6440"/>
                </a:solidFill>
                <a:latin typeface="Verdana"/>
                <a:cs typeface="Verdana"/>
              </a:rPr>
              <a:t>l</a:t>
            </a:r>
            <a:r>
              <a:rPr dirty="0" sz="2000" spc="-190" b="1">
                <a:solidFill>
                  <a:srgbClr val="8F6440"/>
                </a:solidFill>
                <a:latin typeface="Verdana"/>
                <a:cs typeface="Verdana"/>
              </a:rPr>
              <a:t>u</a:t>
            </a:r>
            <a:r>
              <a:rPr dirty="0" sz="2000" spc="-135" b="1">
                <a:solidFill>
                  <a:srgbClr val="8F6440"/>
                </a:solidFill>
                <a:latin typeface="Verdana"/>
                <a:cs typeface="Verdana"/>
              </a:rPr>
              <a:t>d</a:t>
            </a:r>
            <a:r>
              <a:rPr dirty="0" sz="2000" spc="-140" b="1">
                <a:solidFill>
                  <a:srgbClr val="8F6440"/>
                </a:solidFill>
                <a:latin typeface="Verdana"/>
                <a:cs typeface="Verdana"/>
              </a:rPr>
              <a:t>e</a:t>
            </a:r>
            <a:r>
              <a:rPr dirty="0" sz="2000" spc="-210" b="1">
                <a:solidFill>
                  <a:srgbClr val="8F644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ID:</a:t>
            </a:r>
            <a:r>
              <a:rPr dirty="0" sz="2000" spc="-5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Unique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identifier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each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policyholder</a:t>
            </a:r>
            <a:endParaRPr sz="2000">
              <a:latin typeface="Trebuchet MS"/>
              <a:cs typeface="Trebuchet MS"/>
            </a:endParaRPr>
          </a:p>
          <a:p>
            <a:pPr marL="443865" marR="8255">
              <a:lnSpc>
                <a:spcPct val="115599"/>
              </a:lnSpc>
            </a:pP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Target:</a:t>
            </a:r>
            <a:r>
              <a:rPr dirty="0" sz="2000" spc="1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Binary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variable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indicating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whether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not</a:t>
            </a:r>
            <a:r>
              <a:rPr dirty="0" sz="2000" spc="1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policyholder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filed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claim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dirty="0" sz="2000" spc="1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1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following </a:t>
            </a:r>
            <a:r>
              <a:rPr dirty="0" sz="2000" spc="-58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year</a:t>
            </a:r>
            <a:endParaRPr sz="2000">
              <a:latin typeface="Trebuchet MS"/>
              <a:cs typeface="Trebuchet MS"/>
            </a:endParaRPr>
          </a:p>
          <a:p>
            <a:pPr marL="443865" marR="9525">
              <a:lnSpc>
                <a:spcPct val="115599"/>
              </a:lnSpc>
            </a:pP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Features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 prefix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'ps_ind':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Binary variables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indicating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whether or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not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policyholder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30">
                <a:solidFill>
                  <a:srgbClr val="4F4B44"/>
                </a:solidFill>
                <a:latin typeface="Trebuchet MS"/>
                <a:cs typeface="Trebuchet MS"/>
              </a:rPr>
              <a:t>has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certain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medical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history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property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ownership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status</a:t>
            </a:r>
            <a:endParaRPr sz="2000">
              <a:latin typeface="Trebuchet MS"/>
              <a:cs typeface="Trebuchet MS"/>
            </a:endParaRPr>
          </a:p>
          <a:p>
            <a:pPr marL="443865" marR="5080">
              <a:lnSpc>
                <a:spcPct val="115599"/>
              </a:lnSpc>
            </a:pP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Features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with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prefix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'ps_reg':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Continuous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variables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indicating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policyholder's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location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Brazil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Features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prefix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'ps_car':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Binary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continuous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variables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indicating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policyholder's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vehicle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characteristics,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such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0">
                <a:solidFill>
                  <a:srgbClr val="4F4B44"/>
                </a:solidFill>
                <a:latin typeface="Trebuchet MS"/>
                <a:cs typeface="Trebuchet MS"/>
              </a:rPr>
              <a:t>as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make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model,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age,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4F4B44"/>
                </a:solidFill>
                <a:latin typeface="Trebuchet MS"/>
                <a:cs typeface="Trebuchet MS"/>
              </a:rPr>
              <a:t>damage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indicators</a:t>
            </a:r>
            <a:endParaRPr sz="2000">
              <a:latin typeface="Trebuchet MS"/>
              <a:cs typeface="Trebuchet MS"/>
            </a:endParaRPr>
          </a:p>
          <a:p>
            <a:pPr marL="443865" marR="5080">
              <a:lnSpc>
                <a:spcPct val="115599"/>
              </a:lnSpc>
            </a:pP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Features</a:t>
            </a:r>
            <a:r>
              <a:rPr dirty="0" sz="2000" spc="2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dirty="0" sz="2000" spc="2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prefix</a:t>
            </a:r>
            <a:r>
              <a:rPr dirty="0" sz="2000" spc="2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'ps_calc':</a:t>
            </a:r>
            <a:r>
              <a:rPr dirty="0" sz="2000" spc="2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Continuous</a:t>
            </a:r>
            <a:r>
              <a:rPr dirty="0" sz="2000" spc="2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variables</a:t>
            </a:r>
            <a:r>
              <a:rPr dirty="0" sz="2000" spc="2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indicating</a:t>
            </a:r>
            <a:r>
              <a:rPr dirty="0" sz="2000" spc="2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calculated</a:t>
            </a:r>
            <a:r>
              <a:rPr dirty="0" sz="2000" spc="2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values</a:t>
            </a:r>
            <a:r>
              <a:rPr dirty="0" sz="2000" spc="2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based</a:t>
            </a:r>
            <a:r>
              <a:rPr dirty="0" sz="2000" spc="2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dirty="0" sz="2000" spc="26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-58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other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variables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52534"/>
            <a:ext cx="53701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0564" algn="l"/>
              </a:tabLst>
            </a:pP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	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100">
                <a:latin typeface="Cambria"/>
                <a:cs typeface="Cambria"/>
              </a:rPr>
              <a:t> </a:t>
            </a:r>
            <a:r>
              <a:rPr dirty="0" sz="4000" spc="240">
                <a:latin typeface="Cambria"/>
                <a:cs typeface="Cambria"/>
              </a:rPr>
              <a:t>V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70">
                <a:latin typeface="Cambria"/>
                <a:cs typeface="Cambria"/>
              </a:rPr>
              <a:t>R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40">
                <a:latin typeface="Cambria"/>
                <a:cs typeface="Cambria"/>
              </a:rPr>
              <a:t>V</a:t>
            </a:r>
            <a:r>
              <a:rPr dirty="0" sz="4000" spc="-100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50">
                <a:latin typeface="Cambria"/>
                <a:cs typeface="Cambria"/>
              </a:rPr>
              <a:t>W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79" y="10440"/>
            <a:ext cx="8782050" cy="10273665"/>
          </a:xfrm>
          <a:custGeom>
            <a:avLst/>
            <a:gdLst/>
            <a:ahLst/>
            <a:cxnLst/>
            <a:rect l="l" t="t" r="r" b="b"/>
            <a:pathLst>
              <a:path w="8782050" h="10273665">
                <a:moveTo>
                  <a:pt x="13083" y="10273190"/>
                </a:moveTo>
                <a:lnTo>
                  <a:pt x="4445" y="10256446"/>
                </a:lnTo>
                <a:lnTo>
                  <a:pt x="750" y="10240514"/>
                </a:lnTo>
                <a:lnTo>
                  <a:pt x="0" y="10225198"/>
                </a:lnTo>
                <a:lnTo>
                  <a:pt x="194" y="10210299"/>
                </a:lnTo>
                <a:lnTo>
                  <a:pt x="194" y="94586"/>
                </a:lnTo>
                <a:lnTo>
                  <a:pt x="1666" y="41367"/>
                </a:lnTo>
                <a:lnTo>
                  <a:pt x="11794" y="14039"/>
                </a:lnTo>
                <a:lnTo>
                  <a:pt x="39147" y="3971"/>
                </a:lnTo>
                <a:lnTo>
                  <a:pt x="92292" y="2532"/>
                </a:lnTo>
                <a:lnTo>
                  <a:pt x="8723807" y="2883"/>
                </a:lnTo>
                <a:lnTo>
                  <a:pt x="8739392" y="1601"/>
                </a:lnTo>
                <a:lnTo>
                  <a:pt x="8755591" y="0"/>
                </a:lnTo>
                <a:lnTo>
                  <a:pt x="8769813" y="1451"/>
                </a:lnTo>
                <a:lnTo>
                  <a:pt x="8779465" y="9325"/>
                </a:lnTo>
                <a:lnTo>
                  <a:pt x="8781739" y="23487"/>
                </a:lnTo>
                <a:lnTo>
                  <a:pt x="8776126" y="37857"/>
                </a:lnTo>
                <a:lnTo>
                  <a:pt x="8766382" y="51899"/>
                </a:lnTo>
                <a:lnTo>
                  <a:pt x="8756265" y="65072"/>
                </a:lnTo>
                <a:lnTo>
                  <a:pt x="8725381" y="109777"/>
                </a:lnTo>
                <a:lnTo>
                  <a:pt x="8695915" y="155372"/>
                </a:lnTo>
                <a:lnTo>
                  <a:pt x="8667435" y="201583"/>
                </a:lnTo>
                <a:lnTo>
                  <a:pt x="8611703" y="294764"/>
                </a:lnTo>
                <a:lnTo>
                  <a:pt x="8583586" y="341190"/>
                </a:lnTo>
                <a:lnTo>
                  <a:pt x="8554725" y="387143"/>
                </a:lnTo>
                <a:lnTo>
                  <a:pt x="8526365" y="431736"/>
                </a:lnTo>
                <a:lnTo>
                  <a:pt x="8442042" y="566202"/>
                </a:lnTo>
                <a:lnTo>
                  <a:pt x="8413436" y="610680"/>
                </a:lnTo>
                <a:lnTo>
                  <a:pt x="8384205" y="654700"/>
                </a:lnTo>
                <a:lnTo>
                  <a:pt x="8354123" y="698088"/>
                </a:lnTo>
                <a:lnTo>
                  <a:pt x="8324100" y="740170"/>
                </a:lnTo>
                <a:lnTo>
                  <a:pt x="8293639" y="782027"/>
                </a:lnTo>
                <a:lnTo>
                  <a:pt x="8262300" y="823351"/>
                </a:lnTo>
                <a:lnTo>
                  <a:pt x="8229645" y="863831"/>
                </a:lnTo>
                <a:lnTo>
                  <a:pt x="8163811" y="938742"/>
                </a:lnTo>
                <a:lnTo>
                  <a:pt x="8133511" y="975340"/>
                </a:lnTo>
                <a:lnTo>
                  <a:pt x="8104022" y="1012675"/>
                </a:lnTo>
                <a:lnTo>
                  <a:pt x="8075034" y="1050472"/>
                </a:lnTo>
                <a:lnTo>
                  <a:pt x="8017311" y="1126341"/>
                </a:lnTo>
                <a:lnTo>
                  <a:pt x="7987954" y="1163860"/>
                </a:lnTo>
                <a:lnTo>
                  <a:pt x="7956148" y="1202261"/>
                </a:lnTo>
                <a:lnTo>
                  <a:pt x="7923090" y="1239408"/>
                </a:lnTo>
                <a:lnTo>
                  <a:pt x="7888938" y="1275455"/>
                </a:lnTo>
                <a:lnTo>
                  <a:pt x="7853845" y="1310553"/>
                </a:lnTo>
                <a:lnTo>
                  <a:pt x="7817966" y="1344855"/>
                </a:lnTo>
                <a:lnTo>
                  <a:pt x="7781459" y="1378513"/>
                </a:lnTo>
                <a:lnTo>
                  <a:pt x="7744476" y="1411680"/>
                </a:lnTo>
                <a:lnTo>
                  <a:pt x="7707175" y="1444507"/>
                </a:lnTo>
                <a:lnTo>
                  <a:pt x="7633936" y="1508401"/>
                </a:lnTo>
                <a:lnTo>
                  <a:pt x="7597948" y="1539504"/>
                </a:lnTo>
                <a:lnTo>
                  <a:pt x="7561393" y="1569853"/>
                </a:lnTo>
                <a:lnTo>
                  <a:pt x="7523915" y="1598847"/>
                </a:lnTo>
                <a:lnTo>
                  <a:pt x="7485160" y="1625885"/>
                </a:lnTo>
                <a:lnTo>
                  <a:pt x="7357905" y="1709545"/>
                </a:lnTo>
                <a:lnTo>
                  <a:pt x="7315266" y="1737145"/>
                </a:lnTo>
                <a:lnTo>
                  <a:pt x="7272368" y="1764356"/>
                </a:lnTo>
                <a:lnTo>
                  <a:pt x="7229118" y="1791030"/>
                </a:lnTo>
                <a:lnTo>
                  <a:pt x="7185429" y="1817020"/>
                </a:lnTo>
                <a:lnTo>
                  <a:pt x="7139751" y="1843144"/>
                </a:lnTo>
                <a:lnTo>
                  <a:pt x="7093687" y="1868547"/>
                </a:lnTo>
                <a:lnTo>
                  <a:pt x="7047258" y="1893220"/>
                </a:lnTo>
                <a:lnTo>
                  <a:pt x="7000484" y="1917154"/>
                </a:lnTo>
                <a:lnTo>
                  <a:pt x="6953386" y="1940342"/>
                </a:lnTo>
                <a:lnTo>
                  <a:pt x="6905985" y="1962775"/>
                </a:lnTo>
                <a:lnTo>
                  <a:pt x="6858300" y="1984445"/>
                </a:lnTo>
                <a:lnTo>
                  <a:pt x="6810354" y="2005343"/>
                </a:lnTo>
                <a:lnTo>
                  <a:pt x="6667299" y="2066210"/>
                </a:lnTo>
                <a:lnTo>
                  <a:pt x="6619448" y="2086212"/>
                </a:lnTo>
                <a:lnTo>
                  <a:pt x="6571454" y="2105928"/>
                </a:lnTo>
                <a:lnTo>
                  <a:pt x="6523281" y="2125274"/>
                </a:lnTo>
                <a:lnTo>
                  <a:pt x="6474894" y="2144164"/>
                </a:lnTo>
                <a:lnTo>
                  <a:pt x="6380672" y="2179809"/>
                </a:lnTo>
                <a:lnTo>
                  <a:pt x="6335337" y="2197768"/>
                </a:lnTo>
                <a:lnTo>
                  <a:pt x="6290206" y="2216266"/>
                </a:lnTo>
                <a:lnTo>
                  <a:pt x="6245232" y="2235182"/>
                </a:lnTo>
                <a:lnTo>
                  <a:pt x="6065978" y="2312562"/>
                </a:lnTo>
                <a:lnTo>
                  <a:pt x="6021090" y="2331721"/>
                </a:lnTo>
                <a:lnTo>
                  <a:pt x="5976078" y="2350562"/>
                </a:lnTo>
                <a:lnTo>
                  <a:pt x="5930897" y="2368959"/>
                </a:lnTo>
                <a:lnTo>
                  <a:pt x="5748685" y="2440333"/>
                </a:lnTo>
                <a:lnTo>
                  <a:pt x="5702984" y="2457980"/>
                </a:lnTo>
                <a:lnTo>
                  <a:pt x="5657141" y="2475167"/>
                </a:lnTo>
                <a:lnTo>
                  <a:pt x="5611096" y="2491681"/>
                </a:lnTo>
                <a:lnTo>
                  <a:pt x="5564793" y="2507305"/>
                </a:lnTo>
                <a:lnTo>
                  <a:pt x="5516522" y="2524325"/>
                </a:lnTo>
                <a:lnTo>
                  <a:pt x="5469038" y="2543095"/>
                </a:lnTo>
                <a:lnTo>
                  <a:pt x="5422052" y="2562911"/>
                </a:lnTo>
                <a:lnTo>
                  <a:pt x="5375275" y="2583072"/>
                </a:lnTo>
                <a:lnTo>
                  <a:pt x="5328418" y="2602874"/>
                </a:lnTo>
                <a:lnTo>
                  <a:pt x="5281192" y="2621615"/>
                </a:lnTo>
                <a:lnTo>
                  <a:pt x="5187607" y="2654886"/>
                </a:lnTo>
                <a:lnTo>
                  <a:pt x="5142717" y="2673004"/>
                </a:lnTo>
                <a:lnTo>
                  <a:pt x="5098360" y="2692272"/>
                </a:lnTo>
                <a:lnTo>
                  <a:pt x="5010130" y="2731576"/>
                </a:lnTo>
                <a:lnTo>
                  <a:pt x="4965700" y="2750266"/>
                </a:lnTo>
                <a:lnTo>
                  <a:pt x="4920687" y="2767421"/>
                </a:lnTo>
                <a:lnTo>
                  <a:pt x="4872002" y="2785327"/>
                </a:lnTo>
                <a:lnTo>
                  <a:pt x="4823704" y="2804119"/>
                </a:lnTo>
                <a:lnTo>
                  <a:pt x="4775730" y="2823641"/>
                </a:lnTo>
                <a:lnTo>
                  <a:pt x="4728016" y="2843739"/>
                </a:lnTo>
                <a:lnTo>
                  <a:pt x="4680500" y="2864257"/>
                </a:lnTo>
                <a:lnTo>
                  <a:pt x="4538493" y="2926782"/>
                </a:lnTo>
                <a:lnTo>
                  <a:pt x="4443777" y="2968132"/>
                </a:lnTo>
                <a:lnTo>
                  <a:pt x="4396563" y="2989249"/>
                </a:lnTo>
                <a:lnTo>
                  <a:pt x="4349494" y="3010776"/>
                </a:lnTo>
                <a:lnTo>
                  <a:pt x="4302575" y="3032711"/>
                </a:lnTo>
                <a:lnTo>
                  <a:pt x="4255813" y="3055051"/>
                </a:lnTo>
                <a:lnTo>
                  <a:pt x="4209215" y="3077793"/>
                </a:lnTo>
                <a:lnTo>
                  <a:pt x="4162787" y="3100934"/>
                </a:lnTo>
                <a:lnTo>
                  <a:pt x="4116538" y="3124471"/>
                </a:lnTo>
                <a:lnTo>
                  <a:pt x="4070472" y="3148401"/>
                </a:lnTo>
                <a:lnTo>
                  <a:pt x="4024081" y="3173326"/>
                </a:lnTo>
                <a:lnTo>
                  <a:pt x="3978221" y="3199026"/>
                </a:lnTo>
                <a:lnTo>
                  <a:pt x="3932778" y="3225317"/>
                </a:lnTo>
                <a:lnTo>
                  <a:pt x="3887637" y="3252019"/>
                </a:lnTo>
                <a:lnTo>
                  <a:pt x="3797808" y="3305923"/>
                </a:lnTo>
                <a:lnTo>
                  <a:pt x="3755751" y="3331850"/>
                </a:lnTo>
                <a:lnTo>
                  <a:pt x="3714233" y="3358698"/>
                </a:lnTo>
                <a:lnTo>
                  <a:pt x="3673234" y="3386415"/>
                </a:lnTo>
                <a:lnTo>
                  <a:pt x="3632733" y="3414947"/>
                </a:lnTo>
                <a:lnTo>
                  <a:pt x="3592709" y="3444242"/>
                </a:lnTo>
                <a:lnTo>
                  <a:pt x="3553142" y="3474245"/>
                </a:lnTo>
                <a:lnTo>
                  <a:pt x="3514012" y="3504904"/>
                </a:lnTo>
                <a:lnTo>
                  <a:pt x="3473010" y="3537828"/>
                </a:lnTo>
                <a:lnTo>
                  <a:pt x="3432342" y="3571121"/>
                </a:lnTo>
                <a:lnTo>
                  <a:pt x="3392025" y="3604798"/>
                </a:lnTo>
                <a:lnTo>
                  <a:pt x="3352078" y="3638878"/>
                </a:lnTo>
                <a:lnTo>
                  <a:pt x="3312517" y="3673376"/>
                </a:lnTo>
                <a:lnTo>
                  <a:pt x="3273360" y="3708310"/>
                </a:lnTo>
                <a:lnTo>
                  <a:pt x="3234625" y="3743697"/>
                </a:lnTo>
                <a:lnTo>
                  <a:pt x="3196330" y="3779553"/>
                </a:lnTo>
                <a:lnTo>
                  <a:pt x="3158491" y="3815895"/>
                </a:lnTo>
                <a:lnTo>
                  <a:pt x="3121127" y="3852741"/>
                </a:lnTo>
                <a:lnTo>
                  <a:pt x="3086951" y="3887450"/>
                </a:lnTo>
                <a:lnTo>
                  <a:pt x="3053291" y="3922677"/>
                </a:lnTo>
                <a:lnTo>
                  <a:pt x="3020103" y="3958372"/>
                </a:lnTo>
                <a:lnTo>
                  <a:pt x="2987344" y="3994481"/>
                </a:lnTo>
                <a:lnTo>
                  <a:pt x="2954969" y="4030952"/>
                </a:lnTo>
                <a:lnTo>
                  <a:pt x="2922935" y="4067734"/>
                </a:lnTo>
                <a:lnTo>
                  <a:pt x="2891197" y="4104773"/>
                </a:lnTo>
                <a:lnTo>
                  <a:pt x="2859712" y="4142019"/>
                </a:lnTo>
                <a:lnTo>
                  <a:pt x="2826379" y="4182690"/>
                </a:lnTo>
                <a:lnTo>
                  <a:pt x="2794046" y="4224069"/>
                </a:lnTo>
                <a:lnTo>
                  <a:pt x="2762659" y="4266106"/>
                </a:lnTo>
                <a:lnTo>
                  <a:pt x="2732165" y="4308750"/>
                </a:lnTo>
                <a:lnTo>
                  <a:pt x="2702508" y="4351950"/>
                </a:lnTo>
                <a:lnTo>
                  <a:pt x="2673636" y="4395657"/>
                </a:lnTo>
                <a:lnTo>
                  <a:pt x="2645493" y="4439819"/>
                </a:lnTo>
                <a:lnTo>
                  <a:pt x="2618026" y="4484385"/>
                </a:lnTo>
                <a:lnTo>
                  <a:pt x="2591180" y="4529306"/>
                </a:lnTo>
                <a:lnTo>
                  <a:pt x="2564902" y="4574530"/>
                </a:lnTo>
                <a:lnTo>
                  <a:pt x="2539586" y="4619631"/>
                </a:lnTo>
                <a:lnTo>
                  <a:pt x="2515103" y="4665194"/>
                </a:lnTo>
                <a:lnTo>
                  <a:pt x="2491456" y="4711210"/>
                </a:lnTo>
                <a:lnTo>
                  <a:pt x="2468650" y="4757669"/>
                </a:lnTo>
                <a:lnTo>
                  <a:pt x="2446688" y="4804562"/>
                </a:lnTo>
                <a:lnTo>
                  <a:pt x="2425572" y="4851880"/>
                </a:lnTo>
                <a:lnTo>
                  <a:pt x="2405308" y="4899614"/>
                </a:lnTo>
                <a:lnTo>
                  <a:pt x="2385897" y="4947756"/>
                </a:lnTo>
                <a:lnTo>
                  <a:pt x="2367344" y="4996294"/>
                </a:lnTo>
                <a:lnTo>
                  <a:pt x="2349653" y="5045222"/>
                </a:lnTo>
                <a:lnTo>
                  <a:pt x="2333289" y="5092244"/>
                </a:lnTo>
                <a:lnTo>
                  <a:pt x="2301212" y="5186534"/>
                </a:lnTo>
                <a:lnTo>
                  <a:pt x="2269828" y="5281065"/>
                </a:lnTo>
                <a:lnTo>
                  <a:pt x="2192991" y="5517788"/>
                </a:lnTo>
                <a:lnTo>
                  <a:pt x="2177855" y="5566036"/>
                </a:lnTo>
                <a:lnTo>
                  <a:pt x="2163376" y="5614695"/>
                </a:lnTo>
                <a:lnTo>
                  <a:pt x="2149549" y="5663686"/>
                </a:lnTo>
                <a:lnTo>
                  <a:pt x="2136366" y="5712930"/>
                </a:lnTo>
                <a:lnTo>
                  <a:pt x="2123820" y="5762350"/>
                </a:lnTo>
                <a:lnTo>
                  <a:pt x="2111907" y="5811867"/>
                </a:lnTo>
                <a:lnTo>
                  <a:pt x="2104067" y="5840334"/>
                </a:lnTo>
                <a:lnTo>
                  <a:pt x="2085443" y="5896652"/>
                </a:lnTo>
                <a:lnTo>
                  <a:pt x="2065618" y="5974636"/>
                </a:lnTo>
                <a:lnTo>
                  <a:pt x="2054440" y="6024275"/>
                </a:lnTo>
                <a:lnTo>
                  <a:pt x="2043650" y="6074001"/>
                </a:lnTo>
                <a:lnTo>
                  <a:pt x="2012024" y="6223354"/>
                </a:lnTo>
                <a:lnTo>
                  <a:pt x="2001203" y="6273080"/>
                </a:lnTo>
                <a:lnTo>
                  <a:pt x="1989979" y="6322719"/>
                </a:lnTo>
                <a:lnTo>
                  <a:pt x="1978196" y="6372236"/>
                </a:lnTo>
                <a:lnTo>
                  <a:pt x="1965694" y="6421597"/>
                </a:lnTo>
                <a:lnTo>
                  <a:pt x="1952315" y="6470765"/>
                </a:lnTo>
                <a:lnTo>
                  <a:pt x="1941475" y="6515994"/>
                </a:lnTo>
                <a:lnTo>
                  <a:pt x="1932908" y="6561882"/>
                </a:lnTo>
                <a:lnTo>
                  <a:pt x="1924583" y="6607858"/>
                </a:lnTo>
                <a:lnTo>
                  <a:pt x="1914468" y="6653350"/>
                </a:lnTo>
                <a:lnTo>
                  <a:pt x="1889757" y="6747400"/>
                </a:lnTo>
                <a:lnTo>
                  <a:pt x="1876855" y="6794301"/>
                </a:lnTo>
                <a:lnTo>
                  <a:pt x="1863328" y="6841006"/>
                </a:lnTo>
                <a:lnTo>
                  <a:pt x="1848980" y="6887432"/>
                </a:lnTo>
                <a:lnTo>
                  <a:pt x="1833618" y="6933493"/>
                </a:lnTo>
                <a:lnTo>
                  <a:pt x="1818699" y="6979420"/>
                </a:lnTo>
                <a:lnTo>
                  <a:pt x="1805265" y="7025739"/>
                </a:lnTo>
                <a:lnTo>
                  <a:pt x="1792689" y="7072280"/>
                </a:lnTo>
                <a:lnTo>
                  <a:pt x="1780348" y="7118878"/>
                </a:lnTo>
                <a:lnTo>
                  <a:pt x="1767614" y="7165362"/>
                </a:lnTo>
                <a:lnTo>
                  <a:pt x="1753864" y="7211566"/>
                </a:lnTo>
                <a:lnTo>
                  <a:pt x="1738472" y="7257321"/>
                </a:lnTo>
                <a:lnTo>
                  <a:pt x="1722044" y="7303902"/>
                </a:lnTo>
                <a:lnTo>
                  <a:pt x="1706243" y="7350687"/>
                </a:lnTo>
                <a:lnTo>
                  <a:pt x="1690940" y="7397636"/>
                </a:lnTo>
                <a:lnTo>
                  <a:pt x="1676005" y="7444707"/>
                </a:lnTo>
                <a:lnTo>
                  <a:pt x="1617366" y="7633421"/>
                </a:lnTo>
                <a:lnTo>
                  <a:pt x="1602334" y="7680505"/>
                </a:lnTo>
                <a:lnTo>
                  <a:pt x="1586895" y="7727471"/>
                </a:lnTo>
                <a:lnTo>
                  <a:pt x="1570918" y="7774278"/>
                </a:lnTo>
                <a:lnTo>
                  <a:pt x="1554275" y="7820886"/>
                </a:lnTo>
                <a:lnTo>
                  <a:pt x="1535666" y="7870198"/>
                </a:lnTo>
                <a:lnTo>
                  <a:pt x="1516361" y="7919246"/>
                </a:lnTo>
                <a:lnTo>
                  <a:pt x="1477235" y="8017098"/>
                </a:lnTo>
                <a:lnTo>
                  <a:pt x="1458200" y="8066177"/>
                </a:lnTo>
                <a:lnTo>
                  <a:pt x="1440043" y="8115540"/>
                </a:lnTo>
                <a:lnTo>
                  <a:pt x="1406792" y="8213602"/>
                </a:lnTo>
                <a:lnTo>
                  <a:pt x="1389090" y="8261284"/>
                </a:lnTo>
                <a:lnTo>
                  <a:pt x="1370263" y="8308464"/>
                </a:lnTo>
                <a:lnTo>
                  <a:pt x="1350529" y="8355233"/>
                </a:lnTo>
                <a:lnTo>
                  <a:pt x="1330101" y="8401683"/>
                </a:lnTo>
                <a:lnTo>
                  <a:pt x="1309194" y="8447906"/>
                </a:lnTo>
                <a:lnTo>
                  <a:pt x="1225672" y="8629888"/>
                </a:lnTo>
                <a:lnTo>
                  <a:pt x="1205191" y="8673494"/>
                </a:lnTo>
                <a:lnTo>
                  <a:pt x="1184321" y="8716945"/>
                </a:lnTo>
                <a:lnTo>
                  <a:pt x="1163072" y="8760239"/>
                </a:lnTo>
                <a:lnTo>
                  <a:pt x="1141454" y="8803377"/>
                </a:lnTo>
                <a:lnTo>
                  <a:pt x="1119476" y="8846359"/>
                </a:lnTo>
                <a:lnTo>
                  <a:pt x="1097148" y="8889184"/>
                </a:lnTo>
                <a:lnTo>
                  <a:pt x="1074480" y="8931854"/>
                </a:lnTo>
                <a:lnTo>
                  <a:pt x="1051480" y="8974367"/>
                </a:lnTo>
                <a:lnTo>
                  <a:pt x="1026457" y="9019083"/>
                </a:lnTo>
                <a:lnTo>
                  <a:pt x="1000590" y="9063204"/>
                </a:lnTo>
                <a:lnTo>
                  <a:pt x="973955" y="9106782"/>
                </a:lnTo>
                <a:lnTo>
                  <a:pt x="946627" y="9149873"/>
                </a:lnTo>
                <a:lnTo>
                  <a:pt x="918680" y="9192530"/>
                </a:lnTo>
                <a:lnTo>
                  <a:pt x="890190" y="9234805"/>
                </a:lnTo>
                <a:lnTo>
                  <a:pt x="861231" y="9276754"/>
                </a:lnTo>
                <a:lnTo>
                  <a:pt x="831879" y="9318430"/>
                </a:lnTo>
                <a:lnTo>
                  <a:pt x="802207" y="9359886"/>
                </a:lnTo>
                <a:lnTo>
                  <a:pt x="742206" y="9442354"/>
                </a:lnTo>
                <a:lnTo>
                  <a:pt x="712027" y="9483473"/>
                </a:lnTo>
                <a:lnTo>
                  <a:pt x="683114" y="9521496"/>
                </a:lnTo>
                <a:lnTo>
                  <a:pt x="653284" y="9558848"/>
                </a:lnTo>
                <a:lnTo>
                  <a:pt x="592744" y="9632922"/>
                </a:lnTo>
                <a:lnTo>
                  <a:pt x="562972" y="9670334"/>
                </a:lnTo>
                <a:lnTo>
                  <a:pt x="503405" y="9749465"/>
                </a:lnTo>
                <a:lnTo>
                  <a:pt x="471799" y="9789675"/>
                </a:lnTo>
                <a:lnTo>
                  <a:pt x="439402" y="9829159"/>
                </a:lnTo>
                <a:lnTo>
                  <a:pt x="406282" y="9867990"/>
                </a:lnTo>
                <a:lnTo>
                  <a:pt x="372504" y="9906242"/>
                </a:lnTo>
                <a:lnTo>
                  <a:pt x="338134" y="9943989"/>
                </a:lnTo>
                <a:lnTo>
                  <a:pt x="303239" y="9981306"/>
                </a:lnTo>
                <a:lnTo>
                  <a:pt x="267885" y="10018265"/>
                </a:lnTo>
                <a:lnTo>
                  <a:pt x="232136" y="10054941"/>
                </a:lnTo>
                <a:lnTo>
                  <a:pt x="196061" y="10091408"/>
                </a:lnTo>
                <a:lnTo>
                  <a:pt x="13083" y="10273190"/>
                </a:lnTo>
                <a:close/>
              </a:path>
            </a:pathLst>
          </a:custGeom>
          <a:solidFill>
            <a:srgbClr val="F1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52531"/>
            <a:ext cx="72624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0564" algn="l"/>
              </a:tabLst>
            </a:pP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T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20">
                <a:latin typeface="Cambria"/>
                <a:cs typeface="Cambria"/>
              </a:rPr>
              <a:t>A	</a:t>
            </a:r>
            <a:r>
              <a:rPr dirty="0" sz="4000" spc="40">
                <a:latin typeface="Cambria"/>
                <a:cs typeface="Cambria"/>
              </a:rPr>
              <a:t>P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170">
                <a:latin typeface="Cambria"/>
                <a:cs typeface="Cambria"/>
              </a:rPr>
              <a:t>R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40">
                <a:latin typeface="Cambria"/>
                <a:cs typeface="Cambria"/>
              </a:rPr>
              <a:t>P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170">
                <a:latin typeface="Cambria"/>
                <a:cs typeface="Cambria"/>
              </a:rPr>
              <a:t>R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470">
                <a:latin typeface="Cambria"/>
                <a:cs typeface="Cambria"/>
              </a:rPr>
              <a:t>C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5">
                <a:latin typeface="Cambria"/>
                <a:cs typeface="Cambria"/>
              </a:rPr>
              <a:t>S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5">
                <a:latin typeface="Cambria"/>
                <a:cs typeface="Cambria"/>
              </a:rPr>
              <a:t>S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0">
                <a:latin typeface="Cambria"/>
                <a:cs typeface="Cambria"/>
              </a:rPr>
              <a:t> </a:t>
            </a:r>
            <a:r>
              <a:rPr dirty="0" sz="4000" spc="565">
                <a:latin typeface="Cambria"/>
                <a:cs typeface="Cambria"/>
              </a:rPr>
              <a:t>G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720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55"/>
              </a:spcBef>
            </a:pPr>
            <a:r>
              <a:rPr dirty="0" spc="70"/>
              <a:t>Handling</a:t>
            </a:r>
            <a:r>
              <a:rPr dirty="0" spc="-150"/>
              <a:t> </a:t>
            </a:r>
            <a:r>
              <a:rPr dirty="0" spc="85"/>
              <a:t>uncommon</a:t>
            </a:r>
            <a:r>
              <a:rPr dirty="0" spc="-145"/>
              <a:t> </a:t>
            </a:r>
            <a:r>
              <a:rPr dirty="0" spc="60"/>
              <a:t>features</a:t>
            </a:r>
          </a:p>
          <a:p>
            <a:pPr algn="just" marL="12700" marR="5080">
              <a:lnSpc>
                <a:spcPct val="115599"/>
              </a:lnSpc>
              <a:spcBef>
                <a:spcPts val="885"/>
              </a:spcBef>
            </a:pPr>
            <a:r>
              <a:rPr dirty="0" spc="20" b="0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 the</a:t>
            </a:r>
            <a:r>
              <a:rPr dirty="0" spc="30" b="0">
                <a:solidFill>
                  <a:srgbClr val="4F4B44"/>
                </a:solidFill>
                <a:latin typeface="Trebuchet MS"/>
                <a:cs typeface="Trebuchet MS"/>
              </a:rPr>
              <a:t> dataset,</a:t>
            </a:r>
            <a:r>
              <a:rPr dirty="0" spc="3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there</a:t>
            </a:r>
            <a:r>
              <a:rPr dirty="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4F4B44"/>
                </a:solidFill>
                <a:latin typeface="Trebuchet MS"/>
                <a:cs typeface="Trebuchet MS"/>
              </a:rPr>
              <a:t>are</a:t>
            </a:r>
            <a:r>
              <a:rPr dirty="0" spc="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120" b="0">
                <a:solidFill>
                  <a:srgbClr val="4F4B44"/>
                </a:solidFill>
                <a:latin typeface="Trebuchet MS"/>
                <a:cs typeface="Trebuchet MS"/>
              </a:rPr>
              <a:t>some</a:t>
            </a:r>
            <a:r>
              <a:rPr dirty="0" spc="12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0" b="0">
                <a:solidFill>
                  <a:srgbClr val="4F4B44"/>
                </a:solidFill>
                <a:latin typeface="Trebuchet MS"/>
                <a:cs typeface="Trebuchet MS"/>
              </a:rPr>
              <a:t>features</a:t>
            </a:r>
            <a:r>
              <a:rPr dirty="0" spc="5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4F4B44"/>
                </a:solidFill>
                <a:latin typeface="Trebuchet MS"/>
                <a:cs typeface="Trebuchet MS"/>
              </a:rPr>
              <a:t>that</a:t>
            </a:r>
            <a:r>
              <a:rPr dirty="0" spc="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4F4B44"/>
                </a:solidFill>
                <a:latin typeface="Trebuchet MS"/>
                <a:cs typeface="Trebuchet MS"/>
              </a:rPr>
              <a:t>are </a:t>
            </a:r>
            <a:r>
              <a:rPr dirty="0" spc="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85" b="0">
                <a:solidFill>
                  <a:srgbClr val="4F4B44"/>
                </a:solidFill>
                <a:latin typeface="Trebuchet MS"/>
                <a:cs typeface="Trebuchet MS"/>
              </a:rPr>
              <a:t>uncommon </a:t>
            </a:r>
            <a:r>
              <a:rPr dirty="0" spc="50" b="0">
                <a:solidFill>
                  <a:srgbClr val="4F4B44"/>
                </a:solidFill>
                <a:latin typeface="Trebuchet MS"/>
                <a:cs typeface="Trebuchet MS"/>
              </a:rPr>
              <a:t>or </a:t>
            </a:r>
            <a:r>
              <a:rPr dirty="0" spc="85" b="0">
                <a:solidFill>
                  <a:srgbClr val="4F4B44"/>
                </a:solidFill>
                <a:latin typeface="Trebuchet MS"/>
                <a:cs typeface="Trebuchet MS"/>
              </a:rPr>
              <a:t>have </a:t>
            </a:r>
            <a:r>
              <a:rPr dirty="0" spc="75" b="0">
                <a:solidFill>
                  <a:srgbClr val="4F4B44"/>
                </a:solidFill>
                <a:latin typeface="Trebuchet MS"/>
                <a:cs typeface="Trebuchet MS"/>
              </a:rPr>
              <a:t>very </a:t>
            </a:r>
            <a:r>
              <a:rPr dirty="0" spc="60" b="0">
                <a:solidFill>
                  <a:srgbClr val="4F4B44"/>
                </a:solidFill>
                <a:latin typeface="Trebuchet MS"/>
                <a:cs typeface="Trebuchet MS"/>
              </a:rPr>
              <a:t>few </a:t>
            </a:r>
            <a:r>
              <a:rPr dirty="0" spc="75" b="0">
                <a:solidFill>
                  <a:srgbClr val="4F4B44"/>
                </a:solidFill>
                <a:latin typeface="Trebuchet MS"/>
                <a:cs typeface="Trebuchet MS"/>
              </a:rPr>
              <a:t>instances </a:t>
            </a:r>
            <a:r>
              <a:rPr dirty="0" spc="-15" b="0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pc="30" b="0">
                <a:solidFill>
                  <a:srgbClr val="4F4B44"/>
                </a:solidFill>
                <a:latin typeface="Trebuchet MS"/>
                <a:cs typeface="Trebuchet MS"/>
              </a:rPr>
              <a:t>dataset. </a:t>
            </a:r>
            <a:r>
              <a:rPr dirty="0" spc="3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114" b="0">
                <a:solidFill>
                  <a:srgbClr val="4F4B44"/>
                </a:solidFill>
                <a:latin typeface="Trebuchet MS"/>
                <a:cs typeface="Trebuchet MS"/>
              </a:rPr>
              <a:t>These</a:t>
            </a:r>
            <a:r>
              <a:rPr dirty="0" spc="12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0" b="0">
                <a:solidFill>
                  <a:srgbClr val="4F4B44"/>
                </a:solidFill>
                <a:latin typeface="Trebuchet MS"/>
                <a:cs typeface="Trebuchet MS"/>
              </a:rPr>
              <a:t>features</a:t>
            </a:r>
            <a:r>
              <a:rPr dirty="0" spc="5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0" b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dirty="0" spc="95" b="0">
                <a:solidFill>
                  <a:srgbClr val="4F4B44"/>
                </a:solidFill>
                <a:latin typeface="Trebuchet MS"/>
                <a:cs typeface="Trebuchet MS"/>
              </a:rPr>
              <a:t> be</a:t>
            </a:r>
            <a:r>
              <a:rPr dirty="0" spc="10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80" b="0">
                <a:solidFill>
                  <a:srgbClr val="4F4B44"/>
                </a:solidFill>
                <a:latin typeface="Trebuchet MS"/>
                <a:cs typeface="Trebuchet MS"/>
              </a:rPr>
              <a:t>removed</a:t>
            </a:r>
            <a:r>
              <a:rPr dirty="0" spc="8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70" b="0">
                <a:solidFill>
                  <a:srgbClr val="4F4B44"/>
                </a:solidFill>
                <a:latin typeface="Trebuchet MS"/>
                <a:cs typeface="Trebuchet MS"/>
              </a:rPr>
              <a:t>reduce</a:t>
            </a:r>
            <a:r>
              <a:rPr dirty="0" spc="7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35" b="0">
                <a:solidFill>
                  <a:srgbClr val="4F4B44"/>
                </a:solidFill>
                <a:latin typeface="Trebuchet MS"/>
                <a:cs typeface="Trebuchet MS"/>
              </a:rPr>
              <a:t>complexity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45" b="0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0" b="0">
                <a:solidFill>
                  <a:srgbClr val="4F4B44"/>
                </a:solidFill>
                <a:latin typeface="Trebuchet MS"/>
                <a:cs typeface="Trebuchet MS"/>
              </a:rPr>
              <a:t>model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0" b="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65" b="0">
                <a:solidFill>
                  <a:srgbClr val="4F4B44"/>
                </a:solidFill>
                <a:latin typeface="Trebuchet MS"/>
                <a:cs typeface="Trebuchet MS"/>
              </a:rPr>
              <a:t>avoid</a:t>
            </a:r>
            <a:r>
              <a:rPr dirty="0" spc="-4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4F4B44"/>
                </a:solidFill>
                <a:latin typeface="Trebuchet MS"/>
                <a:cs typeface="Trebuchet MS"/>
              </a:rPr>
              <a:t>overfitting.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pc="120"/>
              <a:t>H</a:t>
            </a:r>
            <a:r>
              <a:rPr dirty="0" spc="90"/>
              <a:t>a</a:t>
            </a:r>
            <a:r>
              <a:rPr dirty="0" spc="55"/>
              <a:t>n</a:t>
            </a:r>
            <a:r>
              <a:rPr dirty="0" spc="100"/>
              <a:t>d</a:t>
            </a:r>
            <a:r>
              <a:rPr dirty="0" spc="-55"/>
              <a:t>l</a:t>
            </a:r>
            <a:r>
              <a:rPr dirty="0" spc="-60"/>
              <a:t>i</a:t>
            </a:r>
            <a:r>
              <a:rPr dirty="0" spc="55"/>
              <a:t>n</a:t>
            </a:r>
            <a:r>
              <a:rPr dirty="0" spc="260"/>
              <a:t>g</a:t>
            </a:r>
            <a:r>
              <a:rPr dirty="0" spc="-140"/>
              <a:t> </a:t>
            </a:r>
            <a:r>
              <a:rPr dirty="0" spc="-60"/>
              <a:t>i</a:t>
            </a:r>
            <a:r>
              <a:rPr dirty="0" spc="100"/>
              <a:t>d</a:t>
            </a:r>
            <a:r>
              <a:rPr dirty="0" spc="40"/>
              <a:t>e</a:t>
            </a:r>
            <a:r>
              <a:rPr dirty="0" spc="55"/>
              <a:t>n</a:t>
            </a:r>
            <a:r>
              <a:rPr dirty="0" spc="-25"/>
              <a:t>t</a:t>
            </a:r>
            <a:r>
              <a:rPr dirty="0" spc="-60"/>
              <a:t>i</a:t>
            </a:r>
            <a:r>
              <a:rPr dirty="0" spc="35"/>
              <a:t>f</a:t>
            </a:r>
            <a:r>
              <a:rPr dirty="0" spc="-60"/>
              <a:t>i</a:t>
            </a:r>
            <a:r>
              <a:rPr dirty="0" spc="40"/>
              <a:t>e</a:t>
            </a:r>
            <a:r>
              <a:rPr dirty="0" spc="-5"/>
              <a:t>r</a:t>
            </a:r>
            <a:r>
              <a:rPr dirty="0" spc="260"/>
              <a:t>s</a:t>
            </a:r>
          </a:p>
          <a:p>
            <a:pPr algn="just" marL="12700" marR="5080">
              <a:lnSpc>
                <a:spcPct val="115599"/>
              </a:lnSpc>
              <a:spcBef>
                <a:spcPts val="875"/>
              </a:spcBef>
            </a:pPr>
            <a:r>
              <a:rPr dirty="0" spc="90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pc="65" b="0">
                <a:solidFill>
                  <a:srgbClr val="4F4B44"/>
                </a:solidFill>
                <a:latin typeface="Trebuchet MS"/>
                <a:cs typeface="Trebuchet MS"/>
              </a:rPr>
              <a:t>'id' </a:t>
            </a:r>
            <a:r>
              <a:rPr dirty="0" spc="55" b="0">
                <a:solidFill>
                  <a:srgbClr val="4F4B44"/>
                </a:solidFill>
                <a:latin typeface="Trebuchet MS"/>
                <a:cs typeface="Trebuchet MS"/>
              </a:rPr>
              <a:t>column </a:t>
            </a:r>
            <a:r>
              <a:rPr dirty="0" spc="-15" b="0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pc="60" b="0">
                <a:solidFill>
                  <a:srgbClr val="4F4B44"/>
                </a:solidFill>
                <a:latin typeface="Trebuchet MS"/>
                <a:cs typeface="Trebuchet MS"/>
              </a:rPr>
              <a:t>dataset </a:t>
            </a:r>
            <a:r>
              <a:rPr dirty="0" spc="135" b="0">
                <a:solidFill>
                  <a:srgbClr val="4F4B44"/>
                </a:solidFill>
                <a:latin typeface="Trebuchet MS"/>
                <a:cs typeface="Trebuchet MS"/>
              </a:rPr>
              <a:t>does </a:t>
            </a:r>
            <a:r>
              <a:rPr dirty="0" spc="40" b="0">
                <a:solidFill>
                  <a:srgbClr val="4F4B44"/>
                </a:solidFill>
                <a:latin typeface="Trebuchet MS"/>
                <a:cs typeface="Trebuchet MS"/>
              </a:rPr>
              <a:t>not </a:t>
            </a:r>
            <a:r>
              <a:rPr dirty="0" spc="60" b="0">
                <a:solidFill>
                  <a:srgbClr val="4F4B44"/>
                </a:solidFill>
                <a:latin typeface="Trebuchet MS"/>
                <a:cs typeface="Trebuchet MS"/>
              </a:rPr>
              <a:t>provide </a:t>
            </a:r>
            <a:r>
              <a:rPr dirty="0" spc="90" b="0">
                <a:solidFill>
                  <a:srgbClr val="4F4B44"/>
                </a:solidFill>
                <a:latin typeface="Trebuchet MS"/>
                <a:cs typeface="Trebuchet MS"/>
              </a:rPr>
              <a:t>any </a:t>
            </a:r>
            <a:r>
              <a:rPr dirty="0" spc="9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35" b="0">
                <a:solidFill>
                  <a:srgbClr val="4F4B44"/>
                </a:solidFill>
                <a:latin typeface="Trebuchet MS"/>
                <a:cs typeface="Trebuchet MS"/>
              </a:rPr>
              <a:t>meaningful</a:t>
            </a:r>
            <a:r>
              <a:rPr dirty="0" spc="67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information</a:t>
            </a:r>
            <a:r>
              <a:rPr dirty="0" spc="2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pc="3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4F4B44"/>
                </a:solidFill>
                <a:latin typeface="Trebuchet MS"/>
                <a:cs typeface="Trebuchet MS"/>
              </a:rPr>
              <a:t>predicting</a:t>
            </a:r>
            <a:r>
              <a:rPr dirty="0" spc="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pc="30" b="0">
                <a:solidFill>
                  <a:srgbClr val="4F4B44"/>
                </a:solidFill>
                <a:latin typeface="Trebuchet MS"/>
                <a:cs typeface="Trebuchet MS"/>
              </a:rPr>
              <a:t> target </a:t>
            </a:r>
            <a:r>
              <a:rPr dirty="0" spc="3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" b="0">
                <a:solidFill>
                  <a:srgbClr val="4F4B44"/>
                </a:solidFill>
                <a:latin typeface="Trebuchet MS"/>
                <a:cs typeface="Trebuchet MS"/>
              </a:rPr>
              <a:t>variable.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Therefore,</a:t>
            </a:r>
            <a:r>
              <a:rPr dirty="0" spc="-4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0" b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dirty="0" spc="-4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5" b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85" b="0">
                <a:solidFill>
                  <a:srgbClr val="4F4B44"/>
                </a:solidFill>
                <a:latin typeface="Trebuchet MS"/>
                <a:cs typeface="Trebuchet MS"/>
              </a:rPr>
              <a:t>dropped</a:t>
            </a:r>
            <a:r>
              <a:rPr dirty="0" spc="-4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5" b="0">
                <a:solidFill>
                  <a:srgbClr val="4F4B44"/>
                </a:solidFill>
                <a:latin typeface="Trebuchet MS"/>
                <a:cs typeface="Trebuchet MS"/>
              </a:rPr>
              <a:t>before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modeling.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pc="120"/>
              <a:t>H</a:t>
            </a:r>
            <a:r>
              <a:rPr dirty="0" spc="90"/>
              <a:t>a</a:t>
            </a:r>
            <a:r>
              <a:rPr dirty="0" spc="55"/>
              <a:t>n</a:t>
            </a:r>
            <a:r>
              <a:rPr dirty="0" spc="100"/>
              <a:t>d</a:t>
            </a:r>
            <a:r>
              <a:rPr dirty="0" spc="-55"/>
              <a:t>l</a:t>
            </a:r>
            <a:r>
              <a:rPr dirty="0" spc="-60"/>
              <a:t>i</a:t>
            </a:r>
            <a:r>
              <a:rPr dirty="0" spc="55"/>
              <a:t>n</a:t>
            </a:r>
            <a:r>
              <a:rPr dirty="0" spc="260"/>
              <a:t>g</a:t>
            </a:r>
            <a:r>
              <a:rPr dirty="0" spc="-140"/>
              <a:t> </a:t>
            </a:r>
            <a:r>
              <a:rPr dirty="0" spc="100"/>
              <a:t>m</a:t>
            </a:r>
            <a:r>
              <a:rPr dirty="0" spc="-60"/>
              <a:t>i</a:t>
            </a:r>
            <a:r>
              <a:rPr dirty="0" spc="254"/>
              <a:t>ss</a:t>
            </a:r>
            <a:r>
              <a:rPr dirty="0" spc="-60"/>
              <a:t>i</a:t>
            </a:r>
            <a:r>
              <a:rPr dirty="0" spc="55"/>
              <a:t>n</a:t>
            </a:r>
            <a:r>
              <a:rPr dirty="0" spc="260"/>
              <a:t>g</a:t>
            </a:r>
            <a:r>
              <a:rPr dirty="0" spc="-140"/>
              <a:t> </a:t>
            </a:r>
            <a:r>
              <a:rPr dirty="0" spc="100"/>
              <a:t>d</a:t>
            </a:r>
            <a:r>
              <a:rPr dirty="0" spc="90"/>
              <a:t>a</a:t>
            </a:r>
            <a:r>
              <a:rPr dirty="0" spc="-25"/>
              <a:t>t</a:t>
            </a:r>
            <a:r>
              <a:rPr dirty="0" spc="95"/>
              <a:t>a</a:t>
            </a:r>
          </a:p>
          <a:p>
            <a:pPr algn="just" marL="12700" marR="6985">
              <a:lnSpc>
                <a:spcPct val="115599"/>
              </a:lnSpc>
              <a:spcBef>
                <a:spcPts val="875"/>
              </a:spcBef>
            </a:pPr>
            <a:r>
              <a:rPr dirty="0" spc="90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pc="60" b="0">
                <a:solidFill>
                  <a:srgbClr val="4F4B44"/>
                </a:solidFill>
                <a:latin typeface="Trebuchet MS"/>
                <a:cs typeface="Trebuchet MS"/>
              </a:rPr>
              <a:t>dataset contains </a:t>
            </a:r>
            <a:r>
              <a:rPr dirty="0" spc="85" b="0">
                <a:solidFill>
                  <a:srgbClr val="4F4B44"/>
                </a:solidFill>
                <a:latin typeface="Trebuchet MS"/>
                <a:cs typeface="Trebuchet MS"/>
              </a:rPr>
              <a:t>missing </a:t>
            </a:r>
            <a:r>
              <a:rPr dirty="0" spc="75" b="0">
                <a:solidFill>
                  <a:srgbClr val="4F4B44"/>
                </a:solidFill>
                <a:latin typeface="Trebuchet MS"/>
                <a:cs typeface="Trebuchet MS"/>
              </a:rPr>
              <a:t>values </a:t>
            </a:r>
            <a:r>
              <a:rPr dirty="0" spc="70" b="0">
                <a:solidFill>
                  <a:srgbClr val="4F4B44"/>
                </a:solidFill>
                <a:latin typeface="Trebuchet MS"/>
                <a:cs typeface="Trebuchet MS"/>
              </a:rPr>
              <a:t>denoted </a:t>
            </a:r>
            <a:r>
              <a:rPr dirty="0" spc="120" b="0">
                <a:solidFill>
                  <a:srgbClr val="4F4B44"/>
                </a:solidFill>
                <a:latin typeface="Trebuchet MS"/>
                <a:cs typeface="Trebuchet MS"/>
              </a:rPr>
              <a:t>by </a:t>
            </a:r>
            <a:r>
              <a:rPr dirty="0" spc="-55" b="0">
                <a:solidFill>
                  <a:srgbClr val="4F4B44"/>
                </a:solidFill>
                <a:latin typeface="Trebuchet MS"/>
                <a:cs typeface="Trebuchet MS"/>
              </a:rPr>
              <a:t>-1, </a:t>
            </a:r>
            <a:r>
              <a:rPr dirty="0" spc="-5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65" b="0">
                <a:solidFill>
                  <a:srgbClr val="4F4B44"/>
                </a:solidFill>
                <a:latin typeface="Trebuchet MS"/>
                <a:cs typeface="Trebuchet MS"/>
              </a:rPr>
              <a:t>which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80" b="0">
                <a:solidFill>
                  <a:srgbClr val="4F4B44"/>
                </a:solidFill>
                <a:latin typeface="Trebuchet MS"/>
                <a:cs typeface="Trebuchet MS"/>
              </a:rPr>
              <a:t>need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5" b="0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60" b="0">
                <a:solidFill>
                  <a:srgbClr val="4F4B44"/>
                </a:solidFill>
                <a:latin typeface="Trebuchet MS"/>
                <a:cs typeface="Trebuchet MS"/>
              </a:rPr>
              <a:t>handled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5" b="0">
                <a:solidFill>
                  <a:srgbClr val="4F4B44"/>
                </a:solidFill>
                <a:latin typeface="Trebuchet MS"/>
                <a:cs typeface="Trebuchet MS"/>
              </a:rPr>
              <a:t>before</a:t>
            </a:r>
            <a:r>
              <a:rPr dirty="0" spc="2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modeling.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80" b="0">
                <a:solidFill>
                  <a:srgbClr val="4F4B44"/>
                </a:solidFill>
                <a:latin typeface="Trebuchet MS"/>
                <a:cs typeface="Trebuchet MS"/>
              </a:rPr>
              <a:t>This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0" b="0">
                <a:solidFill>
                  <a:srgbClr val="4F4B44"/>
                </a:solidFill>
                <a:latin typeface="Trebuchet MS"/>
                <a:cs typeface="Trebuchet MS"/>
              </a:rPr>
              <a:t>can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5" b="0">
                <a:solidFill>
                  <a:srgbClr val="4F4B44"/>
                </a:solidFill>
                <a:latin typeface="Trebuchet MS"/>
                <a:cs typeface="Trebuchet MS"/>
              </a:rPr>
              <a:t>be </a:t>
            </a:r>
            <a:r>
              <a:rPr dirty="0" spc="-59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5" b="0">
                <a:solidFill>
                  <a:srgbClr val="4F4B44"/>
                </a:solidFill>
                <a:latin typeface="Trebuchet MS"/>
                <a:cs typeface="Trebuchet MS"/>
              </a:rPr>
              <a:t>done </a:t>
            </a:r>
            <a:r>
              <a:rPr dirty="0" spc="120" b="0">
                <a:solidFill>
                  <a:srgbClr val="4F4B44"/>
                </a:solidFill>
                <a:latin typeface="Trebuchet MS"/>
                <a:cs typeface="Trebuchet MS"/>
              </a:rPr>
              <a:t>by </a:t>
            </a:r>
            <a:r>
              <a:rPr dirty="0" spc="30" b="0">
                <a:solidFill>
                  <a:srgbClr val="4F4B44"/>
                </a:solidFill>
                <a:latin typeface="Trebuchet MS"/>
                <a:cs typeface="Trebuchet MS"/>
              </a:rPr>
              <a:t>imputing </a:t>
            </a:r>
            <a:r>
              <a:rPr dirty="0" spc="25" b="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pc="85" b="0">
                <a:solidFill>
                  <a:srgbClr val="4F4B44"/>
                </a:solidFill>
                <a:latin typeface="Trebuchet MS"/>
                <a:cs typeface="Trebuchet MS"/>
              </a:rPr>
              <a:t>missing </a:t>
            </a:r>
            <a:r>
              <a:rPr dirty="0" spc="75" b="0">
                <a:solidFill>
                  <a:srgbClr val="4F4B44"/>
                </a:solidFill>
                <a:latin typeface="Trebuchet MS"/>
                <a:cs typeface="Trebuchet MS"/>
              </a:rPr>
              <a:t>values </a:t>
            </a:r>
            <a:r>
              <a:rPr dirty="0" spc="10" b="0">
                <a:solidFill>
                  <a:srgbClr val="4F4B44"/>
                </a:solidFill>
                <a:latin typeface="Trebuchet MS"/>
                <a:cs typeface="Trebuchet MS"/>
              </a:rPr>
              <a:t>with</a:t>
            </a:r>
            <a:r>
              <a:rPr dirty="0" spc="15" b="0">
                <a:solidFill>
                  <a:srgbClr val="4F4B44"/>
                </a:solidFill>
                <a:latin typeface="Trebuchet MS"/>
                <a:cs typeface="Trebuchet MS"/>
              </a:rPr>
              <a:t> statistical </a:t>
            </a:r>
            <a:r>
              <a:rPr dirty="0" spc="20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95" b="0">
                <a:solidFill>
                  <a:srgbClr val="4F4B44"/>
                </a:solidFill>
                <a:latin typeface="Trebuchet MS"/>
                <a:cs typeface="Trebuchet MS"/>
              </a:rPr>
              <a:t>measures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125" b="0">
                <a:solidFill>
                  <a:srgbClr val="4F4B44"/>
                </a:solidFill>
                <a:latin typeface="Trebuchet MS"/>
                <a:cs typeface="Trebuchet MS"/>
              </a:rPr>
              <a:t>such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150" b="0">
                <a:solidFill>
                  <a:srgbClr val="4F4B44"/>
                </a:solidFill>
                <a:latin typeface="Trebuchet MS"/>
                <a:cs typeface="Trebuchet MS"/>
              </a:rPr>
              <a:t>as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4F4B44"/>
                </a:solidFill>
                <a:latin typeface="Trebuchet MS"/>
                <a:cs typeface="Trebuchet MS"/>
              </a:rPr>
              <a:t>mean,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0" b="0">
                <a:solidFill>
                  <a:srgbClr val="4F4B44"/>
                </a:solidFill>
                <a:latin typeface="Trebuchet MS"/>
                <a:cs typeface="Trebuchet MS"/>
              </a:rPr>
              <a:t>median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50" b="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dirty="0" spc="-45" b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pc="35" b="0">
                <a:solidFill>
                  <a:srgbClr val="4F4B44"/>
                </a:solidFill>
                <a:latin typeface="Trebuchet MS"/>
                <a:cs typeface="Trebuchet MS"/>
              </a:rPr>
              <a:t>mode.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1300" y="5696241"/>
            <a:ext cx="58343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980" algn="l"/>
                <a:tab pos="1706880" algn="l"/>
                <a:tab pos="2303145" algn="l"/>
                <a:tab pos="3112770" algn="l"/>
                <a:tab pos="4402455" algn="l"/>
                <a:tab pos="5430520" algn="l"/>
              </a:tabLst>
            </a:pP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dirty="0" sz="2000" spc="11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 spc="235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125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dirty="0" sz="2000" spc="-12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dirty="0" sz="2000" spc="-7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v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</a:t>
            </a:r>
            <a:r>
              <a:rPr dirty="0" sz="2000" spc="-125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235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x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dirty="0" sz="2000" spc="-7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1300" y="5296114"/>
            <a:ext cx="6770370" cy="730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75"/>
              </a:spcBef>
              <a:tabLst>
                <a:tab pos="1119505" algn="l"/>
                <a:tab pos="1821180" algn="l"/>
                <a:tab pos="2801620" algn="l"/>
                <a:tab pos="4159885" algn="l"/>
                <a:tab pos="4873625" algn="l"/>
                <a:tab pos="5993765" algn="l"/>
              </a:tabLst>
            </a:pP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f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000" spc="204">
                <a:solidFill>
                  <a:srgbClr val="4F4B44"/>
                </a:solidFill>
                <a:latin typeface="Trebuchet MS"/>
                <a:cs typeface="Trebuchet MS"/>
              </a:rPr>
              <a:t>g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-7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229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dirty="0" sz="2000" spc="-185">
                <a:solidFill>
                  <a:srgbClr val="4F4B44"/>
                </a:solidFill>
                <a:latin typeface="Trebuchet MS"/>
                <a:cs typeface="Trebuchet MS"/>
              </a:rPr>
              <a:t>.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114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h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f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u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x</a:t>
            </a:r>
            <a:endParaRPr sz="2000">
              <a:latin typeface="Trebuchet MS"/>
              <a:cs typeface="Trebuchet MS"/>
            </a:endParaRPr>
          </a:p>
          <a:p>
            <a:pPr algn="r" marR="7620">
              <a:lnSpc>
                <a:spcPct val="100000"/>
              </a:lnSpc>
              <a:spcBef>
                <a:spcPts val="375"/>
              </a:spcBef>
            </a:pP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target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1300" y="6000964"/>
            <a:ext cx="6772275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variable,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while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target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matrix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contains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only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target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variable.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This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separation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4F4B44"/>
                </a:solidFill>
                <a:latin typeface="Trebuchet MS"/>
                <a:cs typeface="Trebuchet MS"/>
              </a:rPr>
              <a:t>necessary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model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training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evaluation.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1300" y="2083111"/>
            <a:ext cx="6772909" cy="323850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55"/>
              </a:spcBef>
            </a:pPr>
            <a:r>
              <a:rPr dirty="0" sz="2000" spc="90" b="1">
                <a:solidFill>
                  <a:srgbClr val="8F6440"/>
                </a:solidFill>
                <a:latin typeface="Trebuchet MS"/>
                <a:cs typeface="Trebuchet MS"/>
              </a:rPr>
              <a:t>Encoding</a:t>
            </a:r>
            <a:r>
              <a:rPr dirty="0" sz="2000" spc="-150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8F6440"/>
                </a:solidFill>
                <a:latin typeface="Trebuchet MS"/>
                <a:cs typeface="Trebuchet MS"/>
              </a:rPr>
              <a:t>categorical</a:t>
            </a:r>
            <a:r>
              <a:rPr dirty="0" sz="2000" spc="-150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000" spc="60" b="1">
                <a:solidFill>
                  <a:srgbClr val="8F6440"/>
                </a:solidFill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  <a:spcBef>
                <a:spcPts val="885"/>
              </a:spcBef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 contains 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21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categorical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variables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need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be</a:t>
            </a:r>
            <a:r>
              <a:rPr dirty="0" sz="2000" spc="10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encoded</a:t>
            </a:r>
            <a:r>
              <a:rPr dirty="0" sz="2000" spc="10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numerically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for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modeling.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One-hot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encoding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be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used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create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binary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columns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each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category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variable.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50" b="1">
                <a:solidFill>
                  <a:srgbClr val="8F6440"/>
                </a:solidFill>
                <a:latin typeface="Trebuchet MS"/>
                <a:cs typeface="Trebuchet MS"/>
              </a:rPr>
              <a:t>Splitting</a:t>
            </a:r>
            <a:r>
              <a:rPr dirty="0" sz="2000" spc="-150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8F6440"/>
                </a:solidFill>
                <a:latin typeface="Trebuchet MS"/>
                <a:cs typeface="Trebuchet MS"/>
              </a:rPr>
              <a:t>the</a:t>
            </a:r>
            <a:r>
              <a:rPr dirty="0" sz="2000" spc="-145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8F6440"/>
                </a:solidFill>
                <a:latin typeface="Trebuchet MS"/>
                <a:cs typeface="Trebuchet MS"/>
              </a:rPr>
              <a:t>feature</a:t>
            </a:r>
            <a:r>
              <a:rPr dirty="0" sz="2000" spc="-145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000" spc="85" b="1">
                <a:solidFill>
                  <a:srgbClr val="8F6440"/>
                </a:solidFill>
                <a:latin typeface="Trebuchet MS"/>
                <a:cs typeface="Trebuchet MS"/>
              </a:rPr>
              <a:t>and</a:t>
            </a:r>
            <a:r>
              <a:rPr dirty="0" sz="2000" spc="-145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000" spc="55" b="1">
                <a:solidFill>
                  <a:srgbClr val="8F6440"/>
                </a:solidFill>
                <a:latin typeface="Trebuchet MS"/>
                <a:cs typeface="Trebuchet MS"/>
              </a:rPr>
              <a:t>target</a:t>
            </a: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250"/>
              </a:spcBef>
            </a:pP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Before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modelling,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4F4B44"/>
                </a:solidFill>
                <a:latin typeface="Trebuchet MS"/>
                <a:cs typeface="Trebuchet MS"/>
              </a:rPr>
              <a:t>it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 important to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split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dataset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into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0340" y="3253869"/>
            <a:ext cx="6267449" cy="418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437055"/>
            <a:ext cx="8574405" cy="4636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4" b="1">
                <a:solidFill>
                  <a:srgbClr val="8F6440"/>
                </a:solidFill>
                <a:latin typeface="Trebuchet MS"/>
                <a:cs typeface="Trebuchet MS"/>
              </a:rPr>
              <a:t>D</a:t>
            </a:r>
            <a:r>
              <a:rPr dirty="0" sz="2500" spc="50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2500" spc="180" b="1">
                <a:solidFill>
                  <a:srgbClr val="8F6440"/>
                </a:solidFill>
                <a:latin typeface="Trebuchet MS"/>
                <a:cs typeface="Trebuchet MS"/>
              </a:rPr>
              <a:t>c</a:t>
            </a:r>
            <a:r>
              <a:rPr dirty="0" sz="2500" spc="-7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2500" spc="320" b="1">
                <a:solidFill>
                  <a:srgbClr val="8F6440"/>
                </a:solidFill>
                <a:latin typeface="Trebuchet MS"/>
                <a:cs typeface="Trebuchet MS"/>
              </a:rPr>
              <a:t>s</a:t>
            </a:r>
            <a:r>
              <a:rPr dirty="0" sz="2500" spc="-7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2500" spc="110" b="1">
                <a:solidFill>
                  <a:srgbClr val="8F6440"/>
                </a:solidFill>
                <a:latin typeface="Trebuchet MS"/>
                <a:cs typeface="Trebuchet MS"/>
              </a:rPr>
              <a:t>o</a:t>
            </a:r>
            <a:r>
              <a:rPr dirty="0" sz="2500" spc="75" b="1">
                <a:solidFill>
                  <a:srgbClr val="8F6440"/>
                </a:solidFill>
                <a:latin typeface="Trebuchet MS"/>
                <a:cs typeface="Trebuchet MS"/>
              </a:rPr>
              <a:t>n</a:t>
            </a:r>
            <a:r>
              <a:rPr dirty="0" sz="2500" spc="-175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500" spc="135" b="1">
                <a:solidFill>
                  <a:srgbClr val="8F6440"/>
                </a:solidFill>
                <a:latin typeface="Trebuchet MS"/>
                <a:cs typeface="Trebuchet MS"/>
              </a:rPr>
              <a:t>T</a:t>
            </a:r>
            <a:r>
              <a:rPr dirty="0" sz="2500" spc="-5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2500" spc="50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2500" spc="55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Decision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trees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are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type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supervised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learning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algorithm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be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used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both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classification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regression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tasks.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algorithm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builds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tree-like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model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decisions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their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possible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 consequences.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4F4B44"/>
                </a:solidFill>
                <a:latin typeface="Trebuchet MS"/>
                <a:cs typeface="Trebuchet MS"/>
              </a:rPr>
              <a:t>Each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node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tree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represents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decision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test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on</a:t>
            </a:r>
            <a:r>
              <a:rPr dirty="0" sz="2000" spc="-4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-59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F4B44"/>
                </a:solidFill>
                <a:latin typeface="Trebuchet MS"/>
                <a:cs typeface="Trebuchet MS"/>
              </a:rPr>
              <a:t>feature,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while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branches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represent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possible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outcomes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decision.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algorithm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recursively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splits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data </a:t>
            </a:r>
            <a:r>
              <a:rPr dirty="0" sz="2000" spc="5">
                <a:solidFill>
                  <a:srgbClr val="4F4B44"/>
                </a:solidFill>
                <a:latin typeface="Trebuchet MS"/>
                <a:cs typeface="Trebuchet MS"/>
              </a:rPr>
              <a:t>into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subsets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based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values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features, </a:t>
            </a:r>
            <a:r>
              <a:rPr dirty="0" sz="2000" spc="-30">
                <a:solidFill>
                  <a:srgbClr val="4F4B44"/>
                </a:solidFill>
                <a:latin typeface="Trebuchet MS"/>
                <a:cs typeface="Trebuchet MS"/>
              </a:rPr>
              <a:t>until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subsets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are </a:t>
            </a:r>
            <a:r>
              <a:rPr dirty="0" sz="2000" spc="110">
                <a:solidFill>
                  <a:srgbClr val="4F4B44"/>
                </a:solidFill>
                <a:latin typeface="Trebuchet MS"/>
                <a:cs typeface="Trebuchet MS"/>
              </a:rPr>
              <a:t>homogeneous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or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maximum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depth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tree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reached.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52532"/>
            <a:ext cx="56686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dirty="0" sz="4000" spc="145">
                <a:latin typeface="Cambria"/>
                <a:cs typeface="Cambria"/>
              </a:rPr>
              <a:t>M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	</a:t>
            </a:r>
            <a:r>
              <a:rPr dirty="0" sz="4000" spc="15">
                <a:latin typeface="Cambria"/>
                <a:cs typeface="Cambria"/>
              </a:rPr>
              <a:t>B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565">
                <a:latin typeface="Cambria"/>
                <a:cs typeface="Cambria"/>
              </a:rPr>
              <a:t>G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2591" y="3084043"/>
            <a:ext cx="5343524" cy="3581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264824"/>
            <a:ext cx="9017635" cy="4286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05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2500" spc="110" b="1">
                <a:solidFill>
                  <a:srgbClr val="8F6440"/>
                </a:solidFill>
                <a:latin typeface="Trebuchet MS"/>
                <a:cs typeface="Trebuchet MS"/>
              </a:rPr>
              <a:t>a</a:t>
            </a:r>
            <a:r>
              <a:rPr dirty="0" sz="2500" spc="70" b="1">
                <a:solidFill>
                  <a:srgbClr val="8F6440"/>
                </a:solidFill>
                <a:latin typeface="Trebuchet MS"/>
                <a:cs typeface="Trebuchet MS"/>
              </a:rPr>
              <a:t>n</a:t>
            </a:r>
            <a:r>
              <a:rPr dirty="0" sz="2500" spc="130" b="1">
                <a:solidFill>
                  <a:srgbClr val="8F6440"/>
                </a:solidFill>
                <a:latin typeface="Trebuchet MS"/>
                <a:cs typeface="Trebuchet MS"/>
              </a:rPr>
              <a:t>d</a:t>
            </a:r>
            <a:r>
              <a:rPr dirty="0" sz="2500" spc="110" b="1">
                <a:solidFill>
                  <a:srgbClr val="8F6440"/>
                </a:solidFill>
                <a:latin typeface="Trebuchet MS"/>
                <a:cs typeface="Trebuchet MS"/>
              </a:rPr>
              <a:t>o</a:t>
            </a:r>
            <a:r>
              <a:rPr dirty="0" sz="2500" spc="130" b="1">
                <a:solidFill>
                  <a:srgbClr val="8F6440"/>
                </a:solidFill>
                <a:latin typeface="Trebuchet MS"/>
                <a:cs typeface="Trebuchet MS"/>
              </a:rPr>
              <a:t>m</a:t>
            </a:r>
            <a:r>
              <a:rPr dirty="0" sz="2500" spc="-175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500" spc="-5" b="1">
                <a:solidFill>
                  <a:srgbClr val="8F6440"/>
                </a:solidFill>
                <a:latin typeface="Trebuchet MS"/>
                <a:cs typeface="Trebuchet MS"/>
              </a:rPr>
              <a:t>F</a:t>
            </a:r>
            <a:r>
              <a:rPr dirty="0" sz="2500" spc="110" b="1">
                <a:solidFill>
                  <a:srgbClr val="8F6440"/>
                </a:solidFill>
                <a:latin typeface="Trebuchet MS"/>
                <a:cs typeface="Trebuchet MS"/>
              </a:rPr>
              <a:t>o</a:t>
            </a:r>
            <a:r>
              <a:rPr dirty="0" sz="2500" spc="-5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r>
              <a:rPr dirty="0" sz="2500" spc="50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2500" spc="320" b="1">
                <a:solidFill>
                  <a:srgbClr val="8F6440"/>
                </a:solidFill>
                <a:latin typeface="Trebuchet MS"/>
                <a:cs typeface="Trebuchet MS"/>
              </a:rPr>
              <a:t>s</a:t>
            </a:r>
            <a:r>
              <a:rPr dirty="0" sz="2500" spc="-20" b="1">
                <a:solidFill>
                  <a:srgbClr val="8F6440"/>
                </a:solidFill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12700" marR="10795">
              <a:lnSpc>
                <a:spcPct val="115599"/>
              </a:lnSpc>
              <a:spcBef>
                <a:spcPts val="5"/>
              </a:spcBef>
            </a:pP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Random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Forest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an ensemble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learning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algorithm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combines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multiple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decision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trees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create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more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robust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accurate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model.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Random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Forest </a:t>
            </a:r>
            <a:r>
              <a:rPr dirty="0" sz="2000" spc="105">
                <a:solidFill>
                  <a:srgbClr val="4F4B44"/>
                </a:solidFill>
                <a:latin typeface="Trebuchet MS"/>
                <a:cs typeface="Trebuchet MS"/>
              </a:rPr>
              <a:t>works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by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creating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multiple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decision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trees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on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different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random </a:t>
            </a:r>
            <a:r>
              <a:rPr dirty="0" sz="2000" spc="125">
                <a:solidFill>
                  <a:srgbClr val="4F4B44"/>
                </a:solidFill>
                <a:latin typeface="Trebuchet MS"/>
                <a:cs typeface="Trebuchet MS"/>
              </a:rPr>
              <a:t>subsets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dataset,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then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aggregating </a:t>
            </a:r>
            <a:r>
              <a:rPr dirty="0" sz="2000" spc="-10">
                <a:solidFill>
                  <a:srgbClr val="4F4B44"/>
                </a:solidFill>
                <a:latin typeface="Trebuchet MS"/>
                <a:cs typeface="Trebuchet MS"/>
              </a:rPr>
              <a:t>their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predictions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make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F4B44"/>
                </a:solidFill>
                <a:latin typeface="Trebuchet MS"/>
                <a:cs typeface="Trebuchet MS"/>
              </a:rPr>
              <a:t>final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prediction.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Random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Forest also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includes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random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feature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selection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each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decision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tree,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which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helps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70">
                <a:solidFill>
                  <a:srgbClr val="4F4B44"/>
                </a:solidFill>
                <a:latin typeface="Trebuchet MS"/>
                <a:cs typeface="Trebuchet MS"/>
              </a:rPr>
              <a:t>reduce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overfitting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increase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model's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ability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generalize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to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new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data.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52534"/>
            <a:ext cx="56686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dirty="0" sz="4000" spc="145">
                <a:latin typeface="Cambria"/>
                <a:cs typeface="Cambria"/>
              </a:rPr>
              <a:t>M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	</a:t>
            </a:r>
            <a:r>
              <a:rPr dirty="0" sz="4000" spc="15">
                <a:latin typeface="Cambria"/>
                <a:cs typeface="Cambria"/>
              </a:rPr>
              <a:t>B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565">
                <a:latin typeface="Cambria"/>
                <a:cs typeface="Cambria"/>
              </a:rPr>
              <a:t>G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3761" y="3084043"/>
            <a:ext cx="6153149" cy="3695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264822"/>
            <a:ext cx="8251825" cy="463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500" spc="440" b="1">
                <a:solidFill>
                  <a:srgbClr val="8F6440"/>
                </a:solidFill>
                <a:latin typeface="Trebuchet MS"/>
                <a:cs typeface="Trebuchet MS"/>
              </a:rPr>
              <a:t>M</a:t>
            </a:r>
            <a:r>
              <a:rPr dirty="0" sz="2500" spc="30" b="1">
                <a:solidFill>
                  <a:srgbClr val="8F6440"/>
                </a:solidFill>
                <a:latin typeface="Trebuchet MS"/>
                <a:cs typeface="Trebuchet MS"/>
              </a:rPr>
              <a:t>L</a:t>
            </a:r>
            <a:r>
              <a:rPr dirty="0" sz="2500" spc="150" b="1">
                <a:solidFill>
                  <a:srgbClr val="8F6440"/>
                </a:solidFill>
                <a:latin typeface="Trebuchet MS"/>
                <a:cs typeface="Trebuchet MS"/>
              </a:rPr>
              <a:t>P</a:t>
            </a:r>
            <a:r>
              <a:rPr dirty="0" sz="2500" spc="-175" b="1">
                <a:solidFill>
                  <a:srgbClr val="8F6440"/>
                </a:solidFill>
                <a:latin typeface="Trebuchet MS"/>
                <a:cs typeface="Trebuchet MS"/>
              </a:rPr>
              <a:t> </a:t>
            </a:r>
            <a:r>
              <a:rPr dirty="0" sz="2500" spc="345" b="1">
                <a:solidFill>
                  <a:srgbClr val="8F6440"/>
                </a:solidFill>
                <a:latin typeface="Trebuchet MS"/>
                <a:cs typeface="Trebuchet MS"/>
              </a:rPr>
              <a:t>C</a:t>
            </a:r>
            <a:r>
              <a:rPr dirty="0" sz="2500" spc="-60" b="1">
                <a:solidFill>
                  <a:srgbClr val="8F6440"/>
                </a:solidFill>
                <a:latin typeface="Trebuchet MS"/>
                <a:cs typeface="Trebuchet MS"/>
              </a:rPr>
              <a:t>l</a:t>
            </a:r>
            <a:r>
              <a:rPr dirty="0" sz="2500" spc="110" b="1">
                <a:solidFill>
                  <a:srgbClr val="8F6440"/>
                </a:solidFill>
                <a:latin typeface="Trebuchet MS"/>
                <a:cs typeface="Trebuchet MS"/>
              </a:rPr>
              <a:t>a</a:t>
            </a:r>
            <a:r>
              <a:rPr dirty="0" sz="2500" spc="320" b="1">
                <a:solidFill>
                  <a:srgbClr val="8F6440"/>
                </a:solidFill>
                <a:latin typeface="Trebuchet MS"/>
                <a:cs typeface="Trebuchet MS"/>
              </a:rPr>
              <a:t>ss</a:t>
            </a:r>
            <a:r>
              <a:rPr dirty="0" sz="2500" spc="-7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2500" spc="50" b="1">
                <a:solidFill>
                  <a:srgbClr val="8F6440"/>
                </a:solidFill>
                <a:latin typeface="Trebuchet MS"/>
                <a:cs typeface="Trebuchet MS"/>
              </a:rPr>
              <a:t>f</a:t>
            </a:r>
            <a:r>
              <a:rPr dirty="0" sz="2500" spc="-70" b="1">
                <a:solidFill>
                  <a:srgbClr val="8F6440"/>
                </a:solidFill>
                <a:latin typeface="Trebuchet MS"/>
                <a:cs typeface="Trebuchet MS"/>
              </a:rPr>
              <a:t>i</a:t>
            </a:r>
            <a:r>
              <a:rPr dirty="0" sz="2500" spc="50" b="1">
                <a:solidFill>
                  <a:srgbClr val="8F6440"/>
                </a:solidFill>
                <a:latin typeface="Trebuchet MS"/>
                <a:cs typeface="Trebuchet MS"/>
              </a:rPr>
              <a:t>e</a:t>
            </a:r>
            <a:r>
              <a:rPr dirty="0" sz="2500" b="1">
                <a:solidFill>
                  <a:srgbClr val="8F6440"/>
                </a:solidFill>
                <a:latin typeface="Trebuchet MS"/>
                <a:cs typeface="Trebuchet MS"/>
              </a:rPr>
              <a:t>r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12700" marR="8890">
              <a:lnSpc>
                <a:spcPct val="115599"/>
              </a:lnSpc>
              <a:spcBef>
                <a:spcPts val="5"/>
              </a:spcBef>
            </a:pPr>
            <a:r>
              <a:rPr dirty="0" sz="2000" spc="220">
                <a:solidFill>
                  <a:srgbClr val="4F4B44"/>
                </a:solidFill>
                <a:latin typeface="Trebuchet MS"/>
                <a:cs typeface="Trebuchet MS"/>
              </a:rPr>
              <a:t>MLP </a:t>
            </a:r>
            <a:r>
              <a:rPr dirty="0" sz="2000" spc="110">
                <a:solidFill>
                  <a:srgbClr val="4F4B44"/>
                </a:solidFill>
                <a:latin typeface="Trebuchet MS"/>
                <a:cs typeface="Trebuchet MS"/>
              </a:rPr>
              <a:t>stands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Multi-Layer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Perceptron,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which is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type 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of </a:t>
            </a:r>
            <a:r>
              <a:rPr dirty="0" sz="2000" spc="-30">
                <a:solidFill>
                  <a:srgbClr val="4F4B44"/>
                </a:solidFill>
                <a:latin typeface="Trebuchet MS"/>
                <a:cs typeface="Trebuchet MS"/>
              </a:rPr>
              <a:t>artificial </a:t>
            </a:r>
            <a:r>
              <a:rPr dirty="0" sz="2000" spc="-2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neural network. </a:t>
            </a:r>
            <a:r>
              <a:rPr dirty="0" sz="2000" spc="220">
                <a:solidFill>
                  <a:srgbClr val="4F4B44"/>
                </a:solidFill>
                <a:latin typeface="Trebuchet MS"/>
                <a:cs typeface="Trebuchet MS"/>
              </a:rPr>
              <a:t>MLP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Classifier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supervised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learning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algorithm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4F4B44"/>
                </a:solidFill>
                <a:latin typeface="Trebuchet MS"/>
                <a:cs typeface="Trebuchet MS"/>
              </a:rPr>
              <a:t>used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classification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tasks.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6350">
              <a:lnSpc>
                <a:spcPct val="115599"/>
              </a:lnSpc>
            </a:pPr>
            <a:r>
              <a:rPr dirty="0" sz="2000" spc="220">
                <a:solidFill>
                  <a:srgbClr val="4F4B44"/>
                </a:solidFill>
                <a:latin typeface="Trebuchet MS"/>
                <a:cs typeface="Trebuchet MS"/>
              </a:rPr>
              <a:t>MLP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Classifier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feedforward 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neural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network,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meaning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that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input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data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is </a:t>
            </a:r>
            <a:r>
              <a:rPr dirty="0" sz="2000" spc="135">
                <a:solidFill>
                  <a:srgbClr val="4F4B44"/>
                </a:solidFill>
                <a:latin typeface="Trebuchet MS"/>
                <a:cs typeface="Trebuchet MS"/>
              </a:rPr>
              <a:t>passed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through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the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network </a:t>
            </a:r>
            <a:r>
              <a:rPr dirty="0" sz="2000" spc="-15">
                <a:solidFill>
                  <a:srgbClr val="4F4B44"/>
                </a:solidFill>
                <a:latin typeface="Trebuchet MS"/>
                <a:cs typeface="Trebuchet MS"/>
              </a:rPr>
              <a:t>in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one </a:t>
            </a:r>
            <a:r>
              <a:rPr dirty="0" sz="2000">
                <a:solidFill>
                  <a:srgbClr val="4F4B44"/>
                </a:solidFill>
                <a:latin typeface="Trebuchet MS"/>
                <a:cs typeface="Trebuchet MS"/>
              </a:rPr>
              <a:t>direction,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with </a:t>
            </a:r>
            <a:r>
              <a:rPr dirty="0" sz="2000" spc="95">
                <a:solidFill>
                  <a:srgbClr val="4F4B44"/>
                </a:solidFill>
                <a:latin typeface="Trebuchet MS"/>
                <a:cs typeface="Trebuchet MS"/>
              </a:rPr>
              <a:t>no </a:t>
            </a:r>
            <a:r>
              <a:rPr dirty="0" sz="2000" spc="10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F4B44"/>
                </a:solidFill>
                <a:latin typeface="Trebuchet MS"/>
                <a:cs typeface="Trebuchet MS"/>
              </a:rPr>
              <a:t>loops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or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feedback</a:t>
            </a:r>
            <a:r>
              <a:rPr dirty="0" sz="2000" spc="-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connections.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220">
                <a:solidFill>
                  <a:srgbClr val="4F4B44"/>
                </a:solidFill>
                <a:latin typeface="Trebuchet MS"/>
                <a:cs typeface="Trebuchet MS"/>
              </a:rPr>
              <a:t>MLP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Classifier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can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learn</a:t>
            </a:r>
            <a:r>
              <a:rPr dirty="0" sz="2000" spc="2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non-linear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relationships</a:t>
            </a:r>
            <a:r>
              <a:rPr dirty="0" sz="2000" spc="4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between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input </a:t>
            </a:r>
            <a:r>
              <a:rPr dirty="0" sz="2000" spc="1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F4B44"/>
                </a:solidFill>
                <a:latin typeface="Trebuchet MS"/>
                <a:cs typeface="Trebuchet MS"/>
              </a:rPr>
              <a:t>features </a:t>
            </a:r>
            <a:r>
              <a:rPr dirty="0" sz="2000" spc="90">
                <a:solidFill>
                  <a:srgbClr val="4F4B44"/>
                </a:solidFill>
                <a:latin typeface="Trebuchet MS"/>
                <a:cs typeface="Trebuchet MS"/>
              </a:rPr>
              <a:t>and </a:t>
            </a:r>
            <a:r>
              <a:rPr dirty="0" sz="2000" spc="30">
                <a:solidFill>
                  <a:srgbClr val="4F4B44"/>
                </a:solidFill>
                <a:latin typeface="Trebuchet MS"/>
                <a:cs typeface="Trebuchet MS"/>
              </a:rPr>
              <a:t>output </a:t>
            </a:r>
            <a:r>
              <a:rPr dirty="0" sz="2000" spc="80">
                <a:solidFill>
                  <a:srgbClr val="4F4B44"/>
                </a:solidFill>
                <a:latin typeface="Trebuchet MS"/>
                <a:cs typeface="Trebuchet MS"/>
              </a:rPr>
              <a:t>classes,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making </a:t>
            </a:r>
            <a:r>
              <a:rPr dirty="0" sz="2000" spc="-85">
                <a:solidFill>
                  <a:srgbClr val="4F4B44"/>
                </a:solidFill>
                <a:latin typeface="Trebuchet MS"/>
                <a:cs typeface="Trebuchet MS"/>
              </a:rPr>
              <a:t>it </a:t>
            </a:r>
            <a:r>
              <a:rPr dirty="0" sz="2000" spc="75">
                <a:solidFill>
                  <a:srgbClr val="4F4B44"/>
                </a:solidFill>
                <a:latin typeface="Trebuchet MS"/>
                <a:cs typeface="Trebuchet MS"/>
              </a:rPr>
              <a:t>a </a:t>
            </a:r>
            <a:r>
              <a:rPr dirty="0" sz="2000" spc="40">
                <a:solidFill>
                  <a:srgbClr val="4F4B44"/>
                </a:solidFill>
                <a:latin typeface="Trebuchet MS"/>
                <a:cs typeface="Trebuchet MS"/>
              </a:rPr>
              <a:t>powerful </a:t>
            </a:r>
            <a:r>
              <a:rPr dirty="0" sz="2000" spc="10">
                <a:solidFill>
                  <a:srgbClr val="4F4B44"/>
                </a:solidFill>
                <a:latin typeface="Trebuchet MS"/>
                <a:cs typeface="Trebuchet MS"/>
              </a:rPr>
              <a:t>tool </a:t>
            </a:r>
            <a:r>
              <a:rPr dirty="0" sz="2000" spc="25">
                <a:solidFill>
                  <a:srgbClr val="4F4B44"/>
                </a:solidFill>
                <a:latin typeface="Trebuchet MS"/>
                <a:cs typeface="Trebuchet MS"/>
              </a:rPr>
              <a:t>for </a:t>
            </a:r>
            <a:r>
              <a:rPr dirty="0" sz="2000" spc="60">
                <a:solidFill>
                  <a:srgbClr val="4F4B44"/>
                </a:solidFill>
                <a:latin typeface="Trebuchet MS"/>
                <a:cs typeface="Trebuchet MS"/>
              </a:rPr>
              <a:t>complex </a:t>
            </a:r>
            <a:r>
              <a:rPr dirty="0" sz="2000" spc="65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F4B44"/>
                </a:solidFill>
                <a:latin typeface="Trebuchet MS"/>
                <a:cs typeface="Trebuchet MS"/>
              </a:rPr>
              <a:t>classification</a:t>
            </a:r>
            <a:r>
              <a:rPr dirty="0" sz="2000" spc="-5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F4B44"/>
                </a:solidFill>
                <a:latin typeface="Trebuchet MS"/>
                <a:cs typeface="Trebuchet MS"/>
              </a:rPr>
              <a:t>tasks.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52534"/>
            <a:ext cx="56686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dirty="0" sz="4000" spc="145">
                <a:latin typeface="Cambria"/>
                <a:cs typeface="Cambria"/>
              </a:rPr>
              <a:t>M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590">
                <a:latin typeface="Cambria"/>
                <a:cs typeface="Cambria"/>
              </a:rPr>
              <a:t>O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80">
                <a:latin typeface="Cambria"/>
                <a:cs typeface="Cambria"/>
              </a:rPr>
              <a:t> </a:t>
            </a:r>
            <a:r>
              <a:rPr dirty="0" sz="4000" spc="10">
                <a:latin typeface="Cambria"/>
                <a:cs typeface="Cambria"/>
              </a:rPr>
              <a:t>E</a:t>
            </a:r>
            <a:r>
              <a:rPr dirty="0" sz="4000" spc="-8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	</a:t>
            </a:r>
            <a:r>
              <a:rPr dirty="0" sz="4000" spc="15">
                <a:latin typeface="Cambria"/>
                <a:cs typeface="Cambria"/>
              </a:rPr>
              <a:t>B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65">
                <a:latin typeface="Cambria"/>
                <a:cs typeface="Cambria"/>
              </a:rPr>
              <a:t>U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05">
                <a:latin typeface="Cambria"/>
                <a:cs typeface="Cambria"/>
              </a:rPr>
              <a:t>L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195">
                <a:latin typeface="Cambria"/>
                <a:cs typeface="Cambria"/>
              </a:rPr>
              <a:t>D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45">
                <a:latin typeface="Cambria"/>
                <a:cs typeface="Cambria"/>
              </a:rPr>
              <a:t>I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225">
                <a:latin typeface="Cambria"/>
                <a:cs typeface="Cambria"/>
              </a:rPr>
              <a:t>N</a:t>
            </a:r>
            <a:r>
              <a:rPr dirty="0" sz="4000" spc="-95">
                <a:latin typeface="Cambria"/>
                <a:cs typeface="Cambria"/>
              </a:rPr>
              <a:t> </a:t>
            </a:r>
            <a:r>
              <a:rPr dirty="0" sz="4000" spc="565">
                <a:latin typeface="Cambria"/>
                <a:cs typeface="Cambria"/>
              </a:rPr>
              <a:t>G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charith govardhanam</dc:creator>
  <cp:keywords>DAFgqbxiL04,BAEjDKV0hMU</cp:keywords>
  <dc:title>Machine Learning Final Project</dc:title>
  <dcterms:created xsi:type="dcterms:W3CDTF">2023-04-29T19:31:11Z</dcterms:created>
  <dcterms:modified xsi:type="dcterms:W3CDTF">2023-04-29T19:31:11Z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2023-04-29T00:00:00Z</vt:filetime>
  </property>
</Properties>
</file>