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8" r:id="rId3"/>
    <p:sldId id="273" r:id="rId4"/>
    <p:sldId id="274" r:id="rId5"/>
    <p:sldId id="261" r:id="rId6"/>
    <p:sldId id="275" r:id="rId7"/>
    <p:sldId id="276" r:id="rId8"/>
    <p:sldId id="277" r:id="rId9"/>
    <p:sldId id="278" r:id="rId10"/>
    <p:sldId id="279" r:id="rId11"/>
    <p:sldId id="280" r:id="rId12"/>
    <p:sldId id="263" r:id="rId13"/>
  </p:sldIdLst>
  <p:sldSz cx="9144000" cy="6858000" type="screen4x3"/>
  <p:notesSz cx="6858000" cy="9144000"/>
  <p:embeddedFontLst>
    <p:embeddedFont>
      <p:font typeface="Archivo Narrow" panose="020B0604020202020204" charset="0"/>
      <p:regular r:id="rId15"/>
      <p:bold r:id="rId16"/>
      <p:italic r:id="rId17"/>
      <p:boldItalic r:id="rId18"/>
    </p:embeddedFont>
    <p:embeddedFont>
      <p:font typeface="Bahnschrift Light" panose="020B0502040204020203" pitchFamily="34" charset="0"/>
      <p:regular r:id="rId19"/>
    </p:embeddedFont>
    <p:embeddedFont>
      <p:font typeface="Georgia" panose="02040502050405020303" pitchFamily="18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3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FD10897A-4F0F-7F41-C5FD-B93D1D910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9e7d8e46c_0_18:notes">
            <a:extLst>
              <a:ext uri="{FF2B5EF4-FFF2-40B4-BE49-F238E27FC236}">
                <a16:creationId xmlns:a16="http://schemas.microsoft.com/office/drawing/2014/main" id="{29EC045A-9E41-C776-673C-12F7489FF8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2e9e7d8e46c_0_18:notes">
            <a:extLst>
              <a:ext uri="{FF2B5EF4-FFF2-40B4-BE49-F238E27FC236}">
                <a16:creationId xmlns:a16="http://schemas.microsoft.com/office/drawing/2014/main" id="{61685D50-2A1D-3872-9B84-2479BA3CA7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5703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E583132-6141-2EB6-421B-7627470CD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9e7d8e46c_0_18:notes">
            <a:extLst>
              <a:ext uri="{FF2B5EF4-FFF2-40B4-BE49-F238E27FC236}">
                <a16:creationId xmlns:a16="http://schemas.microsoft.com/office/drawing/2014/main" id="{643A3A2A-7591-9EB6-B228-5EB9720BB9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2e9e7d8e46c_0_18:notes">
            <a:extLst>
              <a:ext uri="{FF2B5EF4-FFF2-40B4-BE49-F238E27FC236}">
                <a16:creationId xmlns:a16="http://schemas.microsoft.com/office/drawing/2014/main" id="{6910B02F-D5D2-53D0-1D13-ADA3E63CFB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3877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9e7d8e46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2e9e7d8e46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6096065-CD96-DBF8-7C87-694D0E01E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>
            <a:extLst>
              <a:ext uri="{FF2B5EF4-FFF2-40B4-BE49-F238E27FC236}">
                <a16:creationId xmlns:a16="http://schemas.microsoft.com/office/drawing/2014/main" id="{12DFC978-808E-E9FD-BAE4-A2A955789A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94E7EBD8-F03A-F7D0-432B-8E98D53829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9681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D5BC2F72-1AFF-7A3D-459F-55F4A392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>
            <a:extLst>
              <a:ext uri="{FF2B5EF4-FFF2-40B4-BE49-F238E27FC236}">
                <a16:creationId xmlns:a16="http://schemas.microsoft.com/office/drawing/2014/main" id="{15EC8BB7-E7D2-89F5-285B-EE8EBF92C1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D56BA30F-8090-D32C-3C00-54AEAAE8E6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589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9e7d8e46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2e9e7d8e46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48FE8A77-451F-9560-E596-DF4EC6C33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9e7d8e46c_0_18:notes">
            <a:extLst>
              <a:ext uri="{FF2B5EF4-FFF2-40B4-BE49-F238E27FC236}">
                <a16:creationId xmlns:a16="http://schemas.microsoft.com/office/drawing/2014/main" id="{BED3826B-29E8-2575-1259-B4246DA5E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2e9e7d8e46c_0_18:notes">
            <a:extLst>
              <a:ext uri="{FF2B5EF4-FFF2-40B4-BE49-F238E27FC236}">
                <a16:creationId xmlns:a16="http://schemas.microsoft.com/office/drawing/2014/main" id="{27DD7FB6-7590-C780-D16F-524302D022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4396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885EEB4-E090-9695-0BAC-78B092776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9e7d8e46c_0_18:notes">
            <a:extLst>
              <a:ext uri="{FF2B5EF4-FFF2-40B4-BE49-F238E27FC236}">
                <a16:creationId xmlns:a16="http://schemas.microsoft.com/office/drawing/2014/main" id="{20EFB305-654A-A106-2B2F-254D8B1A7D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2e9e7d8e46c_0_18:notes">
            <a:extLst>
              <a:ext uri="{FF2B5EF4-FFF2-40B4-BE49-F238E27FC236}">
                <a16:creationId xmlns:a16="http://schemas.microsoft.com/office/drawing/2014/main" id="{0B8B76E3-33A8-C70B-2FE0-C347C21045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9430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6BC4431-4319-01B8-6B0B-B016E3A42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9e7d8e46c_0_18:notes">
            <a:extLst>
              <a:ext uri="{FF2B5EF4-FFF2-40B4-BE49-F238E27FC236}">
                <a16:creationId xmlns:a16="http://schemas.microsoft.com/office/drawing/2014/main" id="{B9090462-BA15-0FCD-7C49-C32EEC659F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2e9e7d8e46c_0_18:notes">
            <a:extLst>
              <a:ext uri="{FF2B5EF4-FFF2-40B4-BE49-F238E27FC236}">
                <a16:creationId xmlns:a16="http://schemas.microsoft.com/office/drawing/2014/main" id="{6F08D48B-9E88-9121-54AB-6FC70B8B33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6589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EB36A59-2AE9-2F51-4428-3C2191D3F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9e7d8e46c_0_18:notes">
            <a:extLst>
              <a:ext uri="{FF2B5EF4-FFF2-40B4-BE49-F238E27FC236}">
                <a16:creationId xmlns:a16="http://schemas.microsoft.com/office/drawing/2014/main" id="{C30E4C6B-FEE6-B12A-CEE2-F7DA91EF10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2e9e7d8e46c_0_18:notes">
            <a:extLst>
              <a:ext uri="{FF2B5EF4-FFF2-40B4-BE49-F238E27FC236}">
                <a16:creationId xmlns:a16="http://schemas.microsoft.com/office/drawing/2014/main" id="{EF03E1ED-C66C-21F5-B3E5-E34CD441EB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019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0" y="66675"/>
            <a:ext cx="9144000" cy="1420813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0" y="0"/>
            <a:ext cx="9144000" cy="1420813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1238" y="342900"/>
            <a:ext cx="2463800" cy="77946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11113" y="5919788"/>
            <a:ext cx="9155113" cy="938212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0" y="5919788"/>
            <a:ext cx="3571875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3708400" y="5919788"/>
            <a:ext cx="203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6067425" y="5919788"/>
            <a:ext cx="2984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3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4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5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6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7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8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9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0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ctrTitle"/>
          </p:nvPr>
        </p:nvSpPr>
        <p:spPr>
          <a:xfrm>
            <a:off x="134938" y="822325"/>
            <a:ext cx="8990012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800" b="1" dirty="0">
                <a:solidFill>
                  <a:schemeClr val="dk1"/>
                </a:solidFill>
              </a:rPr>
              <a:t> </a:t>
            </a:r>
            <a:r>
              <a:rPr lang="en-US" sz="2400" b="1" dirty="0">
                <a:solidFill>
                  <a:schemeClr val="dk1"/>
                </a:solidFill>
              </a:rPr>
              <a:t>Articulate: Speech Companion</a:t>
            </a:r>
            <a:r>
              <a:rPr lang="en-US" sz="2400" b="1" dirty="0"/>
              <a:t> </a:t>
            </a:r>
            <a:endParaRPr sz="2400" b="1" dirty="0"/>
          </a:p>
        </p:txBody>
      </p:sp>
      <p:sp>
        <p:nvSpPr>
          <p:cNvPr id="104" name="Google Shape;104;p12"/>
          <p:cNvSpPr txBox="1">
            <a:spLocks noGrp="1"/>
          </p:cNvSpPr>
          <p:nvPr>
            <p:ph type="subTitle" idx="1"/>
          </p:nvPr>
        </p:nvSpPr>
        <p:spPr>
          <a:xfrm>
            <a:off x="338888" y="1767254"/>
            <a:ext cx="8582100" cy="348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sz="1600" b="1" i="1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sz="1600" b="1" i="1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sz="1600" b="1" i="1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600" b="1" i="1" dirty="0"/>
              <a:t> ETE Project Presentation </a:t>
            </a:r>
            <a:endParaRPr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200" i="1" dirty="0"/>
              <a:t>by</a:t>
            </a:r>
            <a:endParaRPr sz="1200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1800" b="1" dirty="0"/>
              <a:t>Joshwin Isac (2348523) </a:t>
            </a:r>
            <a:endParaRPr sz="1800" b="1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1800" b="1" dirty="0"/>
              <a:t>Sai Darshan (2348548)</a:t>
            </a:r>
            <a:endParaRPr sz="1800" b="1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1800" b="1" dirty="0"/>
              <a:t>Suhas S (2348563)</a:t>
            </a:r>
            <a:endParaRPr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lang="en-US" sz="1800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800" dirty="0"/>
              <a:t>Project  Guide </a:t>
            </a:r>
            <a:endParaRPr sz="1800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800" b="1" dirty="0"/>
              <a:t>Dr. Jobin Francis</a:t>
            </a:r>
            <a:endParaRPr sz="1800" b="1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sz="240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Narrow"/>
              <a:buNone/>
            </a:pPr>
            <a:r>
              <a:rPr lang="en-US" sz="1800" dirty="0">
                <a:solidFill>
                  <a:schemeClr val="dk1"/>
                </a:solidFill>
              </a:rPr>
              <a:t>Department of Computer Science</a:t>
            </a:r>
            <a:endParaRPr dirty="0"/>
          </a:p>
          <a:p>
            <a:pPr marL="457200" lvl="0" indent="-3683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r>
              <a:rPr lang="en-US" sz="1800" dirty="0">
                <a:solidFill>
                  <a:schemeClr val="dk1"/>
                </a:solidFill>
              </a:rPr>
              <a:t>CHRIST(Deemed to be University), Bengaluru-29</a:t>
            </a:r>
            <a:endParaRPr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sz="18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endParaRPr dirty="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C6A875B-4AF9-E093-E4A0-2163E2D9D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>
            <a:extLst>
              <a:ext uri="{FF2B5EF4-FFF2-40B4-BE49-F238E27FC236}">
                <a16:creationId xmlns:a16="http://schemas.microsoft.com/office/drawing/2014/main" id="{245305A7-3DCE-85DE-B56A-DE4AB8B5BD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/>
              <a:t>9.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Features</a:t>
            </a:r>
            <a:endParaRPr lang="en-US" sz="2800" b="1" dirty="0"/>
          </a:p>
        </p:txBody>
      </p:sp>
      <p:sp>
        <p:nvSpPr>
          <p:cNvPr id="139" name="Google Shape;139;p17">
            <a:extLst>
              <a:ext uri="{FF2B5EF4-FFF2-40B4-BE49-F238E27FC236}">
                <a16:creationId xmlns:a16="http://schemas.microsoft.com/office/drawing/2014/main" id="{7E1BEBE0-B3AE-D14A-D551-0344EC1942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AA0396-E3C9-4296-F786-16E43E239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3825" y="1110075"/>
            <a:ext cx="800411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audio formats.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audio processing and emotion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emotion detection with sentiment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file conversions to prevent storage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sign language detection and interpretation. </a:t>
            </a:r>
          </a:p>
        </p:txBody>
      </p:sp>
    </p:spTree>
    <p:extLst>
      <p:ext uri="{BB962C8B-B14F-4D97-AF65-F5344CB8AC3E}">
        <p14:creationId xmlns:p14="http://schemas.microsoft.com/office/powerpoint/2010/main" val="428402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3AB03DD9-B7B2-837D-6CE4-F692D715D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>
            <a:extLst>
              <a:ext uri="{FF2B5EF4-FFF2-40B4-BE49-F238E27FC236}">
                <a16:creationId xmlns:a16="http://schemas.microsoft.com/office/drawing/2014/main" id="{B899F839-6C69-A3CC-0D65-E2A40D673F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/>
              <a:t>10.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Findings</a:t>
            </a:r>
            <a:endParaRPr lang="en-US" sz="2800" b="1" dirty="0"/>
          </a:p>
        </p:txBody>
      </p:sp>
      <p:sp>
        <p:nvSpPr>
          <p:cNvPr id="139" name="Google Shape;139;p17">
            <a:extLst>
              <a:ext uri="{FF2B5EF4-FFF2-40B4-BE49-F238E27FC236}">
                <a16:creationId xmlns:a16="http://schemas.microsoft.com/office/drawing/2014/main" id="{F5E88AE8-FEEF-1C4D-F305-91A760BD476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C04C37-1F0D-9B01-DF31-FBE801076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604438"/>
            <a:ext cx="8258175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emotion prediction system with 83%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End-to-end sentiment analysis using speech recognition and NLP.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user-friendly web interface for audio analysis. </a:t>
            </a:r>
          </a:p>
        </p:txBody>
      </p:sp>
    </p:spTree>
    <p:extLst>
      <p:ext uri="{BB962C8B-B14F-4D97-AF65-F5344CB8AC3E}">
        <p14:creationId xmlns:p14="http://schemas.microsoft.com/office/powerpoint/2010/main" val="363875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0" y="1365716"/>
            <a:ext cx="8521800" cy="447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3600" dirty="0">
                <a:latin typeface="Bahnschrift Light" panose="020B0502040204020203" pitchFamily="34" charset="0"/>
              </a:rPr>
              <a:t>Thank you</a:t>
            </a:r>
          </a:p>
          <a:p>
            <a:pPr marL="8890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</a:pPr>
            <a:endParaRPr lang="en-US" sz="3600" dirty="0">
              <a:latin typeface="Bahnschrift Light" panose="020B0502040204020203" pitchFamily="34" charset="0"/>
            </a:endParaRPr>
          </a:p>
          <a:p>
            <a:pPr marL="8890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</a:pPr>
            <a:endParaRPr lang="en-US" sz="3600" dirty="0">
              <a:latin typeface="Bahnschrift Light" panose="020B0502040204020203" pitchFamily="34" charset="0"/>
            </a:endParaRPr>
          </a:p>
          <a:p>
            <a:pPr marL="8890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</a:pPr>
            <a:endParaRPr lang="en-US" sz="3600" dirty="0">
              <a:latin typeface="Bahnschrift Light" panose="020B0502040204020203" pitchFamily="34" charset="0"/>
            </a:endParaRPr>
          </a:p>
          <a:p>
            <a:pPr marL="8890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3600" dirty="0">
                <a:latin typeface="Bahnschrift Light" panose="020B0502040204020203" pitchFamily="34" charset="0"/>
              </a:rPr>
              <a:t> </a:t>
            </a:r>
          </a:p>
          <a:p>
            <a:pPr marL="8890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</a:pPr>
            <a:endParaRPr sz="3600" dirty="0">
              <a:latin typeface="Bahnschrift Light" panose="020B0502040204020203" pitchFamily="34" charset="0"/>
            </a:endParaRPr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F1F956EA-3DC7-00EE-867A-68E1F859D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22130"/>
            <a:ext cx="4572000" cy="449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311150" y="727790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 dirty="0"/>
              <a:t>1.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/>
              <a:t>Abstract</a:t>
            </a:r>
            <a:endParaRPr sz="4000" b="1"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41942-DB99-6A76-6DD3-63A816E9F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378253"/>
            <a:ext cx="826135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AI-based speech companion to enhance communication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speech recognition, emotion detection, and real-time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personalized guidance for clarity, fluency, and confidence in speech.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voice-driven task management with NLP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accessibility for non-standard languages (e.g., Indian Sign Language).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>
          <a:extLst>
            <a:ext uri="{FF2B5EF4-FFF2-40B4-BE49-F238E27FC236}">
              <a16:creationId xmlns:a16="http://schemas.microsoft.com/office/drawing/2014/main" id="{8D93D085-70D0-FF8F-BB5D-44A52C81E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>
            <a:extLst>
              <a:ext uri="{FF2B5EF4-FFF2-40B4-BE49-F238E27FC236}">
                <a16:creationId xmlns:a16="http://schemas.microsoft.com/office/drawing/2014/main" id="{11CE13E0-7F33-0288-C063-EDDD8F15F5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727790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 dirty="0"/>
              <a:t>2.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/>
              <a:t>Introduction</a:t>
            </a:r>
            <a:endParaRPr sz="4000" b="1" dirty="0"/>
          </a:p>
        </p:txBody>
      </p:sp>
      <p:sp>
        <p:nvSpPr>
          <p:cNvPr id="117" name="Google Shape;117;p14">
            <a:extLst>
              <a:ext uri="{FF2B5EF4-FFF2-40B4-BE49-F238E27FC236}">
                <a16:creationId xmlns:a16="http://schemas.microsoft.com/office/drawing/2014/main" id="{B8822DD8-B9D6-0102-94CC-3D066B6586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7E4BF01-04E0-0656-ADA2-B91FDD275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351508"/>
            <a:ext cx="732936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communication is essential for personal and professional success.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Articulate is designed to improve communication, emotional well-being, and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speech recognition, emotion detection, and real-time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Focuses on accessibility for hearing-impaired individuals and non-standard language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tools for improving pitch, tone, and self-expression. </a:t>
            </a:r>
          </a:p>
        </p:txBody>
      </p:sp>
    </p:spTree>
    <p:extLst>
      <p:ext uri="{BB962C8B-B14F-4D97-AF65-F5344CB8AC3E}">
        <p14:creationId xmlns:p14="http://schemas.microsoft.com/office/powerpoint/2010/main" val="407300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>
          <a:extLst>
            <a:ext uri="{FF2B5EF4-FFF2-40B4-BE49-F238E27FC236}">
              <a16:creationId xmlns:a16="http://schemas.microsoft.com/office/drawing/2014/main" id="{E5BC3426-3F23-2D16-EC4E-867E3315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>
            <a:extLst>
              <a:ext uri="{FF2B5EF4-FFF2-40B4-BE49-F238E27FC236}">
                <a16:creationId xmlns:a16="http://schemas.microsoft.com/office/drawing/2014/main" id="{E8804601-B706-947A-DF31-83E2CF461F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727790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 dirty="0"/>
              <a:t>3.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/>
              <a:t>Related Works</a:t>
            </a:r>
            <a:endParaRPr sz="4000" b="1" dirty="0"/>
          </a:p>
        </p:txBody>
      </p:sp>
      <p:sp>
        <p:nvSpPr>
          <p:cNvPr id="117" name="Google Shape;117;p14">
            <a:extLst>
              <a:ext uri="{FF2B5EF4-FFF2-40B4-BE49-F238E27FC236}">
                <a16:creationId xmlns:a16="http://schemas.microsoft.com/office/drawing/2014/main" id="{C458A346-EDAE-3AC2-D055-EC51EE2A00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711FE-65E0-C917-78E0-80D9D560E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351509"/>
            <a:ext cx="768070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Speech Emotion Recognition (SER) and its significance in Human-Computer Interaction (HCI).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detect and classify speech emotions but face inconsistencies.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Glove-based ASL-to-speech communication systems for mute individuals.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making Automatic Speech Recognition (ASR) accessible to people who stutter.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on emotion recognition in noisy environments and sign language translation using Kinect. </a:t>
            </a:r>
          </a:p>
        </p:txBody>
      </p:sp>
    </p:spTree>
    <p:extLst>
      <p:ext uri="{BB962C8B-B14F-4D97-AF65-F5344CB8AC3E}">
        <p14:creationId xmlns:p14="http://schemas.microsoft.com/office/powerpoint/2010/main" val="322375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/>
              <a:t>5.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/>
              <a:t>Technologies and Tools Used</a:t>
            </a:r>
            <a:endParaRPr sz="2800" b="1" dirty="0"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954931-EDD5-8578-C5D8-A53C12702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9863" y="1741756"/>
            <a:ext cx="837977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Flask for web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Librosa (audio feature extraction), NumPy (computations).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SpeechRecognition (Google Web Speech API for speech-to-text).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PyDub (audio format conversion).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MLP Classifier (83% accuracy in emotion classification).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 (Principal Component Analysis for dimensionality reduction).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UUID (unique filenames),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(audio conversion)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EE6FECB1-28DC-EC5A-3F51-7E3D0EE4A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>
            <a:extLst>
              <a:ext uri="{FF2B5EF4-FFF2-40B4-BE49-F238E27FC236}">
                <a16:creationId xmlns:a16="http://schemas.microsoft.com/office/drawing/2014/main" id="{453A8ADB-FF64-7F59-CF43-BE57A5C862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/>
              <a:t>6.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/>
              <a:t>Project Objectives</a:t>
            </a:r>
            <a:endParaRPr sz="2800" b="1" dirty="0"/>
          </a:p>
        </p:txBody>
      </p:sp>
      <p:sp>
        <p:nvSpPr>
          <p:cNvPr id="139" name="Google Shape;139;p17">
            <a:extLst>
              <a:ext uri="{FF2B5EF4-FFF2-40B4-BE49-F238E27FC236}">
                <a16:creationId xmlns:a16="http://schemas.microsoft.com/office/drawing/2014/main" id="{B8EEF3E2-1140-3470-FB63-503ACF891D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081C81-79AC-6716-FD17-C75CE97A2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9863" y="1218536"/>
            <a:ext cx="866308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speech clarity, fluency, and confidence through real-time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speech recognition and emotion detection for personalized guidance.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voice-driven task management with NLP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accessibility through speech-to-sign language translation and real-time speech-to-text conversion.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speech pitch and tone for constructive feedback on communication style. </a:t>
            </a:r>
          </a:p>
        </p:txBody>
      </p:sp>
    </p:spTree>
    <p:extLst>
      <p:ext uri="{BB962C8B-B14F-4D97-AF65-F5344CB8AC3E}">
        <p14:creationId xmlns:p14="http://schemas.microsoft.com/office/powerpoint/2010/main" val="61960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ED10160-4EE7-7368-B26B-79AB3A970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>
            <a:extLst>
              <a:ext uri="{FF2B5EF4-FFF2-40B4-BE49-F238E27FC236}">
                <a16:creationId xmlns:a16="http://schemas.microsoft.com/office/drawing/2014/main" id="{218C59A8-5884-5F38-D51F-88696EA8A6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/>
              <a:t>7.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/>
              <a:t>Proposed Methodology</a:t>
            </a:r>
            <a:endParaRPr lang="en-US" sz="2800" b="1" dirty="0"/>
          </a:p>
        </p:txBody>
      </p:sp>
      <p:sp>
        <p:nvSpPr>
          <p:cNvPr id="139" name="Google Shape;139;p17">
            <a:extLst>
              <a:ext uri="{FF2B5EF4-FFF2-40B4-BE49-F238E27FC236}">
                <a16:creationId xmlns:a16="http://schemas.microsoft.com/office/drawing/2014/main" id="{49A0D0D9-8147-D116-6186-99983A1B9E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7E5C8F-BB9D-E7CE-A679-A006D0818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9863" y="1609899"/>
            <a:ext cx="866308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Emotion Prediction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with MFCC, chroma, and Mel spectrogram.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 for dimensionality reduction.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MLP classifier for emotion prediction (83% accuracy).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conversion using Google Web Speech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sentiment classification (positive, negative, neutral).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 Handling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Conversion to WAV format using PyDub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908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9B765D10-F696-0A39-3AAB-4F615D571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>
            <a:extLst>
              <a:ext uri="{FF2B5EF4-FFF2-40B4-BE49-F238E27FC236}">
                <a16:creationId xmlns:a16="http://schemas.microsoft.com/office/drawing/2014/main" id="{041A9035-2A36-29B0-408C-F4359CDB88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/>
              <a:t>8.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/>
              <a:t>Expected Outcomes</a:t>
            </a:r>
            <a:endParaRPr lang="en-US" sz="2800" b="1" dirty="0"/>
          </a:p>
        </p:txBody>
      </p:sp>
      <p:sp>
        <p:nvSpPr>
          <p:cNvPr id="139" name="Google Shape;139;p17">
            <a:extLst>
              <a:ext uri="{FF2B5EF4-FFF2-40B4-BE49-F238E27FC236}">
                <a16:creationId xmlns:a16="http://schemas.microsoft.com/office/drawing/2014/main" id="{70EB2724-4D24-B664-BC36-2DB531E69F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DC5C22-39C4-F327-7820-1CBBB667E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9863" y="1425843"/>
            <a:ext cx="83026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Gesture-to-Speech Conversion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Enables people with speech disabilities to communicate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Gesture Recognition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Seamless communication without delay.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Accessibility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Facilitates non-verbal communication for those relying on sign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User Interface (NUI)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Simple gesture-based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Communication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Enables users to interact in group settings via speech conversion. </a:t>
            </a:r>
          </a:p>
        </p:txBody>
      </p:sp>
    </p:spTree>
    <p:extLst>
      <p:ext uri="{BB962C8B-B14F-4D97-AF65-F5344CB8AC3E}">
        <p14:creationId xmlns:p14="http://schemas.microsoft.com/office/powerpoint/2010/main" val="128877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0AF12EC1-3102-823F-B67B-01CCAFC34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>
            <a:extLst>
              <a:ext uri="{FF2B5EF4-FFF2-40B4-BE49-F238E27FC236}">
                <a16:creationId xmlns:a16="http://schemas.microsoft.com/office/drawing/2014/main" id="{093C52DC-3A1A-A6DE-CA9F-61BCCEFA9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/>
              <a:t>9.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/>
              <a:t>Conclusion</a:t>
            </a:r>
            <a:endParaRPr lang="en-US" sz="2800" b="1" dirty="0"/>
          </a:p>
        </p:txBody>
      </p:sp>
      <p:sp>
        <p:nvSpPr>
          <p:cNvPr id="139" name="Google Shape;139;p17">
            <a:extLst>
              <a:ext uri="{FF2B5EF4-FFF2-40B4-BE49-F238E27FC236}">
                <a16:creationId xmlns:a16="http://schemas.microsoft.com/office/drawing/2014/main" id="{9F13B52C-8A3B-BD06-019B-449CD83EBE6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C79BED-530A-2A9D-B327-83DA9DB0F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9863" y="1333511"/>
            <a:ext cx="806888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Articulate enhances communication skills and emotional well-being using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voice-driven task management and improves speech clarity and fluency.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features like speech-to-sign language translation are integral.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 aims to expand the scope and improve the system’s effectiveness for broader user needs. </a:t>
            </a:r>
          </a:p>
        </p:txBody>
      </p:sp>
    </p:spTree>
    <p:extLst>
      <p:ext uri="{BB962C8B-B14F-4D97-AF65-F5344CB8AC3E}">
        <p14:creationId xmlns:p14="http://schemas.microsoft.com/office/powerpoint/2010/main" val="15640175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622</Words>
  <Application>Microsoft Office PowerPoint</Application>
  <PresentationFormat>On-screen Show (4:3)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Bahnschrift Light</vt:lpstr>
      <vt:lpstr>Times New Roman</vt:lpstr>
      <vt:lpstr>Archivo Narrow</vt:lpstr>
      <vt:lpstr>Georgia</vt:lpstr>
      <vt:lpstr>Arial</vt:lpstr>
      <vt:lpstr>Simple Light</vt:lpstr>
      <vt:lpstr> Articulate: Speech Companion </vt:lpstr>
      <vt:lpstr>1. Abstract</vt:lpstr>
      <vt:lpstr>2. Introduction</vt:lpstr>
      <vt:lpstr>3. Related Works</vt:lpstr>
      <vt:lpstr>5. Technologies and Tools Used</vt:lpstr>
      <vt:lpstr>6. Project Objectives</vt:lpstr>
      <vt:lpstr>7. Proposed Methodology</vt:lpstr>
      <vt:lpstr>8. Expected Outcomes</vt:lpstr>
      <vt:lpstr>9. Conclusion</vt:lpstr>
      <vt:lpstr>9. Features</vt:lpstr>
      <vt:lpstr>10. Findings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Suhas Brad</dc:creator>
  <cp:lastModifiedBy>Suhas Brad</cp:lastModifiedBy>
  <cp:revision>4</cp:revision>
  <dcterms:modified xsi:type="dcterms:W3CDTF">2024-12-11T16:28:18Z</dcterms:modified>
</cp:coreProperties>
</file>