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1" r:id="rId3"/>
    <p:sldId id="260" r:id="rId4"/>
    <p:sldId id="266" r:id="rId5"/>
    <p:sldId id="265" r:id="rId6"/>
    <p:sldId id="263" r:id="rId7"/>
    <p:sldId id="256" r:id="rId8"/>
    <p:sldId id="267" r:id="rId9"/>
    <p:sldId id="268" r:id="rId10"/>
    <p:sldId id="257" r:id="rId11"/>
    <p:sldId id="258" r:id="rId12"/>
    <p:sldId id="25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FBA8C-DDD7-401A-A32B-15E212508E01}" v="19" dt="2023-12-20T09:24:24.512"/>
    <p1510:client id="{D1722A02-F163-47B1-A446-4C6BA95D69D2}" v="1" dt="2023-12-20T12:39:36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nakar kolla" userId="ee57e47bb2bd9a0d" providerId="LiveId" clId="{D1722A02-F163-47B1-A446-4C6BA95D69D2}"/>
    <pc:docChg chg="custSel modSld">
      <pc:chgData name="Ratnakar kolla" userId="ee57e47bb2bd9a0d" providerId="LiveId" clId="{D1722A02-F163-47B1-A446-4C6BA95D69D2}" dt="2023-12-20T12:43:11.389" v="5" actId="14100"/>
      <pc:docMkLst>
        <pc:docMk/>
      </pc:docMkLst>
      <pc:sldChg chg="addSp delSp modSp mod">
        <pc:chgData name="Ratnakar kolla" userId="ee57e47bb2bd9a0d" providerId="LiveId" clId="{D1722A02-F163-47B1-A446-4C6BA95D69D2}" dt="2023-12-20T12:43:11.389" v="5" actId="14100"/>
        <pc:sldMkLst>
          <pc:docMk/>
          <pc:sldMk cId="3481090135" sldId="265"/>
        </pc:sldMkLst>
        <pc:spChg chg="add del mod">
          <ac:chgData name="Ratnakar kolla" userId="ee57e47bb2bd9a0d" providerId="LiveId" clId="{D1722A02-F163-47B1-A446-4C6BA95D69D2}" dt="2023-12-20T12:39:36.046" v="1" actId="931"/>
          <ac:spMkLst>
            <pc:docMk/>
            <pc:sldMk cId="3481090135" sldId="265"/>
            <ac:spMk id="4" creationId="{82744BFD-A339-212A-0130-94E223FA0065}"/>
          </ac:spMkLst>
        </pc:spChg>
        <pc:picChg chg="del">
          <ac:chgData name="Ratnakar kolla" userId="ee57e47bb2bd9a0d" providerId="LiveId" clId="{D1722A02-F163-47B1-A446-4C6BA95D69D2}" dt="2023-12-20T12:38:56.587" v="0" actId="478"/>
          <ac:picMkLst>
            <pc:docMk/>
            <pc:sldMk cId="3481090135" sldId="265"/>
            <ac:picMk id="5" creationId="{40BE844F-CAF0-741B-638C-F581E0B72BA6}"/>
          </ac:picMkLst>
        </pc:picChg>
        <pc:picChg chg="add mod">
          <ac:chgData name="Ratnakar kolla" userId="ee57e47bb2bd9a0d" providerId="LiveId" clId="{D1722A02-F163-47B1-A446-4C6BA95D69D2}" dt="2023-12-20T12:43:11.389" v="5" actId="14100"/>
          <ac:picMkLst>
            <pc:docMk/>
            <pc:sldMk cId="3481090135" sldId="265"/>
            <ac:picMk id="8" creationId="{E75F97A1-8944-0401-0563-9889E55485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DE2A-61B2-0889-F5B0-BD65CB62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2065867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HR Analytics Project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>(</a:t>
            </a:r>
            <a:r>
              <a:rPr lang="en-IN" sz="2400" dirty="0">
                <a:latin typeface="Arial Black" panose="020B0A04020102020204" pitchFamily="34" charset="0"/>
                <a:cs typeface="Times New Roman" panose="02020603050405020304" pitchFamily="18" charset="0"/>
              </a:rPr>
              <a:t>Employee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Arial Black" panose="020B0A04020102020204" pitchFamily="34" charset="0"/>
                <a:cs typeface="Times New Roman" panose="02020603050405020304" pitchFamily="18" charset="0"/>
              </a:rPr>
              <a:t>Retention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F011-486F-287B-E6B1-604A2840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Group 5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VIVEK GAJANAN CHAVAN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Balaji MS		     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Ratnakar Kolla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Mrugaya Mahendra Bane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Minu Kshirsagar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Yelisetty Sai Deepthi</a:t>
            </a:r>
          </a:p>
          <a:p>
            <a:pPr marL="0" indent="0" algn="l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C4D1D-ABED-DC7D-81C1-7FA4110DB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12" y="0"/>
            <a:ext cx="286138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4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496B-C98C-2040-FE04-13593406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306"/>
            <a:ext cx="12017829" cy="117565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 CLIP BY power BI - TOOL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FC5AE-DAF7-7E09-04AC-DCFA5ACA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68963"/>
            <a:ext cx="12192000" cy="5589037"/>
          </a:xfrm>
        </p:spPr>
      </p:pic>
    </p:spTree>
    <p:extLst>
      <p:ext uri="{BB962C8B-B14F-4D97-AF65-F5344CB8AC3E}">
        <p14:creationId xmlns:p14="http://schemas.microsoft.com/office/powerpoint/2010/main" val="302898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321F-CDE1-3885-9F3A-48F44BB0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817227" cy="10730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 CLIP BY excel 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0DBEC-5475-2649-4548-C339D0385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3020"/>
            <a:ext cx="12192000" cy="5784980"/>
          </a:xfrm>
        </p:spPr>
      </p:pic>
    </p:spTree>
    <p:extLst>
      <p:ext uri="{BB962C8B-B14F-4D97-AF65-F5344CB8AC3E}">
        <p14:creationId xmlns:p14="http://schemas.microsoft.com/office/powerpoint/2010/main" val="229663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4AA0-FCA2-C558-CBBE-9964128D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0817226" cy="1066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 CLIP BY Tableau - TOOL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F0F99-C014-CC4D-4C70-89BC89DD3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12192000" cy="5791200"/>
          </a:xfrm>
        </p:spPr>
      </p:pic>
    </p:spTree>
    <p:extLst>
      <p:ext uri="{BB962C8B-B14F-4D97-AF65-F5344CB8AC3E}">
        <p14:creationId xmlns:p14="http://schemas.microsoft.com/office/powerpoint/2010/main" val="62828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9B1E-5896-721D-EE00-D20C959B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61477-10E5-D789-A7F4-198185A14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6731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B0D0-421D-A83A-D849-A432E6CE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56754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b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BD0E-EE9D-32E3-E6EB-4949A086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03649"/>
            <a:ext cx="12192000" cy="565435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HR Analytics project, we were provided with two datasets in excel format, each containing 50,000 rows.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was to analyze the data and derive insights to assist the HR team in employee retention.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utilized MS-Excel and MySQL for the analysis, performing calculations, merging datasets, and creating interactive dashboards.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we prepared dashboards using Excel, Power BI, and Tableau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0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C4F3-1942-06C3-7A8A-D6337DF4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101012"/>
            <a:ext cx="11837438" cy="5253135"/>
          </a:xfrm>
        </p:spPr>
        <p:txBody>
          <a:bodyPr/>
          <a:lstStyle/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kern="1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w Cen MT" panose="020B0602020104020603" pitchFamily="34" charset="0"/>
              </a:rPr>
              <a:t>1.Average Attrition rate for all Departments</a:t>
            </a:r>
            <a:endParaRPr lang="en-US" sz="4000" b="0" i="0" u="none" strike="noStrike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kern="1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w Cen MT" panose="020B0602020104020603" pitchFamily="34" charset="0"/>
              </a:rPr>
              <a:t>2.Average Hourly rate of Male Research Scientist</a:t>
            </a:r>
            <a:endParaRPr lang="en-US" sz="4000" b="0" i="0" u="none" strike="noStrike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kern="1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w Cen MT" panose="020B0602020104020603" pitchFamily="34" charset="0"/>
              </a:rPr>
              <a:t>3.Attrition rate Vs Monthly income stats</a:t>
            </a:r>
            <a:endParaRPr lang="en-US" sz="4000" b="0" i="0" u="none" strike="noStrike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kern="1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w Cen MT" panose="020B0602020104020603" pitchFamily="34" charset="0"/>
              </a:rPr>
              <a:t>4.Average working years for each Department</a:t>
            </a:r>
            <a:endParaRPr lang="en-US" sz="4000" b="0" i="0" u="none" strike="noStrike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kern="1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w Cen MT" panose="020B0602020104020603" pitchFamily="34" charset="0"/>
              </a:rPr>
              <a:t>5.Job Role Vs Work life balance</a:t>
            </a:r>
            <a:endParaRPr lang="en-US" sz="4000" b="0" i="0" u="none" strike="noStrike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kern="1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w Cen MT" panose="020B0602020104020603" pitchFamily="34" charset="0"/>
              </a:rPr>
              <a:t>6.Attrition rate Vs Year since last promotion relation</a:t>
            </a:r>
            <a:endParaRPr lang="en-US" sz="4000" b="0" i="0" u="none" strike="noStrike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294B40-D953-4A4B-95B4-9FA906E3BAF6}"/>
              </a:ext>
            </a:extLst>
          </p:cNvPr>
          <p:cNvSpPr txBox="1"/>
          <p:nvPr/>
        </p:nvSpPr>
        <p:spPr>
          <a:xfrm>
            <a:off x="469640" y="457200"/>
            <a:ext cx="866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KPI’S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2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93E6-DD4B-FF14-BEA4-04FDF30F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8E196-B860-693D-40E8-C6B0E82FA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2320993"/>
            <a:ext cx="5958373" cy="35893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1704A-0B11-9E8C-931F-E09498F94F5D}"/>
              </a:ext>
            </a:extLst>
          </p:cNvPr>
          <p:cNvSpPr txBox="1"/>
          <p:nvPr/>
        </p:nvSpPr>
        <p:spPr>
          <a:xfrm>
            <a:off x="72312" y="1845132"/>
            <a:ext cx="6097554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Attrition rate for all Departments:</a:t>
            </a:r>
          </a:p>
          <a:p>
            <a:pPr marL="36900" indent="0">
              <a:spcAft>
                <a:spcPts val="1000"/>
              </a:spcAft>
              <a:buClr>
                <a:schemeClr val="tx1"/>
              </a:buClr>
              <a:buSzPct val="100000"/>
              <a:buNone/>
            </a:pPr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spcAft>
                <a:spcPts val="1000"/>
              </a:spcAft>
              <a:buClr>
                <a:schemeClr val="tx1"/>
              </a:buClr>
              <a:buSzPct val="100000"/>
              <a:buNone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We had 50,000 employees data with us. Out of them 25,105 quit the job. So it comes around 50%.</a:t>
            </a:r>
          </a:p>
          <a:p>
            <a:pPr marL="36900" indent="0">
              <a:spcAft>
                <a:spcPts val="1000"/>
              </a:spcAft>
              <a:buClr>
                <a:schemeClr val="tx1"/>
              </a:buClr>
              <a:buSzPct val="100000"/>
              <a:buNone/>
            </a:pPr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spcAft>
                <a:spcPts val="1000"/>
              </a:spcAft>
              <a:buClr>
                <a:schemeClr val="tx1"/>
              </a:buClr>
              <a:buSzPct val="100000"/>
              <a:buNone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In this chart we can see that around 50% of employees from each department have left the job.</a:t>
            </a:r>
          </a:p>
          <a:p>
            <a:pPr marL="36900" indent="0">
              <a:spcAft>
                <a:spcPts val="1000"/>
              </a:spcAft>
              <a:buClr>
                <a:schemeClr val="tx1"/>
              </a:buClr>
              <a:buSzPct val="100000"/>
              <a:buNone/>
            </a:pPr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spcAft>
                <a:spcPts val="1000"/>
              </a:spcAft>
              <a:buClr>
                <a:schemeClr val="tx1"/>
              </a:buClr>
              <a:buSzPct val="100000"/>
              <a:buNone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The attrition rate is high in Research &amp; Development department among all the departments followed by software department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2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5157-9978-2CB3-D29A-5B07BED3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DD34C-6FA4-DA86-D90A-606F08CD1F18}"/>
              </a:ext>
            </a:extLst>
          </p:cNvPr>
          <p:cNvSpPr txBox="1"/>
          <p:nvPr/>
        </p:nvSpPr>
        <p:spPr>
          <a:xfrm>
            <a:off x="2500" y="1835034"/>
            <a:ext cx="609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9800" indent="-342900"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hourly rate of male research scientist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1B958-87F5-0F7C-F616-E685895886CE}"/>
              </a:ext>
            </a:extLst>
          </p:cNvPr>
          <p:cNvSpPr txBox="1"/>
          <p:nvPr/>
        </p:nvSpPr>
        <p:spPr>
          <a:xfrm>
            <a:off x="-1" y="3105834"/>
            <a:ext cx="57515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The average hourly rate of male research                                                                                                               scientist is around 114.45.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5F97A1-8944-0401-0563-9889E5548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755" y="1558212"/>
            <a:ext cx="6780245" cy="4203450"/>
          </a:xfrm>
        </p:spPr>
      </p:pic>
    </p:spTree>
    <p:extLst>
      <p:ext uri="{BB962C8B-B14F-4D97-AF65-F5344CB8AC3E}">
        <p14:creationId xmlns:p14="http://schemas.microsoft.com/office/powerpoint/2010/main" val="348109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0C38-1C71-AE04-763F-0BEF610D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843" y="261258"/>
            <a:ext cx="10817226" cy="1371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49B73D6-921A-223A-C289-7BE6DC55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4278"/>
            <a:ext cx="5728995" cy="55237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Vs Monthly income stats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800" indent="-342900">
              <a:buFont typeface="Times New Roman" panose="02020603050405020304" pitchFamily="18" charset="0"/>
              <a:buChar char="⁎"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chart we can see how monthly income is affecting attrition.</a:t>
            </a:r>
          </a:p>
          <a:p>
            <a:pPr marL="379800" indent="-342900">
              <a:buFont typeface="Times New Roman" panose="02020603050405020304" pitchFamily="18" charset="0"/>
              <a:buChar char="⁎"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reveals a consistent  attrition rate of around 50% across various monthly brackets.</a:t>
            </a:r>
          </a:p>
          <a:p>
            <a:pPr marL="379800" indent="-342900">
              <a:buFont typeface="Times New Roman" panose="02020603050405020304" pitchFamily="18" charset="0"/>
              <a:buChar char="⁎"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income range from 50k-60k has seen highest attrition rate which is 51.26%</a:t>
            </a:r>
          </a:p>
          <a:p>
            <a:pPr marL="379800" indent="-342900">
              <a:buFont typeface="Times New Roman" panose="02020603050405020304" pitchFamily="18" charset="0"/>
              <a:buChar char="⁎"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lowest attrition is in range between 30k-40k which is 49.81%</a:t>
            </a:r>
          </a:p>
          <a:p>
            <a:pPr marL="379800" indent="-342900">
              <a:buFont typeface="Times New Roman" panose="02020603050405020304" pitchFamily="18" charset="0"/>
              <a:buChar char="⁎"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salary increases there is more attrition.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65FC23-E5F8-510C-F85B-82CD85FE0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5" y="2006082"/>
            <a:ext cx="6640286" cy="37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6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478B-ECE1-35E2-56F2-0B1A1E412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7197726" cy="1156996"/>
          </a:xfrm>
        </p:spPr>
        <p:txBody>
          <a:bodyPr>
            <a:normAutofit fontScale="90000"/>
          </a:bodyPr>
          <a:lstStyle/>
          <a:p>
            <a:pPr algn="l"/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9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kpi-4</a:t>
            </a:r>
            <a:endParaRPr lang="en-US" sz="4900" b="1" dirty="0">
              <a:solidFill>
                <a:srgbClr val="92D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69D1B-E73A-DC9B-E282-78EFF84C0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42224"/>
            <a:ext cx="5094513" cy="414228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working years for each Department</a:t>
            </a: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öhne"/>
              </a:rPr>
              <a:t>Here, we observe a consistency in working hours across departments, averaging approximately 20.45 hours.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öhne"/>
              </a:rPr>
              <a:t>The Software Department stands out with employees working longer hours compared to other departments."</a:t>
            </a:r>
            <a:endParaRPr lang="en-IN" sz="24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C9C1E-D9F5-61B2-7362-580706FF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151" y="1648918"/>
            <a:ext cx="6994849" cy="41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6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751-4965-6D6B-A39C-87D93DD9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707"/>
            <a:ext cx="10131425" cy="1456267"/>
          </a:xfrm>
        </p:spPr>
        <p:txBody>
          <a:bodyPr/>
          <a:lstStyle/>
          <a:p>
            <a:r>
              <a:rPr lang="en-IN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kpi-5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D7CE8-BBD1-DE0F-53A9-7B44BCA2C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7575" y="2281497"/>
            <a:ext cx="6164425" cy="36496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2D335-53AA-9978-32BE-C30DB2D256CA}"/>
              </a:ext>
            </a:extLst>
          </p:cNvPr>
          <p:cNvSpPr txBox="1"/>
          <p:nvPr/>
        </p:nvSpPr>
        <p:spPr>
          <a:xfrm>
            <a:off x="0" y="1654974"/>
            <a:ext cx="6097554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Role Vs Work life balance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table represents the ratings given by employees to the work life balance respective to their job role.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comparing job roles and work-life balance, we can conclude the following: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aseline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Manufacturing Directors, more employees seem to have a rating of 2, indicating that they can moderately manage both their job and work-life.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Representatives show a more even distribution, suggesting that they are trying to balance both aspects according to their individual circumstances.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Each employee appears to have different strategies for managing both job and work-life.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8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FAF3-5C07-0E72-BE3D-DD0E26D6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7" y="208383"/>
            <a:ext cx="10131425" cy="1456267"/>
          </a:xfrm>
        </p:spPr>
        <p:txBody>
          <a:bodyPr/>
          <a:lstStyle/>
          <a:p>
            <a:r>
              <a:rPr lang="en-IN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kpi-6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5EE4F-27B6-22F9-C3CB-C8B64A496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4862" y="2930459"/>
            <a:ext cx="5532599" cy="31168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D7FF93-915A-7273-817D-D1251CC77CAE}"/>
              </a:ext>
            </a:extLst>
          </p:cNvPr>
          <p:cNvSpPr txBox="1"/>
          <p:nvPr/>
        </p:nvSpPr>
        <p:spPr>
          <a:xfrm>
            <a:off x="-15550" y="1936017"/>
            <a:ext cx="6111550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cap="al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Vs Year since last promotion relation: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sz="2000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endParaRPr lang="en-US" sz="1600" b="1" cap="all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600" b="1" cap="all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indicates a relatively stable attrition rate, hovering around 50%, across different ranges of years since the last promotion.</a:t>
            </a:r>
          </a:p>
          <a:p>
            <a:pPr marL="322650" indent="-285750"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600" b="1" cap="all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attrition rate was higher in the 21-30 years since the last promotion group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76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112</TotalTime>
  <Words>550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Söhne</vt:lpstr>
      <vt:lpstr>Times New Roman</vt:lpstr>
      <vt:lpstr>Tw Cen MT</vt:lpstr>
      <vt:lpstr>Wingdings</vt:lpstr>
      <vt:lpstr>Celestial</vt:lpstr>
      <vt:lpstr>HR Analytics Project (Employee Retention)</vt:lpstr>
      <vt:lpstr>Project Objective </vt:lpstr>
      <vt:lpstr>PowerPoint Presentation</vt:lpstr>
      <vt:lpstr>kpi-1</vt:lpstr>
      <vt:lpstr>kpi-2</vt:lpstr>
      <vt:lpstr>KPI-3</vt:lpstr>
      <vt:lpstr> kpi-4</vt:lpstr>
      <vt:lpstr>kpi-5</vt:lpstr>
      <vt:lpstr>kpi-6</vt:lpstr>
      <vt:lpstr>DASHBOARDS CLIP BY power BI - TOOL</vt:lpstr>
      <vt:lpstr>DASHBOARDS CLIP BY excel </vt:lpstr>
      <vt:lpstr>DASHBOARDS CLIP BY Tableau - TOOL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Objective</dc:title>
  <dc:creator>Ratnakar kolla</dc:creator>
  <cp:lastModifiedBy>Ratnakar kolla</cp:lastModifiedBy>
  <cp:revision>2</cp:revision>
  <dcterms:created xsi:type="dcterms:W3CDTF">2023-12-18T09:18:03Z</dcterms:created>
  <dcterms:modified xsi:type="dcterms:W3CDTF">2023-12-20T12:43:19Z</dcterms:modified>
</cp:coreProperties>
</file>