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10" r:id="rId5"/>
    <p:sldId id="309" r:id="rId6"/>
    <p:sldId id="311" r:id="rId7"/>
    <p:sldId id="312" r:id="rId8"/>
    <p:sldId id="315" r:id="rId9"/>
    <p:sldId id="316" r:id="rId10"/>
    <p:sldId id="317" r:id="rId11"/>
    <p:sldId id="318" r:id="rId12"/>
    <p:sldId id="319" r:id="rId13"/>
    <p:sldId id="320" r:id="rId14"/>
    <p:sldId id="321" r:id="rId15"/>
    <p:sldId id="322" r:id="rId16"/>
    <p:sldId id="323" r:id="rId17"/>
    <p:sldId id="324" r:id="rId18"/>
    <p:sldId id="325"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394" autoAdjust="0"/>
  </p:normalViewPr>
  <p:slideViewPr>
    <p:cSldViewPr snapToGrid="0">
      <p:cViewPr>
        <p:scale>
          <a:sx n="68" d="100"/>
          <a:sy n="68" d="100"/>
        </p:scale>
        <p:origin x="81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2/2/2024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ventorymanagement.wikidot.com/overstock"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636608" y="804862"/>
            <a:ext cx="3401992" cy="5121375"/>
          </a:xfrm>
        </p:spPr>
        <p:txBody>
          <a:bodyPr anchor="ctr">
            <a:normAutofit/>
          </a:bodyPr>
          <a:lstStyle/>
          <a:p>
            <a:r>
              <a:rPr lang="en-US" b="1" u="sng" dirty="0"/>
              <a:t>Team 3</a:t>
            </a:r>
            <a:br>
              <a:rPr lang="en-US" dirty="0"/>
            </a:br>
            <a:br>
              <a:rPr lang="en-US" dirty="0"/>
            </a:br>
            <a:r>
              <a:rPr lang="en-US" sz="1800" dirty="0" err="1"/>
              <a:t>talabaktula</a:t>
            </a:r>
            <a:r>
              <a:rPr lang="en-US" sz="1800" dirty="0"/>
              <a:t>  </a:t>
            </a:r>
            <a:r>
              <a:rPr lang="en-US" sz="1800" dirty="0" err="1"/>
              <a:t>srinivasa</a:t>
            </a:r>
            <a:r>
              <a:rPr lang="en-US" sz="1800" dirty="0"/>
              <a:t> </a:t>
            </a:r>
            <a:r>
              <a:rPr lang="en-US" sz="1800" dirty="0" err="1"/>
              <a:t>rao</a:t>
            </a:r>
            <a:br>
              <a:rPr lang="en-US" sz="1800" dirty="0"/>
            </a:br>
            <a:r>
              <a:rPr lang="en-US" sz="1800" dirty="0" err="1"/>
              <a:t>mallangi</a:t>
            </a:r>
            <a:r>
              <a:rPr lang="en-US" sz="1800" dirty="0"/>
              <a:t> </a:t>
            </a:r>
            <a:r>
              <a:rPr lang="en-US" sz="1800" dirty="0" err="1"/>
              <a:t>supriya</a:t>
            </a:r>
            <a:br>
              <a:rPr lang="en-US" sz="1800" dirty="0"/>
            </a:br>
            <a:r>
              <a:rPr lang="en-US" sz="1800" dirty="0" err="1"/>
              <a:t>komal</a:t>
            </a:r>
            <a:r>
              <a:rPr lang="en-US" sz="1800" dirty="0"/>
              <a:t> </a:t>
            </a:r>
            <a:r>
              <a:rPr lang="en-US" sz="1800" dirty="0" err="1"/>
              <a:t>gajbhiv</a:t>
            </a:r>
            <a:br>
              <a:rPr lang="en-US" sz="1800" dirty="0"/>
            </a:br>
            <a:r>
              <a:rPr lang="en-US" sz="1800" dirty="0"/>
              <a:t>Lakshmi </a:t>
            </a:r>
            <a:r>
              <a:rPr lang="en-US" sz="1800" dirty="0" err="1"/>
              <a:t>teja</a:t>
            </a:r>
            <a:br>
              <a:rPr lang="en-US" sz="1800" dirty="0"/>
            </a:br>
            <a:r>
              <a:rPr lang="en-US" sz="1800" dirty="0" err="1"/>
              <a:t>yelisetty</a:t>
            </a:r>
            <a:r>
              <a:rPr lang="en-US" sz="1800" dirty="0"/>
              <a:t> </a:t>
            </a:r>
            <a:r>
              <a:rPr lang="en-US" sz="1800" dirty="0" err="1"/>
              <a:t>sai</a:t>
            </a:r>
            <a:r>
              <a:rPr lang="en-US" sz="1800" dirty="0"/>
              <a:t> </a:t>
            </a:r>
            <a:r>
              <a:rPr lang="en-US" sz="1800" dirty="0" err="1"/>
              <a:t>deepthi</a:t>
            </a:r>
            <a:br>
              <a:rPr lang="en-US" sz="1800" dirty="0"/>
            </a:br>
            <a:r>
              <a:rPr lang="en-US" sz="1800" dirty="0"/>
              <a:t>Junaid m</a:t>
            </a:r>
            <a:br>
              <a:rPr lang="en-US" sz="1800" dirty="0"/>
            </a:br>
            <a:br>
              <a:rPr lang="en-US" sz="1800" dirty="0"/>
            </a:br>
            <a:br>
              <a:rPr lang="en-US" sz="1800" dirty="0"/>
            </a:br>
            <a:endParaRPr lang="en-US" sz="1800" dirty="0"/>
          </a:p>
        </p:txBody>
      </p:sp>
      <p:pic>
        <p:nvPicPr>
          <p:cNvPr id="1026" name="Picture 2">
            <a:extLst>
              <a:ext uri="{FF2B5EF4-FFF2-40B4-BE49-F238E27FC236}">
                <a16:creationId xmlns:a16="http://schemas.microsoft.com/office/drawing/2014/main" id="{17BF7241-B3C7-3DAE-C22F-D89F1B4C8E7B}"/>
              </a:ext>
            </a:extLst>
          </p:cNvPr>
          <p:cNvPicPr>
            <a:picLocks noGrp="1" noChangeAspect="1" noChangeArrowheads="1"/>
          </p:cNvPicPr>
          <p:nvPr>
            <p:ph sz="quarter" idx="10"/>
          </p:nvPr>
        </p:nvPicPr>
        <p:blipFill>
          <a:blip r:embed="rId2">
            <a:extLst>
              <a:ext uri="{837473B0-CC2E-450A-ABE3-18F120FF3D39}">
                <a1611:picAttrSrcUrl xmlns:a1611="http://schemas.microsoft.com/office/drawing/2016/11/main" r:id="rId3"/>
              </a:ext>
            </a:extLst>
          </a:blip>
          <a:stretch>
            <a:fillRect/>
          </a:stretch>
        </p:blipFill>
        <p:spPr bwMode="auto">
          <a:xfrm>
            <a:off x="4664765" y="1438468"/>
            <a:ext cx="7513983" cy="3750234"/>
          </a:xfrm>
          <a:prstGeom prst="rect">
            <a:avLst/>
          </a:prstGeom>
          <a:noFill/>
          <a:extLst>
            <a:ext uri="{909E8E84-426E-40DD-AFC4-6F175D3DCCD1}">
              <a14:hiddenFill xmlns:a14="http://schemas.microsoft.com/office/drawing/2010/main">
                <a:solidFill>
                  <a:srgbClr val="FFFFFF"/>
                </a:solidFill>
              </a14:hiddenFill>
            </a:ext>
          </a:extLst>
        </p:spPr>
      </p:pic>
      <p:sp>
        <p:nvSpPr>
          <p:cNvPr id="1035" name="Slide Number Placeholder 5">
            <a:extLst>
              <a:ext uri="{FF2B5EF4-FFF2-40B4-BE49-F238E27FC236}">
                <a16:creationId xmlns:a16="http://schemas.microsoft.com/office/drawing/2014/main" id="{D2693541-375C-A84F-49D8-0AABE4E0D71A}"/>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1</a:t>
            </a:fld>
            <a:endParaRPr lang="en-US"/>
          </a:p>
        </p:txBody>
      </p:sp>
      <p:sp>
        <p:nvSpPr>
          <p:cNvPr id="2" name="TextBox 1">
            <a:extLst>
              <a:ext uri="{FF2B5EF4-FFF2-40B4-BE49-F238E27FC236}">
                <a16:creationId xmlns:a16="http://schemas.microsoft.com/office/drawing/2014/main" id="{42C9AFE3-201C-408F-B435-5F7B5AD09628}"/>
              </a:ext>
            </a:extLst>
          </p:cNvPr>
          <p:cNvSpPr txBox="1"/>
          <p:nvPr/>
        </p:nvSpPr>
        <p:spPr>
          <a:xfrm>
            <a:off x="92765" y="4969565"/>
            <a:ext cx="3048000" cy="369332"/>
          </a:xfrm>
          <a:prstGeom prst="rect">
            <a:avLst/>
          </a:prstGeom>
          <a:noFill/>
        </p:spPr>
        <p:txBody>
          <a:bodyPr wrap="square" rtlCol="0">
            <a:spAutoFit/>
          </a:bodyPr>
          <a:lstStyle/>
          <a:p>
            <a:r>
              <a:rPr lang="en-US" b="1" dirty="0">
                <a:solidFill>
                  <a:srgbClr val="FFC000"/>
                </a:solidFill>
              </a:rPr>
              <a:t>MENTOR : MAHENDRA SINGH </a:t>
            </a:r>
            <a:endParaRPr lang="en-IN" b="1" dirty="0">
              <a:solidFill>
                <a:srgbClr val="FFC000"/>
              </a:solidFill>
            </a:endParaRPr>
          </a:p>
        </p:txBody>
      </p:sp>
      <p:sp>
        <p:nvSpPr>
          <p:cNvPr id="4" name="TextBox 3">
            <a:extLst>
              <a:ext uri="{FF2B5EF4-FFF2-40B4-BE49-F238E27FC236}">
                <a16:creationId xmlns:a16="http://schemas.microsoft.com/office/drawing/2014/main" id="{02E02C16-3DA9-4596-88AD-E0FE9D191EB2}"/>
              </a:ext>
            </a:extLst>
          </p:cNvPr>
          <p:cNvSpPr txBox="1"/>
          <p:nvPr/>
        </p:nvSpPr>
        <p:spPr>
          <a:xfrm>
            <a:off x="265043" y="278296"/>
            <a:ext cx="4187687" cy="1077218"/>
          </a:xfrm>
          <a:prstGeom prst="rect">
            <a:avLst/>
          </a:prstGeom>
          <a:noFill/>
        </p:spPr>
        <p:txBody>
          <a:bodyPr wrap="square" rtlCol="0">
            <a:spAutoFit/>
          </a:bodyPr>
          <a:lstStyle/>
          <a:p>
            <a:pPr algn="ctr"/>
            <a:r>
              <a:rPr lang="en-US" sz="3200" b="1" u="sng" dirty="0"/>
              <a:t>INVENTORY ANALYSIS REPORT</a:t>
            </a:r>
            <a:endParaRPr lang="en-IN" sz="3200" b="1" u="sng" dirty="0"/>
          </a:p>
        </p:txBody>
      </p:sp>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895111" y="334899"/>
            <a:ext cx="4442603" cy="992252"/>
          </a:xfrm>
        </p:spPr>
        <p:txBody>
          <a:bodyPr anchor="ctr">
            <a:normAutofit/>
          </a:bodyPr>
          <a:lstStyle/>
          <a:p>
            <a:r>
              <a:rPr lang="en-US" b="1" u="sng" dirty="0" err="1">
                <a:solidFill>
                  <a:srgbClr val="C00000"/>
                </a:solidFill>
              </a:rPr>
              <a:t>ReGION</a:t>
            </a:r>
            <a:r>
              <a:rPr lang="en-US" b="1" u="sng" dirty="0">
                <a:solidFill>
                  <a:srgbClr val="C00000"/>
                </a:solidFill>
              </a:rPr>
              <a:t> </a:t>
            </a:r>
            <a:r>
              <a:rPr lang="en-US" b="1" u="sng" dirty="0" err="1">
                <a:solidFill>
                  <a:srgbClr val="C00000"/>
                </a:solidFill>
              </a:rPr>
              <a:t>WISe</a:t>
            </a:r>
            <a:r>
              <a:rPr lang="en-US" b="1" u="sng" dirty="0">
                <a:solidFill>
                  <a:srgbClr val="C00000"/>
                </a:solidFill>
              </a:rPr>
              <a:t> </a:t>
            </a:r>
            <a:r>
              <a:rPr lang="en-US" b="1" u="sng" dirty="0" err="1">
                <a:solidFill>
                  <a:srgbClr val="C00000"/>
                </a:solidFill>
              </a:rPr>
              <a:t>SALeS</a:t>
            </a:r>
            <a:endParaRPr lang="en-US" b="1" u="sng" dirty="0">
              <a:solidFill>
                <a:srgbClr val="C00000"/>
              </a:solidFill>
            </a:endParaRPr>
          </a:p>
        </p:txBody>
      </p:sp>
      <p:sp>
        <p:nvSpPr>
          <p:cNvPr id="40" name="Text Placeholder 2">
            <a:extLst>
              <a:ext uri="{FF2B5EF4-FFF2-40B4-BE49-F238E27FC236}">
                <a16:creationId xmlns:a16="http://schemas.microsoft.com/office/drawing/2014/main" id="{7B9BF554-CF6B-0DE8-DBC4-3BF1398CE90F}"/>
              </a:ext>
            </a:extLst>
          </p:cNvPr>
          <p:cNvSpPr>
            <a:spLocks noGrp="1"/>
          </p:cNvSpPr>
          <p:nvPr>
            <p:ph type="body" sz="quarter" idx="19"/>
          </p:nvPr>
        </p:nvSpPr>
        <p:spPr>
          <a:xfrm>
            <a:off x="679451" y="1803400"/>
            <a:ext cx="4893214" cy="4606025"/>
          </a:xfrm>
          <a:ln>
            <a:solidFill>
              <a:schemeClr val="accent3">
                <a:lumMod val="50000"/>
              </a:schemeClr>
            </a:solidFill>
          </a:ln>
          <a:effectLst>
            <a:glow rad="63500">
              <a:schemeClr val="accent1">
                <a:satMod val="175000"/>
                <a:alpha val="40000"/>
              </a:schemeClr>
            </a:glow>
          </a:effectLst>
        </p:spPr>
        <p:txBody>
          <a:bodyPr/>
          <a:lstStyle/>
          <a:p>
            <a:pPr marL="285750" indent="-285750" algn="just">
              <a:buFont typeface="Wingdings" panose="05000000000000000000" pitchFamily="2" charset="2"/>
              <a:buChar char="v"/>
            </a:pPr>
            <a:r>
              <a:rPr lang="en-US" dirty="0"/>
              <a:t>The chart gives the region wise sales. In this chart the diameter of the circle is directly proportional to the sales amount. </a:t>
            </a:r>
          </a:p>
          <a:p>
            <a:pPr marL="285750" indent="-285750" algn="just">
              <a:buFont typeface="Wingdings" panose="05000000000000000000" pitchFamily="2" charset="2"/>
              <a:buChar char="v"/>
            </a:pPr>
            <a:r>
              <a:rPr lang="en-US" dirty="0"/>
              <a:t>The green circle represents the west region. The west region has the highest sales with 111,941,127 sales amount.</a:t>
            </a:r>
          </a:p>
          <a:p>
            <a:pPr marL="285750" indent="-285750" algn="just">
              <a:buFont typeface="Wingdings" panose="05000000000000000000" pitchFamily="2" charset="2"/>
              <a:buChar char="v"/>
            </a:pPr>
            <a:r>
              <a:rPr lang="en-US" dirty="0"/>
              <a:t>The southwest region has the lowest sales with 44,610,017 sales amount.</a:t>
            </a:r>
          </a:p>
          <a:p>
            <a:pPr marL="285750" indent="-285750" algn="just">
              <a:buFont typeface="Wingdings" panose="05000000000000000000" pitchFamily="2" charset="2"/>
              <a:buChar char="v"/>
            </a:pPr>
            <a:r>
              <a:rPr lang="en-US" dirty="0"/>
              <a:t>May be the west region have the more population and the southwest have the</a:t>
            </a:r>
          </a:p>
          <a:p>
            <a:pPr algn="just"/>
            <a:r>
              <a:rPr lang="en-US" dirty="0"/>
              <a:t>    less population. </a:t>
            </a:r>
          </a:p>
        </p:txBody>
      </p:sp>
      <p:sp>
        <p:nvSpPr>
          <p:cNvPr id="5" name="Slide Number Placeholder 4" hidden="1">
            <a:extLst>
              <a:ext uri="{FF2B5EF4-FFF2-40B4-BE49-F238E27FC236}">
                <a16:creationId xmlns:a16="http://schemas.microsoft.com/office/drawing/2014/main" id="{B51885A6-2008-15E5-517B-3CBBFE99B11A}"/>
              </a:ext>
            </a:extLst>
          </p:cNvPr>
          <p:cNvSpPr>
            <a:spLocks noGrp="1"/>
          </p:cNvSpPr>
          <p:nvPr>
            <p:ph type="sldNum" sz="quarter" idx="4294967295"/>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10</a:t>
            </a:fld>
            <a:endParaRPr lang="en-US"/>
          </a:p>
        </p:txBody>
      </p:sp>
      <p:pic>
        <p:nvPicPr>
          <p:cNvPr id="6" name="Picture 5">
            <a:extLst>
              <a:ext uri="{FF2B5EF4-FFF2-40B4-BE49-F238E27FC236}">
                <a16:creationId xmlns:a16="http://schemas.microsoft.com/office/drawing/2014/main" id="{12FEA027-F679-C653-9704-3C859C207DAB}"/>
              </a:ext>
            </a:extLst>
          </p:cNvPr>
          <p:cNvPicPr>
            <a:picLocks noChangeAspect="1"/>
          </p:cNvPicPr>
          <p:nvPr/>
        </p:nvPicPr>
        <p:blipFill>
          <a:blip r:embed="rId2"/>
          <a:stretch>
            <a:fillRect/>
          </a:stretch>
        </p:blipFill>
        <p:spPr>
          <a:xfrm>
            <a:off x="6096000" y="1917701"/>
            <a:ext cx="5201730" cy="3784600"/>
          </a:xfrm>
          <a:prstGeom prst="rect">
            <a:avLst/>
          </a:prstGeom>
          <a:ln>
            <a:solidFill>
              <a:srgbClr val="7030A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5689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6994005" y="380480"/>
            <a:ext cx="4359795" cy="1191718"/>
          </a:xfrm>
        </p:spPr>
        <p:txBody>
          <a:bodyPr anchor="ctr">
            <a:normAutofit/>
          </a:bodyPr>
          <a:lstStyle/>
          <a:p>
            <a:r>
              <a:rPr lang="en-US" b="1" u="sng" dirty="0">
                <a:solidFill>
                  <a:srgbClr val="C00000"/>
                </a:solidFill>
              </a:rPr>
              <a:t>TOTAL </a:t>
            </a:r>
            <a:r>
              <a:rPr lang="en-US" b="1" u="sng" dirty="0" err="1">
                <a:solidFill>
                  <a:srgbClr val="C00000"/>
                </a:solidFill>
              </a:rPr>
              <a:t>INVeNTORY</a:t>
            </a:r>
            <a:endParaRPr lang="en-US" b="1" u="sng" dirty="0">
              <a:solidFill>
                <a:srgbClr val="C00000"/>
              </a:solidFill>
            </a:endParaRPr>
          </a:p>
        </p:txBody>
      </p:sp>
      <p:sp>
        <p:nvSpPr>
          <p:cNvPr id="40" name="Text Placeholder 3">
            <a:extLst>
              <a:ext uri="{FF2B5EF4-FFF2-40B4-BE49-F238E27FC236}">
                <a16:creationId xmlns:a16="http://schemas.microsoft.com/office/drawing/2014/main" id="{40A7C7D9-4214-D5BB-15DF-C9120932EACD}"/>
              </a:ext>
            </a:extLst>
          </p:cNvPr>
          <p:cNvSpPr>
            <a:spLocks noGrp="1"/>
          </p:cNvSpPr>
          <p:nvPr>
            <p:ph type="body" sz="quarter" idx="14"/>
          </p:nvPr>
        </p:nvSpPr>
        <p:spPr>
          <a:xfrm>
            <a:off x="6550702" y="1851286"/>
            <a:ext cx="5361898" cy="4790814"/>
          </a:xfrm>
          <a:ln>
            <a:solidFill>
              <a:schemeClr val="accent3">
                <a:lumMod val="50000"/>
              </a:schemeClr>
            </a:solidFill>
          </a:ln>
          <a:effectLst>
            <a:glow rad="63500">
              <a:schemeClr val="accent1">
                <a:satMod val="175000"/>
                <a:alpha val="40000"/>
              </a:schemeClr>
            </a:glow>
          </a:effectLst>
        </p:spPr>
        <p:txBody>
          <a:bodyPr/>
          <a:lstStyle/>
          <a:p>
            <a:pPr algn="just">
              <a:lnSpc>
                <a:spcPct val="150000"/>
              </a:lnSpc>
            </a:pPr>
            <a:r>
              <a:rPr lang="en-US" b="0" cap="none" dirty="0"/>
              <a:t>Total inventory refers to the aggregate quantity of all goods, products, or materials that a business holds within its premises or at various locations. Calculating total inventory is a fundamental aspect of inventory management and is crucial for assessing the financial health of a business.</a:t>
            </a:r>
          </a:p>
          <a:p>
            <a:pPr algn="just">
              <a:lnSpc>
                <a:spcPct val="150000"/>
              </a:lnSpc>
            </a:pPr>
            <a:r>
              <a:rPr lang="en-US" b="0" cap="none" dirty="0">
                <a:solidFill>
                  <a:schemeClr val="tx1"/>
                </a:solidFill>
                <a:latin typeface="ShopifySans"/>
              </a:rPr>
              <a:t>Here we took the sum of Quantity in hand as the Total Inventory. The Total Inventory is 1,905.</a:t>
            </a:r>
          </a:p>
          <a:p>
            <a:pPr>
              <a:lnSpc>
                <a:spcPct val="150000"/>
              </a:lnSpc>
            </a:pPr>
            <a:endParaRPr lang="en-US" b="0" i="0" cap="none" dirty="0">
              <a:solidFill>
                <a:schemeClr val="tx1"/>
              </a:solidFill>
              <a:effectLst/>
              <a:latin typeface="ShopifySans"/>
            </a:endParaRPr>
          </a:p>
          <a:p>
            <a:endParaRPr lang="en-US" b="0" cap="none" dirty="0">
              <a:solidFill>
                <a:schemeClr val="tx1"/>
              </a:solidFill>
              <a:latin typeface="ShopifySans"/>
            </a:endParaRPr>
          </a:p>
          <a:p>
            <a:endParaRPr lang="en-US" b="0" i="0" dirty="0">
              <a:solidFill>
                <a:schemeClr val="tx1"/>
              </a:solidFill>
              <a:effectLst/>
              <a:latin typeface="ShopifySans"/>
            </a:endParaRPr>
          </a:p>
          <a:p>
            <a:endParaRPr lang="en-US" b="0" dirty="0">
              <a:solidFill>
                <a:schemeClr val="tx1"/>
              </a:solidFill>
              <a:latin typeface="ShopifySans"/>
            </a:endParaRPr>
          </a:p>
        </p:txBody>
      </p:sp>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nchor="ctr">
            <a:normAutofit/>
          </a:bodyPr>
          <a:lstStyle/>
          <a:p>
            <a:pPr>
              <a:spcAft>
                <a:spcPts val="600"/>
              </a:spcAft>
            </a:pPr>
            <a:fld id="{EA87306C-81BA-4795-A5CA-9392456A8C1E}" type="slidenum">
              <a:rPr lang="en-US" smtClean="0"/>
              <a:pPr>
                <a:spcAft>
                  <a:spcPts val="600"/>
                </a:spcAft>
              </a:pPr>
              <a:t>11</a:t>
            </a:fld>
            <a:endParaRPr lang="en-US"/>
          </a:p>
        </p:txBody>
      </p:sp>
      <p:pic>
        <p:nvPicPr>
          <p:cNvPr id="4" name="Picture 3">
            <a:extLst>
              <a:ext uri="{FF2B5EF4-FFF2-40B4-BE49-F238E27FC236}">
                <a16:creationId xmlns:a16="http://schemas.microsoft.com/office/drawing/2014/main" id="{A6F2D17A-39BC-E654-F92C-192DBB03B45D}"/>
              </a:ext>
            </a:extLst>
          </p:cNvPr>
          <p:cNvPicPr>
            <a:picLocks noChangeAspect="1"/>
          </p:cNvPicPr>
          <p:nvPr/>
        </p:nvPicPr>
        <p:blipFill>
          <a:blip r:embed="rId2"/>
          <a:stretch>
            <a:fillRect/>
          </a:stretch>
        </p:blipFill>
        <p:spPr>
          <a:xfrm>
            <a:off x="291860" y="1851287"/>
            <a:ext cx="5461240" cy="2650863"/>
          </a:xfrm>
          <a:prstGeom prst="rect">
            <a:avLst/>
          </a:prstGeom>
          <a:ln>
            <a:solidFill>
              <a:srgbClr val="7030A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663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895111" y="334899"/>
            <a:ext cx="4442603" cy="992252"/>
          </a:xfrm>
        </p:spPr>
        <p:txBody>
          <a:bodyPr anchor="ctr">
            <a:normAutofit/>
          </a:bodyPr>
          <a:lstStyle/>
          <a:p>
            <a:r>
              <a:rPr lang="en-US" b="1" u="sng" dirty="0" err="1">
                <a:solidFill>
                  <a:srgbClr val="C00000"/>
                </a:solidFill>
              </a:rPr>
              <a:t>INVeNTORY</a:t>
            </a:r>
            <a:r>
              <a:rPr lang="en-US" b="1" u="sng" dirty="0">
                <a:solidFill>
                  <a:srgbClr val="C00000"/>
                </a:solidFill>
              </a:rPr>
              <a:t> </a:t>
            </a:r>
            <a:r>
              <a:rPr lang="en-US" b="1" u="sng" dirty="0" err="1">
                <a:solidFill>
                  <a:srgbClr val="C00000"/>
                </a:solidFill>
              </a:rPr>
              <a:t>VALUe</a:t>
            </a:r>
            <a:r>
              <a:rPr lang="en-US" b="1" u="sng" dirty="0">
                <a:solidFill>
                  <a:srgbClr val="C00000"/>
                </a:solidFill>
              </a:rPr>
              <a:t> </a:t>
            </a:r>
          </a:p>
        </p:txBody>
      </p:sp>
      <p:sp>
        <p:nvSpPr>
          <p:cNvPr id="40" name="Text Placeholder 2">
            <a:extLst>
              <a:ext uri="{FF2B5EF4-FFF2-40B4-BE49-F238E27FC236}">
                <a16:creationId xmlns:a16="http://schemas.microsoft.com/office/drawing/2014/main" id="{7B9BF554-CF6B-0DE8-DBC4-3BF1398CE90F}"/>
              </a:ext>
            </a:extLst>
          </p:cNvPr>
          <p:cNvSpPr>
            <a:spLocks noGrp="1"/>
          </p:cNvSpPr>
          <p:nvPr>
            <p:ph type="body" sz="quarter" idx="19"/>
          </p:nvPr>
        </p:nvSpPr>
        <p:spPr>
          <a:xfrm>
            <a:off x="679451" y="1803400"/>
            <a:ext cx="4893214" cy="2583070"/>
          </a:xfrm>
          <a:ln>
            <a:solidFill>
              <a:schemeClr val="accent2">
                <a:lumMod val="50000"/>
              </a:schemeClr>
            </a:solidFill>
          </a:ln>
          <a:effectLst>
            <a:glow rad="63500">
              <a:schemeClr val="accent1">
                <a:satMod val="175000"/>
                <a:alpha val="40000"/>
              </a:schemeClr>
            </a:glow>
          </a:effectLst>
        </p:spPr>
        <p:txBody>
          <a:bodyPr/>
          <a:lstStyle/>
          <a:p>
            <a:pPr algn="just"/>
            <a:r>
              <a:rPr lang="en-US" b="0" i="0" dirty="0">
                <a:solidFill>
                  <a:schemeClr val="tx1"/>
                </a:solidFill>
                <a:effectLst/>
                <a:latin typeface="ShopifySans"/>
              </a:rPr>
              <a:t>Inventory valuation is the cost associated with unsold inventory at the end of a reporting period. As we can see here the total Inventory Value is 7,06,206. It is calculated by multiplying the Quantity in hand with the Unit price of respective products.</a:t>
            </a:r>
            <a:endParaRPr lang="en-US" b="0" dirty="0">
              <a:solidFill>
                <a:schemeClr val="tx1"/>
              </a:solidFill>
            </a:endParaRPr>
          </a:p>
          <a:p>
            <a:endParaRPr lang="en-US" dirty="0"/>
          </a:p>
        </p:txBody>
      </p:sp>
      <p:sp>
        <p:nvSpPr>
          <p:cNvPr id="5" name="Slide Number Placeholder 4" hidden="1">
            <a:extLst>
              <a:ext uri="{FF2B5EF4-FFF2-40B4-BE49-F238E27FC236}">
                <a16:creationId xmlns:a16="http://schemas.microsoft.com/office/drawing/2014/main" id="{B51885A6-2008-15E5-517B-3CBBFE99B11A}"/>
              </a:ext>
            </a:extLst>
          </p:cNvPr>
          <p:cNvSpPr>
            <a:spLocks noGrp="1"/>
          </p:cNvSpPr>
          <p:nvPr>
            <p:ph type="sldNum" sz="quarter" idx="4294967295"/>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12</a:t>
            </a:fld>
            <a:endParaRPr lang="en-US"/>
          </a:p>
        </p:txBody>
      </p:sp>
      <p:pic>
        <p:nvPicPr>
          <p:cNvPr id="4" name="Picture 3">
            <a:extLst>
              <a:ext uri="{FF2B5EF4-FFF2-40B4-BE49-F238E27FC236}">
                <a16:creationId xmlns:a16="http://schemas.microsoft.com/office/drawing/2014/main" id="{F7F8234B-CB9F-FA2A-7775-90CB2A777DEC}"/>
              </a:ext>
            </a:extLst>
          </p:cNvPr>
          <p:cNvPicPr>
            <a:picLocks noChangeAspect="1"/>
          </p:cNvPicPr>
          <p:nvPr/>
        </p:nvPicPr>
        <p:blipFill>
          <a:blip r:embed="rId2"/>
          <a:stretch>
            <a:fillRect/>
          </a:stretch>
        </p:blipFill>
        <p:spPr>
          <a:xfrm>
            <a:off x="6364266" y="1570657"/>
            <a:ext cx="5427683" cy="3644900"/>
          </a:xfrm>
          <a:prstGeom prst="rect">
            <a:avLst/>
          </a:prstGeom>
          <a:ln>
            <a:solidFill>
              <a:srgbClr val="7030A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9175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6994005" y="380480"/>
            <a:ext cx="4359795" cy="1191718"/>
          </a:xfrm>
        </p:spPr>
        <p:txBody>
          <a:bodyPr anchor="ctr">
            <a:normAutofit/>
          </a:bodyPr>
          <a:lstStyle/>
          <a:p>
            <a:r>
              <a:rPr lang="en-US" b="1" u="sng" dirty="0" err="1">
                <a:solidFill>
                  <a:srgbClr val="C00000"/>
                </a:solidFill>
              </a:rPr>
              <a:t>OVeR</a:t>
            </a:r>
            <a:r>
              <a:rPr lang="en-US" b="1" u="sng" dirty="0">
                <a:solidFill>
                  <a:srgbClr val="C00000"/>
                </a:solidFill>
              </a:rPr>
              <a:t> STOCK, OUT STOCK, </a:t>
            </a:r>
            <a:r>
              <a:rPr lang="en-US" b="1" u="sng" dirty="0" err="1">
                <a:solidFill>
                  <a:srgbClr val="C00000"/>
                </a:solidFill>
              </a:rPr>
              <a:t>UNDeR</a:t>
            </a:r>
            <a:r>
              <a:rPr lang="en-US" b="1" u="sng" dirty="0">
                <a:solidFill>
                  <a:srgbClr val="C00000"/>
                </a:solidFill>
              </a:rPr>
              <a:t> STOCK</a:t>
            </a:r>
          </a:p>
        </p:txBody>
      </p:sp>
      <p:sp>
        <p:nvSpPr>
          <p:cNvPr id="40" name="Text Placeholder 3">
            <a:extLst>
              <a:ext uri="{FF2B5EF4-FFF2-40B4-BE49-F238E27FC236}">
                <a16:creationId xmlns:a16="http://schemas.microsoft.com/office/drawing/2014/main" id="{40A7C7D9-4214-D5BB-15DF-C9120932EACD}"/>
              </a:ext>
            </a:extLst>
          </p:cNvPr>
          <p:cNvSpPr>
            <a:spLocks noGrp="1"/>
          </p:cNvSpPr>
          <p:nvPr>
            <p:ph type="body" sz="quarter" idx="14"/>
          </p:nvPr>
        </p:nvSpPr>
        <p:spPr>
          <a:xfrm>
            <a:off x="6550702" y="1745269"/>
            <a:ext cx="5361898" cy="4870189"/>
          </a:xfrm>
          <a:ln>
            <a:solidFill>
              <a:schemeClr val="accent3">
                <a:lumMod val="50000"/>
              </a:schemeClr>
            </a:solidFill>
          </a:ln>
          <a:effectLst>
            <a:glow rad="63500">
              <a:schemeClr val="accent1">
                <a:satMod val="175000"/>
                <a:alpha val="40000"/>
              </a:schemeClr>
            </a:glow>
          </a:effectLst>
        </p:spPr>
        <p:txBody>
          <a:bodyPr/>
          <a:lstStyle/>
          <a:p>
            <a:pPr algn="l"/>
            <a:r>
              <a:rPr lang="en-US" b="0" cap="none" dirty="0"/>
              <a:t>This bar chart is dedicated to understanding the critical aspects of inventory management: overstock, out of stock, and understock situations.</a:t>
            </a:r>
          </a:p>
          <a:p>
            <a:pPr algn="l"/>
            <a:endParaRPr lang="en-US" b="0" cap="none" dirty="0"/>
          </a:p>
          <a:p>
            <a:pPr algn="l"/>
            <a:r>
              <a:rPr lang="en-US" b="0" cap="none" dirty="0"/>
              <a:t>These values are categorized by Product Type. As we look into the chart, we get the idea that most of the products in these categories are Over Stock. Out Stock and Under Stock are less compared to the Over Stock in the Inventory.</a:t>
            </a:r>
          </a:p>
          <a:p>
            <a:pPr algn="l"/>
            <a:endParaRPr lang="en-US" b="0" cap="none" dirty="0"/>
          </a:p>
          <a:p>
            <a:pPr algn="l"/>
            <a:r>
              <a:rPr lang="en-US" b="0" cap="none" dirty="0"/>
              <a:t>We suggest that the organization needs to focus on selling these Over Stock products by implementing crucial strategies and thus increase the sales growth in the future.</a:t>
            </a:r>
          </a:p>
          <a:p>
            <a:pPr algn="l"/>
            <a:endParaRPr lang="en-US" b="0" cap="none" dirty="0"/>
          </a:p>
          <a:p>
            <a:pPr algn="l"/>
            <a:r>
              <a:rPr lang="en-US" b="0" cap="none" dirty="0"/>
              <a:t>Balancing inventory levels is crucial for cost efficiency and customer satisfaction. Implementing strategies to maintain inventory level is essential for maintaining customer trust and maximizing sales opportunities.</a:t>
            </a:r>
          </a:p>
        </p:txBody>
      </p:sp>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nchor="ctr">
            <a:normAutofit/>
          </a:bodyPr>
          <a:lstStyle/>
          <a:p>
            <a:pPr>
              <a:spcAft>
                <a:spcPts val="600"/>
              </a:spcAft>
            </a:pPr>
            <a:fld id="{EA87306C-81BA-4795-A5CA-9392456A8C1E}" type="slidenum">
              <a:rPr lang="en-US" smtClean="0"/>
              <a:pPr>
                <a:spcAft>
                  <a:spcPts val="600"/>
                </a:spcAft>
              </a:pPr>
              <a:t>13</a:t>
            </a:fld>
            <a:endParaRPr lang="en-US"/>
          </a:p>
        </p:txBody>
      </p:sp>
      <p:pic>
        <p:nvPicPr>
          <p:cNvPr id="6" name="Picture 5">
            <a:extLst>
              <a:ext uri="{FF2B5EF4-FFF2-40B4-BE49-F238E27FC236}">
                <a16:creationId xmlns:a16="http://schemas.microsoft.com/office/drawing/2014/main" id="{0F4F6066-FE9C-6ABE-EBF4-60608B879FBD}"/>
              </a:ext>
            </a:extLst>
          </p:cNvPr>
          <p:cNvPicPr>
            <a:picLocks noChangeAspect="1"/>
          </p:cNvPicPr>
          <p:nvPr/>
        </p:nvPicPr>
        <p:blipFill>
          <a:blip r:embed="rId2"/>
          <a:stretch>
            <a:fillRect/>
          </a:stretch>
        </p:blipFill>
        <p:spPr>
          <a:xfrm>
            <a:off x="279400" y="1622998"/>
            <a:ext cx="5977848" cy="4483100"/>
          </a:xfrm>
          <a:prstGeom prst="rect">
            <a:avLst/>
          </a:prstGeom>
          <a:ln>
            <a:solidFill>
              <a:srgbClr val="7030A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1998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2536824" y="372717"/>
            <a:ext cx="7118351" cy="901700"/>
          </a:xfrm>
        </p:spPr>
        <p:txBody>
          <a:bodyPr/>
          <a:lstStyle/>
          <a:p>
            <a:r>
              <a:rPr lang="en-US" u="sng" dirty="0">
                <a:solidFill>
                  <a:schemeClr val="accent3">
                    <a:lumMod val="50000"/>
                  </a:schemeClr>
                </a:solidFill>
              </a:rPr>
              <a:t>DASHBOARD</a:t>
            </a:r>
          </a:p>
        </p:txBody>
      </p:sp>
      <p:sp>
        <p:nvSpPr>
          <p:cNvPr id="2" name="TextBox 1">
            <a:extLst>
              <a:ext uri="{FF2B5EF4-FFF2-40B4-BE49-F238E27FC236}">
                <a16:creationId xmlns:a16="http://schemas.microsoft.com/office/drawing/2014/main" id="{1D4F8057-698C-AB4B-CF27-64CCED787D61}"/>
              </a:ext>
            </a:extLst>
          </p:cNvPr>
          <p:cNvSpPr txBox="1"/>
          <p:nvPr/>
        </p:nvSpPr>
        <p:spPr>
          <a:xfrm>
            <a:off x="1142999" y="1573696"/>
            <a:ext cx="9906000" cy="4622800"/>
          </a:xfrm>
          <a:prstGeom prst="rect">
            <a:avLst/>
          </a:prstGeom>
          <a:noFill/>
          <a:ln>
            <a:solidFill>
              <a:schemeClr val="accent4">
                <a:lumMod val="50000"/>
              </a:schemeClr>
            </a:solidFill>
          </a:ln>
        </p:spPr>
        <p:txBody>
          <a:bodyPr wrap="square" rtlCol="0">
            <a:spAutoFit/>
          </a:bodyPr>
          <a:lstStyle/>
          <a:p>
            <a:endParaRPr lang="en-US" dirty="0"/>
          </a:p>
        </p:txBody>
      </p:sp>
      <p:pic>
        <p:nvPicPr>
          <p:cNvPr id="5" name="Picture 4">
            <a:extLst>
              <a:ext uri="{FF2B5EF4-FFF2-40B4-BE49-F238E27FC236}">
                <a16:creationId xmlns:a16="http://schemas.microsoft.com/office/drawing/2014/main" id="{241EDBDD-1603-49A9-A6C8-7C57FA0C2D2C}"/>
              </a:ext>
            </a:extLst>
          </p:cNvPr>
          <p:cNvPicPr>
            <a:picLocks noChangeAspect="1"/>
          </p:cNvPicPr>
          <p:nvPr/>
        </p:nvPicPr>
        <p:blipFill>
          <a:blip r:embed="rId2"/>
          <a:stretch>
            <a:fillRect/>
          </a:stretch>
        </p:blipFill>
        <p:spPr>
          <a:xfrm>
            <a:off x="492369" y="1491177"/>
            <a:ext cx="11268222" cy="5219113"/>
          </a:xfrm>
          <a:prstGeom prst="rect">
            <a:avLst/>
          </a:prstGeom>
          <a:ln>
            <a:noFill/>
          </a:ln>
        </p:spPr>
      </p:pic>
    </p:spTree>
    <p:extLst>
      <p:ext uri="{BB962C8B-B14F-4D97-AF65-F5344CB8AC3E}">
        <p14:creationId xmlns:p14="http://schemas.microsoft.com/office/powerpoint/2010/main" val="210661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2536824" y="399222"/>
            <a:ext cx="7118351" cy="901700"/>
          </a:xfrm>
        </p:spPr>
        <p:txBody>
          <a:bodyPr/>
          <a:lstStyle/>
          <a:p>
            <a:r>
              <a:rPr lang="en-US" u="sng" dirty="0">
                <a:solidFill>
                  <a:schemeClr val="accent3">
                    <a:lumMod val="50000"/>
                  </a:schemeClr>
                </a:solidFill>
              </a:rPr>
              <a:t>conclusion</a:t>
            </a:r>
          </a:p>
        </p:txBody>
      </p:sp>
      <p:sp>
        <p:nvSpPr>
          <p:cNvPr id="2" name="TextBox 1">
            <a:extLst>
              <a:ext uri="{FF2B5EF4-FFF2-40B4-BE49-F238E27FC236}">
                <a16:creationId xmlns:a16="http://schemas.microsoft.com/office/drawing/2014/main" id="{1D4F8057-698C-AB4B-CF27-64CCED787D61}"/>
              </a:ext>
            </a:extLst>
          </p:cNvPr>
          <p:cNvSpPr txBox="1"/>
          <p:nvPr/>
        </p:nvSpPr>
        <p:spPr>
          <a:xfrm>
            <a:off x="1142999" y="1597439"/>
            <a:ext cx="9906000" cy="4801314"/>
          </a:xfrm>
          <a:prstGeom prst="rect">
            <a:avLst/>
          </a:prstGeom>
          <a:noFill/>
          <a:ln>
            <a:solidFill>
              <a:schemeClr val="accent4">
                <a:lumMod val="50000"/>
              </a:schemeClr>
            </a:solidFill>
          </a:ln>
        </p:spPr>
        <p:txBody>
          <a:bodyPr wrap="square" rtlCol="0">
            <a:spAutoFit/>
          </a:bodyPr>
          <a:lstStyle/>
          <a:p>
            <a:r>
              <a:rPr lang="en-US" dirty="0"/>
              <a:t>To wrap it up, our inventory analysis journey has given us some important takeaways. By looking at sales numbers, product trends, and growth patterns, we've gotten a good grasp of how we're performing in the market. We've dived into daily sales, state-wise and store-wise data, giving us a clearer picture of where our strengths lie.</a:t>
            </a:r>
          </a:p>
          <a:p>
            <a:endParaRPr lang="en-US" dirty="0"/>
          </a:p>
          <a:p>
            <a:r>
              <a:rPr lang="en-US" dirty="0"/>
              <a:t>Zooming out, our exploration of regional sales has shown us how different areas impact our overall performance. On the inventory side, we've seen not just how much we have in stock but also how it affects our finances. Identifying overstock, out-of-stock, and understock situations is crucial for efficient operations.</a:t>
            </a:r>
          </a:p>
          <a:p>
            <a:endParaRPr lang="en-US" dirty="0"/>
          </a:p>
          <a:p>
            <a:r>
              <a:rPr lang="en-US" dirty="0"/>
              <a:t>As we move ahead, these insights should guide us in making smarter decisions about our inventory. It's not just about counting items; it's about using this information to be more agile, minimize risks, and make the most of opportunities.</a:t>
            </a:r>
          </a:p>
          <a:p>
            <a:endParaRPr lang="en-US" dirty="0"/>
          </a:p>
          <a:p>
            <a:r>
              <a:rPr lang="en-US" dirty="0"/>
              <a:t>We would like to thank our mentor </a:t>
            </a:r>
            <a:r>
              <a:rPr lang="en-US" dirty="0" err="1"/>
              <a:t>Mr.Mahendra</a:t>
            </a:r>
            <a:r>
              <a:rPr lang="en-US" dirty="0"/>
              <a:t> Singh sir for guiding us throughout the project. We would also like to thank </a:t>
            </a:r>
            <a:r>
              <a:rPr lang="en-US" dirty="0" err="1"/>
              <a:t>ExcelR</a:t>
            </a:r>
            <a:r>
              <a:rPr lang="en-US" dirty="0"/>
              <a:t> Solutions for giving us this opportunity to participate in this project.</a:t>
            </a:r>
          </a:p>
          <a:p>
            <a:endParaRPr lang="en-US" dirty="0"/>
          </a:p>
        </p:txBody>
      </p:sp>
    </p:spTree>
    <p:extLst>
      <p:ext uri="{BB962C8B-B14F-4D97-AF65-F5344CB8AC3E}">
        <p14:creationId xmlns:p14="http://schemas.microsoft.com/office/powerpoint/2010/main" val="92810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BCD3B-EAB4-87E8-85AB-C9DDB7162C68}"/>
              </a:ext>
            </a:extLst>
          </p:cNvPr>
          <p:cNvSpPr>
            <a:spLocks noGrp="1"/>
          </p:cNvSpPr>
          <p:nvPr>
            <p:ph type="title"/>
          </p:nvPr>
        </p:nvSpPr>
        <p:spPr>
          <a:xfrm>
            <a:off x="1130061" y="2373908"/>
            <a:ext cx="4442603" cy="2124827"/>
          </a:xfrm>
        </p:spPr>
        <p:txBody>
          <a:bodyPr/>
          <a:lstStyle/>
          <a:p>
            <a:r>
              <a:rPr lang="en-US" dirty="0"/>
              <a:t>Thank you</a:t>
            </a:r>
          </a:p>
        </p:txBody>
      </p:sp>
      <p:sp>
        <p:nvSpPr>
          <p:cNvPr id="23" name="AutoShape 4" descr="Data &amp; Analytics in modern manufacturing industry">
            <a:extLst>
              <a:ext uri="{FF2B5EF4-FFF2-40B4-BE49-F238E27FC236}">
                <a16:creationId xmlns:a16="http://schemas.microsoft.com/office/drawing/2014/main" id="{39D9B9C2-AA40-5BE6-F010-B421B0FC5E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Placeholder 8">
            <a:extLst>
              <a:ext uri="{FF2B5EF4-FFF2-40B4-BE49-F238E27FC236}">
                <a16:creationId xmlns:a16="http://schemas.microsoft.com/office/drawing/2014/main" id="{38B11536-BD13-CE5D-37C7-792B34BF2FA5}"/>
              </a:ext>
            </a:extLst>
          </p:cNvPr>
          <p:cNvPicPr>
            <a:picLocks noChangeAspect="1"/>
          </p:cNvPicPr>
          <p:nvPr/>
        </p:nvPicPr>
        <p:blipFill>
          <a:blip r:embed="rId2"/>
          <a:srcRect t="4" b="4"/>
          <a:stretch>
            <a:fillRect/>
          </a:stretch>
        </p:blipFill>
        <p:spPr>
          <a:xfrm>
            <a:off x="6772275" y="44942399"/>
            <a:ext cx="42202783" cy="8460067"/>
          </a:xfrm>
          <a:prstGeom prst="rect">
            <a:avLst/>
          </a:prstGeom>
        </p:spPr>
      </p:pic>
      <p:sp>
        <p:nvSpPr>
          <p:cNvPr id="30" name="AutoShape 6" descr="Data &amp; Analytics in modern manufacturing industry">
            <a:extLst>
              <a:ext uri="{FF2B5EF4-FFF2-40B4-BE49-F238E27FC236}">
                <a16:creationId xmlns:a16="http://schemas.microsoft.com/office/drawing/2014/main" id="{53A787F2-25E9-97A9-9E59-F17FF59EA24B}"/>
              </a:ext>
            </a:extLst>
          </p:cNvPr>
          <p:cNvSpPr>
            <a:spLocks noChangeAspect="1" noChangeArrowheads="1"/>
          </p:cNvSpPr>
          <p:nvPr/>
        </p:nvSpPr>
        <p:spPr bwMode="auto">
          <a:xfrm>
            <a:off x="6095999" y="5426439"/>
            <a:ext cx="2373443" cy="3760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Manufacturing Analytics">
            <a:extLst>
              <a:ext uri="{FF2B5EF4-FFF2-40B4-BE49-F238E27FC236}">
                <a16:creationId xmlns:a16="http://schemas.microsoft.com/office/drawing/2014/main" id="{4DD47013-21D3-061B-2A93-AC62DA92A177}"/>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7773" r="27773"/>
          <a:stretch>
            <a:fillRect/>
          </a:stretch>
        </p:blipFill>
        <p:spPr bwMode="auto">
          <a:xfrm>
            <a:off x="6348334" y="0"/>
            <a:ext cx="58436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15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p:txBody>
          <a:bodyPr anchor="ctr">
            <a:normAutofit/>
          </a:bodyPr>
          <a:lstStyle/>
          <a:p>
            <a:r>
              <a:rPr lang="en-US" sz="3600" b="1" u="sng" noProof="0" dirty="0"/>
              <a:t>AGENDA</a:t>
            </a:r>
            <a:endParaRPr lang="en-US" sz="3600" b="1" u="sng" dirty="0"/>
          </a:p>
        </p:txBody>
      </p:sp>
      <p:sp>
        <p:nvSpPr>
          <p:cNvPr id="8" name="Picture Placeholder 7">
            <a:extLst>
              <a:ext uri="{FF2B5EF4-FFF2-40B4-BE49-F238E27FC236}">
                <a16:creationId xmlns:a16="http://schemas.microsoft.com/office/drawing/2014/main" id="{87760ACB-25AA-4FAD-B09A-4F303B7368F6}"/>
              </a:ext>
            </a:extLst>
          </p:cNvPr>
          <p:cNvSpPr>
            <a:spLocks noGrp="1"/>
          </p:cNvSpPr>
          <p:nvPr>
            <p:ph type="pic" sz="quarter" idx="15"/>
          </p:nvPr>
        </p:nvSpPr>
        <p:spPr/>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nchor="ctr">
            <a:normAutofit/>
          </a:bodyPr>
          <a:lstStyle/>
          <a:p>
            <a:pPr>
              <a:spcAft>
                <a:spcPts val="600"/>
              </a:spcAft>
            </a:pPr>
            <a:fld id="{EA87306C-81BA-4795-A5CA-9392456A8C1E}" type="slidenum">
              <a:rPr lang="en-US" smtClean="0"/>
              <a:pPr>
                <a:spcAft>
                  <a:spcPts val="600"/>
                </a:spcAft>
              </a:pPr>
              <a:t>2</a:t>
            </a:fld>
            <a:endParaRPr lang="en-US"/>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4294967295"/>
          </p:nvPr>
        </p:nvSpPr>
        <p:spPr>
          <a:xfrm>
            <a:off x="6789481" y="0"/>
            <a:ext cx="5402520" cy="6858000"/>
          </a:xfrm>
          <a:prstGeom prst="rect">
            <a:avLst/>
          </a:prstGeom>
          <a:solidFill>
            <a:schemeClr val="bg2"/>
          </a:solidFill>
          <a:ln>
            <a:solidFill>
              <a:schemeClr val="bg1"/>
            </a:solidFill>
          </a:ln>
        </p:spPr>
        <p:txBody>
          <a:bodyPr>
            <a:noAutofit/>
          </a:bodyPr>
          <a:lstStyle/>
          <a:p>
            <a:pPr marL="342900" indent="-342900">
              <a:lnSpc>
                <a:spcPct val="115000"/>
              </a:lnSpc>
              <a:buFont typeface="Wingdings" panose="05000000000000000000" pitchFamily="2" charset="2"/>
              <a:buChar char="Ø"/>
            </a:pPr>
            <a:endParaRPr lang="en-US" sz="2000" b="1" dirty="0">
              <a:solidFill>
                <a:srgbClr val="7030A0"/>
              </a:solidFill>
            </a:endParaRPr>
          </a:p>
          <a:p>
            <a:pPr marL="342900" indent="-342900">
              <a:lnSpc>
                <a:spcPct val="115000"/>
              </a:lnSpc>
              <a:buFont typeface="Wingdings" panose="05000000000000000000" pitchFamily="2" charset="2"/>
              <a:buChar char="Ø"/>
            </a:pPr>
            <a:r>
              <a:rPr lang="en-US" sz="2000" b="1" dirty="0">
                <a:solidFill>
                  <a:srgbClr val="7030A0"/>
                </a:solidFill>
              </a:rPr>
              <a:t>INTRODUCTION</a:t>
            </a:r>
          </a:p>
          <a:p>
            <a:pPr marL="342900" indent="-342900">
              <a:lnSpc>
                <a:spcPct val="115000"/>
              </a:lnSpc>
              <a:buFont typeface="Wingdings" panose="05000000000000000000" pitchFamily="2" charset="2"/>
              <a:buChar char="Ø"/>
            </a:pPr>
            <a:r>
              <a:rPr lang="en-US" sz="2000" b="1" dirty="0">
                <a:solidFill>
                  <a:srgbClr val="7030A0"/>
                </a:solidFill>
              </a:rPr>
              <a:t>KPI 1</a:t>
            </a:r>
          </a:p>
          <a:p>
            <a:pPr marL="342900" indent="-342900">
              <a:lnSpc>
                <a:spcPct val="115000"/>
              </a:lnSpc>
              <a:buFont typeface="Wingdings" panose="05000000000000000000" pitchFamily="2" charset="2"/>
              <a:buChar char="Ø"/>
            </a:pPr>
            <a:r>
              <a:rPr lang="en-US" sz="2000" b="1" dirty="0">
                <a:solidFill>
                  <a:srgbClr val="7030A0"/>
                </a:solidFill>
              </a:rPr>
              <a:t>KPI 2</a:t>
            </a:r>
          </a:p>
          <a:p>
            <a:pPr marL="342900" indent="-342900">
              <a:lnSpc>
                <a:spcPct val="115000"/>
              </a:lnSpc>
              <a:buFont typeface="Wingdings" panose="05000000000000000000" pitchFamily="2" charset="2"/>
              <a:buChar char="Ø"/>
            </a:pPr>
            <a:r>
              <a:rPr lang="en-US" sz="2000" b="1" dirty="0">
                <a:solidFill>
                  <a:srgbClr val="7030A0"/>
                </a:solidFill>
              </a:rPr>
              <a:t>KPI 3</a:t>
            </a:r>
          </a:p>
          <a:p>
            <a:pPr marL="342900" indent="-342900">
              <a:lnSpc>
                <a:spcPct val="115000"/>
              </a:lnSpc>
              <a:buFont typeface="Wingdings" panose="05000000000000000000" pitchFamily="2" charset="2"/>
              <a:buChar char="Ø"/>
            </a:pPr>
            <a:r>
              <a:rPr lang="en-US" sz="2000" b="1" dirty="0">
                <a:solidFill>
                  <a:srgbClr val="7030A0"/>
                </a:solidFill>
              </a:rPr>
              <a:t>KPI 4</a:t>
            </a:r>
          </a:p>
          <a:p>
            <a:pPr marL="342900" indent="-342900">
              <a:lnSpc>
                <a:spcPct val="115000"/>
              </a:lnSpc>
              <a:buFont typeface="Wingdings" panose="05000000000000000000" pitchFamily="2" charset="2"/>
              <a:buChar char="Ø"/>
            </a:pPr>
            <a:r>
              <a:rPr lang="en-US" sz="2000" b="1" dirty="0">
                <a:solidFill>
                  <a:srgbClr val="7030A0"/>
                </a:solidFill>
              </a:rPr>
              <a:t>KPI 5</a:t>
            </a:r>
          </a:p>
          <a:p>
            <a:pPr marL="342900" indent="-342900">
              <a:lnSpc>
                <a:spcPct val="115000"/>
              </a:lnSpc>
              <a:buFont typeface="Wingdings" panose="05000000000000000000" pitchFamily="2" charset="2"/>
              <a:buChar char="Ø"/>
            </a:pPr>
            <a:r>
              <a:rPr lang="en-US" sz="2000" b="1" dirty="0">
                <a:solidFill>
                  <a:srgbClr val="7030A0"/>
                </a:solidFill>
              </a:rPr>
              <a:t>KPI 6</a:t>
            </a:r>
          </a:p>
          <a:p>
            <a:pPr marL="342900" indent="-342900">
              <a:lnSpc>
                <a:spcPct val="115000"/>
              </a:lnSpc>
              <a:buFont typeface="Wingdings" panose="05000000000000000000" pitchFamily="2" charset="2"/>
              <a:buChar char="Ø"/>
            </a:pPr>
            <a:r>
              <a:rPr lang="en-US" sz="2000" b="1" dirty="0">
                <a:solidFill>
                  <a:srgbClr val="7030A0"/>
                </a:solidFill>
              </a:rPr>
              <a:t>KPI 7</a:t>
            </a:r>
          </a:p>
          <a:p>
            <a:pPr marL="342900" indent="-342900">
              <a:lnSpc>
                <a:spcPct val="115000"/>
              </a:lnSpc>
              <a:buFont typeface="Wingdings" panose="05000000000000000000" pitchFamily="2" charset="2"/>
              <a:buChar char="Ø"/>
            </a:pPr>
            <a:r>
              <a:rPr lang="en-US" sz="2000" b="1" dirty="0">
                <a:solidFill>
                  <a:srgbClr val="7030A0"/>
                </a:solidFill>
              </a:rPr>
              <a:t>KPI 8</a:t>
            </a:r>
          </a:p>
          <a:p>
            <a:pPr marL="342900" indent="-342900">
              <a:lnSpc>
                <a:spcPct val="115000"/>
              </a:lnSpc>
              <a:buFont typeface="Wingdings" panose="05000000000000000000" pitchFamily="2" charset="2"/>
              <a:buChar char="Ø"/>
            </a:pPr>
            <a:r>
              <a:rPr lang="en-US" sz="2000" b="1" dirty="0">
                <a:solidFill>
                  <a:srgbClr val="7030A0"/>
                </a:solidFill>
              </a:rPr>
              <a:t>KPI 9</a:t>
            </a:r>
          </a:p>
          <a:p>
            <a:pPr marL="342900" indent="-342900">
              <a:lnSpc>
                <a:spcPct val="115000"/>
              </a:lnSpc>
              <a:buFont typeface="Wingdings" panose="05000000000000000000" pitchFamily="2" charset="2"/>
              <a:buChar char="Ø"/>
            </a:pPr>
            <a:r>
              <a:rPr lang="en-US" sz="2000" b="1" dirty="0">
                <a:solidFill>
                  <a:srgbClr val="7030A0"/>
                </a:solidFill>
              </a:rPr>
              <a:t>KPI 10</a:t>
            </a:r>
          </a:p>
          <a:p>
            <a:pPr marL="342900" indent="-342900">
              <a:lnSpc>
                <a:spcPct val="115000"/>
              </a:lnSpc>
              <a:buFont typeface="Wingdings" panose="05000000000000000000" pitchFamily="2" charset="2"/>
              <a:buChar char="Ø"/>
            </a:pPr>
            <a:r>
              <a:rPr lang="en-US" sz="2000" b="1" dirty="0">
                <a:solidFill>
                  <a:srgbClr val="7030A0"/>
                </a:solidFill>
              </a:rPr>
              <a:t>DASHBOARD</a:t>
            </a:r>
          </a:p>
          <a:p>
            <a:pPr marL="342900" indent="-342900">
              <a:lnSpc>
                <a:spcPct val="115000"/>
              </a:lnSpc>
              <a:buFont typeface="Wingdings" panose="05000000000000000000" pitchFamily="2" charset="2"/>
              <a:buChar char="Ø"/>
            </a:pPr>
            <a:r>
              <a:rPr lang="en-US" sz="2000" b="1" dirty="0">
                <a:solidFill>
                  <a:srgbClr val="7030A0"/>
                </a:solidFill>
              </a:rPr>
              <a:t>CONCLUSION</a:t>
            </a:r>
          </a:p>
          <a:p>
            <a:pPr marL="342900" indent="-342900">
              <a:lnSpc>
                <a:spcPct val="115000"/>
              </a:lnSpc>
              <a:buFont typeface="Wingdings" panose="05000000000000000000" pitchFamily="2" charset="2"/>
              <a:buChar char="Ø"/>
            </a:pPr>
            <a:endParaRPr lang="en-US" sz="2000" b="1" dirty="0">
              <a:solidFill>
                <a:srgbClr val="7030A0"/>
              </a:solidFill>
            </a:endParaRPr>
          </a:p>
        </p:txBody>
      </p:sp>
    </p:spTree>
    <p:extLst>
      <p:ext uri="{BB962C8B-B14F-4D97-AF65-F5344CB8AC3E}">
        <p14:creationId xmlns:p14="http://schemas.microsoft.com/office/powerpoint/2010/main" val="35902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2536824" y="372718"/>
            <a:ext cx="7118351" cy="901700"/>
          </a:xfrm>
        </p:spPr>
        <p:txBody>
          <a:bodyPr/>
          <a:lstStyle/>
          <a:p>
            <a:r>
              <a:rPr lang="en-US" u="sng" dirty="0">
                <a:solidFill>
                  <a:schemeClr val="accent3">
                    <a:lumMod val="50000"/>
                  </a:schemeClr>
                </a:solidFill>
              </a:rPr>
              <a:t>INTRODUCTION</a:t>
            </a:r>
          </a:p>
        </p:txBody>
      </p:sp>
      <p:sp>
        <p:nvSpPr>
          <p:cNvPr id="2" name="TextBox 1">
            <a:extLst>
              <a:ext uri="{FF2B5EF4-FFF2-40B4-BE49-F238E27FC236}">
                <a16:creationId xmlns:a16="http://schemas.microsoft.com/office/drawing/2014/main" id="{B4F7D313-F77C-5619-B0C5-93D6E101A5FE}"/>
              </a:ext>
            </a:extLst>
          </p:cNvPr>
          <p:cNvSpPr txBox="1"/>
          <p:nvPr/>
        </p:nvSpPr>
        <p:spPr>
          <a:xfrm>
            <a:off x="1447800" y="1719745"/>
            <a:ext cx="9296400" cy="4524315"/>
          </a:xfrm>
          <a:prstGeom prst="rect">
            <a:avLst/>
          </a:prstGeom>
          <a:noFill/>
          <a:ln>
            <a:solidFill>
              <a:schemeClr val="bg1">
                <a:lumMod val="75000"/>
              </a:schemeClr>
            </a:solidFill>
          </a:ln>
        </p:spPr>
        <p:txBody>
          <a:bodyPr wrap="square" rtlCol="0">
            <a:spAutoFit/>
          </a:bodyPr>
          <a:lstStyle/>
          <a:p>
            <a:r>
              <a:rPr lang="en-US" dirty="0">
                <a:solidFill>
                  <a:schemeClr val="tx1">
                    <a:lumMod val="75000"/>
                    <a:lumOff val="25000"/>
                  </a:schemeClr>
                </a:solidFill>
              </a:rPr>
              <a:t>Today, we are delighted to present our Inventory Analysis Project Report, where we look into the core of inventory management and its pivotal role in our business success. In a dynamic and competitive market, understanding and optimizing our inventory is key to enhancing operational efficiency and maximizing profitability.</a:t>
            </a:r>
          </a:p>
          <a:p>
            <a:endParaRPr lang="en-US" dirty="0">
              <a:solidFill>
                <a:schemeClr val="tx1">
                  <a:lumMod val="75000"/>
                  <a:lumOff val="25000"/>
                </a:schemeClr>
              </a:solidFill>
            </a:endParaRPr>
          </a:p>
          <a:p>
            <a:r>
              <a:rPr lang="en-US" dirty="0">
                <a:solidFill>
                  <a:schemeClr val="tx1">
                    <a:lumMod val="75000"/>
                    <a:lumOff val="25000"/>
                  </a:schemeClr>
                </a:solidFill>
              </a:rPr>
              <a:t>In the next few slides, we will navigate through essential Key Performance Indicators (KPIs) that shed light on various facets of our inventory. These KPIs have been carefully chosen to provide a comprehensive view of our sales performance, product-wise trends, and inventory dynamics.</a:t>
            </a:r>
          </a:p>
          <a:p>
            <a:endParaRPr lang="en-US" dirty="0">
              <a:solidFill>
                <a:schemeClr val="tx1">
                  <a:lumMod val="75000"/>
                  <a:lumOff val="25000"/>
                </a:schemeClr>
              </a:solidFill>
            </a:endParaRPr>
          </a:p>
          <a:p>
            <a:r>
              <a:rPr lang="en-US" dirty="0">
                <a:solidFill>
                  <a:schemeClr val="tx1">
                    <a:lumMod val="75000"/>
                    <a:lumOff val="25000"/>
                  </a:schemeClr>
                </a:solidFill>
              </a:rPr>
              <a:t>Effective inventory management is not just about counting products on shelves; it's a strategic initiative that can significantly impact our bottom line. As we explore the Total Sales Analysis, Product Wise Sales, and Sales Growth, we aim to uncover patterns, identify opportunities, and address challenges that will enable us to make informed decisions.</a:t>
            </a:r>
          </a:p>
          <a:p>
            <a:endParaRPr lang="en-US" dirty="0">
              <a:solidFill>
                <a:schemeClr val="tx1">
                  <a:lumMod val="75000"/>
                  <a:lumOff val="25000"/>
                </a:schemeClr>
              </a:solidFill>
            </a:endParaRPr>
          </a:p>
          <a:p>
            <a:r>
              <a:rPr lang="en-US" dirty="0">
                <a:solidFill>
                  <a:schemeClr val="tx1">
                    <a:lumMod val="75000"/>
                    <a:lumOff val="25000"/>
                  </a:schemeClr>
                </a:solidFill>
              </a:rPr>
              <a:t>Our ultimate goal is to provide actionable insights that guide strategic decision-making and propel us towards an even more successful and sustainable future. </a:t>
            </a:r>
          </a:p>
        </p:txBody>
      </p:sp>
    </p:spTree>
    <p:extLst>
      <p:ext uri="{BB962C8B-B14F-4D97-AF65-F5344CB8AC3E}">
        <p14:creationId xmlns:p14="http://schemas.microsoft.com/office/powerpoint/2010/main" val="17100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1174750" y="298450"/>
            <a:ext cx="3695700" cy="1041400"/>
          </a:xfrm>
        </p:spPr>
        <p:txBody>
          <a:bodyPr anchor="ctr">
            <a:normAutofit/>
          </a:bodyPr>
          <a:lstStyle/>
          <a:p>
            <a:r>
              <a:rPr lang="en-US" b="1" u="sng" dirty="0">
                <a:solidFill>
                  <a:srgbClr val="C00000"/>
                </a:solidFill>
              </a:rPr>
              <a:t>TOTAL </a:t>
            </a:r>
            <a:r>
              <a:rPr lang="en-US" b="1" u="sng" dirty="0" err="1">
                <a:solidFill>
                  <a:srgbClr val="C00000"/>
                </a:solidFill>
              </a:rPr>
              <a:t>SALeS</a:t>
            </a:r>
            <a:r>
              <a:rPr lang="en-US" b="1" u="sng" dirty="0">
                <a:solidFill>
                  <a:srgbClr val="C00000"/>
                </a:solidFill>
              </a:rPr>
              <a:t> BY</a:t>
            </a:r>
            <a:br>
              <a:rPr lang="en-US" b="1" u="sng" dirty="0">
                <a:solidFill>
                  <a:srgbClr val="C00000"/>
                </a:solidFill>
              </a:rPr>
            </a:br>
            <a:r>
              <a:rPr lang="en-US" b="1" u="sng" dirty="0">
                <a:solidFill>
                  <a:srgbClr val="C00000"/>
                </a:solidFill>
              </a:rPr>
              <a:t>YTD,QTD,MTD</a:t>
            </a:r>
          </a:p>
        </p:txBody>
      </p:sp>
      <p:sp>
        <p:nvSpPr>
          <p:cNvPr id="40" name="Text Placeholder 2">
            <a:extLst>
              <a:ext uri="{FF2B5EF4-FFF2-40B4-BE49-F238E27FC236}">
                <a16:creationId xmlns:a16="http://schemas.microsoft.com/office/drawing/2014/main" id="{7B9BF554-CF6B-0DE8-DBC4-3BF1398CE90F}"/>
              </a:ext>
            </a:extLst>
          </p:cNvPr>
          <p:cNvSpPr>
            <a:spLocks noGrp="1"/>
          </p:cNvSpPr>
          <p:nvPr>
            <p:ph type="body" sz="quarter" idx="19"/>
          </p:nvPr>
        </p:nvSpPr>
        <p:spPr>
          <a:xfrm>
            <a:off x="292100" y="1574800"/>
            <a:ext cx="5280565" cy="4834625"/>
          </a:xfrm>
          <a:ln>
            <a:solidFill>
              <a:schemeClr val="accent1">
                <a:lumMod val="10000"/>
              </a:schemeClr>
            </a:solidFill>
          </a:ln>
          <a:effectLst>
            <a:glow rad="63500">
              <a:schemeClr val="accent1">
                <a:satMod val="175000"/>
                <a:alpha val="40000"/>
              </a:schemeClr>
            </a:glow>
          </a:effectLst>
        </p:spPr>
        <p:txBody>
          <a:bodyPr/>
          <a:lstStyle/>
          <a:p>
            <a:pPr marL="285750" indent="-285750" algn="just">
              <a:buFont typeface="Wingdings" panose="05000000000000000000" pitchFamily="2" charset="2"/>
              <a:buChar char="v"/>
            </a:pPr>
            <a:r>
              <a:rPr lang="en-US" dirty="0"/>
              <a:t>The Chart shows the Year wise, Quarter wise and Month wise Total Sales. The Year wise Total Sales shows that in 2022 the total sales are more with 95,719,919 compare to other years.</a:t>
            </a:r>
          </a:p>
          <a:p>
            <a:pPr marL="285750" indent="-285750" algn="just">
              <a:buFont typeface="Wingdings" panose="05000000000000000000" pitchFamily="2" charset="2"/>
              <a:buChar char="v"/>
            </a:pPr>
            <a:r>
              <a:rPr lang="en-US" dirty="0"/>
              <a:t>The Quarter wise total Sales shows that sales are higher in Quarter 1 with 107,489,450 and lower in Quarter 4 with 91,454,813.</a:t>
            </a:r>
          </a:p>
          <a:p>
            <a:pPr marL="285750" indent="-285750" algn="just">
              <a:buFont typeface="Wingdings" panose="05000000000000000000" pitchFamily="2" charset="2"/>
              <a:buChar char="v"/>
            </a:pPr>
            <a:r>
              <a:rPr lang="en-US" dirty="0"/>
              <a:t>The Month Wise Sales shows that the month of march has higher sales with 40,762,785 and the month of November has less sales with 29,495,204.</a:t>
            </a:r>
          </a:p>
        </p:txBody>
      </p:sp>
      <p:pic>
        <p:nvPicPr>
          <p:cNvPr id="19" name="Picture 18">
            <a:extLst>
              <a:ext uri="{FF2B5EF4-FFF2-40B4-BE49-F238E27FC236}">
                <a16:creationId xmlns:a16="http://schemas.microsoft.com/office/drawing/2014/main" id="{C0EDFAE5-7CE5-BE01-C330-4820D1560FEB}"/>
              </a:ext>
            </a:extLst>
          </p:cNvPr>
          <p:cNvPicPr>
            <a:picLocks noChangeAspect="1"/>
          </p:cNvPicPr>
          <p:nvPr/>
        </p:nvPicPr>
        <p:blipFill>
          <a:blip r:embed="rId2"/>
          <a:stretch>
            <a:fillRect/>
          </a:stretch>
        </p:blipFill>
        <p:spPr>
          <a:xfrm>
            <a:off x="5666837" y="127000"/>
            <a:ext cx="3051714" cy="3143250"/>
          </a:xfrm>
          <a:prstGeom prst="rect">
            <a:avLst/>
          </a:prstGeom>
          <a:noFill/>
          <a:ln>
            <a:solidFill>
              <a:srgbClr val="7030A0"/>
            </a:solidFill>
          </a:ln>
          <a:effectLst>
            <a:outerShdw blurRad="50800" dist="38100" dir="2700000" algn="tl" rotWithShape="0">
              <a:prstClr val="black">
                <a:alpha val="40000"/>
              </a:prstClr>
            </a:outerShdw>
          </a:effectLst>
        </p:spPr>
      </p:pic>
      <p:sp>
        <p:nvSpPr>
          <p:cNvPr id="5" name="Slide Number Placeholder 4" hidden="1">
            <a:extLst>
              <a:ext uri="{FF2B5EF4-FFF2-40B4-BE49-F238E27FC236}">
                <a16:creationId xmlns:a16="http://schemas.microsoft.com/office/drawing/2014/main" id="{B51885A6-2008-15E5-517B-3CBBFE99B11A}"/>
              </a:ext>
            </a:extLst>
          </p:cNvPr>
          <p:cNvSpPr>
            <a:spLocks noGrp="1"/>
          </p:cNvSpPr>
          <p:nvPr>
            <p:ph type="sldNum" sz="quarter" idx="4294967295"/>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4</a:t>
            </a:fld>
            <a:endParaRPr lang="en-US"/>
          </a:p>
        </p:txBody>
      </p:sp>
      <p:pic>
        <p:nvPicPr>
          <p:cNvPr id="4" name="Picture 3">
            <a:extLst>
              <a:ext uri="{FF2B5EF4-FFF2-40B4-BE49-F238E27FC236}">
                <a16:creationId xmlns:a16="http://schemas.microsoft.com/office/drawing/2014/main" id="{C481BBF0-3B4B-9DF0-04C3-77B74BC47825}"/>
              </a:ext>
            </a:extLst>
          </p:cNvPr>
          <p:cNvPicPr>
            <a:picLocks noChangeAspect="1"/>
          </p:cNvPicPr>
          <p:nvPr/>
        </p:nvPicPr>
        <p:blipFill>
          <a:blip r:embed="rId3"/>
          <a:stretch>
            <a:fillRect/>
          </a:stretch>
        </p:blipFill>
        <p:spPr>
          <a:xfrm>
            <a:off x="8861963" y="127000"/>
            <a:ext cx="3253837" cy="3143250"/>
          </a:xfrm>
          <a:prstGeom prst="rect">
            <a:avLst/>
          </a:prstGeom>
          <a:ln>
            <a:solidFill>
              <a:srgbClr val="7030A0"/>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A9019BFB-FF0F-E69F-DBC4-3B1A7DE818D2}"/>
              </a:ext>
            </a:extLst>
          </p:cNvPr>
          <p:cNvPicPr>
            <a:picLocks noChangeAspect="1"/>
          </p:cNvPicPr>
          <p:nvPr/>
        </p:nvPicPr>
        <p:blipFill>
          <a:blip r:embed="rId4"/>
          <a:stretch>
            <a:fillRect/>
          </a:stretch>
        </p:blipFill>
        <p:spPr>
          <a:xfrm>
            <a:off x="5666837" y="3428999"/>
            <a:ext cx="6448963" cy="2991671"/>
          </a:xfrm>
          <a:prstGeom prst="rect">
            <a:avLst/>
          </a:prstGeom>
          <a:ln>
            <a:solidFill>
              <a:srgbClr val="7030A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8822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6994005" y="380480"/>
            <a:ext cx="4359795" cy="1191718"/>
          </a:xfrm>
        </p:spPr>
        <p:txBody>
          <a:bodyPr anchor="ctr">
            <a:normAutofit/>
          </a:bodyPr>
          <a:lstStyle/>
          <a:p>
            <a:r>
              <a:rPr lang="en-US" b="1" u="sng" dirty="0">
                <a:solidFill>
                  <a:srgbClr val="C00000"/>
                </a:solidFill>
              </a:rPr>
              <a:t>PRODUCT </a:t>
            </a:r>
            <a:r>
              <a:rPr lang="en-US" b="1" u="sng" dirty="0" err="1">
                <a:solidFill>
                  <a:srgbClr val="C00000"/>
                </a:solidFill>
              </a:rPr>
              <a:t>WISe</a:t>
            </a:r>
            <a:r>
              <a:rPr lang="en-US" b="1" u="sng" dirty="0">
                <a:solidFill>
                  <a:srgbClr val="C00000"/>
                </a:solidFill>
              </a:rPr>
              <a:t> </a:t>
            </a:r>
            <a:r>
              <a:rPr lang="en-US" b="1" u="sng" dirty="0" err="1">
                <a:solidFill>
                  <a:srgbClr val="C00000"/>
                </a:solidFill>
              </a:rPr>
              <a:t>SALeS</a:t>
            </a:r>
            <a:endParaRPr lang="en-US" b="1" u="sng" dirty="0">
              <a:solidFill>
                <a:srgbClr val="C00000"/>
              </a:solidFill>
            </a:endParaRPr>
          </a:p>
        </p:txBody>
      </p:sp>
      <p:pic>
        <p:nvPicPr>
          <p:cNvPr id="7" name="Picture 6">
            <a:extLst>
              <a:ext uri="{FF2B5EF4-FFF2-40B4-BE49-F238E27FC236}">
                <a16:creationId xmlns:a16="http://schemas.microsoft.com/office/drawing/2014/main" id="{B4BB6CFC-0472-264B-073D-BA8BAD2E3A2E}"/>
              </a:ext>
            </a:extLst>
          </p:cNvPr>
          <p:cNvPicPr>
            <a:picLocks noChangeAspect="1"/>
          </p:cNvPicPr>
          <p:nvPr/>
        </p:nvPicPr>
        <p:blipFill>
          <a:blip r:embed="rId2"/>
          <a:stretch>
            <a:fillRect/>
          </a:stretch>
        </p:blipFill>
        <p:spPr>
          <a:xfrm>
            <a:off x="339777" y="1349115"/>
            <a:ext cx="5756223" cy="4591648"/>
          </a:xfrm>
          <a:prstGeom prst="rect">
            <a:avLst/>
          </a:prstGeom>
          <a:noFill/>
          <a:ln>
            <a:solidFill>
              <a:srgbClr val="7030A0"/>
            </a:solidFill>
          </a:ln>
          <a:effectLst>
            <a:outerShdw blurRad="50800" dist="38100" dir="2700000" algn="tl" rotWithShape="0">
              <a:prstClr val="black">
                <a:alpha val="40000"/>
              </a:prstClr>
            </a:outerShdw>
          </a:effectLst>
        </p:spPr>
      </p:pic>
      <p:sp>
        <p:nvSpPr>
          <p:cNvPr id="40" name="Text Placeholder 3">
            <a:extLst>
              <a:ext uri="{FF2B5EF4-FFF2-40B4-BE49-F238E27FC236}">
                <a16:creationId xmlns:a16="http://schemas.microsoft.com/office/drawing/2014/main" id="{40A7C7D9-4214-D5BB-15DF-C9120932EACD}"/>
              </a:ext>
            </a:extLst>
          </p:cNvPr>
          <p:cNvSpPr>
            <a:spLocks noGrp="1"/>
          </p:cNvSpPr>
          <p:nvPr>
            <p:ph type="body" sz="quarter" idx="14"/>
          </p:nvPr>
        </p:nvSpPr>
        <p:spPr>
          <a:xfrm>
            <a:off x="6550702" y="1851286"/>
            <a:ext cx="5361898" cy="4790814"/>
          </a:xfrm>
          <a:ln>
            <a:solidFill>
              <a:schemeClr val="accent1">
                <a:lumMod val="10000"/>
              </a:schemeClr>
            </a:solidFill>
          </a:ln>
          <a:effectLst>
            <a:glow rad="63500">
              <a:schemeClr val="accent1">
                <a:satMod val="175000"/>
                <a:alpha val="40000"/>
              </a:schemeClr>
            </a:glow>
          </a:effectLst>
        </p:spPr>
        <p:txBody>
          <a:bodyPr/>
          <a:lstStyle/>
          <a:p>
            <a:pPr marL="285750" indent="-285750" algn="just">
              <a:lnSpc>
                <a:spcPct val="150000"/>
              </a:lnSpc>
              <a:buFont typeface="Wingdings" panose="05000000000000000000" pitchFamily="2" charset="2"/>
              <a:buChar char="v"/>
            </a:pPr>
            <a:r>
              <a:rPr lang="en-US" b="0" cap="none" dirty="0">
                <a:solidFill>
                  <a:schemeClr val="tx1">
                    <a:lumMod val="95000"/>
                    <a:lumOff val="5000"/>
                  </a:schemeClr>
                </a:solidFill>
              </a:rPr>
              <a:t>The Pie Chart Represents Product Wise Sales.</a:t>
            </a:r>
          </a:p>
          <a:p>
            <a:pPr marL="285750" indent="-285750" algn="just">
              <a:lnSpc>
                <a:spcPct val="150000"/>
              </a:lnSpc>
              <a:buFont typeface="Wingdings" panose="05000000000000000000" pitchFamily="2" charset="2"/>
              <a:buChar char="v"/>
            </a:pPr>
            <a:r>
              <a:rPr lang="en-US" b="0" cap="none" dirty="0">
                <a:solidFill>
                  <a:schemeClr val="tx1">
                    <a:lumMod val="95000"/>
                    <a:lumOff val="5000"/>
                  </a:schemeClr>
                </a:solidFill>
              </a:rPr>
              <a:t> It Shows That Arts And Entertainment Have Higher Sales With 90,761,249 Which Means More Customers Are Showing Interest In Buying Arts And Entertainment Products. </a:t>
            </a:r>
          </a:p>
          <a:p>
            <a:pPr marL="285750" indent="-285750" algn="just">
              <a:lnSpc>
                <a:spcPct val="150000"/>
              </a:lnSpc>
              <a:buFont typeface="Wingdings" panose="05000000000000000000" pitchFamily="2" charset="2"/>
              <a:buChar char="v"/>
            </a:pPr>
            <a:r>
              <a:rPr lang="en-US" b="0" cap="none" dirty="0">
                <a:solidFill>
                  <a:schemeClr val="tx1">
                    <a:lumMod val="95000"/>
                    <a:lumOff val="5000"/>
                  </a:schemeClr>
                </a:solidFill>
              </a:rPr>
              <a:t>The mobiles have less sales with 54,057,420. company has to focus on mobiles to increase the sales of mobiles. </a:t>
            </a:r>
          </a:p>
          <a:p>
            <a:pPr marL="285750" indent="-285750" algn="just">
              <a:lnSpc>
                <a:spcPct val="150000"/>
              </a:lnSpc>
              <a:buFont typeface="Wingdings" panose="05000000000000000000" pitchFamily="2" charset="2"/>
              <a:buChar char="v"/>
            </a:pPr>
            <a:endParaRPr lang="en-US" b="0" cap="none" dirty="0">
              <a:solidFill>
                <a:schemeClr val="tx1">
                  <a:lumMod val="95000"/>
                  <a:lumOff val="5000"/>
                </a:schemeClr>
              </a:solidFill>
            </a:endParaRPr>
          </a:p>
          <a:p>
            <a:pPr marL="285750" indent="-285750" algn="just">
              <a:lnSpc>
                <a:spcPct val="150000"/>
              </a:lnSpc>
              <a:buFont typeface="Wingdings" panose="05000000000000000000" pitchFamily="2" charset="2"/>
              <a:buChar char="v"/>
            </a:pPr>
            <a:endParaRPr lang="en-US" b="0" cap="none"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nchor="ctr">
            <a:normAutofit/>
          </a:bodyPr>
          <a:lstStyle/>
          <a:p>
            <a:pPr>
              <a:spcAft>
                <a:spcPts val="600"/>
              </a:spcAft>
            </a:pPr>
            <a:fld id="{EA87306C-81BA-4795-A5CA-9392456A8C1E}" type="slidenum">
              <a:rPr lang="en-US" smtClean="0"/>
              <a:pPr>
                <a:spcAft>
                  <a:spcPts val="600"/>
                </a:spcAft>
              </a:pPr>
              <a:t>5</a:t>
            </a:fld>
            <a:endParaRPr lang="en-US"/>
          </a:p>
        </p:txBody>
      </p:sp>
    </p:spTree>
    <p:extLst>
      <p:ext uri="{BB962C8B-B14F-4D97-AF65-F5344CB8AC3E}">
        <p14:creationId xmlns:p14="http://schemas.microsoft.com/office/powerpoint/2010/main" val="84762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895111" y="334899"/>
            <a:ext cx="4442603" cy="992252"/>
          </a:xfrm>
        </p:spPr>
        <p:txBody>
          <a:bodyPr anchor="ctr">
            <a:normAutofit/>
          </a:bodyPr>
          <a:lstStyle/>
          <a:p>
            <a:r>
              <a:rPr lang="en-US" b="1" u="sng" dirty="0" err="1">
                <a:solidFill>
                  <a:srgbClr val="C00000"/>
                </a:solidFill>
              </a:rPr>
              <a:t>SALeS</a:t>
            </a:r>
            <a:r>
              <a:rPr lang="en-US" b="1" u="sng" dirty="0">
                <a:solidFill>
                  <a:srgbClr val="C00000"/>
                </a:solidFill>
              </a:rPr>
              <a:t> GROWTH</a:t>
            </a:r>
          </a:p>
        </p:txBody>
      </p:sp>
      <p:sp>
        <p:nvSpPr>
          <p:cNvPr id="40" name="Text Placeholder 2">
            <a:extLst>
              <a:ext uri="{FF2B5EF4-FFF2-40B4-BE49-F238E27FC236}">
                <a16:creationId xmlns:a16="http://schemas.microsoft.com/office/drawing/2014/main" id="{7B9BF554-CF6B-0DE8-DBC4-3BF1398CE90F}"/>
              </a:ext>
            </a:extLst>
          </p:cNvPr>
          <p:cNvSpPr>
            <a:spLocks noGrp="1"/>
          </p:cNvSpPr>
          <p:nvPr>
            <p:ph type="body" sz="quarter" idx="19"/>
          </p:nvPr>
        </p:nvSpPr>
        <p:spPr>
          <a:xfrm>
            <a:off x="679451" y="1803400"/>
            <a:ext cx="4893214" cy="4606025"/>
          </a:xfrm>
          <a:ln>
            <a:solidFill>
              <a:schemeClr val="accent3">
                <a:lumMod val="50000"/>
              </a:schemeClr>
            </a:solidFill>
          </a:ln>
          <a:effectLst>
            <a:glow rad="63500">
              <a:schemeClr val="accent1">
                <a:satMod val="175000"/>
                <a:alpha val="40000"/>
              </a:schemeClr>
            </a:glow>
          </a:effectLst>
        </p:spPr>
        <p:txBody>
          <a:bodyPr/>
          <a:lstStyle/>
          <a:p>
            <a:pPr marL="285750" indent="-285750" algn="just">
              <a:buFont typeface="Wingdings" panose="05000000000000000000" pitchFamily="2" charset="2"/>
              <a:buChar char="v"/>
            </a:pPr>
            <a:r>
              <a:rPr lang="en-US" dirty="0"/>
              <a:t>Th</a:t>
            </a:r>
            <a:r>
              <a:rPr lang="en-US" b="0" cap="none" dirty="0">
                <a:solidFill>
                  <a:schemeClr val="tx1">
                    <a:lumMod val="95000"/>
                    <a:lumOff val="5000"/>
                  </a:schemeClr>
                </a:solidFill>
              </a:rPr>
              <a:t>e chart represent sales growth according to year. </a:t>
            </a:r>
            <a:r>
              <a:rPr lang="en-US" dirty="0">
                <a:solidFill>
                  <a:schemeClr val="tx1">
                    <a:lumMod val="95000"/>
                    <a:lumOff val="5000"/>
                  </a:schemeClr>
                </a:solidFill>
              </a:rPr>
              <a:t>In 2020 th</a:t>
            </a:r>
            <a:r>
              <a:rPr lang="en-US" b="0" cap="none" dirty="0">
                <a:solidFill>
                  <a:schemeClr val="tx1">
                    <a:lumMod val="95000"/>
                    <a:lumOff val="5000"/>
                  </a:schemeClr>
                </a:solidFill>
              </a:rPr>
              <a:t>e growth of sales is mo</a:t>
            </a:r>
            <a:r>
              <a:rPr lang="en-US" dirty="0">
                <a:solidFill>
                  <a:schemeClr val="tx1">
                    <a:lumMod val="95000"/>
                    <a:lumOff val="5000"/>
                  </a:schemeClr>
                </a:solidFill>
              </a:rPr>
              <a:t>re with 16.46% .</a:t>
            </a:r>
          </a:p>
          <a:p>
            <a:pPr marL="285750" indent="-285750" algn="just">
              <a:buFont typeface="Wingdings" panose="05000000000000000000" pitchFamily="2" charset="2"/>
              <a:buChar char="v"/>
            </a:pPr>
            <a:r>
              <a:rPr lang="en-US" dirty="0">
                <a:solidFill>
                  <a:schemeClr val="tx1">
                    <a:lumMod val="95000"/>
                    <a:lumOff val="5000"/>
                  </a:schemeClr>
                </a:solidFill>
              </a:rPr>
              <a:t>The growth of sales in 2023 is less with </a:t>
            </a:r>
          </a:p>
          <a:p>
            <a:pPr algn="just"/>
            <a:r>
              <a:rPr lang="en-US" dirty="0">
                <a:solidFill>
                  <a:schemeClr val="tx1">
                    <a:lumMod val="95000"/>
                    <a:lumOff val="5000"/>
                  </a:schemeClr>
                </a:solidFill>
              </a:rPr>
              <a:t>    -72.97%. </a:t>
            </a:r>
          </a:p>
          <a:p>
            <a:pPr algn="just"/>
            <a:r>
              <a:rPr lang="en-US" dirty="0">
                <a:solidFill>
                  <a:schemeClr val="tx1">
                    <a:lumMod val="95000"/>
                    <a:lumOff val="5000"/>
                  </a:schemeClr>
                </a:solidFill>
              </a:rPr>
              <a:t>       The sales growth is decreasing year by year so some measures has to be taken.</a:t>
            </a:r>
          </a:p>
          <a:p>
            <a:endParaRPr lang="en-US" dirty="0"/>
          </a:p>
        </p:txBody>
      </p:sp>
      <p:sp>
        <p:nvSpPr>
          <p:cNvPr id="5" name="Slide Number Placeholder 4" hidden="1">
            <a:extLst>
              <a:ext uri="{FF2B5EF4-FFF2-40B4-BE49-F238E27FC236}">
                <a16:creationId xmlns:a16="http://schemas.microsoft.com/office/drawing/2014/main" id="{B51885A6-2008-15E5-517B-3CBBFE99B11A}"/>
              </a:ext>
            </a:extLst>
          </p:cNvPr>
          <p:cNvSpPr>
            <a:spLocks noGrp="1"/>
          </p:cNvSpPr>
          <p:nvPr>
            <p:ph type="sldNum" sz="quarter" idx="4294967295"/>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6</a:t>
            </a:fld>
            <a:endParaRPr lang="en-US"/>
          </a:p>
        </p:txBody>
      </p:sp>
      <p:pic>
        <p:nvPicPr>
          <p:cNvPr id="6" name="Picture 5">
            <a:extLst>
              <a:ext uri="{FF2B5EF4-FFF2-40B4-BE49-F238E27FC236}">
                <a16:creationId xmlns:a16="http://schemas.microsoft.com/office/drawing/2014/main" id="{21B44112-0207-2C0E-AE01-3A9FF6766AE7}"/>
              </a:ext>
            </a:extLst>
          </p:cNvPr>
          <p:cNvPicPr>
            <a:picLocks noChangeAspect="1"/>
          </p:cNvPicPr>
          <p:nvPr/>
        </p:nvPicPr>
        <p:blipFill>
          <a:blip r:embed="rId2"/>
          <a:stretch>
            <a:fillRect/>
          </a:stretch>
        </p:blipFill>
        <p:spPr>
          <a:xfrm>
            <a:off x="6096000" y="1924050"/>
            <a:ext cx="5658519" cy="3822700"/>
          </a:xfrm>
          <a:prstGeom prst="rect">
            <a:avLst/>
          </a:prstGeom>
          <a:ln>
            <a:solidFill>
              <a:srgbClr val="7030A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264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6994005" y="380480"/>
            <a:ext cx="4359795" cy="1191718"/>
          </a:xfrm>
        </p:spPr>
        <p:txBody>
          <a:bodyPr anchor="ctr">
            <a:normAutofit/>
          </a:bodyPr>
          <a:lstStyle/>
          <a:p>
            <a:r>
              <a:rPr lang="en-US" b="1" u="sng" dirty="0">
                <a:solidFill>
                  <a:srgbClr val="C00000"/>
                </a:solidFill>
              </a:rPr>
              <a:t>DAILY </a:t>
            </a:r>
            <a:r>
              <a:rPr lang="en-US" b="1" u="sng" dirty="0" err="1">
                <a:solidFill>
                  <a:srgbClr val="C00000"/>
                </a:solidFill>
              </a:rPr>
              <a:t>SALeS</a:t>
            </a:r>
            <a:r>
              <a:rPr lang="en-US" b="1" u="sng" dirty="0">
                <a:solidFill>
                  <a:srgbClr val="C00000"/>
                </a:solidFill>
              </a:rPr>
              <a:t> </a:t>
            </a:r>
            <a:r>
              <a:rPr lang="en-US" b="1" u="sng" dirty="0" err="1">
                <a:solidFill>
                  <a:srgbClr val="C00000"/>
                </a:solidFill>
              </a:rPr>
              <a:t>TReND</a:t>
            </a:r>
            <a:endParaRPr lang="en-US" b="1" u="sng" dirty="0">
              <a:solidFill>
                <a:srgbClr val="C00000"/>
              </a:solidFill>
            </a:endParaRPr>
          </a:p>
        </p:txBody>
      </p:sp>
      <p:sp>
        <p:nvSpPr>
          <p:cNvPr id="40" name="Text Placeholder 3">
            <a:extLst>
              <a:ext uri="{FF2B5EF4-FFF2-40B4-BE49-F238E27FC236}">
                <a16:creationId xmlns:a16="http://schemas.microsoft.com/office/drawing/2014/main" id="{40A7C7D9-4214-D5BB-15DF-C9120932EACD}"/>
              </a:ext>
            </a:extLst>
          </p:cNvPr>
          <p:cNvSpPr>
            <a:spLocks noGrp="1"/>
          </p:cNvSpPr>
          <p:nvPr>
            <p:ph type="body" sz="quarter" idx="14"/>
          </p:nvPr>
        </p:nvSpPr>
        <p:spPr>
          <a:xfrm>
            <a:off x="6550702" y="1851286"/>
            <a:ext cx="5361898" cy="4790814"/>
          </a:xfrm>
          <a:ln>
            <a:solidFill>
              <a:schemeClr val="accent3">
                <a:lumMod val="50000"/>
              </a:schemeClr>
            </a:solidFill>
          </a:ln>
          <a:effectLst>
            <a:glow rad="63500">
              <a:schemeClr val="accent1">
                <a:satMod val="175000"/>
                <a:alpha val="40000"/>
              </a:schemeClr>
            </a:glow>
          </a:effectLst>
        </p:spPr>
        <p:txBody>
          <a:bodyPr/>
          <a:lstStyle/>
          <a:p>
            <a:pPr marL="285750" indent="-285750" algn="just">
              <a:lnSpc>
                <a:spcPct val="150000"/>
              </a:lnSpc>
              <a:buFont typeface="Wingdings" panose="05000000000000000000" pitchFamily="2" charset="2"/>
              <a:buChar char="v"/>
            </a:pPr>
            <a:r>
              <a:rPr lang="en-US" b="0" cap="none" dirty="0"/>
              <a:t>The Bar chart Represents The Daily Sales Trend. We Calculated The Month Wise Sales Amount. </a:t>
            </a:r>
          </a:p>
          <a:p>
            <a:pPr marL="285750" indent="-285750" algn="just">
              <a:lnSpc>
                <a:spcPct val="150000"/>
              </a:lnSpc>
              <a:buFont typeface="Wingdings" panose="05000000000000000000" pitchFamily="2" charset="2"/>
              <a:buChar char="v"/>
            </a:pPr>
            <a:r>
              <a:rPr lang="en-US" b="0" cap="none" dirty="0"/>
              <a:t>We Can Observe That In The Month Of March The Amount Of Sales Are More And In The Month Of November The Amount Of Sales Are Lesser. </a:t>
            </a:r>
          </a:p>
          <a:p>
            <a:pPr marL="285750" indent="-285750" algn="just">
              <a:lnSpc>
                <a:spcPct val="150000"/>
              </a:lnSpc>
              <a:buFont typeface="Wingdings" panose="05000000000000000000" pitchFamily="2" charset="2"/>
              <a:buChar char="v"/>
            </a:pPr>
            <a:r>
              <a:rPr lang="en-US" b="0" cap="none" dirty="0"/>
              <a:t>From This We Can Understand That The More Sales Are Happening In Month Of March And Less Sales Are Happening In Month Of November.</a:t>
            </a:r>
          </a:p>
        </p:txBody>
      </p:sp>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nchor="ctr">
            <a:normAutofit/>
          </a:bodyPr>
          <a:lstStyle/>
          <a:p>
            <a:pPr>
              <a:spcAft>
                <a:spcPts val="600"/>
              </a:spcAft>
            </a:pPr>
            <a:fld id="{EA87306C-81BA-4795-A5CA-9392456A8C1E}" type="slidenum">
              <a:rPr lang="en-US" smtClean="0"/>
              <a:pPr>
                <a:spcAft>
                  <a:spcPts val="600"/>
                </a:spcAft>
              </a:pPr>
              <a:t>7</a:t>
            </a:fld>
            <a:endParaRPr lang="en-US"/>
          </a:p>
        </p:txBody>
      </p:sp>
      <p:pic>
        <p:nvPicPr>
          <p:cNvPr id="4" name="Picture 3">
            <a:extLst>
              <a:ext uri="{FF2B5EF4-FFF2-40B4-BE49-F238E27FC236}">
                <a16:creationId xmlns:a16="http://schemas.microsoft.com/office/drawing/2014/main" id="{C0292938-8B53-1714-9D64-624B2B7C315D}"/>
              </a:ext>
            </a:extLst>
          </p:cNvPr>
          <p:cNvPicPr>
            <a:picLocks noChangeAspect="1"/>
          </p:cNvPicPr>
          <p:nvPr/>
        </p:nvPicPr>
        <p:blipFill>
          <a:blip r:embed="rId2"/>
          <a:stretch>
            <a:fillRect/>
          </a:stretch>
        </p:blipFill>
        <p:spPr>
          <a:xfrm>
            <a:off x="425450" y="2120900"/>
            <a:ext cx="5670550" cy="3474554"/>
          </a:xfrm>
          <a:prstGeom prst="rect">
            <a:avLst/>
          </a:prstGeom>
          <a:ln>
            <a:solidFill>
              <a:srgbClr val="7030A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8121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895111" y="334899"/>
            <a:ext cx="4442603" cy="992252"/>
          </a:xfrm>
        </p:spPr>
        <p:txBody>
          <a:bodyPr anchor="ctr">
            <a:normAutofit/>
          </a:bodyPr>
          <a:lstStyle/>
          <a:p>
            <a:r>
              <a:rPr lang="en-US" b="1" u="sng" dirty="0" err="1">
                <a:solidFill>
                  <a:srgbClr val="C00000"/>
                </a:solidFill>
              </a:rPr>
              <a:t>STATe</a:t>
            </a:r>
            <a:r>
              <a:rPr lang="en-US" b="1" u="sng" dirty="0">
                <a:solidFill>
                  <a:srgbClr val="C00000"/>
                </a:solidFill>
              </a:rPr>
              <a:t> </a:t>
            </a:r>
            <a:r>
              <a:rPr lang="en-US" b="1" u="sng" dirty="0" err="1">
                <a:solidFill>
                  <a:srgbClr val="C00000"/>
                </a:solidFill>
              </a:rPr>
              <a:t>WISe</a:t>
            </a:r>
            <a:r>
              <a:rPr lang="en-US" b="1" u="sng" dirty="0">
                <a:solidFill>
                  <a:srgbClr val="C00000"/>
                </a:solidFill>
              </a:rPr>
              <a:t> </a:t>
            </a:r>
            <a:r>
              <a:rPr lang="en-US" b="1" u="sng" dirty="0" err="1">
                <a:solidFill>
                  <a:srgbClr val="C00000"/>
                </a:solidFill>
              </a:rPr>
              <a:t>SALes</a:t>
            </a:r>
            <a:endParaRPr lang="en-US" b="1" u="sng" dirty="0">
              <a:solidFill>
                <a:srgbClr val="C00000"/>
              </a:solidFill>
            </a:endParaRPr>
          </a:p>
        </p:txBody>
      </p:sp>
      <p:sp>
        <p:nvSpPr>
          <p:cNvPr id="40" name="Text Placeholder 2">
            <a:extLst>
              <a:ext uri="{FF2B5EF4-FFF2-40B4-BE49-F238E27FC236}">
                <a16:creationId xmlns:a16="http://schemas.microsoft.com/office/drawing/2014/main" id="{7B9BF554-CF6B-0DE8-DBC4-3BF1398CE90F}"/>
              </a:ext>
            </a:extLst>
          </p:cNvPr>
          <p:cNvSpPr>
            <a:spLocks noGrp="1"/>
          </p:cNvSpPr>
          <p:nvPr>
            <p:ph type="body" sz="quarter" idx="19"/>
          </p:nvPr>
        </p:nvSpPr>
        <p:spPr>
          <a:xfrm>
            <a:off x="679451" y="1803400"/>
            <a:ext cx="4893214" cy="4606025"/>
          </a:xfrm>
          <a:ln>
            <a:solidFill>
              <a:schemeClr val="accent3">
                <a:lumMod val="50000"/>
              </a:schemeClr>
            </a:solidFill>
          </a:ln>
          <a:effectLst>
            <a:glow rad="63500">
              <a:schemeClr val="accent1">
                <a:satMod val="175000"/>
                <a:alpha val="40000"/>
              </a:schemeClr>
            </a:glow>
          </a:effectLst>
        </p:spPr>
        <p:txBody>
          <a:bodyPr/>
          <a:lstStyle/>
          <a:p>
            <a:pPr marL="285750" indent="-285750" algn="just">
              <a:buFont typeface="Wingdings" panose="05000000000000000000" pitchFamily="2" charset="2"/>
              <a:buChar char="v"/>
            </a:pPr>
            <a:r>
              <a:rPr lang="en-US" dirty="0"/>
              <a:t>The Chart represents the State Wise Sales.</a:t>
            </a:r>
          </a:p>
          <a:p>
            <a:pPr marL="285750" indent="-285750" algn="just">
              <a:buFont typeface="Wingdings" panose="05000000000000000000" pitchFamily="2" charset="2"/>
              <a:buChar char="v"/>
            </a:pPr>
            <a:r>
              <a:rPr lang="en-US" dirty="0"/>
              <a:t>We can observe that California has the highest sales amount with 95.82M followed by Florida with  33.13M.</a:t>
            </a:r>
          </a:p>
          <a:p>
            <a:pPr marL="285750" indent="-285750" algn="just">
              <a:buFont typeface="Wingdings" panose="05000000000000000000" pitchFamily="2" charset="2"/>
              <a:buChar char="v"/>
            </a:pPr>
            <a:r>
              <a:rPr lang="en-US" dirty="0"/>
              <a:t>The Maine state has low sales amount with 0.08M. </a:t>
            </a:r>
          </a:p>
          <a:p>
            <a:pPr marL="285750" indent="-285750" algn="just">
              <a:buFont typeface="Wingdings" panose="05000000000000000000" pitchFamily="2" charset="2"/>
              <a:buChar char="v"/>
            </a:pPr>
            <a:r>
              <a:rPr lang="en-US" dirty="0"/>
              <a:t>Lowest sales are happening in </a:t>
            </a:r>
            <a:r>
              <a:rPr lang="en-US" dirty="0" err="1"/>
              <a:t>maine</a:t>
            </a:r>
            <a:r>
              <a:rPr lang="en-US" dirty="0"/>
              <a:t> so the company has to focus on </a:t>
            </a:r>
            <a:r>
              <a:rPr lang="en-US" dirty="0" err="1"/>
              <a:t>maine</a:t>
            </a:r>
            <a:r>
              <a:rPr lang="en-US" dirty="0"/>
              <a:t> by making some changes  to increase the sales.</a:t>
            </a:r>
          </a:p>
          <a:p>
            <a:pPr algn="just"/>
            <a:endParaRPr lang="en-US" dirty="0"/>
          </a:p>
        </p:txBody>
      </p:sp>
      <p:sp>
        <p:nvSpPr>
          <p:cNvPr id="5" name="Slide Number Placeholder 4" hidden="1">
            <a:extLst>
              <a:ext uri="{FF2B5EF4-FFF2-40B4-BE49-F238E27FC236}">
                <a16:creationId xmlns:a16="http://schemas.microsoft.com/office/drawing/2014/main" id="{B51885A6-2008-15E5-517B-3CBBFE99B11A}"/>
              </a:ext>
            </a:extLst>
          </p:cNvPr>
          <p:cNvSpPr>
            <a:spLocks noGrp="1"/>
          </p:cNvSpPr>
          <p:nvPr>
            <p:ph type="sldNum" sz="quarter" idx="4294967295"/>
          </p:nvPr>
        </p:nvSpPr>
        <p:spPr>
          <a:xfrm>
            <a:off x="8610600" y="6356350"/>
            <a:ext cx="2743200" cy="365125"/>
          </a:xfrm>
        </p:spPr>
        <p:txBody>
          <a:bodyPr anchor="ctr">
            <a:normAutofit/>
          </a:bodyPr>
          <a:lstStyle/>
          <a:p>
            <a:pPr>
              <a:spcAft>
                <a:spcPts val="600"/>
              </a:spcAft>
            </a:pPr>
            <a:fld id="{EA87306C-81BA-4795-A5CA-9392456A8C1E}" type="slidenum">
              <a:rPr lang="en-US" smtClean="0"/>
              <a:pPr>
                <a:spcAft>
                  <a:spcPts val="600"/>
                </a:spcAft>
              </a:pPr>
              <a:t>8</a:t>
            </a:fld>
            <a:endParaRPr lang="en-US"/>
          </a:p>
        </p:txBody>
      </p:sp>
      <p:sp>
        <p:nvSpPr>
          <p:cNvPr id="10" name="TextBox 9">
            <a:extLst>
              <a:ext uri="{FF2B5EF4-FFF2-40B4-BE49-F238E27FC236}">
                <a16:creationId xmlns:a16="http://schemas.microsoft.com/office/drawing/2014/main" id="{C9B84C04-3B7A-E9EE-F196-2D4B73B49EFD}"/>
              </a:ext>
            </a:extLst>
          </p:cNvPr>
          <p:cNvSpPr txBox="1"/>
          <p:nvPr/>
        </p:nvSpPr>
        <p:spPr>
          <a:xfrm>
            <a:off x="3048000" y="3244334"/>
            <a:ext cx="6096000" cy="369332"/>
          </a:xfrm>
          <a:prstGeom prst="rect">
            <a:avLst/>
          </a:prstGeom>
          <a:noFill/>
        </p:spPr>
        <p:txBody>
          <a:bodyPr wrap="square">
            <a:spAutoFit/>
          </a:bodyPr>
          <a:lstStyle/>
          <a:p>
            <a:endParaRPr lang="en-US" dirty="0"/>
          </a:p>
        </p:txBody>
      </p:sp>
      <p:pic>
        <p:nvPicPr>
          <p:cNvPr id="13" name="Graphic 12">
            <a:extLst>
              <a:ext uri="{FF2B5EF4-FFF2-40B4-BE49-F238E27FC236}">
                <a16:creationId xmlns:a16="http://schemas.microsoft.com/office/drawing/2014/main" id="{A35B6FC2-4E2C-A4C1-66E8-C2968E692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68715" y="717550"/>
            <a:ext cx="5985135" cy="55816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134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6994005" y="380480"/>
            <a:ext cx="4359795" cy="705370"/>
          </a:xfrm>
        </p:spPr>
        <p:txBody>
          <a:bodyPr anchor="ctr">
            <a:normAutofit/>
          </a:bodyPr>
          <a:lstStyle/>
          <a:p>
            <a:r>
              <a:rPr lang="en-US" b="1" u="sng" dirty="0">
                <a:solidFill>
                  <a:srgbClr val="C00000"/>
                </a:solidFill>
              </a:rPr>
              <a:t>TOP 5 STORE WISE SALES</a:t>
            </a:r>
          </a:p>
        </p:txBody>
      </p:sp>
      <p:sp>
        <p:nvSpPr>
          <p:cNvPr id="40" name="Text Placeholder 3">
            <a:extLst>
              <a:ext uri="{FF2B5EF4-FFF2-40B4-BE49-F238E27FC236}">
                <a16:creationId xmlns:a16="http://schemas.microsoft.com/office/drawing/2014/main" id="{40A7C7D9-4214-D5BB-15DF-C9120932EACD}"/>
              </a:ext>
            </a:extLst>
          </p:cNvPr>
          <p:cNvSpPr>
            <a:spLocks noGrp="1"/>
          </p:cNvSpPr>
          <p:nvPr>
            <p:ph type="body" sz="quarter" idx="14"/>
          </p:nvPr>
        </p:nvSpPr>
        <p:spPr>
          <a:xfrm>
            <a:off x="6550702" y="1320800"/>
            <a:ext cx="5361898" cy="5321300"/>
          </a:xfrm>
          <a:ln>
            <a:solidFill>
              <a:schemeClr val="accent3">
                <a:lumMod val="50000"/>
              </a:schemeClr>
            </a:solidFill>
          </a:ln>
          <a:effectLst>
            <a:glow rad="63500">
              <a:schemeClr val="accent1">
                <a:satMod val="175000"/>
                <a:alpha val="40000"/>
              </a:schemeClr>
            </a:glow>
          </a:effectLst>
        </p:spPr>
        <p:txBody>
          <a:bodyPr/>
          <a:lstStyle/>
          <a:p>
            <a:pPr marL="285750" indent="-285750" algn="just">
              <a:lnSpc>
                <a:spcPct val="150000"/>
              </a:lnSpc>
              <a:buFont typeface="Wingdings" panose="05000000000000000000" pitchFamily="2" charset="2"/>
              <a:buChar char="v"/>
            </a:pPr>
            <a:r>
              <a:rPr lang="en-US" b="0" cap="none" dirty="0"/>
              <a:t>The Bar Chart Represent The Top 5 Store Wise Sales. </a:t>
            </a:r>
          </a:p>
          <a:p>
            <a:pPr marL="285750" indent="-285750" algn="just">
              <a:lnSpc>
                <a:spcPct val="150000"/>
              </a:lnSpc>
              <a:buFont typeface="Wingdings" panose="05000000000000000000" pitchFamily="2" charset="2"/>
              <a:buChar char="v"/>
            </a:pPr>
            <a:r>
              <a:rPr lang="en-US" b="0" cap="none" dirty="0"/>
              <a:t>We Can Observe That The </a:t>
            </a:r>
            <a:r>
              <a:rPr lang="en-US" b="0" cap="none" dirty="0" err="1"/>
              <a:t>Tilloch</a:t>
            </a:r>
            <a:r>
              <a:rPr lang="en-US" b="0" cap="none" dirty="0"/>
              <a:t> store Is The Top 1 Store With 6,236,216 Sales Amount. Hammersmith Store Is The Top 2 Store With 6,147,717 Sales Amount. </a:t>
            </a:r>
          </a:p>
          <a:p>
            <a:pPr marL="285750" indent="-285750" algn="just">
              <a:lnSpc>
                <a:spcPct val="150000"/>
              </a:lnSpc>
              <a:buFont typeface="Wingdings" panose="05000000000000000000" pitchFamily="2" charset="2"/>
              <a:buChar char="v"/>
            </a:pPr>
            <a:r>
              <a:rPr lang="en-US" b="0" cap="none" dirty="0"/>
              <a:t>Elizabeth Store Is The Top 3 Store With 5,340,935 Sales Amount. </a:t>
            </a:r>
          </a:p>
          <a:p>
            <a:pPr marL="285750" indent="-285750" algn="just">
              <a:lnSpc>
                <a:spcPct val="150000"/>
              </a:lnSpc>
              <a:buFont typeface="Wingdings" panose="05000000000000000000" pitchFamily="2" charset="2"/>
              <a:buChar char="v"/>
            </a:pPr>
            <a:r>
              <a:rPr lang="en-US" b="0" cap="none" dirty="0"/>
              <a:t>Calvin Store Is The Top 4 Store With 5,125,190 Sales Amount. </a:t>
            </a:r>
          </a:p>
          <a:p>
            <a:pPr marL="285750" indent="-285750" algn="just">
              <a:lnSpc>
                <a:spcPct val="150000"/>
              </a:lnSpc>
              <a:buFont typeface="Wingdings" panose="05000000000000000000" pitchFamily="2" charset="2"/>
              <a:buChar char="v"/>
            </a:pPr>
            <a:r>
              <a:rPr lang="en-US" b="0" cap="none" dirty="0"/>
              <a:t>Arthur Store Is The Top 5 Store With 4,870,311 Sales Amount.</a:t>
            </a:r>
          </a:p>
        </p:txBody>
      </p:sp>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nchor="ctr">
            <a:normAutofit/>
          </a:bodyPr>
          <a:lstStyle/>
          <a:p>
            <a:pPr>
              <a:spcAft>
                <a:spcPts val="600"/>
              </a:spcAft>
            </a:pPr>
            <a:fld id="{EA87306C-81BA-4795-A5CA-9392456A8C1E}" type="slidenum">
              <a:rPr lang="en-US" smtClean="0"/>
              <a:pPr>
                <a:spcAft>
                  <a:spcPts val="600"/>
                </a:spcAft>
              </a:pPr>
              <a:t>9</a:t>
            </a:fld>
            <a:endParaRPr lang="en-US"/>
          </a:p>
        </p:txBody>
      </p:sp>
      <p:pic>
        <p:nvPicPr>
          <p:cNvPr id="6" name="Picture 5">
            <a:extLst>
              <a:ext uri="{FF2B5EF4-FFF2-40B4-BE49-F238E27FC236}">
                <a16:creationId xmlns:a16="http://schemas.microsoft.com/office/drawing/2014/main" id="{F1EF0138-12A0-F8CA-C2BE-E1BA4D14E2F5}"/>
              </a:ext>
            </a:extLst>
          </p:cNvPr>
          <p:cNvPicPr>
            <a:picLocks noChangeAspect="1"/>
          </p:cNvPicPr>
          <p:nvPr/>
        </p:nvPicPr>
        <p:blipFill>
          <a:blip r:embed="rId2"/>
          <a:stretch>
            <a:fillRect/>
          </a:stretch>
        </p:blipFill>
        <p:spPr>
          <a:xfrm>
            <a:off x="666750" y="1676400"/>
            <a:ext cx="5429250" cy="3822700"/>
          </a:xfrm>
          <a:prstGeom prst="rect">
            <a:avLst/>
          </a:prstGeom>
          <a:ln>
            <a:solidFill>
              <a:srgbClr val="7030A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63295074"/>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9424615-5FE5-4F43-AE24-3BC9A053268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1808</TotalTime>
  <Words>1219</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ShopifySans</vt:lpstr>
      <vt:lpstr>Tenorite </vt:lpstr>
      <vt:lpstr>Tenorite Bold</vt:lpstr>
      <vt:lpstr>Wingdings</vt:lpstr>
      <vt:lpstr>Custom</vt:lpstr>
      <vt:lpstr>Team 3  talabaktula  srinivasa rao mallangi supriya komal gajbhiv Lakshmi teja yelisetty sai deepthi Junaid m   </vt:lpstr>
      <vt:lpstr>AGENDA</vt:lpstr>
      <vt:lpstr>INTRODUCTION</vt:lpstr>
      <vt:lpstr>TOTAL SALeS BY YTD,QTD,MTD</vt:lpstr>
      <vt:lpstr>PRODUCT WISe SALeS</vt:lpstr>
      <vt:lpstr>SALeS GROWTH</vt:lpstr>
      <vt:lpstr>DAILY SALeS TReND</vt:lpstr>
      <vt:lpstr>STATe WISe SALes</vt:lpstr>
      <vt:lpstr>TOP 5 STORE WISE SALES</vt:lpstr>
      <vt:lpstr>ReGION WISe SALeS</vt:lpstr>
      <vt:lpstr>TOTAL INVeNTORY</vt:lpstr>
      <vt:lpstr>INVeNTORY VALUe </vt:lpstr>
      <vt:lpstr>OVeR STOCK, OUT STOCK, UNDeR STOCK</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ActSoftware</dc:creator>
  <cp:lastModifiedBy>Junaid Bin Jalal</cp:lastModifiedBy>
  <cp:revision>31</cp:revision>
  <dcterms:created xsi:type="dcterms:W3CDTF">2024-01-31T04:24:16Z</dcterms:created>
  <dcterms:modified xsi:type="dcterms:W3CDTF">2024-02-02T16:17:34Z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