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2"/>
  </p:notesMasterIdLst>
  <p:sldIdLst>
    <p:sldId id="256" r:id="rId2"/>
    <p:sldId id="258" r:id="rId3"/>
    <p:sldId id="259" r:id="rId4"/>
    <p:sldId id="314" r:id="rId5"/>
    <p:sldId id="317" r:id="rId6"/>
    <p:sldId id="318" r:id="rId7"/>
    <p:sldId id="319" r:id="rId8"/>
    <p:sldId id="320" r:id="rId9"/>
    <p:sldId id="268" r:id="rId10"/>
    <p:sldId id="274" r:id="rId11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3"/>
      <p:bold r:id="rId14"/>
      <p:italic r:id="rId15"/>
      <p:boldItalic r:id="rId16"/>
    </p:embeddedFont>
    <p:embeddedFont>
      <p:font typeface="Barlow Semi Condensed Medium" panose="00000606000000000000" pitchFamily="2" charset="0"/>
      <p:regular r:id="rId17"/>
      <p:bold r:id="rId18"/>
      <p:italic r:id="rId19"/>
      <p:boldItalic r:id="rId20"/>
    </p:embeddedFont>
    <p:embeddedFont>
      <p:font typeface="Fjalla One" panose="02000506040000020004" pitchFamily="2" charset="0"/>
      <p:regular r:id="rId21"/>
    </p:embeddedFont>
    <p:embeddedFont>
      <p:font typeface="Roboto Condensed Light" panose="02000000000000000000" pitchFamily="2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5F510D-B418-4E6A-8AAB-154A2B2ABED3}">
  <a:tblStyle styleId="{6A5F510D-B418-4E6A-8AAB-154A2B2ABED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3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8" name="Google Shape;142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3" name="Google Shape;242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8" name="Google Shape;19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2" name="Google Shape;19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6">
          <a:extLst>
            <a:ext uri="{FF2B5EF4-FFF2-40B4-BE49-F238E27FC236}">
              <a16:creationId xmlns:a16="http://schemas.microsoft.com/office/drawing/2014/main" id="{68711DB4-82D6-8B19-185F-8BEA7C581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3:notes">
            <a:extLst>
              <a:ext uri="{FF2B5EF4-FFF2-40B4-BE49-F238E27FC236}">
                <a16:creationId xmlns:a16="http://schemas.microsoft.com/office/drawing/2014/main" id="{C1001B01-0C7C-22FB-5069-0D3AEE1601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8" name="Google Shape;1908;p3:notes">
            <a:extLst>
              <a:ext uri="{FF2B5EF4-FFF2-40B4-BE49-F238E27FC236}">
                <a16:creationId xmlns:a16="http://schemas.microsoft.com/office/drawing/2014/main" id="{D00CC84A-548D-9683-C510-6E1A55D6F6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282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>
          <a:extLst>
            <a:ext uri="{FF2B5EF4-FFF2-40B4-BE49-F238E27FC236}">
              <a16:creationId xmlns:a16="http://schemas.microsoft.com/office/drawing/2014/main" id="{53D9939C-0401-C206-F256-182A9C612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4:notes">
            <a:extLst>
              <a:ext uri="{FF2B5EF4-FFF2-40B4-BE49-F238E27FC236}">
                <a16:creationId xmlns:a16="http://schemas.microsoft.com/office/drawing/2014/main" id="{F605FA79-3442-242D-5113-FCB0CDDF49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2" name="Google Shape;1932;p4:notes">
            <a:extLst>
              <a:ext uri="{FF2B5EF4-FFF2-40B4-BE49-F238E27FC236}">
                <a16:creationId xmlns:a16="http://schemas.microsoft.com/office/drawing/2014/main" id="{306C6559-9B89-9F07-CA85-36C81B000D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904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>
          <a:extLst>
            <a:ext uri="{FF2B5EF4-FFF2-40B4-BE49-F238E27FC236}">
              <a16:creationId xmlns:a16="http://schemas.microsoft.com/office/drawing/2014/main" id="{0F90458A-F384-ECC9-12AF-41889E270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4:notes">
            <a:extLst>
              <a:ext uri="{FF2B5EF4-FFF2-40B4-BE49-F238E27FC236}">
                <a16:creationId xmlns:a16="http://schemas.microsoft.com/office/drawing/2014/main" id="{676059C0-76F5-08B8-0B2C-2BCE580721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2" name="Google Shape;1932;p4:notes">
            <a:extLst>
              <a:ext uri="{FF2B5EF4-FFF2-40B4-BE49-F238E27FC236}">
                <a16:creationId xmlns:a16="http://schemas.microsoft.com/office/drawing/2014/main" id="{C0EE2D63-CBBC-91B1-CFD5-7C1AD90856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878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>
          <a:extLst>
            <a:ext uri="{FF2B5EF4-FFF2-40B4-BE49-F238E27FC236}">
              <a16:creationId xmlns:a16="http://schemas.microsoft.com/office/drawing/2014/main" id="{76AFAE61-34E9-5BA4-70C1-C15D5FB85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4:notes">
            <a:extLst>
              <a:ext uri="{FF2B5EF4-FFF2-40B4-BE49-F238E27FC236}">
                <a16:creationId xmlns:a16="http://schemas.microsoft.com/office/drawing/2014/main" id="{B8F40D0F-0010-6E0B-814D-ABF9C73994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2" name="Google Shape;1932;p4:notes">
            <a:extLst>
              <a:ext uri="{FF2B5EF4-FFF2-40B4-BE49-F238E27FC236}">
                <a16:creationId xmlns:a16="http://schemas.microsoft.com/office/drawing/2014/main" id="{B17655B3-E1F9-CAC7-FC74-DDD1C507F0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3421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>
          <a:extLst>
            <a:ext uri="{FF2B5EF4-FFF2-40B4-BE49-F238E27FC236}">
              <a16:creationId xmlns:a16="http://schemas.microsoft.com/office/drawing/2014/main" id="{A441129C-5BD0-020F-203F-E072BAA2C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4:notes">
            <a:extLst>
              <a:ext uri="{FF2B5EF4-FFF2-40B4-BE49-F238E27FC236}">
                <a16:creationId xmlns:a16="http://schemas.microsoft.com/office/drawing/2014/main" id="{D25D13D3-20CE-B512-1641-A141DD839B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2" name="Google Shape;1932;p4:notes">
            <a:extLst>
              <a:ext uri="{FF2B5EF4-FFF2-40B4-BE49-F238E27FC236}">
                <a16:creationId xmlns:a16="http://schemas.microsoft.com/office/drawing/2014/main" id="{8269F1A4-D5D4-F303-FA9F-F32E26D131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534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g201b30fbc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5" name="Google Shape;2325;g201b30fbc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5" name="Google Shape;1295;p27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296" name="Google Shape;1296;p27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297" name="Google Shape;1297;p27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298" name="Google Shape;1298;p2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2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p2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p2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2" name="Google Shape;1302;p2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3" name="Google Shape;1303;p2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4" name="Google Shape;1304;p27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305" name="Google Shape;1305;p2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p2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2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2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9" name="Google Shape;1309;p27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0" name="Google Shape;1310;p2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2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2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2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14" name="Google Shape;1314;p27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315" name="Google Shape;1315;p27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16" name="Google Shape;1316;p2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2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8" name="Google Shape;1318;p2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9" name="Google Shape;1319;p2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p2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2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22" name="Google Shape;1322;p27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323" name="Google Shape;1323;p2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p2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2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2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27" name="Google Shape;1327;p27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328" name="Google Shape;1328;p2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2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2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2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2" name="Google Shape;1332;p27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333" name="Google Shape;1333;p2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2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2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6" name="Google Shape;1336;p27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337" name="Google Shape;1337;p2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2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2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0" name="Google Shape;1340;p27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341" name="Google Shape;1341;p2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2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2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4" name="Google Shape;1344;p27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345" name="Google Shape;1345;p2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2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2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48" name="Google Shape;1348;p27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49" name="Google Shape;1349;p27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50" name="Google Shape;1350;p27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27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27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27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5" name="Google Shape;1355;p2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356" name="Google Shape;1356;p2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57" name="Google Shape;1357;p2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58" name="Google Shape;1358;p2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59" name="Google Shape;1359;p2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360" name="Google Shape;1360;p2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361" name="Google Shape;1361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6" name="Google Shape;1366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7" name="Google Shape;1367;p2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368" name="Google Shape;1368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2" name="Google Shape;1372;p2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373" name="Google Shape;1373;p2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2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2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2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7" name="Google Shape;1377;p2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378" name="Google Shape;1378;p2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2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2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2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2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2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4" name="Google Shape;1384;p2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385" name="Google Shape;1385;p2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2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2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88" name="Google Shape;1388;p2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9" name="Google Shape;1389;p2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90" name="Google Shape;1390;p2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391" name="Google Shape;1391;p2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392" name="Google Shape;139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5" name="Google Shape;139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7" name="Google Shape;139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98" name="Google Shape;1398;p2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399" name="Google Shape;1399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Google Shape;1400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1" name="Google Shape;1401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2" name="Google Shape;1402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3" name="Google Shape;1403;p2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404" name="Google Shape;1404;p2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2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2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08" name="Google Shape;1408;p2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2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2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2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14" name="Google Shape;1414;p2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415" name="Google Shape;1415;p2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18" name="Google Shape;1418;p2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419" name="Google Shape;1419;p2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2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2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4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59" name="Google Shape;59;p4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4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65" name="Google Shape;65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6" name="Google Shape;66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67" name="Google Shape;6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79" name="Google Shape;7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3" name="Google Shape;83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" name="Google Shape;84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85" name="Google Shape;85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" name="Google Shape;91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" name="Google Shape;96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97" name="Google Shape;97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" name="Google Shape;101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02" name="Google Shape;10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" name="Google Shape;105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06" name="Google Shape;10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" name="Google Shape;109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10" name="Google Shape;110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" name="Google Shape;113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7" name="Google Shape;117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" name="Google Shape;118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9" name="Google Shape;119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25" name="Google Shape;125;p5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26" name="Google Shape;126;p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30" name="Google Shape;130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31" name="Google Shape;131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32" name="Google Shape;132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33" name="Google Shape;133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9" name="Google Shape;139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0" name="Google Shape;140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" name="Google Shape;144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5" name="Google Shape;145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49" name="Google Shape;149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50" name="Google Shape;150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" name="Google Shape;157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58" name="Google Shape;158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" name="Google Shape;162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3" name="Google Shape;163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" name="Google Shape;167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" name="Google Shape;171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72" name="Google Shape;172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5" name="Google Shape;175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76" name="Google Shape;176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9" name="Google Shape;179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80" name="Google Shape;180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83" name="Google Shape;183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4" name="Google Shape;184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5" name="Google Shape;185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6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92" name="Google Shape;192;p6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3" name="Google Shape;193;p6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94" name="Google Shape;194;p6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95" name="Google Shape;195;p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6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200" name="Google Shape;200;p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6" name="Google Shape;206;p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7" name="Google Shape;207;p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08" name="Google Shape;208;p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209" name="Google Shape;209;p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p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216" name="Google Shape;216;p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p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221" name="Google Shape;221;p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225;p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226" name="Google Shape;226;p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" name="Google Shape;229;p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230" name="Google Shape;230;p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9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24" name="Google Shape;324;p9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p9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27" name="Google Shape;327;p9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28" name="Google Shape;328;p9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9" name="Google Shape;329;p9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0" name="Google Shape;330;p9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1" name="Google Shape;331;p9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32" name="Google Shape;332;p9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33" name="Google Shape;333;p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4" name="Google Shape;344;p9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45" name="Google Shape;345;p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9" name="Google Shape;349;p9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50" name="Google Shape;350;p9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9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6" name="Google Shape;356;p9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357" name="Google Shape;357;p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60" name="Google Shape;360;p9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1" name="Google Shape;361;p9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2" name="Google Shape;362;p9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63" name="Google Shape;363;p9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364" name="Google Shape;364;p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0" name="Google Shape;370;p9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371" name="Google Shape;371;p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5" name="Google Shape;375;p9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376" name="Google Shape;376;p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0" name="Google Shape;380;p9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6" name="Google Shape;386;p9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387" name="Google Shape;387;p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0" name="Google Shape;390;p9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391" name="Google Shape;391;p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23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40" name="Google Shape;1140;p23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1" name="Google Shape;1141;p23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2" name="Google Shape;1142;p23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3" name="Google Shape;1143;p23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145" name="Google Shape;1145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1" name="Google Shape;1151;p23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152" name="Google Shape;1152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6" name="Google Shape;1156;p23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23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23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23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23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23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2" name="Google Shape;1162;p23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163" name="Google Shape;1163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6" name="Google Shape;1166;p23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167" name="Google Shape;1167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171" name="Google Shape;1171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74" name="Google Shape;1174;p23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5" name="Google Shape;1175;p23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76" name="Google Shape;1176;p23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177" name="Google Shape;1177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3" name="Google Shape;1183;p23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184" name="Google Shape;1184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8" name="Google Shape;1188;p23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189" name="Google Shape;1189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3" name="Google Shape;1193;p23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194" name="Google Shape;1194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7" name="Google Shape;1197;p23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198" name="Google Shape;1198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3" name="Google Shape;1203;p25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4" name="Google Shape;1204;p25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5" name="Google Shape;1205;p25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6" name="Google Shape;1206;p25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07" name="Google Shape;1207;p25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208" name="Google Shape;1208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4" name="Google Shape;1214;p25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215" name="Google Shape;1215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9" name="Google Shape;1219;p25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220" name="Google Shape;1220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4" name="Google Shape;1224;p25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225" name="Google Shape;1225;p2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2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2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2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2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2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1" name="Google Shape;1231;p25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232" name="Google Shape;1232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35" name="Google Shape;1235;p25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6" name="Google Shape;1236;p25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7" name="Google Shape;1237;p25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38" name="Google Shape;1238;p25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239" name="Google Shape;1239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5" name="Google Shape;1245;p25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246" name="Google Shape;1246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0" name="Google Shape;1250;p25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251" name="Google Shape;1251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5" name="Google Shape;1255;p25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25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25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25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25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25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1" name="Google Shape;1261;p25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262" name="Google Shape;1262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5" name="Google Shape;1265;p25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266" name="Google Shape;1266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9" name="Google Shape;1269;p25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270" name="Google Shape;127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4" name="Google Shape;1274;p26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1275" name="Google Shape;1275;p26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76" name="Google Shape;1276;p26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277" name="Google Shape;1277;p26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278" name="Google Shape;1278;p2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9" name="Google Shape;1279;p2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0" name="Google Shape;1280;p2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1" name="Google Shape;1281;p2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2" name="Google Shape;1282;p26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283" name="Google Shape;1283;p2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p2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5" name="Google Shape;1285;p2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p2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7" name="Google Shape;1287;p26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288" name="Google Shape;1288;p2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p2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2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2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2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2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FCFF">
                <a:lumMod val="95000"/>
              </a:srgbClr>
            </a:gs>
            <a:gs pos="74000">
              <a:srgbClr val="F2ECFF"/>
            </a:gs>
            <a:gs pos="83000">
              <a:srgbClr val="F2ECFF"/>
            </a:gs>
            <a:gs pos="100000">
              <a:srgbClr val="F6F3FF"/>
            </a:gs>
          </a:gsLst>
          <a:lin ang="5400000" scaled="0"/>
        </a:gra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0" name="Google Shape;1430;p31"/>
          <p:cNvGrpSpPr/>
          <p:nvPr/>
        </p:nvGrpSpPr>
        <p:grpSpPr>
          <a:xfrm>
            <a:off x="5749938" y="1162848"/>
            <a:ext cx="3157479" cy="2286823"/>
            <a:chOff x="469775" y="238125"/>
            <a:chExt cx="6679425" cy="5229600"/>
          </a:xfrm>
        </p:grpSpPr>
        <p:sp>
          <p:nvSpPr>
            <p:cNvPr id="1431" name="Google Shape;1431;p31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31"/>
            <p:cNvSpPr/>
            <p:nvPr/>
          </p:nvSpPr>
          <p:spPr>
            <a:xfrm>
              <a:off x="1009000" y="238125"/>
              <a:ext cx="5764775" cy="5102424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31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31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31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31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31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31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31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31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31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31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31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31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31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31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31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31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31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31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31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31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31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31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31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31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31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31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31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31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31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31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31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31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31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31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31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31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31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31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31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31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31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31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31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31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31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31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31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31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31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31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31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31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31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31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31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31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31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31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31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31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31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31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31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31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31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31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31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31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31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31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31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31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31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31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31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31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31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31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31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31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31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31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31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31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31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31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31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31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31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31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31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31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31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31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31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31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31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31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31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31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31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31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31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31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31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31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31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31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31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31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31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31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31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31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31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31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31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31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31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31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31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31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31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31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31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31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31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31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31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31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31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31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31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31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31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31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31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31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31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31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31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31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31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31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31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31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31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31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31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31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31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31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31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31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31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31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31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31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31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31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31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31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31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31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31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31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31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31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31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31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31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31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31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31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31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31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31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4" name="Google Shape;1624;p31"/>
          <p:cNvSpPr txBox="1">
            <a:spLocks noGrp="1"/>
          </p:cNvSpPr>
          <p:nvPr>
            <p:ph type="ctrTitle"/>
          </p:nvPr>
        </p:nvSpPr>
        <p:spPr>
          <a:xfrm>
            <a:off x="338136" y="404897"/>
            <a:ext cx="5962004" cy="2008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000" dirty="0">
                <a:solidFill>
                  <a:schemeClr val="dk2"/>
                </a:solidFill>
              </a:rPr>
              <a:t>Image Forgery Detection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625" name="Google Shape;1625;p31"/>
          <p:cNvSpPr txBox="1">
            <a:spLocks noGrp="1"/>
          </p:cNvSpPr>
          <p:nvPr>
            <p:ph type="subTitle" idx="1"/>
          </p:nvPr>
        </p:nvSpPr>
        <p:spPr>
          <a:xfrm>
            <a:off x="5642407" y="3652008"/>
            <a:ext cx="3264300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 dirty="0">
                <a:solidFill>
                  <a:srgbClr val="7749C6"/>
                </a:solidFill>
              </a:rPr>
              <a:t>Krishnam Sai Karthik (21BIT0390)</a:t>
            </a:r>
            <a:endParaRPr sz="2200"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200" dirty="0">
              <a:solidFill>
                <a:srgbClr val="7749C6"/>
              </a:solidFill>
            </a:endParaRPr>
          </a:p>
        </p:txBody>
      </p:sp>
      <p:sp>
        <p:nvSpPr>
          <p:cNvPr id="1626" name="Google Shape;1626;p31"/>
          <p:cNvSpPr txBox="1"/>
          <p:nvPr/>
        </p:nvSpPr>
        <p:spPr>
          <a:xfrm>
            <a:off x="714986" y="3827760"/>
            <a:ext cx="535335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tx1"/>
                </a:solidFill>
                <a:latin typeface="Barlow Semi Condensed Medium" panose="00000606000000000000" pitchFamily="2" charset="0"/>
                <a:sym typeface="Arial"/>
              </a:rPr>
              <a:t>Vellore Institute of Technology</a:t>
            </a:r>
          </a:p>
        </p:txBody>
      </p:sp>
      <p:pic>
        <p:nvPicPr>
          <p:cNvPr id="1028" name="Picture 4" descr="Vellore Institute of Technology - Wikipedia">
            <a:extLst>
              <a:ext uri="{FF2B5EF4-FFF2-40B4-BE49-F238E27FC236}">
                <a16:creationId xmlns:a16="http://schemas.microsoft.com/office/drawing/2014/main" id="{916315B5-B1E1-8AA6-F3A3-6335F09F6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127" y="2692169"/>
            <a:ext cx="1078111" cy="113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EC3D7F-59A5-38C4-9EF3-237A55D1AE86}"/>
              </a:ext>
            </a:extLst>
          </p:cNvPr>
          <p:cNvSpPr txBox="1"/>
          <p:nvPr/>
        </p:nvSpPr>
        <p:spPr>
          <a:xfrm>
            <a:off x="2309073" y="4550720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Date:</a:t>
            </a:r>
            <a:r>
              <a:rPr lang="en-IN" dirty="0"/>
              <a:t>  30</a:t>
            </a:r>
            <a:r>
              <a:rPr lang="en-IN" baseline="30000" dirty="0"/>
              <a:t>th</a:t>
            </a:r>
            <a:r>
              <a:rPr lang="en-IN" dirty="0"/>
              <a:t> Jan,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Google Shape;2425;p49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8000" dirty="0"/>
              <a:t>Thanks!</a:t>
            </a:r>
            <a:endParaRPr dirty="0"/>
          </a:p>
        </p:txBody>
      </p:sp>
      <p:grpSp>
        <p:nvGrpSpPr>
          <p:cNvPr id="2" name="Google Shape;5080;p70">
            <a:extLst>
              <a:ext uri="{FF2B5EF4-FFF2-40B4-BE49-F238E27FC236}">
                <a16:creationId xmlns:a16="http://schemas.microsoft.com/office/drawing/2014/main" id="{53FAE07C-0E49-A0B9-3C16-9600C5502017}"/>
              </a:ext>
            </a:extLst>
          </p:cNvPr>
          <p:cNvGrpSpPr/>
          <p:nvPr/>
        </p:nvGrpSpPr>
        <p:grpSpPr>
          <a:xfrm>
            <a:off x="3592479" y="3163743"/>
            <a:ext cx="1959041" cy="208784"/>
            <a:chOff x="6336019" y="3733725"/>
            <a:chExt cx="2566206" cy="351310"/>
          </a:xfrm>
          <a:solidFill>
            <a:schemeClr val="bg1"/>
          </a:solidFill>
        </p:grpSpPr>
        <p:sp>
          <p:nvSpPr>
            <p:cNvPr id="3" name="Google Shape;5081;p70">
              <a:extLst>
                <a:ext uri="{FF2B5EF4-FFF2-40B4-BE49-F238E27FC236}">
                  <a16:creationId xmlns:a16="http://schemas.microsoft.com/office/drawing/2014/main" id="{42AEA700-F891-2812-C9F7-0F150440508D}"/>
                </a:ext>
              </a:extLst>
            </p:cNvPr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grpFill/>
            <a:ln w="9525" cap="flat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082;p70">
              <a:extLst>
                <a:ext uri="{FF2B5EF4-FFF2-40B4-BE49-F238E27FC236}">
                  <a16:creationId xmlns:a16="http://schemas.microsoft.com/office/drawing/2014/main" id="{88A53696-6701-5681-7E78-A020AA831B65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083;p70">
              <a:extLst>
                <a:ext uri="{FF2B5EF4-FFF2-40B4-BE49-F238E27FC236}">
                  <a16:creationId xmlns:a16="http://schemas.microsoft.com/office/drawing/2014/main" id="{EA8552CC-C754-CD64-A8DC-6D48A38C0BB6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084;p70">
              <a:extLst>
                <a:ext uri="{FF2B5EF4-FFF2-40B4-BE49-F238E27FC236}">
                  <a16:creationId xmlns:a16="http://schemas.microsoft.com/office/drawing/2014/main" id="{F6312869-9B59-8869-301D-4FF606867B9C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grpFill/>
            <a:ln w="9525" cap="flat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rgbClr val="E3D7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33"/>
          <p:cNvSpPr txBox="1">
            <a:spLocks noGrp="1"/>
          </p:cNvSpPr>
          <p:nvPr>
            <p:ph type="title"/>
          </p:nvPr>
        </p:nvSpPr>
        <p:spPr>
          <a:xfrm>
            <a:off x="2645465" y="1873279"/>
            <a:ext cx="3720548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 sz="4700" dirty="0"/>
              <a:t>Abstract</a:t>
            </a:r>
          </a:p>
        </p:txBody>
      </p:sp>
      <p:sp>
        <p:nvSpPr>
          <p:cNvPr id="1912" name="Google Shape;1912;p33"/>
          <p:cNvSpPr txBox="1">
            <a:spLocks noGrp="1"/>
          </p:cNvSpPr>
          <p:nvPr>
            <p:ph type="subTitle" idx="1"/>
          </p:nvPr>
        </p:nvSpPr>
        <p:spPr>
          <a:xfrm>
            <a:off x="2971800" y="2677879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 dirty="0"/>
              <a:t>Image Forgery Detection</a:t>
            </a:r>
            <a:endParaRPr sz="2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913" name="Google Shape;1913;p33"/>
          <p:cNvGrpSpPr/>
          <p:nvPr/>
        </p:nvGrpSpPr>
        <p:grpSpPr>
          <a:xfrm>
            <a:off x="6924261" y="3783954"/>
            <a:ext cx="973148" cy="948021"/>
            <a:chOff x="-49786250" y="2316650"/>
            <a:chExt cx="300900" cy="299450"/>
          </a:xfrm>
        </p:grpSpPr>
        <p:sp>
          <p:nvSpPr>
            <p:cNvPr id="1914" name="Google Shape;1914;p33"/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rgbClr val="4D2B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33"/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4D2B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33"/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rgbClr val="4D2B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33"/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rgbClr val="4D2B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33"/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4D2B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33"/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rgbClr val="4D2B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33"/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rgbClr val="4D2B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1" name="Google Shape;1921;p33"/>
          <p:cNvGrpSpPr/>
          <p:nvPr/>
        </p:nvGrpSpPr>
        <p:grpSpPr>
          <a:xfrm>
            <a:off x="1205947" y="213267"/>
            <a:ext cx="973148" cy="948021"/>
            <a:chOff x="-49786250" y="2316650"/>
            <a:chExt cx="300900" cy="299450"/>
          </a:xfrm>
        </p:grpSpPr>
        <p:sp>
          <p:nvSpPr>
            <p:cNvPr id="1922" name="Google Shape;1922;p33"/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rgbClr val="4D2B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33"/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4D2B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33"/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rgbClr val="4D2B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33"/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rgbClr val="4D2B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33"/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4D2B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33"/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rgbClr val="4D2B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33"/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rgbClr val="4D2B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34"/>
          <p:cNvSpPr txBox="1">
            <a:spLocks noGrp="1"/>
          </p:cNvSpPr>
          <p:nvPr>
            <p:ph type="title"/>
          </p:nvPr>
        </p:nvSpPr>
        <p:spPr>
          <a:xfrm>
            <a:off x="2167200" y="289914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Abstract</a:t>
            </a:r>
            <a:endParaRPr dirty="0"/>
          </a:p>
        </p:txBody>
      </p:sp>
      <p:sp>
        <p:nvSpPr>
          <p:cNvPr id="1950" name="Google Shape;1950;p34"/>
          <p:cNvSpPr txBox="1">
            <a:spLocks noGrp="1"/>
          </p:cNvSpPr>
          <p:nvPr>
            <p:ph type="subTitle" idx="1"/>
          </p:nvPr>
        </p:nvSpPr>
        <p:spPr>
          <a:xfrm>
            <a:off x="907774" y="1106557"/>
            <a:ext cx="7202556" cy="3511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r>
              <a:rPr lang="en-US" sz="1600" dirty="0"/>
              <a:t>Digital images play a crucial role in media, law, research, and security.</a:t>
            </a:r>
          </a:p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endParaRPr lang="en-US" sz="1600" dirty="0"/>
          </a:p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r>
              <a:rPr lang="en-US" sz="1600" dirty="0"/>
              <a:t>Advances in image processing have increased image forgeries.</a:t>
            </a:r>
          </a:p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endParaRPr lang="en-US" sz="1600" dirty="0"/>
          </a:p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r>
              <a:rPr lang="en-US" sz="1600" dirty="0"/>
              <a:t>This project introduces a deep learning approach combining CNNs and ELA for forgery detection.</a:t>
            </a:r>
          </a:p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endParaRPr lang="en-US" sz="1600" dirty="0"/>
          </a:p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r>
              <a:rPr lang="en-US" sz="1600" dirty="0"/>
              <a:t>The model highlights inconsistencies in image compression to detect tampering.</a:t>
            </a:r>
          </a:p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endParaRPr lang="en-US" sz="1600" dirty="0"/>
          </a:p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r>
              <a:rPr lang="en-US" sz="1600" dirty="0"/>
              <a:t>A user-friendly interface is implemented using </a:t>
            </a:r>
            <a:r>
              <a:rPr lang="en-US" sz="1600" dirty="0" err="1"/>
              <a:t>Streamlit</a:t>
            </a:r>
            <a:r>
              <a:rPr lang="en-US" sz="1600" dirty="0"/>
              <a:t>.</a:t>
            </a:r>
          </a:p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endParaRPr lang="en-US" sz="1600" dirty="0"/>
          </a:p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r>
              <a:rPr lang="en-US" sz="1600" b="1" dirty="0"/>
              <a:t>Keywords: </a:t>
            </a:r>
            <a:r>
              <a:rPr lang="en-US" sz="1600" dirty="0"/>
              <a:t>Digital Image Forgery, Convolutional Neural Networks (CNNs), Error Level Analysis (ELA), Image Tampering Detection, Pattern Recognition</a:t>
            </a:r>
          </a:p>
          <a:p>
            <a:pPr algn="just">
              <a:buClr>
                <a:srgbClr val="180468"/>
              </a:buClr>
              <a:buSzPts val="1600"/>
            </a:pP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rgbClr val="E3D7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909">
          <a:extLst>
            <a:ext uri="{FF2B5EF4-FFF2-40B4-BE49-F238E27FC236}">
              <a16:creationId xmlns:a16="http://schemas.microsoft.com/office/drawing/2014/main" id="{B8F7FC0B-3E09-1BAB-3842-3EAAA0294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33">
            <a:extLst>
              <a:ext uri="{FF2B5EF4-FFF2-40B4-BE49-F238E27FC236}">
                <a16:creationId xmlns:a16="http://schemas.microsoft.com/office/drawing/2014/main" id="{0B2177F6-D23F-B69A-75C4-06BFD01165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11726" y="2231088"/>
            <a:ext cx="3720548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700"/>
              <a:t>INTRODUCTION</a:t>
            </a:r>
            <a:endParaRPr sz="4700"/>
          </a:p>
        </p:txBody>
      </p:sp>
      <p:grpSp>
        <p:nvGrpSpPr>
          <p:cNvPr id="1913" name="Google Shape;1913;p33">
            <a:extLst>
              <a:ext uri="{FF2B5EF4-FFF2-40B4-BE49-F238E27FC236}">
                <a16:creationId xmlns:a16="http://schemas.microsoft.com/office/drawing/2014/main" id="{EE8A4668-14E3-2599-7EAF-2232EBE62D19}"/>
              </a:ext>
            </a:extLst>
          </p:cNvPr>
          <p:cNvGrpSpPr/>
          <p:nvPr/>
        </p:nvGrpSpPr>
        <p:grpSpPr>
          <a:xfrm>
            <a:off x="6924261" y="3783954"/>
            <a:ext cx="973148" cy="948021"/>
            <a:chOff x="-49786250" y="2316650"/>
            <a:chExt cx="300900" cy="299450"/>
          </a:xfrm>
        </p:grpSpPr>
        <p:sp>
          <p:nvSpPr>
            <p:cNvPr id="1914" name="Google Shape;1914;p33">
              <a:extLst>
                <a:ext uri="{FF2B5EF4-FFF2-40B4-BE49-F238E27FC236}">
                  <a16:creationId xmlns:a16="http://schemas.microsoft.com/office/drawing/2014/main" id="{9C019170-139F-11F5-3C83-C7E148CDBC24}"/>
                </a:ext>
              </a:extLst>
            </p:cNvPr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rgbClr val="4D2B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33">
              <a:extLst>
                <a:ext uri="{FF2B5EF4-FFF2-40B4-BE49-F238E27FC236}">
                  <a16:creationId xmlns:a16="http://schemas.microsoft.com/office/drawing/2014/main" id="{3D835AE1-5D59-3992-387E-012270E2E5FD}"/>
                </a:ext>
              </a:extLst>
            </p:cNvPr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4D2B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33">
              <a:extLst>
                <a:ext uri="{FF2B5EF4-FFF2-40B4-BE49-F238E27FC236}">
                  <a16:creationId xmlns:a16="http://schemas.microsoft.com/office/drawing/2014/main" id="{4B70AB63-8B38-E4FF-CF1C-8A38AAAB11B6}"/>
                </a:ext>
              </a:extLst>
            </p:cNvPr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rgbClr val="4D2B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33">
              <a:extLst>
                <a:ext uri="{FF2B5EF4-FFF2-40B4-BE49-F238E27FC236}">
                  <a16:creationId xmlns:a16="http://schemas.microsoft.com/office/drawing/2014/main" id="{0873B556-2A32-167E-13DB-F2013A5A8171}"/>
                </a:ext>
              </a:extLst>
            </p:cNvPr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rgbClr val="4D2B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33">
              <a:extLst>
                <a:ext uri="{FF2B5EF4-FFF2-40B4-BE49-F238E27FC236}">
                  <a16:creationId xmlns:a16="http://schemas.microsoft.com/office/drawing/2014/main" id="{28A2792E-4622-2478-9D13-AC0C0B39AE72}"/>
                </a:ext>
              </a:extLst>
            </p:cNvPr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4D2B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33">
              <a:extLst>
                <a:ext uri="{FF2B5EF4-FFF2-40B4-BE49-F238E27FC236}">
                  <a16:creationId xmlns:a16="http://schemas.microsoft.com/office/drawing/2014/main" id="{32B4329A-6DDC-50A3-8E74-43DAAC136BF9}"/>
                </a:ext>
              </a:extLst>
            </p:cNvPr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rgbClr val="4D2B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33">
              <a:extLst>
                <a:ext uri="{FF2B5EF4-FFF2-40B4-BE49-F238E27FC236}">
                  <a16:creationId xmlns:a16="http://schemas.microsoft.com/office/drawing/2014/main" id="{FF8A92E8-AC42-7B29-BEA8-F519997718E4}"/>
                </a:ext>
              </a:extLst>
            </p:cNvPr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rgbClr val="4D2B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1" name="Google Shape;1921;p33">
            <a:extLst>
              <a:ext uri="{FF2B5EF4-FFF2-40B4-BE49-F238E27FC236}">
                <a16:creationId xmlns:a16="http://schemas.microsoft.com/office/drawing/2014/main" id="{277E59AD-7CF3-8A85-CA10-4CED8B69831B}"/>
              </a:ext>
            </a:extLst>
          </p:cNvPr>
          <p:cNvGrpSpPr/>
          <p:nvPr/>
        </p:nvGrpSpPr>
        <p:grpSpPr>
          <a:xfrm>
            <a:off x="1205947" y="213267"/>
            <a:ext cx="973148" cy="948021"/>
            <a:chOff x="-49786250" y="2316650"/>
            <a:chExt cx="300900" cy="299450"/>
          </a:xfrm>
        </p:grpSpPr>
        <p:sp>
          <p:nvSpPr>
            <p:cNvPr id="1922" name="Google Shape;1922;p33">
              <a:extLst>
                <a:ext uri="{FF2B5EF4-FFF2-40B4-BE49-F238E27FC236}">
                  <a16:creationId xmlns:a16="http://schemas.microsoft.com/office/drawing/2014/main" id="{0142E061-82F1-3B4D-0AD9-0AE2F27DA925}"/>
                </a:ext>
              </a:extLst>
            </p:cNvPr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rgbClr val="4D2B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33">
              <a:extLst>
                <a:ext uri="{FF2B5EF4-FFF2-40B4-BE49-F238E27FC236}">
                  <a16:creationId xmlns:a16="http://schemas.microsoft.com/office/drawing/2014/main" id="{E3680D82-4B43-40D2-3783-59B255F57C54}"/>
                </a:ext>
              </a:extLst>
            </p:cNvPr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4D2B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33">
              <a:extLst>
                <a:ext uri="{FF2B5EF4-FFF2-40B4-BE49-F238E27FC236}">
                  <a16:creationId xmlns:a16="http://schemas.microsoft.com/office/drawing/2014/main" id="{2D985A51-B971-CD62-1F97-01961B42BE5B}"/>
                </a:ext>
              </a:extLst>
            </p:cNvPr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rgbClr val="4D2B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33">
              <a:extLst>
                <a:ext uri="{FF2B5EF4-FFF2-40B4-BE49-F238E27FC236}">
                  <a16:creationId xmlns:a16="http://schemas.microsoft.com/office/drawing/2014/main" id="{1E923BEF-56FC-4549-BCD4-0F7E35BFABE4}"/>
                </a:ext>
              </a:extLst>
            </p:cNvPr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rgbClr val="4D2B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33">
              <a:extLst>
                <a:ext uri="{FF2B5EF4-FFF2-40B4-BE49-F238E27FC236}">
                  <a16:creationId xmlns:a16="http://schemas.microsoft.com/office/drawing/2014/main" id="{F4818370-B42D-2B0B-5051-ED31321B46FC}"/>
                </a:ext>
              </a:extLst>
            </p:cNvPr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4D2B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33">
              <a:extLst>
                <a:ext uri="{FF2B5EF4-FFF2-40B4-BE49-F238E27FC236}">
                  <a16:creationId xmlns:a16="http://schemas.microsoft.com/office/drawing/2014/main" id="{CF0C6840-FADB-DE74-8DCB-0E8C2F0BB211}"/>
                </a:ext>
              </a:extLst>
            </p:cNvPr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rgbClr val="4D2B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33">
              <a:extLst>
                <a:ext uri="{FF2B5EF4-FFF2-40B4-BE49-F238E27FC236}">
                  <a16:creationId xmlns:a16="http://schemas.microsoft.com/office/drawing/2014/main" id="{95A2B4EA-6E60-0EE6-BE2E-BA7227AFC2F8}"/>
                </a:ext>
              </a:extLst>
            </p:cNvPr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rgbClr val="4D2B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16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Shape 1933">
          <a:extLst>
            <a:ext uri="{FF2B5EF4-FFF2-40B4-BE49-F238E27FC236}">
              <a16:creationId xmlns:a16="http://schemas.microsoft.com/office/drawing/2014/main" id="{349CA4EE-FE0D-41E3-9E64-A86722478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34">
            <a:extLst>
              <a:ext uri="{FF2B5EF4-FFF2-40B4-BE49-F238E27FC236}">
                <a16:creationId xmlns:a16="http://schemas.microsoft.com/office/drawing/2014/main" id="{63C59080-5329-659B-4500-3FBD302891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200" y="289914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Introduction</a:t>
            </a:r>
          </a:p>
        </p:txBody>
      </p:sp>
      <p:sp>
        <p:nvSpPr>
          <p:cNvPr id="1950" name="Google Shape;1950;p34">
            <a:extLst>
              <a:ext uri="{FF2B5EF4-FFF2-40B4-BE49-F238E27FC236}">
                <a16:creationId xmlns:a16="http://schemas.microsoft.com/office/drawing/2014/main" id="{C5CDDF37-69CE-64E0-691F-52CF2B658A5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4400" y="921027"/>
            <a:ext cx="7202556" cy="3511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r>
              <a:rPr lang="en-US" sz="1600" b="0" i="0" u="none" strike="noStrike" dirty="0">
                <a:solidFill>
                  <a:srgbClr val="000000"/>
                </a:solidFill>
                <a:latin typeface="Barlow Semi Condensed" panose="00000506000000000000" pitchFamily="2" charset="0"/>
                <a:ea typeface="Times New Roman"/>
                <a:cs typeface="Times New Roman"/>
                <a:sym typeface="Times New Roman"/>
              </a:rPr>
              <a:t>Throughout the last few decades, there has been a sharp rise in the use of digital images. Virtually every facet of life now makes use of digital photos. </a:t>
            </a:r>
          </a:p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endParaRPr lang="en-US" sz="1600" dirty="0">
              <a:solidFill>
                <a:srgbClr val="000000"/>
              </a:solidFill>
              <a:latin typeface="Barlow Semi Condensed" panose="00000506000000000000" pitchFamily="2" charset="0"/>
              <a:ea typeface="Times New Roman"/>
              <a:cs typeface="Times New Roman"/>
              <a:sym typeface="Times New Roman"/>
            </a:endParaRPr>
          </a:p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r>
              <a:rPr lang="en-US" sz="1600" b="0" i="0" u="none" strike="noStrike" dirty="0">
                <a:solidFill>
                  <a:srgbClr val="000000"/>
                </a:solidFill>
                <a:latin typeface="Barlow Semi Condensed" panose="00000506000000000000" pitchFamily="2" charset="0"/>
                <a:ea typeface="Times New Roman"/>
                <a:cs typeface="Times New Roman"/>
                <a:sym typeface="Times New Roman"/>
              </a:rPr>
              <a:t>Many documents that must be filed online require images in the form of soft copies, and a lot of images are shared on social media every day.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endParaRPr lang="en-US" sz="1600" dirty="0"/>
          </a:p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r>
              <a:rPr lang="en-US" sz="1600" dirty="0"/>
              <a:t>Manipulated images spread misinformation and </a:t>
            </a:r>
            <a:r>
              <a:rPr lang="en-US" sz="1600" dirty="0">
                <a:solidFill>
                  <a:schemeClr val="tx1"/>
                </a:solidFill>
              </a:rPr>
              <a:t>the victims of these activities may suffer </a:t>
            </a:r>
            <a:r>
              <a:rPr lang="en-US" sz="1600" b="1" dirty="0">
                <a:solidFill>
                  <a:schemeClr val="tx1"/>
                </a:solidFill>
              </a:rPr>
              <a:t>financial loss as well as a loss of reputation</a:t>
            </a:r>
          </a:p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r>
              <a:rPr lang="en-US" sz="1600" dirty="0">
                <a:solidFill>
                  <a:schemeClr val="tx1"/>
                </a:solidFill>
              </a:rPr>
              <a:t>The technology of digital resource repositories is moving at a much faster rate due to social networking sites, making it very difficult to find the original source of the forgeries</a:t>
            </a:r>
            <a:endParaRPr lang="en-US" sz="1600" dirty="0"/>
          </a:p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endParaRPr lang="en-US" sz="1600" dirty="0"/>
          </a:p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r>
              <a:rPr lang="en-US" sz="1600" dirty="0"/>
              <a:t>A need exists for an automated, efficient, and reliable forgery detection system.</a:t>
            </a:r>
          </a:p>
          <a:p>
            <a:pPr algn="just">
              <a:buClr>
                <a:srgbClr val="180468"/>
              </a:buClr>
              <a:buSzPts val="1600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600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Shape 1933">
          <a:extLst>
            <a:ext uri="{FF2B5EF4-FFF2-40B4-BE49-F238E27FC236}">
              <a16:creationId xmlns:a16="http://schemas.microsoft.com/office/drawing/2014/main" id="{CC12C4C5-2766-8C37-25D0-D8AC9FF70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34">
            <a:extLst>
              <a:ext uri="{FF2B5EF4-FFF2-40B4-BE49-F238E27FC236}">
                <a16:creationId xmlns:a16="http://schemas.microsoft.com/office/drawing/2014/main" id="{75D152D8-7C3B-5636-F571-E0040A92F5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200" y="289914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b="1" dirty="0"/>
              <a:t>Problem Statement</a:t>
            </a:r>
            <a:br>
              <a:rPr lang="en-IN" b="1" dirty="0"/>
            </a:br>
            <a:endParaRPr lang="en-IN" dirty="0"/>
          </a:p>
        </p:txBody>
      </p:sp>
      <p:sp>
        <p:nvSpPr>
          <p:cNvPr id="1950" name="Google Shape;1950;p34">
            <a:extLst>
              <a:ext uri="{FF2B5EF4-FFF2-40B4-BE49-F238E27FC236}">
                <a16:creationId xmlns:a16="http://schemas.microsoft.com/office/drawing/2014/main" id="{FF253EEA-3927-6AB7-FF84-8DEE199C81D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4400" y="1106557"/>
            <a:ext cx="7202556" cy="1086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r>
              <a:rPr lang="en-US" sz="1600" dirty="0"/>
              <a:t>Image manipulation is widely used for malicious activities.</a:t>
            </a:r>
          </a:p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r>
              <a:rPr lang="en-US" sz="1600" dirty="0"/>
              <a:t>Traditional forensic methods are insufficient for modern tampering techniques.</a:t>
            </a:r>
          </a:p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r>
              <a:rPr lang="en-US" sz="1600" dirty="0"/>
              <a:t>Requires a robust system that detects multiple types of forgeries efficiently.</a:t>
            </a:r>
          </a:p>
        </p:txBody>
      </p:sp>
      <p:sp>
        <p:nvSpPr>
          <p:cNvPr id="2" name="Google Shape;1949;p34">
            <a:extLst>
              <a:ext uri="{FF2B5EF4-FFF2-40B4-BE49-F238E27FC236}">
                <a16:creationId xmlns:a16="http://schemas.microsoft.com/office/drawing/2014/main" id="{76BA904F-8511-4A6A-5EFB-AE3B01C29EE4}"/>
              </a:ext>
            </a:extLst>
          </p:cNvPr>
          <p:cNvSpPr txBox="1">
            <a:spLocks/>
          </p:cNvSpPr>
          <p:nvPr/>
        </p:nvSpPr>
        <p:spPr>
          <a:xfrm>
            <a:off x="2110878" y="2433878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IN" b="1" dirty="0"/>
              <a:t>Objectives</a:t>
            </a:r>
          </a:p>
        </p:txBody>
      </p:sp>
      <p:sp>
        <p:nvSpPr>
          <p:cNvPr id="3" name="Google Shape;1950;p34">
            <a:extLst>
              <a:ext uri="{FF2B5EF4-FFF2-40B4-BE49-F238E27FC236}">
                <a16:creationId xmlns:a16="http://schemas.microsoft.com/office/drawing/2014/main" id="{5DD2BD18-3E1F-AB57-845E-500BF2EC723F}"/>
              </a:ext>
            </a:extLst>
          </p:cNvPr>
          <p:cNvSpPr txBox="1">
            <a:spLocks/>
          </p:cNvSpPr>
          <p:nvPr/>
        </p:nvSpPr>
        <p:spPr>
          <a:xfrm>
            <a:off x="1258957" y="3135796"/>
            <a:ext cx="7202556" cy="1086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r>
              <a:rPr lang="en-US" sz="1600" dirty="0"/>
              <a:t>Develop a deep learning-based forgery detection system.</a:t>
            </a:r>
          </a:p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r>
              <a:rPr lang="en-US" sz="1600" dirty="0"/>
              <a:t>Use ELA to highlight tampering artifacts.</a:t>
            </a:r>
          </a:p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r>
              <a:rPr lang="en-US" sz="1600" dirty="0"/>
              <a:t>Provide an intuitive interface with </a:t>
            </a:r>
            <a:r>
              <a:rPr lang="en-US" sz="1600" dirty="0" err="1"/>
              <a:t>Streamlit</a:t>
            </a:r>
            <a:r>
              <a:rPr lang="en-US" sz="1600" dirty="0"/>
              <a:t>.</a:t>
            </a:r>
          </a:p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r>
              <a:rPr lang="en-US" sz="1600" dirty="0"/>
              <a:t>Ensure high detection accuracy.</a:t>
            </a:r>
          </a:p>
        </p:txBody>
      </p:sp>
    </p:spTree>
    <p:extLst>
      <p:ext uri="{BB962C8B-B14F-4D97-AF65-F5344CB8AC3E}">
        <p14:creationId xmlns:p14="http://schemas.microsoft.com/office/powerpoint/2010/main" val="155756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Shape 1933">
          <a:extLst>
            <a:ext uri="{FF2B5EF4-FFF2-40B4-BE49-F238E27FC236}">
              <a16:creationId xmlns:a16="http://schemas.microsoft.com/office/drawing/2014/main" id="{6C1A85D9-02E3-D421-D26B-B54082FA7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34">
            <a:extLst>
              <a:ext uri="{FF2B5EF4-FFF2-40B4-BE49-F238E27FC236}">
                <a16:creationId xmlns:a16="http://schemas.microsoft.com/office/drawing/2014/main" id="{4A560C36-EF88-EE0E-5E0D-8DF4D70ABE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200" y="289914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b="1" dirty="0"/>
              <a:t>Scope of the Project</a:t>
            </a:r>
          </a:p>
        </p:txBody>
      </p:sp>
      <p:sp>
        <p:nvSpPr>
          <p:cNvPr id="1950" name="Google Shape;1950;p34">
            <a:extLst>
              <a:ext uri="{FF2B5EF4-FFF2-40B4-BE49-F238E27FC236}">
                <a16:creationId xmlns:a16="http://schemas.microsoft.com/office/drawing/2014/main" id="{CA395CE5-C442-18D9-6B42-BD4D41A097D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4400" y="1106557"/>
            <a:ext cx="7202556" cy="1086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r>
              <a:rPr lang="en-IN" sz="1600" dirty="0"/>
              <a:t>Supports .jpg image format.</a:t>
            </a:r>
          </a:p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r>
              <a:rPr lang="en-IN" sz="1600" dirty="0"/>
              <a:t>Uses CNNs combined with ELA for classification.</a:t>
            </a:r>
          </a:p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r>
              <a:rPr lang="en-IN" sz="1600" dirty="0"/>
              <a:t>Suitable for forensic and journalistic applications.</a:t>
            </a:r>
          </a:p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r>
              <a:rPr lang="en-IN" sz="1600" dirty="0"/>
              <a:t>Extendable for detecting different forgery techniques.</a:t>
            </a:r>
          </a:p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endParaRPr lang="en-US" sz="1600" dirty="0"/>
          </a:p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endParaRPr lang="en-US" sz="1600" dirty="0"/>
          </a:p>
        </p:txBody>
      </p:sp>
      <p:sp>
        <p:nvSpPr>
          <p:cNvPr id="2" name="Google Shape;1949;p34">
            <a:extLst>
              <a:ext uri="{FF2B5EF4-FFF2-40B4-BE49-F238E27FC236}">
                <a16:creationId xmlns:a16="http://schemas.microsoft.com/office/drawing/2014/main" id="{6374AC4F-18E5-8D7B-2663-84BC4AD2EA10}"/>
              </a:ext>
            </a:extLst>
          </p:cNvPr>
          <p:cNvSpPr txBox="1">
            <a:spLocks/>
          </p:cNvSpPr>
          <p:nvPr/>
        </p:nvSpPr>
        <p:spPr>
          <a:xfrm>
            <a:off x="2110878" y="2433878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IN" b="1" dirty="0"/>
              <a:t>Proposed System</a:t>
            </a:r>
          </a:p>
        </p:txBody>
      </p:sp>
      <p:sp>
        <p:nvSpPr>
          <p:cNvPr id="3" name="Google Shape;1950;p34">
            <a:extLst>
              <a:ext uri="{FF2B5EF4-FFF2-40B4-BE49-F238E27FC236}">
                <a16:creationId xmlns:a16="http://schemas.microsoft.com/office/drawing/2014/main" id="{ABC65CB1-338D-BCA0-AC98-7508C4758121}"/>
              </a:ext>
            </a:extLst>
          </p:cNvPr>
          <p:cNvSpPr txBox="1">
            <a:spLocks/>
          </p:cNvSpPr>
          <p:nvPr/>
        </p:nvSpPr>
        <p:spPr>
          <a:xfrm>
            <a:off x="1258957" y="3135796"/>
            <a:ext cx="7202556" cy="1086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r>
              <a:rPr lang="en-US" sz="1600" dirty="0"/>
              <a:t>Step 1: Image Preprocessing (Recompression and ELA heatmap generation)</a:t>
            </a:r>
          </a:p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r>
              <a:rPr lang="en-US" sz="1600" dirty="0"/>
              <a:t>Step 2: Feature Extraction using CNNs</a:t>
            </a:r>
          </a:p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r>
              <a:rPr lang="en-US" sz="1600" dirty="0"/>
              <a:t>Step 3: Classification (Forged / Not Forged)</a:t>
            </a:r>
          </a:p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r>
              <a:rPr lang="en-US" sz="1600" dirty="0"/>
              <a:t>Step 4: Display results via </a:t>
            </a:r>
            <a:r>
              <a:rPr lang="en-US" sz="1600" dirty="0" err="1"/>
              <a:t>Streamlit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518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Shape 1933">
          <a:extLst>
            <a:ext uri="{FF2B5EF4-FFF2-40B4-BE49-F238E27FC236}">
              <a16:creationId xmlns:a16="http://schemas.microsoft.com/office/drawing/2014/main" id="{FD3F7623-1516-E02B-1FA1-9FAE7CA6E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34">
            <a:extLst>
              <a:ext uri="{FF2B5EF4-FFF2-40B4-BE49-F238E27FC236}">
                <a16:creationId xmlns:a16="http://schemas.microsoft.com/office/drawing/2014/main" id="{0DE30BAB-D68B-869E-4085-5C216B68D5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200" y="289914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b="1" dirty="0"/>
              <a:t>Literature Survey</a:t>
            </a:r>
            <a:br>
              <a:rPr lang="en-IN" b="1" dirty="0"/>
            </a:br>
            <a:endParaRPr lang="en-IN" dirty="0"/>
          </a:p>
        </p:txBody>
      </p:sp>
      <p:sp>
        <p:nvSpPr>
          <p:cNvPr id="1950" name="Google Shape;1950;p34">
            <a:extLst>
              <a:ext uri="{FF2B5EF4-FFF2-40B4-BE49-F238E27FC236}">
                <a16:creationId xmlns:a16="http://schemas.microsoft.com/office/drawing/2014/main" id="{6AA6BB12-68EC-6E86-6473-6B5082FD505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4522" y="824054"/>
            <a:ext cx="7202556" cy="3511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r>
              <a:rPr lang="en-US" sz="1600" dirty="0">
                <a:solidFill>
                  <a:srgbClr val="000000"/>
                </a:solidFill>
                <a:latin typeface="Barlow Semi Condensed" panose="00000506000000000000" pitchFamily="2" charset="0"/>
                <a:ea typeface="Times New Roman"/>
                <a:cs typeface="Times New Roman"/>
                <a:sym typeface="Times New Roman"/>
              </a:rPr>
              <a:t>Comparative Study of Digital Image Forgery Detection Techniques: Explores passive detection methods that do not require special hardware but struggle with manipulations such as rotation and scaling.</a:t>
            </a:r>
          </a:p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endParaRPr lang="en-US" sz="1600" dirty="0">
              <a:solidFill>
                <a:srgbClr val="000000"/>
              </a:solidFill>
              <a:latin typeface="Barlow Semi Condensed" panose="00000506000000000000" pitchFamily="2" charset="0"/>
              <a:ea typeface="Times New Roman"/>
              <a:cs typeface="Times New Roman"/>
              <a:sym typeface="Times New Roman"/>
            </a:endParaRPr>
          </a:p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r>
              <a:rPr lang="en-US" sz="1600" dirty="0">
                <a:solidFill>
                  <a:srgbClr val="000000"/>
                </a:solidFill>
                <a:latin typeface="Barlow Semi Condensed" panose="00000506000000000000" pitchFamily="2" charset="0"/>
                <a:ea typeface="Times New Roman"/>
                <a:cs typeface="Times New Roman"/>
                <a:sym typeface="Times New Roman"/>
              </a:rPr>
              <a:t>Image Tampering Detection Using Genetic Algorithms: Utilizes feature extraction and genetic algorithms for high accuracy, though computationally expensive for large datasets.</a:t>
            </a:r>
          </a:p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endParaRPr lang="en-US" sz="1600" dirty="0">
              <a:solidFill>
                <a:srgbClr val="000000"/>
              </a:solidFill>
              <a:latin typeface="Barlow Semi Condensed" panose="00000506000000000000" pitchFamily="2" charset="0"/>
              <a:ea typeface="Times New Roman"/>
              <a:cs typeface="Times New Roman"/>
              <a:sym typeface="Times New Roman"/>
            </a:endParaRPr>
          </a:p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r>
              <a:rPr lang="en-US" sz="1600" dirty="0">
                <a:solidFill>
                  <a:srgbClr val="000000"/>
                </a:solidFill>
                <a:latin typeface="Barlow Semi Condensed" panose="00000506000000000000" pitchFamily="2" charset="0"/>
                <a:ea typeface="Times New Roman"/>
                <a:cs typeface="Times New Roman"/>
                <a:sym typeface="Times New Roman"/>
              </a:rPr>
              <a:t>Digital Image Forgery Detection Using Deep Learning: Employs CNNs for detecting complex image manipulations with high robustness, but requires significant computational power and large labeled datasets.</a:t>
            </a:r>
          </a:p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endParaRPr lang="en-US" sz="1600" dirty="0">
              <a:solidFill>
                <a:srgbClr val="000000"/>
              </a:solidFill>
              <a:latin typeface="Barlow Semi Condensed" panose="00000506000000000000" pitchFamily="2" charset="0"/>
              <a:ea typeface="Times New Roman"/>
              <a:cs typeface="Times New Roman"/>
              <a:sym typeface="Times New Roman"/>
            </a:endParaRPr>
          </a:p>
          <a:p>
            <a:pPr marL="342900" indent="-342900" algn="just">
              <a:buClr>
                <a:srgbClr val="180468"/>
              </a:buClr>
              <a:buSzPts val="1600"/>
              <a:buFont typeface="Noto Sans Symbols"/>
              <a:buChar char="❑"/>
            </a:pPr>
            <a:r>
              <a:rPr lang="en-US" sz="1600" dirty="0">
                <a:solidFill>
                  <a:srgbClr val="000000"/>
                </a:solidFill>
                <a:latin typeface="Barlow Semi Condensed" panose="00000506000000000000" pitchFamily="2" charset="0"/>
                <a:ea typeface="Times New Roman"/>
                <a:cs typeface="Times New Roman"/>
                <a:sym typeface="Times New Roman"/>
              </a:rPr>
              <a:t>Enhancing Digital Image Forgery Detection Using Transfer Learning: Applies transfer learning for faster training and high accuracy, but is sensitive to post-processing effects like JPEG compression.</a:t>
            </a:r>
          </a:p>
        </p:txBody>
      </p:sp>
    </p:spTree>
    <p:extLst>
      <p:ext uri="{BB962C8B-B14F-4D97-AF65-F5344CB8AC3E}">
        <p14:creationId xmlns:p14="http://schemas.microsoft.com/office/powerpoint/2010/main" val="1411273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p43"/>
          <p:cNvSpPr txBox="1">
            <a:spLocks noGrp="1"/>
          </p:cNvSpPr>
          <p:nvPr>
            <p:ph type="title"/>
          </p:nvPr>
        </p:nvSpPr>
        <p:spPr>
          <a:xfrm>
            <a:off x="2093843" y="338328"/>
            <a:ext cx="4526545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Proposed System Architecture</a:t>
            </a:r>
          </a:p>
        </p:txBody>
      </p:sp>
      <p:sp>
        <p:nvSpPr>
          <p:cNvPr id="2328" name="Google Shape;2328;p4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3861988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</a:rPr>
              <a:t>User Interface (</a:t>
            </a:r>
            <a:r>
              <a:rPr lang="en-US" sz="1600" dirty="0" err="1">
                <a:solidFill>
                  <a:srgbClr val="000000"/>
                </a:solidFill>
              </a:rPr>
              <a:t>Streamlit</a:t>
            </a:r>
            <a:r>
              <a:rPr lang="en-US" sz="1600" dirty="0">
                <a:solidFill>
                  <a:srgbClr val="000000"/>
                </a:solidFill>
              </a:rPr>
              <a:t>): Image Upload and Result Display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</a:rPr>
              <a:t>Image Preprocessing: RGB Conversion &amp; ELA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</a:rPr>
              <a:t>Feature Extraction: CNN-based Feature Learning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</a:rPr>
              <a:t>Classification Model: CNN + ELA-based prediction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</a:rPr>
              <a:t>Prediction Output: Displays whether the image is forged or not</a:t>
            </a:r>
            <a:endParaRPr lang="en-IN" sz="16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2551D6-1DE2-D066-830E-179181CE8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193" y="914328"/>
            <a:ext cx="2324390" cy="40825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AB8FDC"/>
      </a:accent1>
      <a:accent2>
        <a:srgbClr val="C7BAFC"/>
      </a:accent2>
      <a:accent3>
        <a:srgbClr val="E4D8FF"/>
      </a:accent3>
      <a:accent4>
        <a:srgbClr val="BEBEBE"/>
      </a:accent4>
      <a:accent5>
        <a:srgbClr val="20004D"/>
      </a:accent5>
      <a:accent6>
        <a:srgbClr val="9E9E9E"/>
      </a:accent6>
      <a:hlink>
        <a:srgbClr val="AB8FD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528</Words>
  <Application>Microsoft Office PowerPoint</Application>
  <PresentationFormat>On-screen Show (16:9)</PresentationFormat>
  <Paragraphs>63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Barlow Semi Condensed</vt:lpstr>
      <vt:lpstr>Fjalla One</vt:lpstr>
      <vt:lpstr>Barlow Semi Condensed Medium</vt:lpstr>
      <vt:lpstr>Noto Sans Symbols</vt:lpstr>
      <vt:lpstr>Wingdings</vt:lpstr>
      <vt:lpstr>Arial</vt:lpstr>
      <vt:lpstr>Roboto Condensed Light</vt:lpstr>
      <vt:lpstr>Technology Consulting by Slidesgo</vt:lpstr>
      <vt:lpstr>Image Forgery Detection</vt:lpstr>
      <vt:lpstr>Abstract</vt:lpstr>
      <vt:lpstr>Abstract</vt:lpstr>
      <vt:lpstr>INTRODUCTION</vt:lpstr>
      <vt:lpstr>Introduction</vt:lpstr>
      <vt:lpstr>Problem Statement </vt:lpstr>
      <vt:lpstr>Scope of the Project</vt:lpstr>
      <vt:lpstr>Literature Survey </vt:lpstr>
      <vt:lpstr>Proposed System Architecture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Forgery Detection: A Survey Paper</dc:title>
  <dc:creator>Dell</dc:creator>
  <cp:lastModifiedBy>sai karthik krishnam</cp:lastModifiedBy>
  <cp:revision>34</cp:revision>
  <dcterms:modified xsi:type="dcterms:W3CDTF">2025-01-30T08:04:09Z</dcterms:modified>
</cp:coreProperties>
</file>