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L="0" marR="0" lvl="0" indent="0" algn="l" defTabSz="914400" rtl="0" fontAlgn="auto" latinLnBrk="1"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defRPr>
    </a:defPPr>
    <a:lvl1pPr marL="0" marR="0" lvl="0"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1pPr>
    <a:lvl2pPr marL="0" marR="0" lvl="1"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2pPr>
    <a:lvl3pPr marL="0" marR="0" lvl="2"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3pPr>
    <a:lvl4pPr marL="0" marR="0" lvl="3"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4pPr>
    <a:lvl5pPr marL="0" marR="0" lvl="4"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l" defTabSz="914400" rtl="0" fontAlgn="auto" latinLnBrk="0" hangingPunct="0">
      <a:lnSpc>
        <a:spcPct val="100000"/>
      </a:lnSpc>
      <a:spcBef>
        <a:spcPts val="0"/>
      </a:spcBef>
      <a:spcAft>
        <a:spcPts val="0"/>
      </a:spcAft>
      <a:buClrTx/>
      <a:buSzTx/>
      <a:buFontTx/>
      <a:buNone/>
      <a:defRPr kumimoji="0" sz="1800" b="0" i="0" u="none" strike="noStrike" cap="none" spc="0" normalizeH="0">
        <a:ln>
          <a:noFill/>
        </a:ln>
        <a:solidFill>
          <a:srgbClr val="000000"/>
        </a:solidFill>
        <a:effectLst/>
        <a:latin typeface="Times New Roman" panose="02020603050405020304"/>
        <a:ea typeface="Times New Roman" panose="02020603050405020304"/>
        <a:cs typeface="Times New Roman" panose="02020603050405020304"/>
        <a:sym typeface="Times New Roman" panose="02020603050405020304"/>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75" d="100"/>
          <a:sy n="75" d="100"/>
        </p:scale>
        <p:origin x="1020" y="-104"/>
      </p:cViewPr>
      <p:guideLst>
        <p:guide orient="horz" pos="215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1143000" y="685800"/>
            <a:ext cx="4572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78505131"/>
      </p:ext>
    </p:extLst>
  </p:cSld>
  <p:clrMap bg1="lt1" tx1="dk1" bg2="lt2" tx2="dk2" accent1="accent1" accent2="accent2" accent3="accent3" accent4="accent4" accent5="accent5" accent6="accent6" hlink="hlink" folHlink="folHlink"/>
  <p:notesStyle>
    <a:lvl1pPr latinLnBrk="0">
      <a:defRPr>
        <a:latin typeface="+mn-lt"/>
        <a:ea typeface="+mn-ea"/>
        <a:cs typeface="+mn-cs"/>
        <a:sym typeface="Helvetica Neue"/>
      </a:defRPr>
    </a:lvl1pPr>
    <a:lvl2pPr indent="228600" latinLnBrk="0">
      <a:defRPr>
        <a:latin typeface="+mn-lt"/>
        <a:ea typeface="+mn-ea"/>
        <a:cs typeface="+mn-cs"/>
        <a:sym typeface="Helvetica Neue"/>
      </a:defRPr>
    </a:lvl2pPr>
    <a:lvl3pPr indent="457200" latinLnBrk="0">
      <a:defRPr>
        <a:latin typeface="+mn-lt"/>
        <a:ea typeface="+mn-ea"/>
        <a:cs typeface="+mn-cs"/>
        <a:sym typeface="Helvetica Neue"/>
      </a:defRPr>
    </a:lvl3pPr>
    <a:lvl4pPr indent="685800" latinLnBrk="0">
      <a:defRPr>
        <a:latin typeface="+mn-lt"/>
        <a:ea typeface="+mn-ea"/>
        <a:cs typeface="+mn-cs"/>
        <a:sym typeface="Helvetica Neue"/>
      </a:defRPr>
    </a:lvl4pPr>
    <a:lvl5pPr indent="914400" latinLnBrk="0">
      <a:defRPr>
        <a:latin typeface="+mn-lt"/>
        <a:ea typeface="+mn-ea"/>
        <a:cs typeface="+mn-cs"/>
        <a:sym typeface="Helvetica Neue"/>
      </a:defRPr>
    </a:lvl5pPr>
    <a:lvl6pPr indent="1143000" latinLnBrk="0">
      <a:defRPr>
        <a:latin typeface="+mn-lt"/>
        <a:ea typeface="+mn-ea"/>
        <a:cs typeface="+mn-cs"/>
        <a:sym typeface="Helvetica Neue"/>
      </a:defRPr>
    </a:lvl6pPr>
    <a:lvl7pPr indent="1371600" latinLnBrk="0">
      <a:defRPr>
        <a:latin typeface="+mn-lt"/>
        <a:ea typeface="+mn-ea"/>
        <a:cs typeface="+mn-cs"/>
        <a:sym typeface="Helvetica Neue"/>
      </a:defRPr>
    </a:lvl7pPr>
    <a:lvl8pPr indent="1600200" latinLnBrk="0">
      <a:defRPr>
        <a:latin typeface="+mn-lt"/>
        <a:ea typeface="+mn-ea"/>
        <a:cs typeface="+mn-cs"/>
        <a:sym typeface="Helvetica Neue"/>
      </a:defRPr>
    </a:lvl8pPr>
    <a:lvl9pPr indent="1828800" latinLnBrk="0">
      <a:defRPr>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92074"/>
            <a:ext cx="8229600" cy="1508126"/>
          </a:xfrm>
          <a:prstGeom prst="rect">
            <a:avLst/>
          </a:prstGeom>
          <a:ln w="12700">
            <a:miter lim="400000"/>
          </a:ln>
        </p:spPr>
        <p:txBody>
          <a:bodyPr lIns="45719" rIns="45719" anchor="ctr"/>
          <a:lstStyle/>
          <a:p>
            <a:r>
              <a:t>Title Text</a:t>
            </a:r>
          </a:p>
        </p:txBody>
      </p:sp>
      <p:sp>
        <p:nvSpPr>
          <p:cNvPr id="3" name="Body Level One…"/>
          <p:cNvSpPr txBox="1">
            <a:spLocks noGrp="1"/>
          </p:cNvSpPr>
          <p:nvPr>
            <p:ph type="body" idx="1"/>
          </p:nvPr>
        </p:nvSpPr>
        <p:spPr>
          <a:xfrm>
            <a:off x="457200" y="1600200"/>
            <a:ext cx="8229600" cy="5257800"/>
          </a:xfrm>
          <a:prstGeom prst="rect">
            <a:avLst/>
          </a:prstGeom>
          <a:ln w="12700">
            <a:miter lim="400000"/>
          </a:ln>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2818" y="6404292"/>
            <a:ext cx="263983" cy="269241"/>
          </a:xfrm>
          <a:prstGeom prst="rect">
            <a:avLst/>
          </a:prstGeom>
          <a:ln w="12700">
            <a:miter lim="400000"/>
          </a:ln>
        </p:spPr>
        <p:txBody>
          <a:bodyPr wrap="none" lIns="45719" rIns="45719" anchor="ctr">
            <a:spAutoFit/>
          </a:bodyPr>
          <a:lstStyle>
            <a:lvl1pPr algn="r">
              <a:defRPr sz="1200">
                <a:solidFill>
                  <a:srgbClr val="898989"/>
                </a:solidFill>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4572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9144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13716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1828800" algn="ctr" defTabSz="914400" rtl="0" latinLnBrk="0">
        <a:lnSpc>
          <a:spcPct val="100000"/>
        </a:lnSpc>
        <a:spcBef>
          <a:spcPts val="0"/>
        </a:spcBef>
        <a:spcAft>
          <a:spcPts val="0"/>
        </a:spcAft>
        <a:buClrTx/>
        <a:buSzTx/>
        <a:buFontTx/>
        <a:buNone/>
        <a:defRPr sz="44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2235200" marR="0" indent="-4064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6924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31496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36068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4064000" marR="0" indent="-406400" algn="l" defTabSz="914400" rtl="0" latinLnBrk="0">
        <a:lnSpc>
          <a:spcPct val="100000"/>
        </a:lnSpc>
        <a:spcBef>
          <a:spcPts val="700"/>
        </a:spcBef>
        <a:spcAft>
          <a:spcPts val="0"/>
        </a:spcAft>
        <a:buClrTx/>
        <a:buSzPct val="100000"/>
        <a:buFont typeface="Arial" panose="020B0604020202020204"/>
        <a:defRPr sz="3200" b="0" i="0" u="none" strike="noStrike" cap="none" spc="0" baseline="0">
          <a:ln>
            <a:noFill/>
          </a:ln>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epartment of Information Technology…"/>
          <p:cNvSpPr txBox="1"/>
          <p:nvPr/>
        </p:nvSpPr>
        <p:spPr>
          <a:xfrm>
            <a:off x="1104900" y="1401762"/>
            <a:ext cx="6705600" cy="1446550"/>
          </a:xfrm>
          <a:prstGeom prst="rect">
            <a:avLst/>
          </a:prstGeom>
          <a:ln w="12700">
            <a:miter lim="400000"/>
          </a:ln>
        </p:spPr>
        <p:txBody>
          <a:bodyPr lIns="45719" rIns="45719">
            <a:spAutoFit/>
          </a:bodyPr>
          <a:lstStyle/>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a:solidFill>
                  <a:srgbClr val="953735"/>
                </a:solidFill>
              </a:defRPr>
            </a:pPr>
            <a:r>
              <a:rPr dirty="0"/>
              <a:t>Department of </a:t>
            </a:r>
            <a:r>
              <a:rPr lang="en-US" dirty="0"/>
              <a:t>Computer Science and Engineering</a:t>
            </a: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endParaRPr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lang="en-US" dirty="0"/>
              <a:t>Second</a:t>
            </a:r>
            <a:r>
              <a:rPr dirty="0"/>
              <a:t> Review</a:t>
            </a:r>
            <a:endParaRPr lang="en-US" dirty="0"/>
          </a:p>
          <a:p>
            <a:pPr algn="ct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b="1" u="sng">
                <a:solidFill>
                  <a:srgbClr val="953735"/>
                </a:solidFill>
              </a:defRPr>
            </a:pPr>
            <a:r>
              <a:rPr lang="en-IN" sz="1600" dirty="0"/>
              <a:t>11-12 September 2023</a:t>
            </a:r>
            <a:endParaRPr sz="1600" dirty="0"/>
          </a:p>
        </p:txBody>
      </p:sp>
      <p:sp>
        <p:nvSpPr>
          <p:cNvPr id="21" name="A NOVEL TECHNIQUE ENABLING TEXT TO SPEECH SIGNAL CONVERTING SYSTEM FOR VISUALLY IMPAIRED"/>
          <p:cNvSpPr txBox="1"/>
          <p:nvPr/>
        </p:nvSpPr>
        <p:spPr>
          <a:xfrm>
            <a:off x="284215" y="3134190"/>
            <a:ext cx="8305800" cy="829945"/>
          </a:xfrm>
          <a:prstGeom prst="rect">
            <a:avLst/>
          </a:prstGeom>
          <a:ln w="12700">
            <a:miter lim="400000"/>
          </a:ln>
        </p:spPr>
        <p:txBody>
          <a:bodyPr lIns="45719" rIns="45719">
            <a:spAutoFit/>
          </a:bodyPr>
          <a:lstStyle>
            <a:lvl1pPr algn="ctr">
              <a:defRPr sz="2400" b="1"/>
            </a:lvl1pPr>
          </a:lstStyle>
          <a:p>
            <a:r>
              <a:rPr lang="en-US" dirty="0">
                <a:sym typeface="+mn-ea"/>
              </a:rPr>
              <a:t>SENTIMENTAL ANALYSIS BASED ON TWITTER DATA ON GENERAL ELECTIONS</a:t>
            </a:r>
            <a:endParaRPr dirty="0"/>
          </a:p>
        </p:txBody>
      </p:sp>
      <p:sp>
        <p:nvSpPr>
          <p:cNvPr id="22" name="Supervisor"/>
          <p:cNvSpPr txBox="1"/>
          <p:nvPr/>
        </p:nvSpPr>
        <p:spPr>
          <a:xfrm>
            <a:off x="228600" y="4572000"/>
            <a:ext cx="3048000" cy="372750"/>
          </a:xfrm>
          <a:prstGeom prst="rect">
            <a:avLst/>
          </a:prstGeom>
          <a:ln w="12700">
            <a:miter lim="400000"/>
          </a:ln>
        </p:spPr>
        <p:txBody>
          <a:bodyPr lIns="45719" rIns="45719">
            <a:spAutoFit/>
          </a:bodyPr>
          <a:lstStyle>
            <a:lvl1pPr algn="just">
              <a:lnSpc>
                <a:spcPct val="95000"/>
              </a:lnSpc>
              <a:defRPr sz="2000" b="1" u="sng"/>
            </a:lvl1pPr>
          </a:lstStyle>
          <a:p>
            <a:r>
              <a:t>Supervisor</a:t>
            </a:r>
          </a:p>
        </p:txBody>
      </p:sp>
      <p:sp>
        <p:nvSpPr>
          <p:cNvPr id="23" name="Project by,…"/>
          <p:cNvSpPr txBox="1"/>
          <p:nvPr/>
        </p:nvSpPr>
        <p:spPr>
          <a:xfrm>
            <a:off x="4724400" y="4343400"/>
            <a:ext cx="4114800" cy="1260475"/>
          </a:xfrm>
          <a:prstGeom prst="rect">
            <a:avLst/>
          </a:prstGeom>
          <a:ln w="12700">
            <a:miter lim="400000"/>
          </a:ln>
        </p:spPr>
        <p:txBody>
          <a:bodyPr lIns="45719" rIns="45719">
            <a:spAutoFit/>
          </a:bodyPr>
          <a:lstStyle/>
          <a:p>
            <a:pPr algn="r">
              <a:lnSpc>
                <a:spcPct val="95000"/>
              </a:lnSpc>
              <a:defRPr sz="2000" b="1" u="sng"/>
            </a:pPr>
            <a:r>
              <a:rPr dirty="0">
                <a:sym typeface="+mn-ea"/>
              </a:rPr>
              <a:t>Project by</a:t>
            </a:r>
            <a:r>
              <a:rPr u="none" dirty="0">
                <a:sym typeface="+mn-ea"/>
              </a:rPr>
              <a:t>,</a:t>
            </a:r>
            <a:endParaRPr u="none" dirty="0"/>
          </a:p>
          <a:p>
            <a:pPr algn="r">
              <a:lnSpc>
                <a:spcPct val="95000"/>
              </a:lnSpc>
              <a:defRPr sz="2000" b="1"/>
            </a:pPr>
            <a:r>
              <a:rPr lang="en-US" dirty="0">
                <a:sym typeface="+mn-ea"/>
              </a:rPr>
              <a:t>Ankita Bhowmik, CS21B1059</a:t>
            </a:r>
            <a:endParaRPr lang="en-US" dirty="0"/>
          </a:p>
          <a:p>
            <a:pPr algn="r">
              <a:lnSpc>
                <a:spcPct val="95000"/>
              </a:lnSpc>
              <a:defRPr sz="2000" b="1"/>
            </a:pPr>
            <a:r>
              <a:rPr lang="en-US" dirty="0">
                <a:sym typeface="+mn-ea"/>
              </a:rPr>
              <a:t>Sai Keerthiga Murugan, CS21B1062</a:t>
            </a:r>
            <a:endParaRPr lang="en-US" dirty="0"/>
          </a:p>
          <a:p>
            <a:pPr algn="r">
              <a:lnSpc>
                <a:spcPct val="95000"/>
              </a:lnSpc>
              <a:defRPr sz="2000" b="1" u="sng"/>
            </a:pPr>
            <a:endParaRPr dirty="0"/>
          </a:p>
        </p:txBody>
      </p:sp>
      <p:sp>
        <p:nvSpPr>
          <p:cNvPr id="25" name="Dr.V.Vani…"/>
          <p:cNvSpPr txBox="1"/>
          <p:nvPr/>
        </p:nvSpPr>
        <p:spPr>
          <a:xfrm>
            <a:off x="272582" y="4962525"/>
            <a:ext cx="2249170" cy="1931670"/>
          </a:xfrm>
          <a:prstGeom prst="rect">
            <a:avLst/>
          </a:prstGeom>
          <a:ln w="12700">
            <a:miter lim="400000"/>
          </a:ln>
        </p:spPr>
        <p:txBody>
          <a:bodyPr wrap="none" lIns="45719" rIns="45719">
            <a:spAutoFit/>
          </a:bodyPr>
          <a:lstStyle/>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Dr. V Vani</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Assistant Professor</a:t>
            </a:r>
            <a:endParaRPr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CSE</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Dr. N. Karthik</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Assistant Professor</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r>
              <a:rPr lang="en-US" dirty="0">
                <a:sym typeface="+mn-ea"/>
              </a:rPr>
              <a:t>CSE</a:t>
            </a:r>
            <a:endParaRPr lang="en-US" dirty="0"/>
          </a:p>
          <a:p>
            <a:pPr algn="just">
              <a:lnSpc>
                <a:spcPct val="95000"/>
              </a:lnSpc>
              <a:defRPr b="1">
                <a:latin typeface="Arial" panose="020B0604020202020204"/>
                <a:ea typeface="Arial" panose="020B0604020202020204"/>
                <a:cs typeface="Arial" panose="020B0604020202020204"/>
                <a:sym typeface="Arial" panose="020B0604020202020204"/>
              </a:defRPr>
            </a:pPr>
            <a:endParaRPr dirty="0"/>
          </a:p>
        </p:txBody>
      </p:sp>
      <p:pic>
        <p:nvPicPr>
          <p:cNvPr id="2050" name="Picture 0" descr="logomi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50" y="190547"/>
            <a:ext cx="744538" cy="7445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AutoShape 2"/>
          <p:cNvCxnSpPr>
            <a:cxnSpLocks noChangeShapeType="1"/>
          </p:cNvCxnSpPr>
          <p:nvPr/>
        </p:nvCxnSpPr>
        <p:spPr bwMode="auto">
          <a:xfrm>
            <a:off x="1201271" y="966004"/>
            <a:ext cx="6714564" cy="0"/>
          </a:xfrm>
          <a:prstGeom prst="straightConnector1">
            <a:avLst/>
          </a:prstGeom>
          <a:noFill/>
          <a:ln w="25400">
            <a:solidFill>
              <a:srgbClr val="000000"/>
            </a:solidFill>
            <a:round/>
          </a:ln>
          <a:extLst>
            <a:ext uri="{909E8E84-426E-40DD-AFC4-6F175D3DCCD1}">
              <a14:hiddenFill xmlns:a14="http://schemas.microsoft.com/office/drawing/2010/main">
                <a:noFill/>
              </a14:hiddenFill>
            </a:ext>
          </a:extLst>
        </p:spPr>
      </p:cxnSp>
      <p:sp>
        <p:nvSpPr>
          <p:cNvPr id="2" name="Rectangle 3"/>
          <p:cNvSpPr>
            <a:spLocks noChangeArrowheads="1"/>
          </p:cNvSpPr>
          <p:nvPr/>
        </p:nvSpPr>
        <p:spPr bwMode="auto">
          <a:xfrm>
            <a:off x="41275" y="-9254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3" name="Rectangle 4"/>
          <p:cNvSpPr>
            <a:spLocks noChangeArrowheads="1"/>
          </p:cNvSpPr>
          <p:nvPr/>
        </p:nvSpPr>
        <p:spPr bwMode="auto">
          <a:xfrm>
            <a:off x="1104900" y="178555"/>
            <a:ext cx="91027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7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NATIONAL INSTITUTE OF TECHNOLOGY PUDUCHERRY</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pPr>
            <a:r>
              <a:rPr kumimoji="0" lang="en-US" altLang="en-US" sz="1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(An Institute of National Importance under MHRD, Govt. of India)</a:t>
            </a:r>
            <a:endParaRPr kumimoji="0" lang="en-US" altLang="en-US" sz="600" b="0" i="0" u="none" strike="noStrike" cap="none" normalizeH="0" baseline="0" dirty="0">
              <a:ln>
                <a:noFill/>
              </a:ln>
              <a:solidFill>
                <a:schemeClr val="tx1"/>
              </a:solidFill>
              <a:effectLst/>
            </a:endParaRPr>
          </a:p>
          <a:p>
            <a:pPr marL="0" marR="0" lvl="0" indent="45720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5"/>
          <p:cNvSpPr>
            <a:spLocks noChangeArrowheads="1"/>
          </p:cNvSpPr>
          <p:nvPr/>
        </p:nvSpPr>
        <p:spPr bwMode="auto">
          <a:xfrm>
            <a:off x="-424890" y="64440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9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KARAIKAL – 609 609</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8394421" y="5733070"/>
            <a:ext cx="391187"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1</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Group"/>
          <p:cNvGrpSpPr/>
          <p:nvPr/>
        </p:nvGrpSpPr>
        <p:grpSpPr>
          <a:xfrm>
            <a:off x="990600" y="2362200"/>
            <a:ext cx="7010400" cy="1600200"/>
            <a:chOff x="0" y="0"/>
            <a:chExt cx="7010400" cy="1600200"/>
          </a:xfrm>
        </p:grpSpPr>
        <p:sp>
          <p:nvSpPr>
            <p:cNvPr id="129" name="Rectangle"/>
            <p:cNvSpPr/>
            <p:nvPr/>
          </p:nvSpPr>
          <p:spPr>
            <a:xfrm>
              <a:off x="0" y="0"/>
              <a:ext cx="7010400" cy="1600200"/>
            </a:xfrm>
            <a:prstGeom prst="rect">
              <a:avLst/>
            </a:prstGeom>
            <a:solidFill>
              <a:schemeClr val="accent5"/>
            </a:solidFill>
            <a:ln w="25400" cap="flat">
              <a:solidFill>
                <a:srgbClr val="385D8A"/>
              </a:solidFill>
              <a:prstDash val="solid"/>
              <a:round/>
            </a:ln>
            <a:effectLst/>
          </p:spPr>
          <p:txBody>
            <a:bodyPr wrap="square" lIns="45719" tIns="45719" rIns="45719" bIns="45719" numCol="1" anchor="ctr">
              <a:noAutofit/>
            </a:bodyPr>
            <a:lstStyle/>
            <a:p>
              <a:pPr algn="ctr">
                <a:defRPr sz="3200" b="1"/>
              </a:pPr>
              <a:endParaRPr/>
            </a:p>
          </p:txBody>
        </p:sp>
        <p:sp>
          <p:nvSpPr>
            <p:cNvPr id="130" name="THANK YOU"/>
            <p:cNvSpPr txBox="1"/>
            <p:nvPr/>
          </p:nvSpPr>
          <p:spPr>
            <a:xfrm>
              <a:off x="0" y="528062"/>
              <a:ext cx="7010400" cy="544076"/>
            </a:xfrm>
            <a:prstGeom prst="rect">
              <a:avLst/>
            </a:prstGeom>
            <a:noFill/>
            <a:ln w="12700" cap="flat">
              <a:noFill/>
              <a:miter lim="400000"/>
            </a:ln>
            <a:effectLst/>
          </p:spPr>
          <p:txBody>
            <a:bodyPr wrap="square" lIns="45719" tIns="45719" rIns="45719" bIns="45719" numCol="1" anchor="ctr">
              <a:spAutoFit/>
            </a:bodyPr>
            <a:lstStyle>
              <a:lvl1pPr algn="ctr">
                <a:defRPr sz="3200" b="1"/>
              </a:lvl1pPr>
            </a:lstStyle>
            <a:p>
              <a:r>
                <a:t>THANK YOU</a:t>
              </a:r>
            </a:p>
          </p:txBody>
        </p:sp>
      </p:grpSp>
      <p:sp>
        <p:nvSpPr>
          <p:cNvPr id="2" name="Rectangle 1"/>
          <p:cNvSpPr/>
          <p:nvPr/>
        </p:nvSpPr>
        <p:spPr>
          <a:xfrm>
            <a:off x="8249265" y="5909187"/>
            <a:ext cx="894735"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10</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p:cNvGrpSpPr/>
          <p:nvPr/>
        </p:nvGrpSpPr>
        <p:grpSpPr>
          <a:xfrm>
            <a:off x="6324600" y="0"/>
            <a:ext cx="2819400" cy="533400"/>
            <a:chOff x="0" y="0"/>
            <a:chExt cx="2819400" cy="533400"/>
          </a:xfrm>
        </p:grpSpPr>
        <p:sp>
          <p:nvSpPr>
            <p:cNvPr id="27" name="Rectangle"/>
            <p:cNvSpPr/>
            <p:nvPr/>
          </p:nvSpPr>
          <p:spPr>
            <a:xfrm>
              <a:off x="0" y="0"/>
              <a:ext cx="2819400" cy="533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28" name="OUTLINE"/>
            <p:cNvSpPr txBox="1"/>
            <p:nvPr/>
          </p:nvSpPr>
          <p:spPr>
            <a:xfrm>
              <a:off x="0" y="25333"/>
              <a:ext cx="28194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rPr dirty="0"/>
                <a:t>OUTLINE</a:t>
              </a:r>
            </a:p>
          </p:txBody>
        </p:sp>
      </p:grpSp>
      <p:sp>
        <p:nvSpPr>
          <p:cNvPr id="30" name="Abstract…"/>
          <p:cNvSpPr txBox="1"/>
          <p:nvPr/>
        </p:nvSpPr>
        <p:spPr>
          <a:xfrm>
            <a:off x="540532" y="667373"/>
            <a:ext cx="6858001" cy="3903954"/>
          </a:xfrm>
          <a:prstGeom prst="rect">
            <a:avLst/>
          </a:prstGeom>
          <a:ln w="12700">
            <a:miter lim="400000"/>
          </a:ln>
        </p:spPr>
        <p:txBody>
          <a:bodyPr lIns="45719" rIns="45719">
            <a:spAutoFit/>
          </a:bodyPr>
          <a:lstStyle/>
          <a:p>
            <a:pPr algn="just">
              <a:lnSpc>
                <a:spcPct val="150000"/>
              </a:lnSpc>
              <a:buClr>
                <a:srgbClr val="920000"/>
              </a:buClr>
              <a:buSzPct val="100000"/>
              <a:buChar char="❖"/>
              <a:defRPr sz="2400">
                <a:solidFill>
                  <a:srgbClr val="0D0D0D"/>
                </a:solidFill>
              </a:defRPr>
            </a:pPr>
            <a:r>
              <a:rPr lang="en-US" dirty="0"/>
              <a:t>Title</a:t>
            </a:r>
            <a:endParaRPr dirty="0"/>
          </a:p>
          <a:p>
            <a:pPr algn="just">
              <a:lnSpc>
                <a:spcPct val="150000"/>
              </a:lnSpc>
              <a:buClr>
                <a:srgbClr val="920000"/>
              </a:buClr>
              <a:buSzPct val="100000"/>
              <a:buChar char="❖"/>
              <a:defRPr sz="2400">
                <a:solidFill>
                  <a:srgbClr val="0D0D0D"/>
                </a:solidFill>
              </a:defRPr>
            </a:pPr>
            <a:r>
              <a:rPr dirty="0"/>
              <a:t>Literature survey</a:t>
            </a:r>
            <a:endParaRPr lang="en-US" dirty="0"/>
          </a:p>
          <a:p>
            <a:pPr algn="just">
              <a:lnSpc>
                <a:spcPct val="150000"/>
              </a:lnSpc>
              <a:buClr>
                <a:srgbClr val="920000"/>
              </a:buClr>
              <a:buSzPct val="100000"/>
              <a:buChar char="❖"/>
              <a:defRPr sz="2400">
                <a:solidFill>
                  <a:srgbClr val="0D0D0D"/>
                </a:solidFill>
              </a:defRPr>
            </a:pPr>
            <a:r>
              <a:rPr lang="en-US" dirty="0"/>
              <a:t>O</a:t>
            </a:r>
            <a:r>
              <a:rPr lang="en-IN" dirty="0" err="1"/>
              <a:t>bjectives</a:t>
            </a:r>
            <a:endParaRPr dirty="0"/>
          </a:p>
          <a:p>
            <a:pPr algn="just">
              <a:lnSpc>
                <a:spcPct val="150000"/>
              </a:lnSpc>
              <a:buClr>
                <a:srgbClr val="920000"/>
              </a:buClr>
              <a:buSzPct val="100000"/>
              <a:buChar char="❖"/>
              <a:defRPr sz="2400">
                <a:solidFill>
                  <a:srgbClr val="0D0D0D"/>
                </a:solidFill>
              </a:defRPr>
            </a:pPr>
            <a:r>
              <a:rPr dirty="0"/>
              <a:t>Existing System Limitations</a:t>
            </a:r>
            <a:endParaRPr lang="en-US" dirty="0"/>
          </a:p>
          <a:p>
            <a:pPr algn="just">
              <a:lnSpc>
                <a:spcPct val="150000"/>
              </a:lnSpc>
              <a:buClr>
                <a:srgbClr val="920000"/>
              </a:buClr>
              <a:buSzPct val="100000"/>
              <a:buChar char="❖"/>
              <a:defRPr sz="2400">
                <a:solidFill>
                  <a:srgbClr val="0D0D0D"/>
                </a:solidFill>
              </a:defRPr>
            </a:pPr>
            <a:r>
              <a:rPr lang="en-US" dirty="0"/>
              <a:t>P</a:t>
            </a:r>
            <a:r>
              <a:rPr lang="en-IN" dirty="0" err="1"/>
              <a:t>roposed</a:t>
            </a:r>
            <a:r>
              <a:rPr lang="en-IN" dirty="0"/>
              <a:t> System</a:t>
            </a:r>
          </a:p>
          <a:p>
            <a:pPr algn="just">
              <a:lnSpc>
                <a:spcPct val="150000"/>
              </a:lnSpc>
              <a:buClr>
                <a:srgbClr val="920000"/>
              </a:buClr>
              <a:buSzPct val="100000"/>
              <a:buChar char="❖"/>
              <a:defRPr sz="2400">
                <a:solidFill>
                  <a:srgbClr val="0D0D0D"/>
                </a:solidFill>
              </a:defRPr>
            </a:pPr>
            <a:r>
              <a:rPr lang="en-IN" dirty="0"/>
              <a:t>System Architecture</a:t>
            </a:r>
            <a:endParaRPr dirty="0"/>
          </a:p>
          <a:p>
            <a:pPr algn="just">
              <a:lnSpc>
                <a:spcPct val="150000"/>
              </a:lnSpc>
              <a:buClr>
                <a:srgbClr val="920000"/>
              </a:buClr>
              <a:buSzPct val="100000"/>
              <a:buChar char="❖"/>
              <a:defRPr sz="2400">
                <a:solidFill>
                  <a:srgbClr val="0D0D0D"/>
                </a:solidFill>
              </a:defRPr>
            </a:pPr>
            <a:r>
              <a:rPr dirty="0"/>
              <a:t>References</a:t>
            </a:r>
          </a:p>
        </p:txBody>
      </p:sp>
      <p:sp>
        <p:nvSpPr>
          <p:cNvPr id="2" name="Rectangle 1"/>
          <p:cNvSpPr/>
          <p:nvPr/>
        </p:nvSpPr>
        <p:spPr>
          <a:xfrm>
            <a:off x="8434805" y="5828522"/>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2</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p:cNvGrpSpPr/>
          <p:nvPr/>
        </p:nvGrpSpPr>
        <p:grpSpPr>
          <a:xfrm>
            <a:off x="6172200" y="0"/>
            <a:ext cx="2971800" cy="609600"/>
            <a:chOff x="0" y="0"/>
            <a:chExt cx="2971800" cy="609600"/>
          </a:xfrm>
        </p:grpSpPr>
        <p:sp>
          <p:nvSpPr>
            <p:cNvPr id="32" name="Rectangle"/>
            <p:cNvSpPr/>
            <p:nvPr/>
          </p:nvSpPr>
          <p:spPr>
            <a:xfrm>
              <a:off x="0" y="0"/>
              <a:ext cx="2971800" cy="6096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3" name="OBJECTIVE"/>
            <p:cNvSpPr txBox="1"/>
            <p:nvPr/>
          </p:nvSpPr>
          <p:spPr>
            <a:xfrm>
              <a:off x="0" y="43191"/>
              <a:ext cx="2971800" cy="523218"/>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rPr dirty="0"/>
                <a:t>OBJECTIVE</a:t>
              </a:r>
              <a:r>
                <a:rPr lang="en-US" dirty="0"/>
                <a:t>S</a:t>
              </a:r>
              <a:endParaRPr dirty="0"/>
            </a:p>
          </p:txBody>
        </p:sp>
      </p:grpSp>
      <p:sp>
        <p:nvSpPr>
          <p:cNvPr id="35" name="It is known that the technological advancements are increasing at a faster pace. But the utilisation of technologies in various sectors are very low. It is known that most of the people find it difficult to detect the text from the paper and books. So we propose a system where the text images can be extracted by the system and given to the Pi. The Pi processes the text images and reads out the content using speaker. This enables the use of text to speech conversion."/>
          <p:cNvSpPr txBox="1"/>
          <p:nvPr/>
        </p:nvSpPr>
        <p:spPr>
          <a:xfrm>
            <a:off x="876300" y="1066800"/>
            <a:ext cx="7505700" cy="461665"/>
          </a:xfrm>
          <a:prstGeom prst="rect">
            <a:avLst/>
          </a:prstGeom>
          <a:ln w="12700">
            <a:miter lim="400000"/>
          </a:ln>
        </p:spPr>
        <p:txBody>
          <a:bodyPr lIns="45719" rIns="45719">
            <a:spAutoFit/>
          </a:bodyPr>
          <a:lstStyle>
            <a:lvl1pPr algn="just">
              <a:defRPr sz="2400">
                <a:effectLst>
                  <a:outerShdw blurRad="12700" dist="25400" dir="2700000" rotWithShape="0">
                    <a:srgbClr val="DDDDDD"/>
                  </a:outerShdw>
                </a:effectLst>
              </a:defRPr>
            </a:lvl1pPr>
          </a:lstStyle>
          <a:p>
            <a:endParaRPr dirty="0"/>
          </a:p>
        </p:txBody>
      </p:sp>
      <p:sp>
        <p:nvSpPr>
          <p:cNvPr id="2" name="Text Box 1"/>
          <p:cNvSpPr txBox="1"/>
          <p:nvPr/>
        </p:nvSpPr>
        <p:spPr>
          <a:xfrm>
            <a:off x="1007110" y="1225550"/>
            <a:ext cx="7466965" cy="3139319"/>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marL="285750" indent="-285750">
              <a:buFont typeface="Arial" panose="020B0604020202020204" pitchFamily="34" charset="0"/>
              <a:buChar char="•"/>
            </a:pPr>
            <a:r>
              <a:rPr lang="en-US" dirty="0" smtClean="0"/>
              <a:t>Manual </a:t>
            </a:r>
            <a:r>
              <a:rPr lang="en-US" dirty="0"/>
              <a:t>labeling is no longer feasible due to the massive volume of Twitter data</a:t>
            </a:r>
            <a:r>
              <a:rPr lang="en-US" dirty="0" smtClean="0"/>
              <a:t>.</a:t>
            </a:r>
          </a:p>
          <a:p>
            <a:pPr marL="285750" indent="-285750">
              <a:buFont typeface="Arial" panose="020B0604020202020204" pitchFamily="34" charset="0"/>
              <a:buChar char="•"/>
            </a:pPr>
            <a:r>
              <a:rPr lang="en-US" dirty="0" smtClean="0"/>
              <a:t>Sentiment </a:t>
            </a:r>
            <a:r>
              <a:rPr lang="en-US" dirty="0"/>
              <a:t>analysis covers both English and Tagalog, which introduces language diversity challenges</a:t>
            </a:r>
            <a:r>
              <a:rPr lang="en-US" dirty="0" smtClean="0"/>
              <a:t>.</a:t>
            </a:r>
          </a:p>
          <a:p>
            <a:pPr marL="285750" indent="-285750">
              <a:buFont typeface="Arial" panose="020B0604020202020204" pitchFamily="34" charset="0"/>
              <a:buChar char="•"/>
            </a:pPr>
            <a:r>
              <a:rPr lang="en-US" dirty="0"/>
              <a:t>Using Natural Language Processing techniques, these tweets were annotated, processed, and trained to classify both English and Tagalog tweets into three polarities: positive, neutral, and negative. </a:t>
            </a:r>
            <a:endParaRPr lang="en-US" dirty="0" smtClean="0"/>
          </a:p>
          <a:p>
            <a:pPr marL="285750" indent="-285750">
              <a:buFont typeface="Arial" panose="020B0604020202020204" pitchFamily="34" charset="0"/>
              <a:buChar char="•"/>
            </a:pPr>
            <a:r>
              <a:rPr lang="en-US" dirty="0"/>
              <a:t>Using Self-Training with Multinomial Naïve Bayes and 30% unlabeled data achieved an accuracy of 84.83</a:t>
            </a:r>
            <a:r>
              <a:rPr lang="en-US" dirty="0" smtClean="0"/>
              <a:t>%,</a:t>
            </a:r>
            <a:r>
              <a:rPr lang="en-US" dirty="0"/>
              <a:t> exceeding prior Twitter-based studies in the Philippines.</a:t>
            </a:r>
            <a:endParaRPr kumimoji="0" lang="en-US" sz="1800" b="0" i="0" u="none" strike="noStrike" cap="none" spc="0" normalizeH="0" baseline="0" dirty="0" smtClean="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a:p>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endParaRPr>
          </a:p>
        </p:txBody>
      </p:sp>
      <p:sp>
        <p:nvSpPr>
          <p:cNvPr id="3" name="Rectangle 2"/>
          <p:cNvSpPr/>
          <p:nvPr/>
        </p:nvSpPr>
        <p:spPr>
          <a:xfrm>
            <a:off x="8531783" y="5809615"/>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3</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2590800" y="0"/>
            <a:ext cx="6553200" cy="914400"/>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LITERATURE SURVEY</a:t>
              </a:r>
            </a:p>
          </p:txBody>
        </p:sp>
      </p:grpSp>
      <p:sp>
        <p:nvSpPr>
          <p:cNvPr id="40" name="Related Work-1:…"/>
          <p:cNvSpPr txBox="1"/>
          <p:nvPr/>
        </p:nvSpPr>
        <p:spPr>
          <a:xfrm>
            <a:off x="304800" y="914400"/>
            <a:ext cx="8305800" cy="398780"/>
          </a:xfrm>
          <a:prstGeom prst="rect">
            <a:avLst/>
          </a:prstGeom>
          <a:ln w="12700">
            <a:miter lim="400000"/>
          </a:ln>
        </p:spPr>
        <p:txBody>
          <a:bodyPr lIns="45719" rIns="45719">
            <a:spAutoFit/>
          </a:bodyPr>
          <a:lstStyle/>
          <a:p>
            <a:pPr>
              <a:defRPr sz="2000" b="1"/>
            </a:pPr>
            <a:r>
              <a:rPr dirty="0"/>
              <a:t>Related Work-1:</a:t>
            </a:r>
            <a:endParaRPr lang="en-US" dirty="0"/>
          </a:p>
        </p:txBody>
      </p:sp>
      <p:graphicFrame>
        <p:nvGraphicFramePr>
          <p:cNvPr id="3" name="Table 2"/>
          <p:cNvGraphicFramePr/>
          <p:nvPr>
            <p:extLst>
              <p:ext uri="{D42A27DB-BD31-4B8C-83A1-F6EECF244321}">
                <p14:modId xmlns:p14="http://schemas.microsoft.com/office/powerpoint/2010/main" val="783148528"/>
              </p:ext>
            </p:extLst>
          </p:nvPr>
        </p:nvGraphicFramePr>
        <p:xfrm>
          <a:off x="316230" y="1426845"/>
          <a:ext cx="8254365" cy="4476327"/>
        </p:xfrm>
        <a:graphic>
          <a:graphicData uri="http://schemas.openxmlformats.org/drawingml/2006/table">
            <a:tbl>
              <a:tblPr firstRow="1" bandRow="1">
                <a:tableStyleId>{5940675A-B579-460E-94D1-54222C63F5DA}</a:tableStyleId>
              </a:tblPr>
              <a:tblGrid>
                <a:gridCol w="2751455"/>
                <a:gridCol w="2751455"/>
                <a:gridCol w="2751455"/>
              </a:tblGrid>
              <a:tr h="664422">
                <a:tc>
                  <a:txBody>
                    <a:bodyPr/>
                    <a:lstStyle/>
                    <a:p>
                      <a:pPr algn="ctr">
                        <a:buNone/>
                      </a:pP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AUTHOR</a:t>
                      </a:r>
                    </a:p>
                  </a:txBody>
                  <a:tcPr/>
                </a:tc>
                <a:tc>
                  <a:txBody>
                    <a:bodyPr/>
                    <a:lstStyle/>
                    <a:p>
                      <a:pPr algn="ctr">
                        <a:buNone/>
                      </a:pPr>
                      <a:r>
                        <a:rPr lang="en-US" b="1" dirty="0">
                          <a:latin typeface="Times New Roman" panose="02020603050405020304" pitchFamily="18" charset="0"/>
                          <a:cs typeface="Times New Roman" panose="02020603050405020304" pitchFamily="18" charset="0"/>
                        </a:rPr>
                        <a:t>FINDING</a:t>
                      </a:r>
                    </a:p>
                  </a:txBody>
                  <a:tcPr/>
                </a:tc>
              </a:tr>
              <a:tr h="3811905">
                <a:tc>
                  <a:txBody>
                    <a:bodyPr/>
                    <a:lstStyle/>
                    <a:p>
                      <a:pPr algn="l">
                        <a:buNone/>
                      </a:pPr>
                      <a:r>
                        <a:rPr lang="en-US" sz="1400" b="0" dirty="0">
                          <a:latin typeface="Calibri" panose="020F0502020204030204" pitchFamily="34" charset="0"/>
                          <a:cs typeface="Calibri" panose="020F0502020204030204" pitchFamily="34" charset="0"/>
                        </a:rPr>
                        <a:t>A Semi-Supervised Approach to Sentiment Analysis of Tweets</a:t>
                      </a:r>
                    </a:p>
                    <a:p>
                      <a:pPr algn="l">
                        <a:buNone/>
                      </a:pPr>
                      <a:r>
                        <a:rPr lang="en-US" sz="1400" b="0" dirty="0">
                          <a:latin typeface="Calibri" panose="020F0502020204030204" pitchFamily="34" charset="0"/>
                          <a:cs typeface="Calibri" panose="020F0502020204030204" pitchFamily="34" charset="0"/>
                        </a:rPr>
                        <a:t>during the 2022 Philippine Presidential Election</a:t>
                      </a:r>
                    </a:p>
                  </a:txBody>
                  <a:tcPr/>
                </a:tc>
                <a:tc>
                  <a:txBody>
                    <a:bodyPr/>
                    <a:lstStyle/>
                    <a:p>
                      <a:pPr algn="l">
                        <a:buNone/>
                      </a:pPr>
                      <a:r>
                        <a:rPr lang="en-US" b="0" dirty="0"/>
                        <a:t>Julio </a:t>
                      </a:r>
                      <a:r>
                        <a:rPr lang="en-US" b="0" dirty="0" err="1"/>
                        <a:t>Jerison</a:t>
                      </a:r>
                      <a:r>
                        <a:rPr lang="en-US" b="0" dirty="0"/>
                        <a:t> E. </a:t>
                      </a:r>
                      <a:r>
                        <a:rPr lang="en-US" b="0" dirty="0" err="1"/>
                        <a:t>Macrohon</a:t>
                      </a:r>
                      <a:r>
                        <a:rPr lang="en-US" b="0" dirty="0"/>
                        <a:t>, </a:t>
                      </a:r>
                      <a:r>
                        <a:rPr lang="en-US" b="0" dirty="0" err="1"/>
                        <a:t>Charlyn</a:t>
                      </a:r>
                      <a:r>
                        <a:rPr lang="en-US" b="0" dirty="0"/>
                        <a:t> </a:t>
                      </a:r>
                      <a:r>
                        <a:rPr lang="en-US" b="0" dirty="0" err="1"/>
                        <a:t>Nayve</a:t>
                      </a:r>
                      <a:r>
                        <a:rPr lang="en-US" b="0" dirty="0"/>
                        <a:t> Villavicencio, X. Alphonse </a:t>
                      </a:r>
                      <a:r>
                        <a:rPr lang="en-US" b="0" dirty="0" err="1"/>
                        <a:t>Inbaraj</a:t>
                      </a:r>
                      <a:r>
                        <a:rPr lang="en-US" b="0" dirty="0"/>
                        <a:t> and </a:t>
                      </a:r>
                      <a:r>
                        <a:rPr lang="en-US" b="0" dirty="0" err="1"/>
                        <a:t>Jyh-Horng</a:t>
                      </a:r>
                      <a:r>
                        <a:rPr lang="en-US" b="0" dirty="0"/>
                        <a:t> </a:t>
                      </a:r>
                      <a:r>
                        <a:rPr lang="en-US" b="0" dirty="0" err="1"/>
                        <a:t>Jeng</a:t>
                      </a:r>
                      <a:r>
                        <a:rPr lang="en-IN" altLang="en-US" b="0" dirty="0"/>
                        <a:t>.</a:t>
                      </a:r>
                    </a:p>
                  </a:txBody>
                  <a:tcPr/>
                </a:tc>
                <a:tc>
                  <a:txBody>
                    <a:bodyPr/>
                    <a:lstStyle/>
                    <a:p>
                      <a:pPr marL="0" indent="0" algn="l">
                        <a:lnSpc>
                          <a:spcPct val="100000"/>
                        </a:lnSpc>
                        <a:spcBef>
                          <a:spcPts val="400"/>
                        </a:spcBef>
                        <a:buFontTx/>
                        <a:buNone/>
                        <a:defRPr sz="2000" b="1"/>
                      </a:pPr>
                      <a:r>
                        <a:rPr lang="en-US" sz="1400" b="0" dirty="0" smtClean="0">
                          <a:latin typeface="Times New Roman" panose="02020603050405020304" pitchFamily="18" charset="0"/>
                          <a:cs typeface="Times New Roman" panose="02020603050405020304" pitchFamily="18" charset="0"/>
                        </a:rPr>
                        <a:t>It does not explore how sentiment may have evolved or changed after the election.</a:t>
                      </a:r>
                    </a:p>
                    <a:p>
                      <a:pPr marL="0" indent="0" algn="l">
                        <a:lnSpc>
                          <a:spcPct val="100000"/>
                        </a:lnSpc>
                        <a:spcBef>
                          <a:spcPts val="400"/>
                        </a:spcBef>
                        <a:buFontTx/>
                        <a:buNone/>
                        <a:defRPr sz="2000" b="1"/>
                      </a:pPr>
                      <a:r>
                        <a:rPr lang="en-US" sz="1400" b="0" dirty="0" smtClean="0">
                          <a:latin typeface="Times New Roman" panose="02020603050405020304" pitchFamily="18" charset="0"/>
                          <a:cs typeface="Times New Roman" panose="02020603050405020304" pitchFamily="18" charset="0"/>
                        </a:rPr>
                        <a:t>The research did not explicitly address external factors that may have influenced sentiment, such as news events, political developments, or the behavior of political candidates. Ignoring these factors can limit the study's explanatory power.</a:t>
                      </a:r>
                    </a:p>
                    <a:p>
                      <a:pPr marL="0" indent="0" algn="l">
                        <a:lnSpc>
                          <a:spcPct val="100000"/>
                        </a:lnSpc>
                        <a:spcBef>
                          <a:spcPts val="400"/>
                        </a:spcBef>
                        <a:buFontTx/>
                        <a:buNone/>
                        <a:defRPr sz="2000" b="1"/>
                      </a:pPr>
                      <a:r>
                        <a:rPr lang="en-US" sz="1400" b="0" dirty="0" smtClean="0">
                          <a:latin typeface="Times New Roman" panose="02020603050405020304" pitchFamily="18" charset="0"/>
                          <a:cs typeface="Times New Roman" panose="02020603050405020304" pitchFamily="18" charset="0"/>
                        </a:rPr>
                        <a:t>It does not explore how sentiment may have evolved or changed after the election.</a:t>
                      </a:r>
                      <a:endParaRPr lang="en-US" sz="1400" b="0" dirty="0" smtClean="0">
                        <a:latin typeface="Times New Roman" panose="02020603050405020304" pitchFamily="18" charset="0"/>
                        <a:cs typeface="Times New Roman" panose="02020603050405020304" pitchFamily="18" charset="0"/>
                        <a:sym typeface="+mn-ea"/>
                      </a:endParaRPr>
                    </a:p>
                  </a:txBody>
                  <a:tcPr/>
                </a:tc>
              </a:tr>
            </a:tbl>
          </a:graphicData>
        </a:graphic>
      </p:graphicFrame>
      <p:sp>
        <p:nvSpPr>
          <p:cNvPr id="2" name="Rectangle 1"/>
          <p:cNvSpPr/>
          <p:nvPr/>
        </p:nvSpPr>
        <p:spPr>
          <a:xfrm>
            <a:off x="8513463" y="5903172"/>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4</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p:cNvGrpSpPr/>
          <p:nvPr/>
        </p:nvGrpSpPr>
        <p:grpSpPr>
          <a:xfrm>
            <a:off x="2590800" y="0"/>
            <a:ext cx="6553200" cy="914400"/>
            <a:chOff x="0" y="0"/>
            <a:chExt cx="6553200" cy="914400"/>
          </a:xfrm>
        </p:grpSpPr>
        <p:sp>
          <p:nvSpPr>
            <p:cNvPr id="37" name="Rectangle"/>
            <p:cNvSpPr/>
            <p:nvPr/>
          </p:nvSpPr>
          <p:spPr>
            <a:xfrm>
              <a:off x="0" y="0"/>
              <a:ext cx="6553200" cy="9144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38" name="LITERATURE SURVEY"/>
            <p:cNvSpPr txBox="1"/>
            <p:nvPr/>
          </p:nvSpPr>
          <p:spPr>
            <a:xfrm>
              <a:off x="0" y="215833"/>
              <a:ext cx="65532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LITERATURE SURVEY</a:t>
              </a:r>
            </a:p>
          </p:txBody>
        </p:sp>
      </p:grpSp>
      <p:graphicFrame>
        <p:nvGraphicFramePr>
          <p:cNvPr id="2" name="Table 1"/>
          <p:cNvGraphicFramePr/>
          <p:nvPr>
            <p:extLst>
              <p:ext uri="{D42A27DB-BD31-4B8C-83A1-F6EECF244321}">
                <p14:modId xmlns:p14="http://schemas.microsoft.com/office/powerpoint/2010/main" val="1659515638"/>
              </p:ext>
            </p:extLst>
          </p:nvPr>
        </p:nvGraphicFramePr>
        <p:xfrm>
          <a:off x="98323" y="1130233"/>
          <a:ext cx="8957187" cy="5835602"/>
        </p:xfrm>
        <a:graphic>
          <a:graphicData uri="http://schemas.openxmlformats.org/drawingml/2006/table">
            <a:tbl>
              <a:tblPr firstRow="1" bandRow="1">
                <a:tableStyleId>{5940675A-B579-460E-94D1-54222C63F5DA}</a:tableStyleId>
              </a:tblPr>
              <a:tblGrid>
                <a:gridCol w="2985729"/>
                <a:gridCol w="2985729"/>
                <a:gridCol w="2985729"/>
              </a:tblGrid>
              <a:tr h="481268">
                <a:tc>
                  <a:txBody>
                    <a:bodyPr/>
                    <a:lstStyle/>
                    <a:p>
                      <a:pPr algn="ctr">
                        <a:buNone/>
                      </a:pPr>
                      <a:r>
                        <a:rPr lang="en-US" sz="1400" b="1" dirty="0">
                          <a:latin typeface="Times New Roman" panose="02020603050405020304" pitchFamily="18" charset="0"/>
                          <a:cs typeface="Times New Roman" panose="02020603050405020304" pitchFamily="18" charset="0"/>
                        </a:rPr>
                        <a:t>TITLE </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AUTHOR</a:t>
                      </a:r>
                    </a:p>
                  </a:txBody>
                  <a:tcPr/>
                </a:tc>
                <a:tc>
                  <a:txBody>
                    <a:bodyPr/>
                    <a:lstStyle/>
                    <a:p>
                      <a:pPr algn="ctr">
                        <a:buNone/>
                      </a:pPr>
                      <a:r>
                        <a:rPr lang="en-US" sz="1400" b="1" dirty="0">
                          <a:latin typeface="Times New Roman" panose="02020603050405020304" pitchFamily="18" charset="0"/>
                          <a:cs typeface="Times New Roman" panose="02020603050405020304" pitchFamily="18" charset="0"/>
                        </a:rPr>
                        <a:t>FINDING</a:t>
                      </a:r>
                    </a:p>
                  </a:txBody>
                  <a:tcPr/>
                </a:tc>
              </a:tr>
              <a:tr h="1078210">
                <a:tc>
                  <a:txBody>
                    <a:bodyPr/>
                    <a:lstStyle/>
                    <a:p>
                      <a:pPr algn="l">
                        <a:buNone/>
                      </a:pPr>
                      <a:r>
                        <a:rPr lang="en-US" sz="1200" dirty="0">
                          <a:latin typeface="Times New Roman" panose="02020603050405020304" pitchFamily="18" charset="0"/>
                          <a:cs typeface="Times New Roman" panose="02020603050405020304" pitchFamily="18" charset="0"/>
                        </a:rPr>
                        <a:t>Election Result Prediction Using Twitter sentiment </a:t>
                      </a:r>
                    </a:p>
                    <a:p>
                      <a:pPr algn="l">
                        <a:buNone/>
                      </a:pPr>
                      <a:r>
                        <a:rPr lang="en-US" sz="1200" dirty="0">
                          <a:latin typeface="Times New Roman" panose="02020603050405020304" pitchFamily="18" charset="0"/>
                          <a:cs typeface="Times New Roman" panose="02020603050405020304" pitchFamily="18" charset="0"/>
                        </a:rPr>
                        <a:t>Analysis</a:t>
                      </a:r>
                    </a:p>
                  </a:txBody>
                  <a:tcPr/>
                </a:tc>
                <a:tc>
                  <a:txBody>
                    <a:bodyPr/>
                    <a:lstStyle/>
                    <a:p>
                      <a:pPr algn="l">
                        <a:buNone/>
                      </a:pPr>
                      <a:r>
                        <a:rPr lang="en-US" sz="1200">
                          <a:latin typeface="Times New Roman" panose="02020603050405020304" pitchFamily="18" charset="0"/>
                          <a:cs typeface="Times New Roman" panose="02020603050405020304" pitchFamily="18" charset="0"/>
                        </a:rPr>
                        <a:t>Apoorv Agarwal Boyi Xie Ilia Vovsha Owen Rambow Rebecca Passonneau</a:t>
                      </a:r>
                    </a:p>
                  </a:txBody>
                  <a:tcPr/>
                </a:tc>
                <a:tc>
                  <a:txBody>
                    <a:bodyPr/>
                    <a:lstStyle/>
                    <a:p>
                      <a:pPr algn="l">
                        <a:buNone/>
                      </a:pPr>
                      <a:r>
                        <a:rPr lang="en-US" sz="1200" dirty="0">
                          <a:latin typeface="Times New Roman" panose="02020603050405020304" pitchFamily="18" charset="0"/>
                          <a:cs typeface="Times New Roman" panose="02020603050405020304" pitchFamily="18" charset="0"/>
                        </a:rPr>
                        <a:t>Twitter Data </a:t>
                      </a:r>
                      <a:r>
                        <a:rPr lang="en-US" sz="1200" dirty="0" err="1">
                          <a:latin typeface="Times New Roman" panose="02020603050405020304" pitchFamily="18" charset="0"/>
                          <a:cs typeface="Times New Roman" panose="02020603050405020304" pitchFamily="18" charset="0"/>
                        </a:rPr>
                        <a:t>Collection,Data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Preprocessing,Data</a:t>
                      </a:r>
                      <a:r>
                        <a:rPr lang="en-US" sz="1200" dirty="0">
                          <a:latin typeface="Times New Roman" panose="02020603050405020304" pitchFamily="18" charset="0"/>
                          <a:cs typeface="Times New Roman" panose="02020603050405020304" pitchFamily="18" charset="0"/>
                        </a:rPr>
                        <a:t> Labelling</a:t>
                      </a:r>
                    </a:p>
                    <a:p>
                      <a:pPr algn="l">
                        <a:buNone/>
                      </a:pPr>
                      <a:r>
                        <a:rPr lang="en-US" sz="1200" dirty="0">
                          <a:latin typeface="Times New Roman" panose="02020603050405020304" pitchFamily="18" charset="0"/>
                          <a:cs typeface="Times New Roman" panose="02020603050405020304" pitchFamily="18" charset="0"/>
                        </a:rPr>
                        <a:t>Labeled Training </a:t>
                      </a:r>
                      <a:r>
                        <a:rPr lang="en-US" sz="1200" dirty="0" err="1">
                          <a:latin typeface="Times New Roman" panose="02020603050405020304" pitchFamily="18" charset="0"/>
                          <a:cs typeface="Times New Roman" panose="02020603050405020304" pitchFamily="18" charset="0"/>
                        </a:rPr>
                        <a:t>Dataset,Sentiment</a:t>
                      </a:r>
                      <a:r>
                        <a:rPr lang="en-US" sz="1200" dirty="0">
                          <a:latin typeface="Times New Roman" panose="02020603050405020304" pitchFamily="18" charset="0"/>
                          <a:cs typeface="Times New Roman" panose="02020603050405020304" pitchFamily="18" charset="0"/>
                        </a:rPr>
                        <a:t> Classification Results</a:t>
                      </a:r>
                    </a:p>
                  </a:txBody>
                  <a:tcPr/>
                </a:tc>
              </a:tr>
              <a:tr h="1225305">
                <a:tc>
                  <a:txBody>
                    <a:bodyPr/>
                    <a:lstStyle/>
                    <a:p>
                      <a:pPr algn="l">
                        <a:buNone/>
                      </a:pPr>
                      <a:r>
                        <a:rPr lang="en-US" sz="1200" dirty="0">
                          <a:latin typeface="Times New Roman" panose="02020603050405020304" pitchFamily="18" charset="0"/>
                          <a:cs typeface="Times New Roman" panose="02020603050405020304" pitchFamily="18" charset="0"/>
                        </a:rPr>
                        <a:t>Sentimental Analysis of before and after elections: U.S. election 2020</a:t>
                      </a:r>
                    </a:p>
                  </a:txBody>
                  <a:tcPr/>
                </a:tc>
                <a:tc>
                  <a:txBody>
                    <a:bodyPr/>
                    <a:lstStyle/>
                    <a:p>
                      <a:pPr algn="l">
                        <a:buNone/>
                      </a:pPr>
                      <a:r>
                        <a:rPr lang="en-US" sz="1200" dirty="0">
                          <a:latin typeface="Times New Roman" panose="02020603050405020304" pitchFamily="18" charset="0"/>
                          <a:cs typeface="Times New Roman" panose="02020603050405020304" pitchFamily="18" charset="0"/>
                        </a:rPr>
                        <a:t>Hassan </a:t>
                      </a:r>
                      <a:r>
                        <a:rPr lang="en-US" sz="1200" dirty="0" err="1">
                          <a:latin typeface="Times New Roman" panose="02020603050405020304" pitchFamily="18" charset="0"/>
                          <a:cs typeface="Times New Roman" panose="02020603050405020304" pitchFamily="18" charset="0"/>
                        </a:rPr>
                        <a:t>Nazeer</a:t>
                      </a:r>
                      <a:r>
                        <a:rPr lang="en-US" sz="1200" dirty="0">
                          <a:latin typeface="Times New Roman" panose="02020603050405020304" pitchFamily="18" charset="0"/>
                          <a:cs typeface="Times New Roman" panose="02020603050405020304" pitchFamily="18" charset="0"/>
                        </a:rPr>
                        <a:t> Chaudhry 1,, </a:t>
                      </a:r>
                      <a:r>
                        <a:rPr lang="en-US" sz="1200" dirty="0" err="1">
                          <a:latin typeface="Times New Roman" panose="02020603050405020304" pitchFamily="18" charset="0"/>
                          <a:cs typeface="Times New Roman" panose="02020603050405020304" pitchFamily="18" charset="0"/>
                        </a:rPr>
                        <a:t>Yasir</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Javed</a:t>
                      </a:r>
                      <a:r>
                        <a:rPr lang="en-US" sz="1200" dirty="0">
                          <a:latin typeface="Times New Roman" panose="02020603050405020304" pitchFamily="18" charset="0"/>
                          <a:cs typeface="Times New Roman" panose="02020603050405020304" pitchFamily="18" charset="0"/>
                        </a:rPr>
                        <a:t> 2 , </a:t>
                      </a:r>
                      <a:r>
                        <a:rPr lang="en-US" sz="1200" dirty="0" err="1">
                          <a:latin typeface="Times New Roman" panose="02020603050405020304" pitchFamily="18" charset="0"/>
                          <a:cs typeface="Times New Roman" panose="02020603050405020304" pitchFamily="18" charset="0"/>
                        </a:rPr>
                        <a:t>Farzana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Kulsoom</a:t>
                      </a:r>
                      <a:r>
                        <a:rPr lang="en-US" sz="1200" dirty="0">
                          <a:latin typeface="Times New Roman" panose="02020603050405020304" pitchFamily="18" charset="0"/>
                          <a:cs typeface="Times New Roman" panose="02020603050405020304" pitchFamily="18" charset="0"/>
                        </a:rPr>
                        <a:t> 3 , Zahid </a:t>
                      </a:r>
                      <a:r>
                        <a:rPr lang="en-US" sz="1200" dirty="0" err="1">
                          <a:latin typeface="Times New Roman" panose="02020603050405020304" pitchFamily="18" charset="0"/>
                          <a:cs typeface="Times New Roman" panose="02020603050405020304" pitchFamily="18" charset="0"/>
                        </a:rPr>
                        <a:t>Mehmood</a:t>
                      </a:r>
                      <a:r>
                        <a:rPr lang="en-US" sz="1200" dirty="0">
                          <a:latin typeface="Times New Roman" panose="02020603050405020304" pitchFamily="18" charset="0"/>
                          <a:cs typeface="Times New Roman" panose="02020603050405020304" pitchFamily="18" charset="0"/>
                        </a:rPr>
                        <a:t> 4,, Zafar Iqbal Khan 2 , Umar </a:t>
                      </a:r>
                      <a:r>
                        <a:rPr lang="en-US" sz="1200" dirty="0" err="1">
                          <a:latin typeface="Times New Roman" panose="02020603050405020304" pitchFamily="18" charset="0"/>
                          <a:cs typeface="Times New Roman" panose="02020603050405020304" pitchFamily="18" charset="0"/>
                        </a:rPr>
                        <a:t>Shoaib</a:t>
                      </a:r>
                      <a:r>
                        <a:rPr lang="en-US" sz="1200" dirty="0">
                          <a:latin typeface="Times New Roman" panose="02020603050405020304" pitchFamily="18" charset="0"/>
                          <a:cs typeface="Times New Roman" panose="02020603050405020304" pitchFamily="18" charset="0"/>
                        </a:rPr>
                        <a:t> 5 and Sadaf Hussain </a:t>
                      </a:r>
                      <a:r>
                        <a:rPr lang="en-US" sz="1200" dirty="0" err="1">
                          <a:latin typeface="Times New Roman" panose="02020603050405020304" pitchFamily="18" charset="0"/>
                          <a:cs typeface="Times New Roman" panose="02020603050405020304" pitchFamily="18" charset="0"/>
                        </a:rPr>
                        <a:t>Janjua</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1" indent="457200" algn="l" defTabSz="914400" rtl="0" eaLnBrk="1" fontAlgn="auto" latinLnBrk="0" hangingPunct="1">
                        <a:lnSpc>
                          <a:spcPct val="100000"/>
                        </a:lnSpc>
                        <a:spcBef>
                          <a:spcPts val="0"/>
                        </a:spcBef>
                        <a:spcAft>
                          <a:spcPts val="0"/>
                        </a:spcAft>
                        <a:buClrTx/>
                        <a:buSzTx/>
                        <a:buFontTx/>
                        <a:buNone/>
                        <a:tabLst/>
                        <a:defRPr/>
                      </a:pPr>
                      <a:r>
                        <a:rPr lang="en-US" sz="1200" dirty="0" smtClean="0">
                          <a:latin typeface="Times New Roman" panose="02020603050405020304" pitchFamily="18" charset="0"/>
                          <a:cs typeface="Times New Roman" panose="02020603050405020304" pitchFamily="18" charset="0"/>
                          <a:sym typeface="+mn-ea"/>
                        </a:rPr>
                        <a:t>Pre-</a:t>
                      </a:r>
                      <a:r>
                        <a:rPr lang="en-US" sz="1200" dirty="0" err="1" smtClean="0">
                          <a:latin typeface="Times New Roman" panose="02020603050405020304" pitchFamily="18" charset="0"/>
                          <a:cs typeface="Times New Roman" panose="02020603050405020304" pitchFamily="18" charset="0"/>
                          <a:sym typeface="+mn-ea"/>
                        </a:rPr>
                        <a:t>processing,Feature</a:t>
                      </a:r>
                      <a:r>
                        <a:rPr lang="en-US" sz="1200" dirty="0" smtClean="0">
                          <a:latin typeface="Times New Roman" panose="02020603050405020304" pitchFamily="18" charset="0"/>
                          <a:cs typeface="Times New Roman" panose="02020603050405020304" pitchFamily="18" charset="0"/>
                          <a:sym typeface="+mn-ea"/>
                        </a:rPr>
                        <a:t> </a:t>
                      </a:r>
                      <a:r>
                        <a:rPr lang="en-US" sz="1200" dirty="0" err="1" smtClean="0">
                          <a:latin typeface="Times New Roman" panose="02020603050405020304" pitchFamily="18" charset="0"/>
                          <a:cs typeface="Times New Roman" panose="02020603050405020304" pitchFamily="18" charset="0"/>
                          <a:sym typeface="+mn-ea"/>
                        </a:rPr>
                        <a:t>Extraction,Sentiment</a:t>
                      </a:r>
                      <a:r>
                        <a:rPr lang="en-US" sz="1200" dirty="0" smtClean="0">
                          <a:latin typeface="Times New Roman" panose="02020603050405020304" pitchFamily="18" charset="0"/>
                          <a:cs typeface="Times New Roman" panose="02020603050405020304" pitchFamily="18" charset="0"/>
                          <a:sym typeface="+mn-ea"/>
                        </a:rPr>
                        <a:t> Analysis </a:t>
                      </a:r>
                      <a:r>
                        <a:rPr lang="en-US" sz="1200" dirty="0" err="1" smtClean="0">
                          <a:latin typeface="Times New Roman" panose="02020603050405020304" pitchFamily="18" charset="0"/>
                          <a:cs typeface="Times New Roman" panose="02020603050405020304" pitchFamily="18" charset="0"/>
                          <a:sym typeface="+mn-ea"/>
                        </a:rPr>
                        <a:t>output:Classified</a:t>
                      </a:r>
                      <a:r>
                        <a:rPr lang="en-US" sz="1200" dirty="0" smtClean="0">
                          <a:latin typeface="Times New Roman" panose="02020603050405020304" pitchFamily="18" charset="0"/>
                          <a:cs typeface="Times New Roman" panose="02020603050405020304" pitchFamily="18" charset="0"/>
                          <a:sym typeface="+mn-ea"/>
                        </a:rPr>
                        <a:t> </a:t>
                      </a:r>
                      <a:r>
                        <a:rPr lang="en-US" sz="1200" dirty="0" err="1" smtClean="0">
                          <a:latin typeface="Times New Roman" panose="02020603050405020304" pitchFamily="18" charset="0"/>
                          <a:cs typeface="Times New Roman" panose="02020603050405020304" pitchFamily="18" charset="0"/>
                          <a:sym typeface="+mn-ea"/>
                        </a:rPr>
                        <a:t>Sentiments,Insights</a:t>
                      </a:r>
                      <a:r>
                        <a:rPr lang="en-US" sz="1200" dirty="0" smtClean="0">
                          <a:latin typeface="Times New Roman" panose="02020603050405020304" pitchFamily="18" charset="0"/>
                          <a:cs typeface="Times New Roman" panose="02020603050405020304" pitchFamily="18" charset="0"/>
                          <a:sym typeface="+mn-ea"/>
                        </a:rPr>
                        <a:t> and Analysis</a:t>
                      </a:r>
                    </a:p>
                    <a:p>
                      <a:pPr lvl="1" algn="l">
                        <a:buNone/>
                      </a:pPr>
                      <a:endParaRPr lang="en-US" sz="1200" dirty="0">
                        <a:latin typeface="Times New Roman" panose="02020603050405020304" pitchFamily="18" charset="0"/>
                        <a:cs typeface="Times New Roman" panose="02020603050405020304" pitchFamily="18" charset="0"/>
                        <a:sym typeface="+mn-ea"/>
                      </a:endParaRPr>
                    </a:p>
                  </a:txBody>
                  <a:tcPr/>
                </a:tc>
              </a:tr>
              <a:tr h="1780530">
                <a:tc>
                  <a:txBody>
                    <a:bodyPr/>
                    <a:lstStyle/>
                    <a:p>
                      <a:pPr algn="l">
                        <a:buNone/>
                      </a:pPr>
                      <a:r>
                        <a:rPr lang="en-US" sz="1200" dirty="0">
                          <a:latin typeface="Times New Roman" panose="02020603050405020304" pitchFamily="18" charset="0"/>
                          <a:cs typeface="Times New Roman" panose="02020603050405020304" pitchFamily="18" charset="0"/>
                        </a:rPr>
                        <a:t>Prediction and analysis of Indonesia </a:t>
                      </a:r>
                    </a:p>
                    <a:p>
                      <a:pPr algn="l">
                        <a:buNone/>
                      </a:pPr>
                      <a:r>
                        <a:rPr lang="en-US" sz="1200" dirty="0">
                          <a:latin typeface="Times New Roman" panose="02020603050405020304" pitchFamily="18" charset="0"/>
                          <a:cs typeface="Times New Roman" panose="02020603050405020304" pitchFamily="18" charset="0"/>
                        </a:rPr>
                        <a:t>Presidential election from Twitter using </a:t>
                      </a:r>
                    </a:p>
                    <a:p>
                      <a:pPr algn="l">
                        <a:buNone/>
                      </a:pPr>
                      <a:r>
                        <a:rPr lang="en-US" sz="1200" dirty="0">
                          <a:latin typeface="Times New Roman" panose="02020603050405020304" pitchFamily="18" charset="0"/>
                          <a:cs typeface="Times New Roman" panose="02020603050405020304" pitchFamily="18" charset="0"/>
                        </a:rPr>
                        <a:t>sentiment analysis</a:t>
                      </a:r>
                    </a:p>
                  </a:txBody>
                  <a:tcPr/>
                </a:tc>
                <a:tc>
                  <a:txBody>
                    <a:bodyPr/>
                    <a:lstStyle/>
                    <a:p>
                      <a:pPr algn="l">
                        <a:buNone/>
                      </a:pPr>
                      <a:r>
                        <a:rPr lang="en-US" sz="1200" dirty="0">
                          <a:latin typeface="Times New Roman" panose="02020603050405020304" pitchFamily="18" charset="0"/>
                          <a:cs typeface="Times New Roman" panose="02020603050405020304" pitchFamily="18" charset="0"/>
                        </a:rPr>
                        <a:t>Widodo </a:t>
                      </a:r>
                      <a:r>
                        <a:rPr lang="en-US" sz="1200" dirty="0" err="1">
                          <a:latin typeface="Times New Roman" panose="02020603050405020304" pitchFamily="18" charset="0"/>
                          <a:cs typeface="Times New Roman" panose="02020603050405020304" pitchFamily="18" charset="0"/>
                        </a:rPr>
                        <a:t>Budiharto</a:t>
                      </a:r>
                      <a:r>
                        <a:rPr lang="en-US" sz="1200" dirty="0">
                          <a:latin typeface="Times New Roman" panose="02020603050405020304" pitchFamily="18" charset="0"/>
                          <a:cs typeface="Times New Roman" panose="02020603050405020304" pitchFamily="18" charset="0"/>
                        </a:rPr>
                        <a:t> and </a:t>
                      </a:r>
                      <a:r>
                        <a:rPr lang="en-US" sz="1200" dirty="0" err="1">
                          <a:latin typeface="Times New Roman" panose="02020603050405020304" pitchFamily="18" charset="0"/>
                          <a:cs typeface="Times New Roman" panose="02020603050405020304" pitchFamily="18" charset="0"/>
                        </a:rPr>
                        <a:t>Meiliana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Meiliana</a:t>
                      </a:r>
                      <a:endParaRPr lang="en-US" sz="1200" dirty="0">
                        <a:latin typeface="Times New Roman" panose="02020603050405020304" pitchFamily="18" charset="0"/>
                        <a:cs typeface="Times New Roman" panose="02020603050405020304" pitchFamily="18" charset="0"/>
                      </a:endParaRPr>
                    </a:p>
                  </a:txBody>
                  <a:tcPr/>
                </a:tc>
                <a:tc>
                  <a:txBody>
                    <a:bodyPr/>
                    <a:lstStyle/>
                    <a:p>
                      <a:pPr algn="l">
                        <a:buNone/>
                      </a:pPr>
                      <a:r>
                        <a:rPr lang="en-US" sz="1200" dirty="0" smtClean="0">
                          <a:latin typeface="Times New Roman" panose="02020603050405020304" pitchFamily="18" charset="0"/>
                          <a:cs typeface="Times New Roman" panose="02020603050405020304" pitchFamily="18" charset="0"/>
                        </a:rPr>
                        <a:t>The </a:t>
                      </a:r>
                      <a:r>
                        <a:rPr lang="en-US" sz="1200" dirty="0">
                          <a:latin typeface="Times New Roman" panose="02020603050405020304" pitchFamily="18" charset="0"/>
                          <a:cs typeface="Times New Roman" panose="02020603050405020304" pitchFamily="18" charset="0"/>
                        </a:rPr>
                        <a:t>experimental results showed that the method accurately predicted the election outcome, with Jokowi leading the prediction. The prediction was in line with results from reputable survey institutes. The authors highlighted the simplicity and reliability of their approach in using tweet counting and sentiment analysis for election prediction.</a:t>
                      </a:r>
                    </a:p>
                  </a:txBody>
                  <a:tcPr/>
                </a:tc>
              </a:tr>
              <a:tr h="1270289">
                <a:tc>
                  <a:txBody>
                    <a:bodyPr/>
                    <a:lstStyle/>
                    <a:p>
                      <a:pPr algn="l">
                        <a:buNone/>
                      </a:pPr>
                      <a:r>
                        <a:rPr lang="en-US" sz="1200">
                          <a:latin typeface="Times New Roman" panose="02020603050405020304" pitchFamily="18" charset="0"/>
                          <a:cs typeface="Times New Roman" panose="02020603050405020304" pitchFamily="18" charset="0"/>
                        </a:rPr>
                        <a:t>Sentiment Analysis of Twitter Data</a:t>
                      </a:r>
                    </a:p>
                  </a:txBody>
                  <a:tcPr/>
                </a:tc>
                <a:tc>
                  <a:txBody>
                    <a:bodyPr/>
                    <a:lstStyle/>
                    <a:p>
                      <a:pPr algn="l">
                        <a:buNone/>
                      </a:pPr>
                      <a:r>
                        <a:rPr lang="en-US" sz="1200">
                          <a:latin typeface="Times New Roman" panose="02020603050405020304" pitchFamily="18" charset="0"/>
                          <a:cs typeface="Times New Roman" panose="02020603050405020304" pitchFamily="18" charset="0"/>
                        </a:rPr>
                        <a:t>Apoorv Agarwal Boyi Xie Ilia Vovsha Owen Rambow Rebecca Passonneau</a:t>
                      </a:r>
                    </a:p>
                    <a:p>
                      <a:pPr algn="l">
                        <a:buNone/>
                      </a:pPr>
                      <a:r>
                        <a:rPr lang="en-US" sz="1200">
                          <a:latin typeface="Times New Roman" panose="02020603050405020304" pitchFamily="18" charset="0"/>
                          <a:cs typeface="Times New Roman" panose="02020603050405020304" pitchFamily="18" charset="0"/>
                        </a:rPr>
                        <a:t>Department of Computer Science</a:t>
                      </a:r>
                    </a:p>
                    <a:p>
                      <a:pPr algn="l">
                        <a:buNone/>
                      </a:pPr>
                      <a:r>
                        <a:rPr lang="en-US" sz="1200">
                          <a:latin typeface="Times New Roman" panose="02020603050405020304" pitchFamily="18" charset="0"/>
                          <a:cs typeface="Times New Roman" panose="02020603050405020304" pitchFamily="18" charset="0"/>
                        </a:rPr>
                        <a:t>Columbia University</a:t>
                      </a:r>
                    </a:p>
                    <a:p>
                      <a:pPr algn="l">
                        <a:buNone/>
                      </a:pPr>
                      <a:r>
                        <a:rPr lang="en-US" sz="1200">
                          <a:latin typeface="Times New Roman" panose="02020603050405020304" pitchFamily="18" charset="0"/>
                          <a:cs typeface="Times New Roman" panose="02020603050405020304" pitchFamily="18" charset="0"/>
                        </a:rPr>
                        <a:t>New York, NY 10027 USA</a:t>
                      </a:r>
                    </a:p>
                  </a:txBody>
                  <a:tcPr/>
                </a:tc>
                <a:tc>
                  <a:txBody>
                    <a:bodyPr/>
                    <a:lstStyle/>
                    <a:p>
                      <a:pPr algn="l">
                        <a:buNone/>
                      </a:pPr>
                      <a:r>
                        <a:rPr lang="en-US" sz="1200" dirty="0">
                          <a:latin typeface="Times New Roman" panose="02020603050405020304" pitchFamily="18" charset="0"/>
                          <a:cs typeface="Times New Roman" panose="02020603050405020304" pitchFamily="18" charset="0"/>
                        </a:rPr>
                        <a:t>1. Unigram model (our baseline) 2. Tree kernel model 3. 100 </a:t>
                      </a:r>
                      <a:r>
                        <a:rPr lang="en-US" sz="1200" dirty="0" err="1">
                          <a:latin typeface="Times New Roman" panose="02020603050405020304" pitchFamily="18" charset="0"/>
                          <a:cs typeface="Times New Roman" panose="02020603050405020304" pitchFamily="18" charset="0"/>
                        </a:rPr>
                        <a:t>Senti</a:t>
                      </a:r>
                      <a:r>
                        <a:rPr lang="en-US" sz="1200" dirty="0">
                          <a:latin typeface="Times New Roman" panose="02020603050405020304" pitchFamily="18" charset="0"/>
                          <a:cs typeface="Times New Roman" panose="02020603050405020304" pitchFamily="18" charset="0"/>
                        </a:rPr>
                        <a:t>-features model 4. Kernel </a:t>
                      </a:r>
                      <a:r>
                        <a:rPr lang="en-US" sz="1200" dirty="0" smtClean="0">
                          <a:latin typeface="Times New Roman" panose="02020603050405020304" pitchFamily="18" charset="0"/>
                          <a:cs typeface="Times New Roman" panose="02020603050405020304" pitchFamily="18" charset="0"/>
                        </a:rPr>
                        <a:t>plus </a:t>
                      </a:r>
                      <a:r>
                        <a:rPr lang="en-US" sz="1200" dirty="0" err="1">
                          <a:latin typeface="Times New Roman" panose="02020603050405020304" pitchFamily="18" charset="0"/>
                          <a:cs typeface="Times New Roman" panose="02020603050405020304" pitchFamily="18" charset="0"/>
                        </a:rPr>
                        <a:t>Senti</a:t>
                      </a:r>
                      <a:r>
                        <a:rPr lang="en-US" sz="1200" dirty="0">
                          <a:latin typeface="Times New Roman" panose="02020603050405020304" pitchFamily="18" charset="0"/>
                          <a:cs typeface="Times New Roman" panose="02020603050405020304" pitchFamily="18" charset="0"/>
                        </a:rPr>
                        <a:t>-features 5. Unigram plus </a:t>
                      </a:r>
                      <a:r>
                        <a:rPr lang="en-US" sz="1200" dirty="0" err="1">
                          <a:latin typeface="Times New Roman" panose="02020603050405020304" pitchFamily="18" charset="0"/>
                          <a:cs typeface="Times New Roman" panose="02020603050405020304" pitchFamily="18" charset="0"/>
                        </a:rPr>
                        <a:t>Senti</a:t>
                      </a:r>
                      <a:r>
                        <a:rPr lang="en-US" sz="1200" dirty="0">
                          <a:latin typeface="Times New Roman" panose="02020603050405020304" pitchFamily="18" charset="0"/>
                          <a:cs typeface="Times New Roman" panose="02020603050405020304" pitchFamily="18" charset="0"/>
                        </a:rPr>
                        <a:t>-features</a:t>
                      </a:r>
                    </a:p>
                  </a:txBody>
                  <a:tcPr/>
                </a:tc>
              </a:tr>
            </a:tbl>
          </a:graphicData>
        </a:graphic>
      </p:graphicFrame>
      <p:sp>
        <p:nvSpPr>
          <p:cNvPr id="3" name="Text Box 2"/>
          <p:cNvSpPr txBox="1"/>
          <p:nvPr/>
        </p:nvSpPr>
        <p:spPr>
          <a:xfrm>
            <a:off x="304800" y="268355"/>
            <a:ext cx="4572000" cy="3975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45719" tIns="45719" rIns="45719" bIns="45719" numCol="1" spcCol="38100" rtlCol="0" anchor="t" forceAA="0">
            <a:spAutoFit/>
          </a:bodyPr>
          <a:lstStyle/>
          <a:p>
            <a:pPr>
              <a:defRPr sz="2000" b="1"/>
            </a:pPr>
            <a:r>
              <a:rPr dirty="0">
                <a:sym typeface="+mn-ea"/>
              </a:rPr>
              <a:t>Related Work-</a:t>
            </a:r>
            <a:r>
              <a:rPr lang="en-US" dirty="0">
                <a:sym typeface="+mn-ea"/>
              </a:rPr>
              <a:t>2</a:t>
            </a:r>
            <a:r>
              <a:rPr dirty="0">
                <a:sym typeface="+mn-ea"/>
              </a:rPr>
              <a:t>:</a:t>
            </a:r>
            <a:endParaRPr kumimoji="0" lang="en-US" sz="1800" b="0" i="0" u="none" strike="noStrike" cap="none" spc="0" normalizeH="0" baseline="0" dirty="0">
              <a:ln>
                <a:noFill/>
              </a:ln>
              <a:solidFill>
                <a:srgbClr val="000000"/>
              </a:solidFill>
              <a:effectLst/>
              <a:uFillTx/>
              <a:latin typeface="Times New Roman" panose="02020603050405020304"/>
              <a:ea typeface="Times New Roman" panose="02020603050405020304"/>
              <a:cs typeface="Times New Roman" panose="02020603050405020304"/>
              <a:sym typeface="+mn-ea"/>
            </a:endParaRPr>
          </a:p>
        </p:txBody>
      </p:sp>
      <p:sp>
        <p:nvSpPr>
          <p:cNvPr id="4" name="Rectangle 3"/>
          <p:cNvSpPr/>
          <p:nvPr/>
        </p:nvSpPr>
        <p:spPr>
          <a:xfrm>
            <a:off x="8670793" y="6162819"/>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5</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p:cNvGrpSpPr/>
          <p:nvPr/>
        </p:nvGrpSpPr>
        <p:grpSpPr>
          <a:xfrm>
            <a:off x="3519739" y="0"/>
            <a:ext cx="5624261" cy="784781"/>
            <a:chOff x="0" y="0"/>
            <a:chExt cx="5624260" cy="784780"/>
          </a:xfrm>
        </p:grpSpPr>
        <p:sp>
          <p:nvSpPr>
            <p:cNvPr id="62" name="Rectangle"/>
            <p:cNvSpPr/>
            <p:nvPr/>
          </p:nvSpPr>
          <p:spPr>
            <a:xfrm>
              <a:off x="0" y="0"/>
              <a:ext cx="5624261" cy="784781"/>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3" name="EXISITING SYSTEM"/>
            <p:cNvSpPr txBox="1"/>
            <p:nvPr/>
          </p:nvSpPr>
          <p:spPr>
            <a:xfrm>
              <a:off x="0" y="185237"/>
              <a:ext cx="5624261" cy="41430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dirty="0"/>
                <a:t>EXISITING SYSTEM </a:t>
              </a:r>
              <a:r>
                <a:rPr lang="en-US" dirty="0"/>
                <a:t>LIMITATIONS</a:t>
              </a:r>
              <a:endParaRPr dirty="0"/>
            </a:p>
          </p:txBody>
        </p:sp>
      </p:grpSp>
      <p:sp>
        <p:nvSpPr>
          <p:cNvPr id="5" name="Rectangle 4"/>
          <p:cNvSpPr/>
          <p:nvPr/>
        </p:nvSpPr>
        <p:spPr>
          <a:xfrm>
            <a:off x="649705" y="1379870"/>
            <a:ext cx="7924024" cy="3888244"/>
          </a:xfrm>
          <a:prstGeom prst="rect">
            <a:avLst/>
          </a:prstGeom>
        </p:spPr>
        <p:txBody>
          <a:bodyPr wrap="square">
            <a:spAutoFit/>
          </a:bodyPr>
          <a:lstStyle/>
          <a:p>
            <a:pPr marL="342900" indent="-342900">
              <a:lnSpc>
                <a:spcPct val="150000"/>
              </a:lnSpc>
              <a:spcBef>
                <a:spcPts val="400"/>
              </a:spcBef>
              <a:buFont typeface="Arial" panose="020B0604020202020204" pitchFamily="34" charset="0"/>
              <a:buChar char="•"/>
              <a:defRPr sz="2000" b="1"/>
            </a:pPr>
            <a:r>
              <a:rPr lang="en-US" dirty="0" smtClean="0">
                <a:latin typeface="Times New Roman" panose="02020603050405020304" pitchFamily="18" charset="0"/>
                <a:cs typeface="Times New Roman" panose="02020603050405020304" pitchFamily="18" charset="0"/>
              </a:rPr>
              <a:t>It does not explore how sentiment may have evolved or changed after the election.</a:t>
            </a:r>
          </a:p>
          <a:p>
            <a:pPr marL="342900" indent="-342900">
              <a:lnSpc>
                <a:spcPct val="150000"/>
              </a:lnSpc>
              <a:spcBef>
                <a:spcPts val="400"/>
              </a:spcBef>
              <a:buFont typeface="Arial" panose="020B0604020202020204" pitchFamily="34" charset="0"/>
              <a:buChar char="•"/>
              <a:defRPr sz="2000" b="1"/>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research did not explicitly address external factors that may have influenced sentiment, such as news events, political developments, or the behavior of political candidates. Ignoring these factors can limit the study's explanatory power.</a:t>
            </a:r>
          </a:p>
          <a:p>
            <a:pPr marL="342900" indent="-342900">
              <a:lnSpc>
                <a:spcPct val="150000"/>
              </a:lnSpc>
              <a:spcBef>
                <a:spcPts val="400"/>
              </a:spcBef>
              <a:buFont typeface="Arial" panose="020B0604020202020204" pitchFamily="34" charset="0"/>
              <a:buChar char="•"/>
              <a:defRPr sz="2000" b="1"/>
            </a:pPr>
            <a:r>
              <a:rPr lang="en-US" dirty="0">
                <a:latin typeface="Times New Roman" panose="02020603050405020304" pitchFamily="18" charset="0"/>
                <a:cs typeface="Times New Roman" panose="02020603050405020304" pitchFamily="18" charset="0"/>
              </a:rPr>
              <a:t>It does not explore how sentiment may have evolved or changed after the election.</a:t>
            </a:r>
            <a:endParaRPr lang="en-US" dirty="0"/>
          </a:p>
        </p:txBody>
      </p:sp>
      <p:sp>
        <p:nvSpPr>
          <p:cNvPr id="6" name="Rectangle 5"/>
          <p:cNvSpPr/>
          <p:nvPr/>
        </p:nvSpPr>
        <p:spPr>
          <a:xfrm>
            <a:off x="8365979" y="5779360"/>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6</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Group"/>
          <p:cNvGrpSpPr/>
          <p:nvPr/>
        </p:nvGrpSpPr>
        <p:grpSpPr>
          <a:xfrm>
            <a:off x="3438910" y="0"/>
            <a:ext cx="5705090" cy="796059"/>
            <a:chOff x="0" y="0"/>
            <a:chExt cx="5705089" cy="796058"/>
          </a:xfrm>
        </p:grpSpPr>
        <p:sp>
          <p:nvSpPr>
            <p:cNvPr id="67" name="Rectangle"/>
            <p:cNvSpPr/>
            <p:nvPr/>
          </p:nvSpPr>
          <p:spPr>
            <a:xfrm>
              <a:off x="0" y="0"/>
              <a:ext cx="5705090" cy="796059"/>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68" name="PROPOSED SYSTEM"/>
            <p:cNvSpPr txBox="1"/>
            <p:nvPr/>
          </p:nvSpPr>
          <p:spPr>
            <a:xfrm>
              <a:off x="0" y="187900"/>
              <a:ext cx="5705090" cy="420259"/>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t>PROPOSED SYSTEM</a:t>
              </a:r>
            </a:p>
          </p:txBody>
        </p:sp>
      </p:grpSp>
      <p:sp>
        <p:nvSpPr>
          <p:cNvPr id="70" name="Proposed System:…"/>
          <p:cNvSpPr txBox="1"/>
          <p:nvPr/>
        </p:nvSpPr>
        <p:spPr>
          <a:xfrm>
            <a:off x="455930" y="608254"/>
            <a:ext cx="8001000" cy="3672800"/>
          </a:xfrm>
          <a:prstGeom prst="rect">
            <a:avLst/>
          </a:prstGeom>
          <a:ln w="12700">
            <a:miter lim="400000"/>
          </a:ln>
        </p:spPr>
        <p:txBody>
          <a:bodyPr lIns="45719" rIns="45719">
            <a:spAutoFit/>
          </a:bodyPr>
          <a:lstStyle/>
          <a:p>
            <a:pPr>
              <a:spcBef>
                <a:spcPts val="400"/>
              </a:spcBef>
              <a:defRPr sz="2000" b="1"/>
            </a:pPr>
            <a:r>
              <a:rPr sz="1400" b="0" dirty="0" smtClean="0"/>
              <a:t>Predicting </a:t>
            </a:r>
            <a:r>
              <a:rPr sz="1400" b="0" dirty="0"/>
              <a:t>the outcome of a general election based on Twitter data is a complex and challenging task, but it can be done using machine learning and data analytics techniques. Here's a proposed system for general election prediction in 2022 based on Twitter data</a:t>
            </a:r>
            <a:r>
              <a:rPr sz="1400" b="0" dirty="0" smtClean="0"/>
              <a:t>:</a:t>
            </a:r>
            <a:endParaRPr lang="en-US" sz="1400" b="0" dirty="0" smtClean="0"/>
          </a:p>
          <a:p>
            <a:pPr>
              <a:spcBef>
                <a:spcPts val="400"/>
              </a:spcBef>
              <a:defRPr sz="2000" b="1"/>
            </a:pPr>
            <a:endParaRPr sz="1400" b="0" dirty="0"/>
          </a:p>
          <a:p>
            <a:pPr>
              <a:spcBef>
                <a:spcPts val="400"/>
              </a:spcBef>
              <a:defRPr sz="2000" b="1"/>
            </a:pPr>
            <a:r>
              <a:rPr sz="1400" dirty="0"/>
              <a:t>1. Data </a:t>
            </a:r>
            <a:r>
              <a:rPr sz="1400" dirty="0" smtClean="0"/>
              <a:t>Collection</a:t>
            </a:r>
            <a:endParaRPr lang="en-US" sz="1400" dirty="0" smtClean="0"/>
          </a:p>
          <a:p>
            <a:pPr>
              <a:spcBef>
                <a:spcPts val="400"/>
              </a:spcBef>
              <a:defRPr sz="2000" b="1"/>
            </a:pPr>
            <a:r>
              <a:rPr sz="1400" dirty="0" smtClean="0"/>
              <a:t>2</a:t>
            </a:r>
            <a:r>
              <a:rPr sz="1400" dirty="0"/>
              <a:t>. Data </a:t>
            </a:r>
            <a:r>
              <a:rPr sz="1400" dirty="0" smtClean="0"/>
              <a:t>Preprocessing</a:t>
            </a:r>
            <a:endParaRPr lang="en-US" sz="1400" dirty="0" smtClean="0"/>
          </a:p>
          <a:p>
            <a:pPr>
              <a:spcBef>
                <a:spcPts val="400"/>
              </a:spcBef>
              <a:defRPr sz="2000" b="1"/>
            </a:pPr>
            <a:r>
              <a:rPr sz="1400" dirty="0" smtClean="0"/>
              <a:t>3</a:t>
            </a:r>
            <a:r>
              <a:rPr sz="1400" dirty="0"/>
              <a:t>. Sentiment </a:t>
            </a:r>
            <a:r>
              <a:rPr sz="1400" dirty="0" smtClean="0"/>
              <a:t>Analysis</a:t>
            </a:r>
            <a:r>
              <a:rPr lang="en-IN" sz="1400" dirty="0" smtClean="0"/>
              <a:t> </a:t>
            </a:r>
          </a:p>
          <a:p>
            <a:pPr>
              <a:spcBef>
                <a:spcPts val="400"/>
              </a:spcBef>
              <a:defRPr sz="2000" b="1"/>
            </a:pPr>
            <a:r>
              <a:rPr sz="1400" dirty="0" smtClean="0"/>
              <a:t>4</a:t>
            </a:r>
            <a:r>
              <a:rPr sz="1400" dirty="0"/>
              <a:t>. Social Network </a:t>
            </a:r>
            <a:r>
              <a:rPr sz="1400" dirty="0" smtClean="0"/>
              <a:t>Analysis</a:t>
            </a:r>
            <a:r>
              <a:rPr lang="en-IN" sz="1400" dirty="0" smtClean="0"/>
              <a:t> </a:t>
            </a:r>
            <a:r>
              <a:rPr sz="1400" dirty="0" smtClean="0"/>
              <a:t> </a:t>
            </a:r>
            <a:endParaRPr lang="en-US" sz="1400" dirty="0" smtClean="0"/>
          </a:p>
          <a:p>
            <a:pPr>
              <a:spcBef>
                <a:spcPts val="400"/>
              </a:spcBef>
              <a:defRPr sz="2000" b="1"/>
            </a:pPr>
            <a:r>
              <a:rPr sz="1400" dirty="0" smtClean="0"/>
              <a:t>5</a:t>
            </a:r>
            <a:r>
              <a:rPr sz="1400" dirty="0"/>
              <a:t>. Time Series </a:t>
            </a:r>
            <a:r>
              <a:rPr sz="1400" dirty="0" smtClean="0"/>
              <a:t>Analysis</a:t>
            </a:r>
            <a:endParaRPr lang="en-US" sz="1400" dirty="0" smtClean="0"/>
          </a:p>
          <a:p>
            <a:pPr>
              <a:spcBef>
                <a:spcPts val="400"/>
              </a:spcBef>
              <a:defRPr sz="2000" b="1"/>
            </a:pPr>
            <a:r>
              <a:rPr sz="1400" dirty="0" smtClean="0"/>
              <a:t>6</a:t>
            </a:r>
            <a:r>
              <a:rPr sz="1400" dirty="0"/>
              <a:t>. Machine Learning </a:t>
            </a:r>
            <a:r>
              <a:rPr sz="1400" dirty="0" smtClean="0"/>
              <a:t>Models</a:t>
            </a:r>
            <a:endParaRPr sz="1400" dirty="0"/>
          </a:p>
          <a:p>
            <a:pPr>
              <a:spcBef>
                <a:spcPts val="400"/>
              </a:spcBef>
              <a:defRPr sz="2000" b="1"/>
            </a:pPr>
            <a:r>
              <a:rPr sz="1400" dirty="0"/>
              <a:t>7. Geographic </a:t>
            </a:r>
            <a:r>
              <a:rPr sz="1400" dirty="0" smtClean="0"/>
              <a:t>Analysis</a:t>
            </a:r>
            <a:endParaRPr lang="en-US" sz="1400" dirty="0" smtClean="0"/>
          </a:p>
          <a:p>
            <a:pPr>
              <a:spcBef>
                <a:spcPts val="400"/>
              </a:spcBef>
              <a:defRPr sz="2000" b="1"/>
            </a:pPr>
            <a:r>
              <a:rPr sz="1400" dirty="0" smtClean="0"/>
              <a:t>8</a:t>
            </a:r>
            <a:r>
              <a:rPr sz="1400" dirty="0"/>
              <a:t>. Visualization and </a:t>
            </a:r>
            <a:r>
              <a:rPr sz="1400" dirty="0" smtClean="0"/>
              <a:t>Reporting</a:t>
            </a:r>
            <a:endParaRPr lang="en-US" sz="1400" dirty="0" smtClean="0"/>
          </a:p>
          <a:p>
            <a:pPr>
              <a:spcBef>
                <a:spcPts val="400"/>
              </a:spcBef>
              <a:defRPr sz="2000" b="1"/>
            </a:pPr>
            <a:r>
              <a:rPr sz="1400" dirty="0" smtClean="0"/>
              <a:t>9</a:t>
            </a:r>
            <a:r>
              <a:rPr sz="1400" dirty="0"/>
              <a:t>. Model Evaluation and </a:t>
            </a:r>
            <a:r>
              <a:rPr sz="1400" dirty="0" smtClean="0"/>
              <a:t>Validation</a:t>
            </a:r>
            <a:endParaRPr lang="en-US" sz="1400" dirty="0"/>
          </a:p>
          <a:p>
            <a:pPr>
              <a:spcBef>
                <a:spcPts val="400"/>
              </a:spcBef>
              <a:defRPr sz="2000" b="1"/>
            </a:pPr>
            <a:r>
              <a:rPr sz="1400" dirty="0" smtClean="0"/>
              <a:t>10</a:t>
            </a:r>
            <a:r>
              <a:rPr sz="1400" dirty="0"/>
              <a:t>. Ethical </a:t>
            </a:r>
            <a:r>
              <a:rPr sz="1400" dirty="0" smtClean="0"/>
              <a:t>Considerations</a:t>
            </a:r>
            <a:endParaRPr sz="1400" dirty="0"/>
          </a:p>
        </p:txBody>
      </p:sp>
      <p:sp>
        <p:nvSpPr>
          <p:cNvPr id="2" name="Rectangle 1"/>
          <p:cNvSpPr/>
          <p:nvPr/>
        </p:nvSpPr>
        <p:spPr>
          <a:xfrm>
            <a:off x="8514638" y="5854584"/>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7</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oup"/>
          <p:cNvGrpSpPr/>
          <p:nvPr/>
        </p:nvGrpSpPr>
        <p:grpSpPr>
          <a:xfrm>
            <a:off x="5016626" y="-101668"/>
            <a:ext cx="4127375" cy="1240186"/>
            <a:chOff x="0" y="-1"/>
            <a:chExt cx="4127374" cy="1016066"/>
          </a:xfrm>
        </p:grpSpPr>
        <p:sp>
          <p:nvSpPr>
            <p:cNvPr id="72" name="Rectangle"/>
            <p:cNvSpPr/>
            <p:nvPr/>
          </p:nvSpPr>
          <p:spPr>
            <a:xfrm>
              <a:off x="0" y="105899"/>
              <a:ext cx="4127374" cy="714354"/>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73" name="ARCHITECTURE DIAGRAM"/>
            <p:cNvSpPr txBox="1"/>
            <p:nvPr/>
          </p:nvSpPr>
          <p:spPr>
            <a:xfrm>
              <a:off x="0" y="-1"/>
              <a:ext cx="4127374" cy="1016066"/>
            </a:xfrm>
            <a:prstGeom prst="rect">
              <a:avLst/>
            </a:prstGeom>
            <a:noFill/>
            <a:ln w="12700" cap="flat">
              <a:noFill/>
              <a:miter lim="400000"/>
            </a:ln>
            <a:effectLst/>
          </p:spPr>
          <p:txBody>
            <a:bodyPr wrap="square" lIns="45719" tIns="45719" rIns="45719" bIns="45719" numCol="1" anchor="ctr">
              <a:noAutofit/>
            </a:bodyPr>
            <a:lstStyle>
              <a:lvl1pPr algn="ctr">
                <a:defRPr sz="2800" b="1">
                  <a:solidFill>
                    <a:srgbClr val="FFFFFF"/>
                  </a:solidFill>
                </a:defRPr>
              </a:lvl1pPr>
            </a:lstStyle>
            <a:p>
              <a:r>
                <a:rPr dirty="0"/>
                <a:t>ARCHITECTURE DIAGRAM</a:t>
              </a:r>
            </a:p>
          </p:txBody>
        </p:sp>
      </p:grpSp>
      <p:pic>
        <p:nvPicPr>
          <p:cNvPr id="2" name="Picture 1"/>
          <p:cNvPicPr>
            <a:picLocks noChangeAspect="1"/>
          </p:cNvPicPr>
          <p:nvPr/>
        </p:nvPicPr>
        <p:blipFill>
          <a:blip r:embed="rId2"/>
          <a:stretch>
            <a:fillRect/>
          </a:stretch>
        </p:blipFill>
        <p:spPr>
          <a:xfrm>
            <a:off x="749935" y="1592580"/>
            <a:ext cx="7454265" cy="3366135"/>
          </a:xfrm>
          <a:prstGeom prst="rect">
            <a:avLst/>
          </a:prstGeom>
        </p:spPr>
      </p:pic>
      <p:sp>
        <p:nvSpPr>
          <p:cNvPr id="3" name="Rectangle 2"/>
          <p:cNvSpPr/>
          <p:nvPr/>
        </p:nvSpPr>
        <p:spPr>
          <a:xfrm>
            <a:off x="8474133" y="5934670"/>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8</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4" name="Rectangle 3"/>
          <p:cNvSpPr/>
          <p:nvPr/>
        </p:nvSpPr>
        <p:spPr>
          <a:xfrm>
            <a:off x="4061418" y="996217"/>
            <a:ext cx="665567" cy="369332"/>
          </a:xfrm>
          <a:prstGeom prst="rect">
            <a:avLst/>
          </a:prstGeom>
          <a:noFill/>
        </p:spPr>
        <p:txBody>
          <a:bodyPr wrap="none" lIns="91440" tIns="45720" rIns="91440" bIns="45720">
            <a:spAutoFit/>
          </a:bodyPr>
          <a:lstStyle/>
          <a:p>
            <a:pPr algn="ctr"/>
            <a:r>
              <a:rPr lang="en-US" dirty="0" smtClean="0">
                <a:ln w="0"/>
                <a:solidFill>
                  <a:schemeClr val="tx1"/>
                </a:solidFill>
                <a:effectLst>
                  <a:outerShdw blurRad="38100" dist="19050" dir="2700000" algn="tl" rotWithShape="0">
                    <a:schemeClr val="dk1">
                      <a:alpha val="40000"/>
                    </a:schemeClr>
                  </a:outerShdw>
                </a:effectLst>
              </a:rPr>
              <a:t>Fig 1</a:t>
            </a:r>
            <a:endParaRPr lang="en-US"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p:cNvGrpSpPr/>
          <p:nvPr/>
        </p:nvGrpSpPr>
        <p:grpSpPr>
          <a:xfrm>
            <a:off x="6096000" y="0"/>
            <a:ext cx="3048000" cy="762000"/>
            <a:chOff x="0" y="0"/>
            <a:chExt cx="3048000" cy="762000"/>
          </a:xfrm>
        </p:grpSpPr>
        <p:sp>
          <p:nvSpPr>
            <p:cNvPr id="124" name="Rectangle"/>
            <p:cNvSpPr/>
            <p:nvPr/>
          </p:nvSpPr>
          <p:spPr>
            <a:xfrm>
              <a:off x="0" y="0"/>
              <a:ext cx="3048000" cy="762000"/>
            </a:xfrm>
            <a:prstGeom prst="rect">
              <a:avLst/>
            </a:prstGeom>
            <a:solidFill>
              <a:srgbClr val="C00000"/>
            </a:solidFill>
            <a:ln w="25400" cap="flat">
              <a:solidFill>
                <a:srgbClr val="385D8A"/>
              </a:solidFill>
              <a:prstDash val="solid"/>
              <a:round/>
            </a:ln>
            <a:effectLst/>
          </p:spPr>
          <p:txBody>
            <a:bodyPr wrap="square" lIns="45719" tIns="45719" rIns="45719" bIns="45719" numCol="1" anchor="ctr">
              <a:noAutofit/>
            </a:bodyPr>
            <a:lstStyle/>
            <a:p>
              <a:pPr algn="ctr">
                <a:defRPr sz="2800" b="1">
                  <a:solidFill>
                    <a:srgbClr val="FFFFFF"/>
                  </a:solidFill>
                </a:defRPr>
              </a:pPr>
              <a:endParaRPr/>
            </a:p>
          </p:txBody>
        </p:sp>
        <p:sp>
          <p:nvSpPr>
            <p:cNvPr id="125" name="REFERENCES"/>
            <p:cNvSpPr txBox="1"/>
            <p:nvPr/>
          </p:nvSpPr>
          <p:spPr>
            <a:xfrm>
              <a:off x="0" y="139633"/>
              <a:ext cx="3048000" cy="482734"/>
            </a:xfrm>
            <a:prstGeom prst="rect">
              <a:avLst/>
            </a:prstGeom>
            <a:noFill/>
            <a:ln w="12700" cap="flat">
              <a:noFill/>
              <a:miter lim="400000"/>
            </a:ln>
            <a:effectLst/>
          </p:spPr>
          <p:txBody>
            <a:bodyPr wrap="square" lIns="45719" tIns="45719" rIns="45719" bIns="45719" numCol="1" anchor="ctr">
              <a:spAutoFit/>
            </a:bodyPr>
            <a:lstStyle>
              <a:lvl1pPr algn="ctr">
                <a:defRPr sz="2800" b="1">
                  <a:solidFill>
                    <a:srgbClr val="FFFFFF"/>
                  </a:solidFill>
                </a:defRPr>
              </a:lvl1pPr>
            </a:lstStyle>
            <a:p>
              <a:r>
                <a:t>REFERENCES</a:t>
              </a:r>
            </a:p>
          </p:txBody>
        </p:sp>
      </p:grpSp>
      <p:sp>
        <p:nvSpPr>
          <p:cNvPr id="127" name="[1] Shinnosuke Takamichi ; Tomoki Toda ; Alan W. Black ; Graham Neubig…"/>
          <p:cNvSpPr txBox="1"/>
          <p:nvPr/>
        </p:nvSpPr>
        <p:spPr>
          <a:xfrm>
            <a:off x="188383" y="690761"/>
            <a:ext cx="7643495" cy="5845175"/>
          </a:xfrm>
          <a:prstGeom prst="rect">
            <a:avLst/>
          </a:prstGeom>
          <a:ln w="12700">
            <a:miter lim="400000"/>
          </a:ln>
        </p:spPr>
        <p:txBody>
          <a:bodyPr lIns="45719" rIns="45719">
            <a:noAutofit/>
          </a:bodyPr>
          <a:lstStyle/>
          <a:p>
            <a:r>
              <a:rPr sz="1400" dirty="0" smtClean="0"/>
              <a:t>1</a:t>
            </a:r>
            <a:r>
              <a:rPr sz="1400" dirty="0"/>
              <a:t>. Official Gazette of the Republic of the Philippines. The Constitution of the Republic of the Philippines. 1987. Available online:</a:t>
            </a:r>
            <a:r>
              <a:rPr lang="en-US" sz="1400" dirty="0"/>
              <a:t> </a:t>
            </a:r>
            <a:r>
              <a:rPr sz="1400" dirty="0"/>
              <a:t>https://www.officialgazette.gov.ph/constitutions/1987-constitution/ (accessed on 10 June 2022).</a:t>
            </a:r>
          </a:p>
          <a:p>
            <a:r>
              <a:rPr sz="1400" dirty="0"/>
              <a:t>2. Palatino, M. Why the Fight for the Philippines Vice Presidency Matters. The Diplomat, 3 December 2021. Available online:</a:t>
            </a:r>
            <a:r>
              <a:rPr lang="en-US" sz="1400" dirty="0"/>
              <a:t> </a:t>
            </a:r>
            <a:r>
              <a:rPr sz="1400" dirty="0"/>
              <a:t>https://thediplomat.com/2021/12/why-the-fight-for-the-philippines-vice-presidency-matters/ (accessed on 10 June 2022).</a:t>
            </a:r>
          </a:p>
          <a:p>
            <a:r>
              <a:rPr sz="1400" dirty="0"/>
              <a:t>3. Baclig, C.E. TIMELINE: The 4-Year Robredo-Marcos POLL case, INQUIRER.NET, 16 February 2021. Available online: https://newsinfo.inquirer.net/1396547/the-4-year-robredo-marcos-vice-presidential-case (accessed on 10 June 2022).</a:t>
            </a:r>
          </a:p>
          <a:p>
            <a:r>
              <a:rPr sz="1400" dirty="0"/>
              <a:t>4. DW. Philippines: Marcos Jr. Wins Presidential Election Landslide, 9 May 2022. Available online: https://www.dw.com/en/philippines-marcos-jr-wins-presidential-election-landslide/a-61727645 (accessed on 10 June 2022).</a:t>
            </a:r>
          </a:p>
          <a:p>
            <a:r>
              <a:rPr sz="1400" dirty="0"/>
              <a:t>5. Mendoza, D.J. Reflections on the Philippine Presidential Race, 9 May 2022. Available online: https://www.bworldonline.com/opinion/2022/05/09/447235/reflections-on-the-philippine-presidential-race/ (accessed on 10 June 2022).</a:t>
            </a:r>
          </a:p>
          <a:p>
            <a:r>
              <a:rPr sz="1400" dirty="0"/>
              <a:t>6. StatCounter. Social Media Stats Philippines, June 2022. Available online: https://gs.statcounter.com/social-media-stats/all/philippines. (accessed on 23 July 2022).</a:t>
            </a:r>
          </a:p>
          <a:p>
            <a:r>
              <a:rPr sz="1400" dirty="0"/>
              <a:t>7. Mateo, J. Philippines Still World’s Social Media Capital–sudy. The Philippine Star, 3 February 2018. Available online: https://www.philstar.com/headlines/2018/02/03/1784052/philippines-still-worlds-social-media-capital-study/amp/ (accessed on23 July 2022).</a:t>
            </a:r>
          </a:p>
          <a:p>
            <a:r>
              <a:rPr sz="1400" dirty="0"/>
              <a:t>8. Investopedia. Web 2.0 and Web 3.0, 21 May 2022. Available online: https://www.investopedia.com/web-20-web-30-5208698</a:t>
            </a:r>
            <a:r>
              <a:rPr lang="en-US" sz="1400" dirty="0"/>
              <a:t> </a:t>
            </a:r>
            <a:r>
              <a:rPr sz="1400" dirty="0"/>
              <a:t>(accessed on 10 June 2022).</a:t>
            </a:r>
          </a:p>
          <a:p>
            <a:r>
              <a:rPr sz="1400" dirty="0"/>
              <a:t>9. Hubspot. What Is Twitter and How Does It Work? 29 January 2019. Available online:</a:t>
            </a:r>
            <a:r>
              <a:rPr lang="en-US" sz="1400" dirty="0"/>
              <a:t> </a:t>
            </a:r>
            <a:r>
              <a:rPr sz="1400" dirty="0"/>
              <a:t>https://blog.hubspot.com/marketing/what-is-twitter (accessed on 10 June 2022).</a:t>
            </a:r>
          </a:p>
          <a:p>
            <a:r>
              <a:rPr sz="1400" dirty="0"/>
              <a:t>10. Bansala, B.; Srivastava, S. On predicting elections with hybrid topic based sentiment analysis of tweets. Procedia Comput. Sci.</a:t>
            </a:r>
            <a:r>
              <a:rPr lang="en-US" sz="1400" dirty="0"/>
              <a:t> </a:t>
            </a:r>
            <a:r>
              <a:rPr sz="1400" dirty="0"/>
              <a:t>2018, 135, 346–353. [CrossRef]</a:t>
            </a:r>
          </a:p>
          <a:p>
            <a:endParaRPr sz="1000" dirty="0"/>
          </a:p>
          <a:p>
            <a:endParaRPr sz="1000" dirty="0"/>
          </a:p>
        </p:txBody>
      </p:sp>
      <p:sp>
        <p:nvSpPr>
          <p:cNvPr id="2" name="Rectangle 1"/>
          <p:cNvSpPr/>
          <p:nvPr/>
        </p:nvSpPr>
        <p:spPr>
          <a:xfrm>
            <a:off x="8432589" y="5677938"/>
            <a:ext cx="415498"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9</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transition>
    <p:wipe dir="d"/>
  </p:transition>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Times New Roman" panose="02020603050405020304"/>
            <a:ea typeface="Times New Roman" panose="02020603050405020304"/>
            <a:cs typeface="Times New Roman" panose="02020603050405020304"/>
            <a:sym typeface="Times New Roman" panose="020206030504050203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999</Words>
  <Application>Microsoft Office PowerPoint</Application>
  <PresentationFormat>On-screen Show (4:3)</PresentationFormat>
  <Paragraphs>107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Microsoft account</cp:lastModifiedBy>
  <cp:revision>15</cp:revision>
  <dcterms:created xsi:type="dcterms:W3CDTF">2023-09-20T16:08:00Z</dcterms:created>
  <dcterms:modified xsi:type="dcterms:W3CDTF">2023-09-25T14:43:06Z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FDD077F9D6774F11B7848EE8274C9243_12</vt:lpwstr>
  </property>
  <property fmtid="{D5CDD505-2E9C-101B-9397-08002B2CF9AE}" pid="3" name="KSOProductBuildVer">
    <vt:lpwstr>1033-12.2.0.13201</vt:lpwstr>
  </property>
</Properties>
</file>