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78" r:id="rId6"/>
    <p:sldId id="264" r:id="rId7"/>
    <p:sldId id="265" r:id="rId8"/>
    <p:sldId id="266" r:id="rId9"/>
    <p:sldId id="279" r:id="rId10"/>
    <p:sldId id="280" r:id="rId11"/>
    <p:sldId id="281" r:id="rId12"/>
    <p:sldId id="276" r:id="rId13"/>
    <p:sldId id="277" r:id="rId14"/>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defRPr>
    </a:lvl1pPr>
    <a:lvl2pPr marL="0" marR="0" indent="457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defRPr>
    </a:lvl2pPr>
    <a:lvl3pPr marL="0" marR="0" indent="914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defRPr>
    </a:lvl3pPr>
    <a:lvl4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defRPr>
    </a:lvl4pPr>
    <a:lvl5pPr marL="0" marR="0" indent="18288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defRPr>
    </a:lvl5pPr>
    <a:lvl6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defRPr>
    </a:lvl6pPr>
    <a:lvl7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defRPr>
    </a:lvl7pPr>
    <a:lvl8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defRPr>
    </a:lvl8pPr>
    <a:lvl9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defRPr>
    </a:lvl9pPr>
  </p:defaultTextStyle>
  <p:extLst>
    <p:ext uri="{EFAFB233-063F-42B5-8137-9DF3F51BA10A}">
      <p15:sldGuideLst xmlns:p15="http://schemas.microsoft.com/office/powerpoint/2012/main">
        <p15:guide id="1" orient="horz" pos="2160" userDrawn="1">
          <p15:clr>
            <a:srgbClr val="A4A3A4"/>
          </p15:clr>
        </p15:guide>
        <p15:guide id="2" pos="285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I" initials="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showGuides="1">
      <p:cViewPr varScale="1">
        <p:scale>
          <a:sx n="65" d="100"/>
          <a:sy n="65" d="100"/>
        </p:scale>
        <p:origin x="1320" y="-36"/>
      </p:cViewPr>
      <p:guideLst>
        <p:guide orient="horz" pos="2160"/>
        <p:guide pos="285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7-07T16:35:44.170" idx="1">
    <p:pos x="1367" y="3208"/>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Shape 17"/>
          <p:cNvSpPr>
            <a:spLocks noGrp="1" noRot="1" noChangeAspect="1"/>
          </p:cNvSpPr>
          <p:nvPr>
            <p:ph type="sldImg"/>
          </p:nvPr>
        </p:nvSpPr>
        <p:spPr>
          <a:xfrm>
            <a:off x="1143000" y="685800"/>
            <a:ext cx="4572000" cy="3429000"/>
          </a:xfrm>
          <a:prstGeom prst="rect">
            <a:avLst/>
          </a:prstGeom>
        </p:spPr>
        <p:txBody>
          <a:bodyPr/>
          <a:lstStyle/>
          <a:p>
            <a:endParaRPr/>
          </a:p>
        </p:txBody>
      </p:sp>
      <p:sp>
        <p:nvSpPr>
          <p:cNvPr id="18" name="Shape 1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519164687"/>
      </p:ext>
    </p:extLst>
  </p:cSld>
  <p:clrMap bg1="lt1" tx1="dk1" bg2="lt2" tx2="dk2" accent1="accent1" accent2="accent2" accent3="accent3" accent4="accent4" accent5="accent5" accent6="accent6" hlink="hlink" folHlink="folHlink"/>
  <p:notesStyle>
    <a:lvl1pPr latinLnBrk="0">
      <a:defRPr>
        <a:latin typeface="+mn-lt"/>
        <a:ea typeface="+mn-ea"/>
        <a:cs typeface="+mn-cs"/>
        <a:sym typeface="Helvetica Neue"/>
      </a:defRPr>
    </a:lvl1pPr>
    <a:lvl2pPr indent="228600" latinLnBrk="0">
      <a:defRPr>
        <a:latin typeface="+mn-lt"/>
        <a:ea typeface="+mn-ea"/>
        <a:cs typeface="+mn-cs"/>
        <a:sym typeface="Helvetica Neue"/>
      </a:defRPr>
    </a:lvl2pPr>
    <a:lvl3pPr indent="457200" latinLnBrk="0">
      <a:defRPr>
        <a:latin typeface="+mn-lt"/>
        <a:ea typeface="+mn-ea"/>
        <a:cs typeface="+mn-cs"/>
        <a:sym typeface="Helvetica Neue"/>
      </a:defRPr>
    </a:lvl3pPr>
    <a:lvl4pPr indent="685800" latinLnBrk="0">
      <a:defRPr>
        <a:latin typeface="+mn-lt"/>
        <a:ea typeface="+mn-ea"/>
        <a:cs typeface="+mn-cs"/>
        <a:sym typeface="Helvetica Neue"/>
      </a:defRPr>
    </a:lvl4pPr>
    <a:lvl5pPr indent="914400" latinLnBrk="0">
      <a:defRPr>
        <a:latin typeface="+mn-lt"/>
        <a:ea typeface="+mn-ea"/>
        <a:cs typeface="+mn-cs"/>
        <a:sym typeface="Helvetica Neue"/>
      </a:defRPr>
    </a:lvl5pPr>
    <a:lvl6pPr indent="1143000" latinLnBrk="0">
      <a:defRPr>
        <a:latin typeface="+mn-lt"/>
        <a:ea typeface="+mn-ea"/>
        <a:cs typeface="+mn-cs"/>
        <a:sym typeface="Helvetica Neue"/>
      </a:defRPr>
    </a:lvl6pPr>
    <a:lvl7pPr indent="1371600" latinLnBrk="0">
      <a:defRPr>
        <a:latin typeface="+mn-lt"/>
        <a:ea typeface="+mn-ea"/>
        <a:cs typeface="+mn-cs"/>
        <a:sym typeface="Helvetica Neue"/>
      </a:defRPr>
    </a:lvl7pPr>
    <a:lvl8pPr indent="1600200" latinLnBrk="0">
      <a:defRPr>
        <a:latin typeface="+mn-lt"/>
        <a:ea typeface="+mn-ea"/>
        <a:cs typeface="+mn-cs"/>
        <a:sym typeface="Helvetica Neue"/>
      </a:defRPr>
    </a:lvl8pPr>
    <a:lvl9pPr indent="1828800" latinLnBrk="0">
      <a:defRPr>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92074"/>
            <a:ext cx="8229600" cy="1508126"/>
          </a:xfrm>
          <a:prstGeom prst="rect">
            <a:avLst/>
          </a:prstGeom>
          <a:ln w="12700">
            <a:miter lim="400000"/>
          </a:ln>
        </p:spPr>
        <p:txBody>
          <a:bodyPr lIns="45719" rIns="45719" anchor="ctr"/>
          <a:lstStyle/>
          <a:p>
            <a:r>
              <a:t>Title Text</a:t>
            </a:r>
          </a:p>
        </p:txBody>
      </p:sp>
      <p:sp>
        <p:nvSpPr>
          <p:cNvPr id="3" name="Body Level One…"/>
          <p:cNvSpPr txBox="1">
            <a:spLocks noGrp="1"/>
          </p:cNvSpPr>
          <p:nvPr>
            <p:ph type="body" idx="1"/>
          </p:nvPr>
        </p:nvSpPr>
        <p:spPr>
          <a:xfrm>
            <a:off x="457200" y="1600200"/>
            <a:ext cx="8229600" cy="5257800"/>
          </a:xfrm>
          <a:prstGeom prst="rect">
            <a:avLst/>
          </a:prstGeom>
          <a:ln w="12700">
            <a:miter lim="400000"/>
          </a:ln>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22818" y="6404292"/>
            <a:ext cx="263983" cy="269241"/>
          </a:xfrm>
          <a:prstGeom prst="rect">
            <a:avLst/>
          </a:prstGeom>
          <a:ln w="12700">
            <a:miter lim="400000"/>
          </a:ln>
        </p:spPr>
        <p:txBody>
          <a:bodyPr wrap="none" lIns="45719" rIns="45719" anchor="ctr">
            <a:spAutoFit/>
          </a:bodyPr>
          <a:lstStyle>
            <a:lvl1pPr algn="r">
              <a:defRPr sz="1200">
                <a:solidFill>
                  <a:srgbClr val="898989"/>
                </a:solidFill>
                <a:latin typeface="Calibri" panose="020F0502020204030204"/>
                <a:ea typeface="Calibri" panose="020F0502020204030204"/>
                <a:cs typeface="Calibri" panose="020F0502020204030204"/>
                <a:sym typeface="Calibri" panose="020F0502020204030204"/>
              </a:defRPr>
            </a:lvl1pPr>
          </a:lstStyle>
          <a:p>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1pPr>
      <a:lvl2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2pPr>
      <a:lvl3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3pPr>
      <a:lvl4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4pPr>
      <a:lvl5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5pPr>
      <a:lvl6pPr marL="0" marR="0" indent="45720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6pPr>
      <a:lvl7pPr marL="0" marR="0" indent="91440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7pPr>
      <a:lvl8pPr marL="0" marR="0" indent="137160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8pPr>
      <a:lvl9pPr marL="0" marR="0" indent="182880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9pPr>
    </p:titleStyle>
    <p:bodyStyle>
      <a:lvl1pPr marL="342900" marR="0" indent="-34290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1pPr>
      <a:lvl2pPr marL="783590" marR="0" indent="-32639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2pPr>
      <a:lvl3pPr marL="1219200" marR="0" indent="-30480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3pPr>
      <a:lvl4pPr marL="1737360" marR="0" indent="-36576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4pPr>
      <a:lvl5pPr marL="2235200" marR="0" indent="-40640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5pPr>
      <a:lvl6pPr marL="2692400" marR="0" indent="-406400" algn="l" defTabSz="914400" rtl="0" latinLnBrk="0">
        <a:lnSpc>
          <a:spcPct val="100000"/>
        </a:lnSpc>
        <a:spcBef>
          <a:spcPts val="700"/>
        </a:spcBef>
        <a:spcAft>
          <a:spcPts val="0"/>
        </a:spcAft>
        <a:buClrTx/>
        <a:buSzPct val="100000"/>
        <a:buFont typeface="Arial" panose="020B0604020202020204"/>
        <a:defRPr sz="3200" b="0" i="0" u="none" strike="noStrike" cap="none" spc="0" baseline="0">
          <a:ln>
            <a:noFill/>
          </a:ln>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6pPr>
      <a:lvl7pPr marL="3149600" marR="0" indent="-406400" algn="l" defTabSz="914400" rtl="0" latinLnBrk="0">
        <a:lnSpc>
          <a:spcPct val="100000"/>
        </a:lnSpc>
        <a:spcBef>
          <a:spcPts val="700"/>
        </a:spcBef>
        <a:spcAft>
          <a:spcPts val="0"/>
        </a:spcAft>
        <a:buClrTx/>
        <a:buSzPct val="100000"/>
        <a:buFont typeface="Arial" panose="020B0604020202020204"/>
        <a:defRPr sz="3200" b="0" i="0" u="none" strike="noStrike" cap="none" spc="0" baseline="0">
          <a:ln>
            <a:noFill/>
          </a:ln>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7pPr>
      <a:lvl8pPr marL="3606800" marR="0" indent="-406400" algn="l" defTabSz="914400" rtl="0" latinLnBrk="0">
        <a:lnSpc>
          <a:spcPct val="100000"/>
        </a:lnSpc>
        <a:spcBef>
          <a:spcPts val="700"/>
        </a:spcBef>
        <a:spcAft>
          <a:spcPts val="0"/>
        </a:spcAft>
        <a:buClrTx/>
        <a:buSzPct val="100000"/>
        <a:buFont typeface="Arial" panose="020B0604020202020204"/>
        <a:defRPr sz="3200" b="0" i="0" u="none" strike="noStrike" cap="none" spc="0" baseline="0">
          <a:ln>
            <a:noFill/>
          </a:ln>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8pPr>
      <a:lvl9pPr marL="4064000" marR="0" indent="-406400" algn="l" defTabSz="914400" rtl="0" latinLnBrk="0">
        <a:lnSpc>
          <a:spcPct val="100000"/>
        </a:lnSpc>
        <a:spcBef>
          <a:spcPts val="700"/>
        </a:spcBef>
        <a:spcAft>
          <a:spcPts val="0"/>
        </a:spcAft>
        <a:buClrTx/>
        <a:buSzPct val="100000"/>
        <a:buFont typeface="Arial" panose="020B0604020202020204"/>
        <a:defRPr sz="3200" b="0" i="0" u="none" strike="noStrike" cap="none" spc="0" baseline="0">
          <a:ln>
            <a:noFill/>
          </a:ln>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1pPr>
      <a:lvl2pPr marL="0" marR="0" indent="4572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2pPr>
      <a:lvl3pPr marL="0" marR="0" indent="9144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3pPr>
      <a:lvl4pPr marL="0" marR="0" indent="13716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4pPr>
      <a:lvl5pPr marL="0" marR="0" indent="18288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5pPr>
      <a:lvl6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6pPr>
      <a:lvl7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7pPr>
      <a:lvl8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8pPr>
      <a:lvl9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epartment of Information Technology…"/>
          <p:cNvSpPr txBox="1"/>
          <p:nvPr/>
        </p:nvSpPr>
        <p:spPr>
          <a:xfrm>
            <a:off x="1104900" y="1401762"/>
            <a:ext cx="6705600" cy="1446550"/>
          </a:xfrm>
          <a:prstGeom prst="rect">
            <a:avLst/>
          </a:prstGeom>
          <a:ln w="12700">
            <a:miter lim="400000"/>
          </a:ln>
        </p:spPr>
        <p:txBody>
          <a:bodyPr lIns="45719" rIns="45719">
            <a:sp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953735"/>
                </a:solidFill>
              </a:defRPr>
            </a:pPr>
            <a:r>
              <a:rPr dirty="0"/>
              <a:t>Department of </a:t>
            </a:r>
            <a:r>
              <a:rPr lang="en-US" dirty="0"/>
              <a:t>Computer Science and Engineering</a:t>
            </a:r>
            <a:endParaRPr dirty="0"/>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u="sng">
                <a:solidFill>
                  <a:srgbClr val="953735"/>
                </a:solidFill>
              </a:defRPr>
            </a:pPr>
            <a:endParaRPr dirty="0"/>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u="sng">
                <a:solidFill>
                  <a:srgbClr val="953735"/>
                </a:solidFill>
              </a:defRPr>
            </a:pPr>
            <a:r>
              <a:rPr lang="en-US" dirty="0"/>
              <a:t>Third</a:t>
            </a:r>
            <a:r>
              <a:rPr dirty="0"/>
              <a:t> Review</a:t>
            </a:r>
            <a:endParaRPr lang="en-US" dirty="0"/>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u="sng">
                <a:solidFill>
                  <a:srgbClr val="953735"/>
                </a:solidFill>
              </a:defRPr>
            </a:pPr>
            <a:r>
              <a:rPr lang="en-US" sz="1600" dirty="0"/>
              <a:t>3</a:t>
            </a:r>
            <a:r>
              <a:rPr lang="en-IN" sz="1600" dirty="0"/>
              <a:t>-4 October 2023</a:t>
            </a:r>
            <a:endParaRPr sz="1600" dirty="0"/>
          </a:p>
        </p:txBody>
      </p:sp>
      <p:sp>
        <p:nvSpPr>
          <p:cNvPr id="21" name="A NOVEL TECHNIQUE ENABLING TEXT TO SPEECH SIGNAL CONVERTING SYSTEM FOR VISUALLY IMPAIRED"/>
          <p:cNvSpPr txBox="1"/>
          <p:nvPr/>
        </p:nvSpPr>
        <p:spPr>
          <a:xfrm>
            <a:off x="304800" y="3028304"/>
            <a:ext cx="8305800" cy="829945"/>
          </a:xfrm>
          <a:prstGeom prst="rect">
            <a:avLst/>
          </a:prstGeom>
          <a:ln w="12700">
            <a:miter lim="400000"/>
          </a:ln>
        </p:spPr>
        <p:txBody>
          <a:bodyPr lIns="45719" rIns="45719">
            <a:spAutoFit/>
          </a:bodyPr>
          <a:lstStyle>
            <a:lvl1pPr algn="ctr">
              <a:defRPr sz="2400" b="1"/>
            </a:lvl1pPr>
          </a:lstStyle>
          <a:p>
            <a:r>
              <a:rPr lang="en-US" dirty="0">
                <a:sym typeface="+mn-ea"/>
              </a:rPr>
              <a:t>SENTIMENTAL ANALYSIS BASED ON TWITTER DATA ON GENERAL ELECTIONS</a:t>
            </a:r>
            <a:endParaRPr b="0" dirty="0"/>
          </a:p>
        </p:txBody>
      </p:sp>
      <p:sp>
        <p:nvSpPr>
          <p:cNvPr id="22" name="Supervisor"/>
          <p:cNvSpPr txBox="1"/>
          <p:nvPr/>
        </p:nvSpPr>
        <p:spPr>
          <a:xfrm>
            <a:off x="228600" y="4572000"/>
            <a:ext cx="3048000" cy="372750"/>
          </a:xfrm>
          <a:prstGeom prst="rect">
            <a:avLst/>
          </a:prstGeom>
          <a:ln w="12700">
            <a:miter lim="400000"/>
          </a:ln>
        </p:spPr>
        <p:txBody>
          <a:bodyPr lIns="45719" rIns="45719">
            <a:spAutoFit/>
          </a:bodyPr>
          <a:lstStyle>
            <a:lvl1pPr algn="just">
              <a:lnSpc>
                <a:spcPct val="95000"/>
              </a:lnSpc>
              <a:defRPr sz="2000" b="1" u="sng"/>
            </a:lvl1pPr>
          </a:lstStyle>
          <a:p>
            <a:r>
              <a:t>Supervisor</a:t>
            </a:r>
          </a:p>
        </p:txBody>
      </p:sp>
      <p:sp>
        <p:nvSpPr>
          <p:cNvPr id="23" name="Project by,…"/>
          <p:cNvSpPr txBox="1"/>
          <p:nvPr/>
        </p:nvSpPr>
        <p:spPr>
          <a:xfrm>
            <a:off x="4724400" y="4343400"/>
            <a:ext cx="4114800" cy="968375"/>
          </a:xfrm>
          <a:prstGeom prst="rect">
            <a:avLst/>
          </a:prstGeom>
          <a:ln w="12700">
            <a:miter lim="400000"/>
          </a:ln>
        </p:spPr>
        <p:txBody>
          <a:bodyPr lIns="45719" rIns="45719">
            <a:spAutoFit/>
          </a:bodyPr>
          <a:lstStyle/>
          <a:p>
            <a:pPr algn="r">
              <a:lnSpc>
                <a:spcPct val="95000"/>
              </a:lnSpc>
              <a:defRPr sz="2000" b="1" u="sng"/>
            </a:pPr>
            <a:r>
              <a:rPr dirty="0"/>
              <a:t>Project by</a:t>
            </a:r>
            <a:r>
              <a:rPr u="none" dirty="0"/>
              <a:t>,</a:t>
            </a:r>
          </a:p>
          <a:p>
            <a:pPr algn="r">
              <a:lnSpc>
                <a:spcPct val="95000"/>
              </a:lnSpc>
              <a:defRPr sz="2000" b="1"/>
            </a:pPr>
            <a:r>
              <a:rPr lang="en-US" dirty="0">
                <a:sym typeface="+mn-ea"/>
              </a:rPr>
              <a:t>Ankita Bhowmik, CS21B1059</a:t>
            </a:r>
            <a:endParaRPr lang="en-US" dirty="0"/>
          </a:p>
          <a:p>
            <a:pPr algn="r">
              <a:lnSpc>
                <a:spcPct val="95000"/>
              </a:lnSpc>
              <a:defRPr sz="2000" b="1"/>
            </a:pPr>
            <a:r>
              <a:rPr lang="en-US" dirty="0">
                <a:sym typeface="+mn-ea"/>
              </a:rPr>
              <a:t>Sai Keerthiga Murugan, CS21B1062</a:t>
            </a:r>
            <a:endParaRPr dirty="0"/>
          </a:p>
        </p:txBody>
      </p:sp>
      <p:sp>
        <p:nvSpPr>
          <p:cNvPr id="25" name="Dr.V.Vani…"/>
          <p:cNvSpPr txBox="1"/>
          <p:nvPr/>
        </p:nvSpPr>
        <p:spPr>
          <a:xfrm>
            <a:off x="272582" y="4962525"/>
            <a:ext cx="2249170" cy="1931670"/>
          </a:xfrm>
          <a:prstGeom prst="rect">
            <a:avLst/>
          </a:prstGeom>
          <a:ln w="12700">
            <a:miter lim="400000"/>
          </a:ln>
        </p:spPr>
        <p:txBody>
          <a:bodyPr wrap="none" lIns="45719" rIns="45719">
            <a:spAutoFit/>
          </a:bodyPr>
          <a:lstStyle/>
          <a:p>
            <a:pPr algn="just">
              <a:lnSpc>
                <a:spcPct val="95000"/>
              </a:lnSpc>
              <a:defRPr b="1">
                <a:latin typeface="Arial" panose="020B0604020202020204"/>
                <a:ea typeface="Arial" panose="020B0604020202020204"/>
                <a:cs typeface="Arial" panose="020B0604020202020204"/>
                <a:sym typeface="Arial" panose="020B0604020202020204"/>
              </a:defRPr>
            </a:pPr>
            <a:r>
              <a:rPr lang="en-US" dirty="0">
                <a:sym typeface="+mn-ea"/>
              </a:rPr>
              <a:t>Dr. V Vani</a:t>
            </a:r>
            <a:endParaRPr lang="en-US" dirty="0"/>
          </a:p>
          <a:p>
            <a:pPr algn="just">
              <a:lnSpc>
                <a:spcPct val="95000"/>
              </a:lnSpc>
              <a:defRPr b="1">
                <a:latin typeface="Arial" panose="020B0604020202020204"/>
                <a:ea typeface="Arial" panose="020B0604020202020204"/>
                <a:cs typeface="Arial" panose="020B0604020202020204"/>
                <a:sym typeface="Arial" panose="020B0604020202020204"/>
              </a:defRPr>
            </a:pPr>
            <a:r>
              <a:rPr lang="en-US" dirty="0">
                <a:sym typeface="+mn-ea"/>
              </a:rPr>
              <a:t>Assistant Professor</a:t>
            </a:r>
            <a:endParaRPr dirty="0"/>
          </a:p>
          <a:p>
            <a:pPr algn="just">
              <a:lnSpc>
                <a:spcPct val="95000"/>
              </a:lnSpc>
              <a:defRPr b="1">
                <a:latin typeface="Arial" panose="020B0604020202020204"/>
                <a:ea typeface="Arial" panose="020B0604020202020204"/>
                <a:cs typeface="Arial" panose="020B0604020202020204"/>
                <a:sym typeface="Arial" panose="020B0604020202020204"/>
              </a:defRPr>
            </a:pPr>
            <a:r>
              <a:rPr lang="en-US" dirty="0">
                <a:sym typeface="+mn-ea"/>
              </a:rPr>
              <a:t>CSE</a:t>
            </a:r>
            <a:endParaRPr lang="en-US" dirty="0"/>
          </a:p>
          <a:p>
            <a:pPr algn="just">
              <a:lnSpc>
                <a:spcPct val="95000"/>
              </a:lnSpc>
              <a:defRPr b="1">
                <a:latin typeface="Arial" panose="020B0604020202020204"/>
                <a:ea typeface="Arial" panose="020B0604020202020204"/>
                <a:cs typeface="Arial" panose="020B0604020202020204"/>
                <a:sym typeface="Arial" panose="020B0604020202020204"/>
              </a:defRPr>
            </a:pPr>
            <a:r>
              <a:rPr lang="en-US" dirty="0">
                <a:sym typeface="+mn-ea"/>
              </a:rPr>
              <a:t>Dr. N. Karthik</a:t>
            </a:r>
            <a:endParaRPr lang="en-US" dirty="0"/>
          </a:p>
          <a:p>
            <a:pPr algn="just">
              <a:lnSpc>
                <a:spcPct val="95000"/>
              </a:lnSpc>
              <a:defRPr b="1">
                <a:latin typeface="Arial" panose="020B0604020202020204"/>
                <a:ea typeface="Arial" panose="020B0604020202020204"/>
                <a:cs typeface="Arial" panose="020B0604020202020204"/>
                <a:sym typeface="Arial" panose="020B0604020202020204"/>
              </a:defRPr>
            </a:pPr>
            <a:r>
              <a:rPr lang="en-US" dirty="0">
                <a:sym typeface="+mn-ea"/>
              </a:rPr>
              <a:t>Assistant Professor</a:t>
            </a:r>
            <a:endParaRPr lang="en-US" dirty="0"/>
          </a:p>
          <a:p>
            <a:pPr algn="just">
              <a:lnSpc>
                <a:spcPct val="95000"/>
              </a:lnSpc>
              <a:defRPr b="1">
                <a:latin typeface="Arial" panose="020B0604020202020204"/>
                <a:ea typeface="Arial" panose="020B0604020202020204"/>
                <a:cs typeface="Arial" panose="020B0604020202020204"/>
                <a:sym typeface="Arial" panose="020B0604020202020204"/>
              </a:defRPr>
            </a:pPr>
            <a:r>
              <a:rPr lang="en-US" dirty="0">
                <a:sym typeface="+mn-ea"/>
              </a:rPr>
              <a:t>CSE</a:t>
            </a:r>
            <a:endParaRPr lang="en-US" dirty="0"/>
          </a:p>
          <a:p>
            <a:pPr algn="just">
              <a:lnSpc>
                <a:spcPct val="95000"/>
              </a:lnSpc>
              <a:defRPr b="1">
                <a:latin typeface="Arial" panose="020B0604020202020204"/>
                <a:ea typeface="Arial" panose="020B0604020202020204"/>
                <a:cs typeface="Arial" panose="020B0604020202020204"/>
                <a:sym typeface="Arial" panose="020B0604020202020204"/>
              </a:defRPr>
            </a:pPr>
            <a:endParaRPr dirty="0"/>
          </a:p>
        </p:txBody>
      </p:sp>
      <p:pic>
        <p:nvPicPr>
          <p:cNvPr id="2050" name="Picture 0" descr="logomi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50" y="190547"/>
            <a:ext cx="744538" cy="74453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AutoShape 2"/>
          <p:cNvCxnSpPr>
            <a:cxnSpLocks noChangeShapeType="1"/>
          </p:cNvCxnSpPr>
          <p:nvPr/>
        </p:nvCxnSpPr>
        <p:spPr bwMode="auto">
          <a:xfrm>
            <a:off x="1201271" y="966004"/>
            <a:ext cx="6714564" cy="0"/>
          </a:xfrm>
          <a:prstGeom prst="straightConnector1">
            <a:avLst/>
          </a:prstGeom>
          <a:noFill/>
          <a:ln w="25400">
            <a:solidFill>
              <a:srgbClr val="000000"/>
            </a:solidFill>
            <a:round/>
          </a:ln>
          <a:extLst>
            <a:ext uri="{909E8E84-426E-40DD-AFC4-6F175D3DCCD1}">
              <a14:hiddenFill xmlns:a14="http://schemas.microsoft.com/office/drawing/2010/main">
                <a:noFill/>
              </a14:hiddenFill>
            </a:ext>
          </a:extLst>
        </p:spPr>
      </p:cxnSp>
      <p:sp>
        <p:nvSpPr>
          <p:cNvPr id="2" name="Rectangle 3"/>
          <p:cNvSpPr>
            <a:spLocks noChangeArrowheads="1"/>
          </p:cNvSpPr>
          <p:nvPr/>
        </p:nvSpPr>
        <p:spPr bwMode="auto">
          <a:xfrm>
            <a:off x="41275" y="-9254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
        <p:nvSpPr>
          <p:cNvPr id="3" name="Rectangle 4"/>
          <p:cNvSpPr>
            <a:spLocks noChangeArrowheads="1"/>
          </p:cNvSpPr>
          <p:nvPr/>
        </p:nvSpPr>
        <p:spPr bwMode="auto">
          <a:xfrm>
            <a:off x="874088" y="89032"/>
            <a:ext cx="91027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457200" algn="l" defTabSz="914400" rtl="0" eaLnBrk="0" fontAlgn="base" latinLnBrk="0" hangingPunct="0">
              <a:lnSpc>
                <a:spcPct val="100000"/>
              </a:lnSpc>
              <a:spcBef>
                <a:spcPct val="0"/>
              </a:spcBef>
              <a:spcAft>
                <a:spcPct val="0"/>
              </a:spcAft>
              <a:buClrTx/>
              <a:buSzTx/>
              <a:buFontTx/>
              <a:buNone/>
            </a:pPr>
            <a:r>
              <a:rPr kumimoji="0" lang="en-US" altLang="en-US" sz="17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NATIONAL INSTITUTE OF TECHNOLOGY PUDUCHERRY</a:t>
            </a:r>
            <a:endParaRPr kumimoji="0" lang="en-US" altLang="en-US" sz="6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 Institute of National Importance under MHRD, Govt. of India)</a:t>
            </a:r>
            <a:endParaRPr kumimoji="0" lang="en-US" altLang="en-US" sz="6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5"/>
          <p:cNvSpPr>
            <a:spLocks noChangeArrowheads="1"/>
          </p:cNvSpPr>
          <p:nvPr/>
        </p:nvSpPr>
        <p:spPr bwMode="auto">
          <a:xfrm>
            <a:off x="-867530" y="54569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9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KARAIKAL – 609 609</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p:cNvSpPr/>
          <p:nvPr/>
        </p:nvSpPr>
        <p:spPr>
          <a:xfrm>
            <a:off x="8342838" y="5788646"/>
            <a:ext cx="744538"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Group"/>
          <p:cNvGrpSpPr/>
          <p:nvPr/>
        </p:nvGrpSpPr>
        <p:grpSpPr>
          <a:xfrm>
            <a:off x="5016626" y="-101668"/>
            <a:ext cx="4127375" cy="1240186"/>
            <a:chOff x="0" y="-1"/>
            <a:chExt cx="4127374" cy="1016066"/>
          </a:xfrm>
        </p:grpSpPr>
        <p:sp>
          <p:nvSpPr>
            <p:cNvPr id="72" name="Rectangle"/>
            <p:cNvSpPr/>
            <p:nvPr/>
          </p:nvSpPr>
          <p:spPr>
            <a:xfrm>
              <a:off x="0" y="105899"/>
              <a:ext cx="4127374" cy="714354"/>
            </a:xfrm>
            <a:prstGeom prst="rect">
              <a:avLst/>
            </a:prstGeom>
            <a:solidFill>
              <a:srgbClr val="C00000"/>
            </a:solidFill>
            <a:ln w="25400" cap="flat">
              <a:solidFill>
                <a:srgbClr val="385D8A"/>
              </a:solidFill>
              <a:prstDash val="solid"/>
              <a:round/>
            </a:ln>
            <a:effectLst/>
          </p:spPr>
          <p:txBody>
            <a:bodyPr wrap="square" lIns="45719" tIns="45719" rIns="45719" bIns="45719" numCol="1" anchor="ctr">
              <a:noAutofit/>
            </a:bodyPr>
            <a:lstStyle/>
            <a:p>
              <a:pPr algn="ctr">
                <a:defRPr sz="2800" b="1">
                  <a:solidFill>
                    <a:srgbClr val="FFFFFF"/>
                  </a:solidFill>
                </a:defRPr>
              </a:pPr>
              <a:endParaRPr/>
            </a:p>
          </p:txBody>
        </p:sp>
        <p:sp>
          <p:nvSpPr>
            <p:cNvPr id="73" name="ARCHITECTURE DIAGRAM"/>
            <p:cNvSpPr txBox="1"/>
            <p:nvPr/>
          </p:nvSpPr>
          <p:spPr>
            <a:xfrm>
              <a:off x="0" y="-1"/>
              <a:ext cx="4127374" cy="1016066"/>
            </a:xfrm>
            <a:prstGeom prst="rect">
              <a:avLst/>
            </a:prstGeom>
            <a:noFill/>
            <a:ln w="12700" cap="flat">
              <a:noFill/>
              <a:miter lim="400000"/>
            </a:ln>
            <a:effectLst/>
          </p:spPr>
          <p:txBody>
            <a:bodyPr wrap="square" lIns="45719" tIns="45719" rIns="45719" bIns="45719" numCol="1" anchor="ctr">
              <a:noAutofit/>
            </a:bodyPr>
            <a:lstStyle>
              <a:lvl1pPr algn="ctr">
                <a:defRPr sz="2800" b="1">
                  <a:solidFill>
                    <a:srgbClr val="FFFFFF"/>
                  </a:solidFill>
                </a:defRPr>
              </a:lvl1pPr>
            </a:lstStyle>
            <a:p>
              <a:r>
                <a:rPr lang="en-US" dirty="0"/>
                <a:t>DATASET IDENTIFICATION</a:t>
              </a:r>
              <a:endParaRPr dirty="0"/>
            </a:p>
          </p:txBody>
        </p:sp>
      </p:grpSp>
      <p:sp>
        <p:nvSpPr>
          <p:cNvPr id="2" name="Text Box 1"/>
          <p:cNvSpPr txBox="1"/>
          <p:nvPr/>
        </p:nvSpPr>
        <p:spPr>
          <a:xfrm>
            <a:off x="895350" y="1826895"/>
            <a:ext cx="7298690" cy="23456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noAutofit/>
          </a:bodyPr>
          <a:lstStyle/>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pPr>
            <a:r>
              <a:rPr kumimoji="0" lang="en-US" sz="18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rPr>
              <a:t>The dataset comprises Twitter data related to Indian political leaders Narendra Modi and Rahul Gandhi. Sourced from Kaggle, it includes tweets, user profiles, date and emotions . This dataset can be used for research and analysis, offering insights into public sentiment, political trends, and social media discussions.  When using this data, it's important to follow the rules of Twitter and give credit to Kaggle as the source of the data.</a:t>
            </a:r>
          </a:p>
        </p:txBody>
      </p:sp>
      <p:sp>
        <p:nvSpPr>
          <p:cNvPr id="6" name="Rectangle 5"/>
          <p:cNvSpPr/>
          <p:nvPr/>
        </p:nvSpPr>
        <p:spPr>
          <a:xfrm>
            <a:off x="7865806" y="5788646"/>
            <a:ext cx="1221570" cy="923330"/>
          </a:xfrm>
          <a:prstGeom prst="rect">
            <a:avLst/>
          </a:prstGeom>
          <a:noFill/>
        </p:spPr>
        <p:txBody>
          <a:bodyPr wrap="square" lIns="91440" tIns="45720" rIns="91440" bIns="45720">
            <a:spAutoFit/>
          </a:bodyPr>
          <a:lstStyle/>
          <a:p>
            <a:pPr algn="ctr"/>
            <a:r>
              <a:rPr lang="en-US" sz="5400" dirty="0" smtClean="0">
                <a:ln w="0"/>
                <a:solidFill>
                  <a:schemeClr val="tx1"/>
                </a:solidFill>
                <a:effectLst>
                  <a:outerShdw blurRad="38100" dist="19050" dir="2700000" algn="tl" rotWithShape="0">
                    <a:schemeClr val="dk1">
                      <a:alpha val="40000"/>
                    </a:schemeClr>
                  </a:outerShdw>
                </a:effectLst>
              </a:rPr>
              <a:t>10</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Group"/>
          <p:cNvGrpSpPr/>
          <p:nvPr/>
        </p:nvGrpSpPr>
        <p:grpSpPr>
          <a:xfrm>
            <a:off x="5016626" y="-101668"/>
            <a:ext cx="4127375" cy="1240186"/>
            <a:chOff x="0" y="-1"/>
            <a:chExt cx="4127374" cy="1016066"/>
          </a:xfrm>
        </p:grpSpPr>
        <p:sp>
          <p:nvSpPr>
            <p:cNvPr id="72" name="Rectangle"/>
            <p:cNvSpPr/>
            <p:nvPr/>
          </p:nvSpPr>
          <p:spPr>
            <a:xfrm>
              <a:off x="0" y="105899"/>
              <a:ext cx="4127374" cy="714354"/>
            </a:xfrm>
            <a:prstGeom prst="rect">
              <a:avLst/>
            </a:prstGeom>
            <a:solidFill>
              <a:srgbClr val="C00000"/>
            </a:solidFill>
            <a:ln w="25400" cap="flat">
              <a:solidFill>
                <a:srgbClr val="385D8A"/>
              </a:solidFill>
              <a:prstDash val="solid"/>
              <a:round/>
            </a:ln>
            <a:effectLst/>
          </p:spPr>
          <p:txBody>
            <a:bodyPr wrap="square" lIns="45719" tIns="45719" rIns="45719" bIns="45719" numCol="1" anchor="ctr">
              <a:noAutofit/>
            </a:bodyPr>
            <a:lstStyle/>
            <a:p>
              <a:pPr algn="ctr">
                <a:defRPr sz="2800" b="1">
                  <a:solidFill>
                    <a:srgbClr val="FFFFFF"/>
                  </a:solidFill>
                </a:defRPr>
              </a:pPr>
              <a:endParaRPr/>
            </a:p>
          </p:txBody>
        </p:sp>
        <p:sp>
          <p:nvSpPr>
            <p:cNvPr id="73" name="ARCHITECTURE DIAGRAM"/>
            <p:cNvSpPr txBox="1"/>
            <p:nvPr/>
          </p:nvSpPr>
          <p:spPr>
            <a:xfrm>
              <a:off x="0" y="-1"/>
              <a:ext cx="4127374" cy="1016066"/>
            </a:xfrm>
            <a:prstGeom prst="rect">
              <a:avLst/>
            </a:prstGeom>
            <a:noFill/>
            <a:ln w="12700" cap="flat">
              <a:noFill/>
              <a:miter lim="400000"/>
            </a:ln>
            <a:effectLst/>
          </p:spPr>
          <p:txBody>
            <a:bodyPr wrap="square" lIns="45719" tIns="45719" rIns="45719" bIns="45719" numCol="1" anchor="ctr">
              <a:noAutofit/>
            </a:bodyPr>
            <a:lstStyle>
              <a:lvl1pPr algn="ctr">
                <a:defRPr sz="2800" b="1">
                  <a:solidFill>
                    <a:srgbClr val="FFFFFF"/>
                  </a:solidFill>
                </a:defRPr>
              </a:lvl1pPr>
            </a:lstStyle>
            <a:p>
              <a:r>
                <a:rPr lang="en-US" dirty="0"/>
                <a:t>PREPROCESSING</a:t>
              </a:r>
              <a:endParaRPr dirty="0"/>
            </a:p>
          </p:txBody>
        </p:sp>
      </p:grpSp>
      <p:sp>
        <p:nvSpPr>
          <p:cNvPr id="2" name="Text Box 1"/>
          <p:cNvSpPr txBox="1"/>
          <p:nvPr/>
        </p:nvSpPr>
        <p:spPr>
          <a:xfrm>
            <a:off x="795655" y="1153795"/>
            <a:ext cx="7088505" cy="43999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noAutofit/>
          </a:bodyPr>
          <a:lstStyle/>
          <a:p>
            <a:pPr algn="just">
              <a:lnSpc>
                <a:spcPct val="107000"/>
              </a:lnSpc>
              <a:spcAft>
                <a:spcPts val="800"/>
              </a:spcAft>
            </a:pPr>
            <a:r>
              <a:rPr lang="en-US" kern="100" dirty="0">
                <a:latin typeface="Times New Roman" panose="02020603050405020304" pitchFamily="18" charset="0"/>
                <a:ea typeface="Calibri" panose="020F0502020204030204" pitchFamily="34" charset="0"/>
                <a:cs typeface="Mangal" panose="02040503050203030202" pitchFamily="18" charset="0"/>
                <a:sym typeface="+mn-ea"/>
              </a:rPr>
              <a:t>In preprocessing, firstly we removed duplicates and nulls value fields and then continued step by step as below:</a:t>
            </a:r>
          </a:p>
          <a:p>
            <a:pPr algn="just">
              <a:lnSpc>
                <a:spcPct val="107000"/>
              </a:lnSpc>
              <a:spcAft>
                <a:spcPts val="800"/>
              </a:spcAft>
            </a:pPr>
            <a:endParaRPr lang="en-US" kern="100" dirty="0">
              <a:latin typeface="Times New Roman" panose="02020603050405020304" pitchFamily="18" charset="0"/>
              <a:ea typeface="Calibri" panose="020F0502020204030204" pitchFamily="34" charset="0"/>
              <a:cs typeface="Mangal" panose="02040503050203030202" pitchFamily="18" charset="0"/>
            </a:endParaRPr>
          </a:p>
          <a:p>
            <a:pPr marL="342900" indent="-342900" algn="just">
              <a:lnSpc>
                <a:spcPct val="107000"/>
              </a:lnSpc>
              <a:spcAft>
                <a:spcPts val="800"/>
              </a:spcAft>
              <a:buAutoNum type="arabicPeriod"/>
            </a:pPr>
            <a:r>
              <a:rPr lang="en-US" kern="100" dirty="0">
                <a:latin typeface="Times New Roman" panose="02020603050405020304" pitchFamily="18" charset="0"/>
                <a:ea typeface="Calibri" panose="020F0502020204030204" pitchFamily="34" charset="0"/>
                <a:cs typeface="Mangal" panose="02040503050203030202" pitchFamily="18" charset="0"/>
                <a:sym typeface="+mn-ea"/>
              </a:rPr>
              <a:t>Tokenize</a:t>
            </a:r>
          </a:p>
          <a:p>
            <a:pPr marL="342900" indent="-342900" algn="just">
              <a:lnSpc>
                <a:spcPct val="107000"/>
              </a:lnSpc>
              <a:spcAft>
                <a:spcPts val="800"/>
              </a:spcAft>
              <a:buAutoNum type="arabicPeriod"/>
            </a:pPr>
            <a:r>
              <a:rPr lang="en-US" kern="100" dirty="0">
                <a:latin typeface="Times New Roman" panose="02020603050405020304" pitchFamily="18" charset="0"/>
                <a:ea typeface="Calibri" panose="020F0502020204030204" pitchFamily="34" charset="0"/>
                <a:cs typeface="Mangal" panose="02040503050203030202" pitchFamily="18" charset="0"/>
                <a:sym typeface="+mn-ea"/>
              </a:rPr>
              <a:t>Filter Tokens</a:t>
            </a:r>
          </a:p>
          <a:p>
            <a:pPr marL="342900" indent="-342900" algn="just">
              <a:lnSpc>
                <a:spcPct val="107000"/>
              </a:lnSpc>
              <a:spcAft>
                <a:spcPts val="800"/>
              </a:spcAft>
              <a:buAutoNum type="arabicPeriod"/>
            </a:pPr>
            <a:r>
              <a:rPr lang="en-US" kern="100" dirty="0">
                <a:latin typeface="Times New Roman" panose="02020603050405020304" pitchFamily="18" charset="0"/>
                <a:ea typeface="Calibri" panose="020F0502020204030204" pitchFamily="34" charset="0"/>
                <a:cs typeface="Mangal" panose="02040503050203030202" pitchFamily="18" charset="0"/>
                <a:sym typeface="+mn-ea"/>
              </a:rPr>
              <a:t>Lemmatization</a:t>
            </a:r>
          </a:p>
          <a:p>
            <a:pPr marL="342900" indent="-342900" algn="just">
              <a:lnSpc>
                <a:spcPct val="107000"/>
              </a:lnSpc>
              <a:spcAft>
                <a:spcPts val="800"/>
              </a:spcAft>
              <a:buAutoNum type="arabicPeriod"/>
            </a:pPr>
            <a:r>
              <a:rPr lang="en-US" kern="100" dirty="0">
                <a:latin typeface="Times New Roman" panose="02020603050405020304" pitchFamily="18" charset="0"/>
                <a:ea typeface="Calibri" panose="020F0502020204030204" pitchFamily="34" charset="0"/>
                <a:cs typeface="Mangal" panose="02040503050203030202" pitchFamily="18" charset="0"/>
                <a:sym typeface="+mn-ea"/>
              </a:rPr>
              <a:t>Stop Words Removal</a:t>
            </a:r>
          </a:p>
          <a:p>
            <a:pPr marL="342900" indent="-342900" algn="just">
              <a:lnSpc>
                <a:spcPct val="107000"/>
              </a:lnSpc>
              <a:spcAft>
                <a:spcPts val="800"/>
              </a:spcAft>
              <a:buAutoNum type="arabicPeriod"/>
            </a:pPr>
            <a:r>
              <a:rPr lang="en-US" kern="100" dirty="0">
                <a:latin typeface="Times New Roman" panose="02020603050405020304" pitchFamily="18" charset="0"/>
                <a:ea typeface="Calibri" panose="020F0502020204030204" pitchFamily="34" charset="0"/>
                <a:cs typeface="Mangal" panose="02040503050203030202" pitchFamily="18" charset="0"/>
                <a:sym typeface="+mn-ea"/>
              </a:rPr>
              <a:t>Generate n-Grams</a:t>
            </a:r>
          </a:p>
          <a:p>
            <a:pPr algn="just">
              <a:lnSpc>
                <a:spcPct val="107000"/>
              </a:lnSpc>
              <a:spcAft>
                <a:spcPts val="800"/>
              </a:spcAft>
            </a:pPr>
            <a:r>
              <a:rPr lang="en-US" kern="100" dirty="0">
                <a:latin typeface="Times New Roman" panose="02020603050405020304" pitchFamily="18" charset="0"/>
                <a:ea typeface="Calibri" panose="020F0502020204030204" pitchFamily="34" charset="0"/>
                <a:cs typeface="Mangal" panose="02040503050203030202" pitchFamily="18" charset="0"/>
                <a:sym typeface="+mn-ea"/>
              </a:rPr>
              <a:t>Finally, removed nulls value fields if any.</a:t>
            </a:r>
            <a:endParaRPr kumimoji="0" lang="en-US" sz="1800" b="0" i="0" u="none" strike="noStrike" kern="100" cap="none" spc="0" normalizeH="0" baseline="0" dirty="0">
              <a:ln>
                <a:noFill/>
              </a:ln>
              <a:solidFill>
                <a:srgbClr val="000000"/>
              </a:solidFill>
              <a:effectLst/>
              <a:uFillTx/>
              <a:latin typeface="Times New Roman" panose="02020603050405020304" pitchFamily="18" charset="0"/>
              <a:ea typeface="Calibri" panose="020F0502020204030204" pitchFamily="34" charset="0"/>
              <a:cs typeface="Mangal" panose="02040503050203030202" pitchFamily="18" charset="0"/>
              <a:sym typeface="+mn-ea"/>
            </a:endParaRPr>
          </a:p>
        </p:txBody>
      </p:sp>
      <p:sp>
        <p:nvSpPr>
          <p:cNvPr id="6" name="Rectangle 5"/>
          <p:cNvSpPr/>
          <p:nvPr/>
        </p:nvSpPr>
        <p:spPr>
          <a:xfrm>
            <a:off x="7757652" y="5788646"/>
            <a:ext cx="1329724"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11</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6" name="Group"/>
          <p:cNvGrpSpPr/>
          <p:nvPr/>
        </p:nvGrpSpPr>
        <p:grpSpPr>
          <a:xfrm>
            <a:off x="6096000" y="0"/>
            <a:ext cx="3048000" cy="762000"/>
            <a:chOff x="0" y="0"/>
            <a:chExt cx="3048000" cy="762000"/>
          </a:xfrm>
        </p:grpSpPr>
        <p:sp>
          <p:nvSpPr>
            <p:cNvPr id="124" name="Rectangle"/>
            <p:cNvSpPr/>
            <p:nvPr/>
          </p:nvSpPr>
          <p:spPr>
            <a:xfrm>
              <a:off x="0" y="0"/>
              <a:ext cx="3048000" cy="762000"/>
            </a:xfrm>
            <a:prstGeom prst="rect">
              <a:avLst/>
            </a:prstGeom>
            <a:solidFill>
              <a:srgbClr val="C00000"/>
            </a:solidFill>
            <a:ln w="25400" cap="flat">
              <a:solidFill>
                <a:srgbClr val="385D8A"/>
              </a:solidFill>
              <a:prstDash val="solid"/>
              <a:round/>
            </a:ln>
            <a:effectLst/>
          </p:spPr>
          <p:txBody>
            <a:bodyPr wrap="square" lIns="45719" tIns="45719" rIns="45719" bIns="45719" numCol="1" anchor="ctr">
              <a:noAutofit/>
            </a:bodyPr>
            <a:lstStyle/>
            <a:p>
              <a:pPr algn="ctr">
                <a:defRPr sz="2800" b="1">
                  <a:solidFill>
                    <a:srgbClr val="FFFFFF"/>
                  </a:solidFill>
                </a:defRPr>
              </a:pPr>
              <a:endParaRPr/>
            </a:p>
          </p:txBody>
        </p:sp>
        <p:sp>
          <p:nvSpPr>
            <p:cNvPr id="125" name="REFERENCES"/>
            <p:cNvSpPr txBox="1"/>
            <p:nvPr/>
          </p:nvSpPr>
          <p:spPr>
            <a:xfrm>
              <a:off x="0" y="139633"/>
              <a:ext cx="3048000" cy="482734"/>
            </a:xfrm>
            <a:prstGeom prst="rect">
              <a:avLst/>
            </a:prstGeom>
            <a:noFill/>
            <a:ln w="12700" cap="flat">
              <a:noFill/>
              <a:miter lim="400000"/>
            </a:ln>
            <a:effectLst/>
          </p:spPr>
          <p:txBody>
            <a:bodyPr wrap="square" lIns="45719" tIns="45719" rIns="45719" bIns="45719" numCol="1" anchor="ctr">
              <a:spAutoFit/>
            </a:bodyPr>
            <a:lstStyle>
              <a:lvl1pPr algn="ctr">
                <a:defRPr sz="2800" b="1">
                  <a:solidFill>
                    <a:srgbClr val="FFFFFF"/>
                  </a:solidFill>
                </a:defRPr>
              </a:lvl1pPr>
            </a:lstStyle>
            <a:p>
              <a:r>
                <a:t>REFERENCES</a:t>
              </a:r>
            </a:p>
          </p:txBody>
        </p:sp>
      </p:grpSp>
      <p:sp>
        <p:nvSpPr>
          <p:cNvPr id="127" name="[1] Shinnosuke Takamichi ; Tomoki Toda ; Alan W. Black ; Graham Neubig…"/>
          <p:cNvSpPr txBox="1"/>
          <p:nvPr/>
        </p:nvSpPr>
        <p:spPr>
          <a:xfrm>
            <a:off x="325120" y="750570"/>
            <a:ext cx="8403590" cy="5672455"/>
          </a:xfrm>
          <a:prstGeom prst="rect">
            <a:avLst/>
          </a:prstGeom>
          <a:ln w="12700">
            <a:miter lim="400000"/>
          </a:ln>
        </p:spPr>
        <p:txBody>
          <a:bodyPr lIns="45719" rIns="45719">
            <a:noAutofit/>
          </a:bodyPr>
          <a:lstStyle/>
          <a:p>
            <a:pPr algn="just"/>
            <a:r>
              <a:rPr lang="en-IN" sz="1500" dirty="0">
                <a:sym typeface="+mn-ea"/>
              </a:rPr>
              <a:t>1</a:t>
            </a:r>
            <a:r>
              <a:rPr sz="1500" dirty="0">
                <a:sym typeface="+mn-ea"/>
              </a:rPr>
              <a:t>. Palatino, M. Why the Fight for the Philippines Vice Presidency Matters. The Diplomat, 3 December 2021. Available online:</a:t>
            </a:r>
            <a:r>
              <a:rPr lang="en-US" sz="1500" dirty="0">
                <a:sym typeface="+mn-ea"/>
              </a:rPr>
              <a:t> </a:t>
            </a:r>
            <a:r>
              <a:rPr sz="1500" dirty="0">
                <a:sym typeface="+mn-ea"/>
              </a:rPr>
              <a:t>https://thediplomat.com/2021/12/why-the-fight-for-the-philippines-vice-presidency-matters/ (accessed on 10 June 2022).</a:t>
            </a:r>
            <a:endParaRPr sz="1500" dirty="0"/>
          </a:p>
          <a:p>
            <a:pPr algn="just"/>
            <a:r>
              <a:rPr lang="en-IN" sz="1500" dirty="0">
                <a:sym typeface="+mn-ea"/>
              </a:rPr>
              <a:t>2</a:t>
            </a:r>
            <a:r>
              <a:rPr sz="1500" dirty="0">
                <a:sym typeface="+mn-ea"/>
              </a:rPr>
              <a:t>. Baclig, C.E. TIMELINE: The 4-Year Robredo-Marcos POLL case, INQUIRER.NET, 16 February 2021. Available online: https://newsinfo.inquirer.net/1396547/the-4-year-robredo-marcos-vice-presidential-case (accessed on 10 June 2022).</a:t>
            </a:r>
            <a:endParaRPr sz="1500" dirty="0"/>
          </a:p>
          <a:p>
            <a:pPr algn="just"/>
            <a:r>
              <a:rPr lang="en-IN" sz="1500" dirty="0">
                <a:sym typeface="+mn-ea"/>
              </a:rPr>
              <a:t>3</a:t>
            </a:r>
            <a:r>
              <a:rPr sz="1500" dirty="0">
                <a:sym typeface="+mn-ea"/>
              </a:rPr>
              <a:t>. DW. Philippines: Marcos Jr. Wins Presidential Election Landslide, 9 May 2022. Available online: https://www.dw.com/en/philippines-marcos-jr-wins-presidential-election-landslide/a-61727645 (accessed on 10 June 2022).</a:t>
            </a:r>
            <a:endParaRPr sz="1500" dirty="0"/>
          </a:p>
          <a:p>
            <a:pPr algn="just"/>
            <a:r>
              <a:rPr lang="en-IN" sz="1500" dirty="0">
                <a:sym typeface="+mn-ea"/>
              </a:rPr>
              <a:t>4</a:t>
            </a:r>
            <a:r>
              <a:rPr sz="1500" dirty="0">
                <a:sym typeface="+mn-ea"/>
              </a:rPr>
              <a:t>. Mendoza, D.J. Reflections on the Philippine Presidential Race, 9 May 2022. Available online: https://www.bworldonline.com/opinion/2022/05/09/447235/reflections-on-the-philippine-presidential-race/ (accessed on 10 June 2022).</a:t>
            </a:r>
            <a:endParaRPr sz="1500" dirty="0"/>
          </a:p>
          <a:p>
            <a:pPr algn="just"/>
            <a:r>
              <a:rPr lang="en-IN" sz="1500" dirty="0">
                <a:sym typeface="+mn-ea"/>
              </a:rPr>
              <a:t>5</a:t>
            </a:r>
            <a:r>
              <a:rPr sz="1500" dirty="0">
                <a:sym typeface="+mn-ea"/>
              </a:rPr>
              <a:t>. StatCounter. Social Media Stats Philippines, June 2022. Available online:</a:t>
            </a:r>
            <a:r>
              <a:rPr lang="en-IN" sz="1500" dirty="0">
                <a:sym typeface="+mn-ea"/>
              </a:rPr>
              <a:t> </a:t>
            </a:r>
            <a:r>
              <a:rPr sz="1500" dirty="0">
                <a:sym typeface="+mn-ea"/>
              </a:rPr>
              <a:t>https://gs.statcounter.com/social-media-stats/all/philippines. (accessed on 23 July 2022).</a:t>
            </a:r>
            <a:endParaRPr sz="1500" dirty="0"/>
          </a:p>
          <a:p>
            <a:pPr algn="just"/>
            <a:r>
              <a:rPr lang="en-IN" sz="1500" dirty="0">
                <a:sym typeface="+mn-ea"/>
              </a:rPr>
              <a:t>6</a:t>
            </a:r>
            <a:r>
              <a:rPr sz="1500" dirty="0">
                <a:sym typeface="+mn-ea"/>
              </a:rPr>
              <a:t>. Mateo, J. Philippines Still World’s Social Media Capital–sudy. The Philippine Star, 3 February 2018. Available</a:t>
            </a:r>
            <a:r>
              <a:rPr lang="en-IN" sz="1500" dirty="0">
                <a:sym typeface="+mn-ea"/>
              </a:rPr>
              <a:t> </a:t>
            </a:r>
            <a:r>
              <a:rPr sz="1500" dirty="0">
                <a:sym typeface="+mn-ea"/>
              </a:rPr>
              <a:t>online:</a:t>
            </a:r>
          </a:p>
          <a:p>
            <a:pPr algn="just"/>
            <a:r>
              <a:rPr sz="1500" dirty="0">
                <a:sym typeface="+mn-ea"/>
              </a:rPr>
              <a:t>https://www.philstar.com/headlines/2018/02/03/1784052/philippines-still-worlds-social-media-capital-study/amp/ (accessed on23 July 2022).</a:t>
            </a:r>
            <a:endParaRPr sz="1500" dirty="0"/>
          </a:p>
          <a:p>
            <a:pPr algn="just"/>
            <a:r>
              <a:rPr lang="en-IN" sz="1500" dirty="0">
                <a:sym typeface="+mn-ea"/>
              </a:rPr>
              <a:t>7</a:t>
            </a:r>
            <a:r>
              <a:rPr sz="1500" dirty="0">
                <a:sym typeface="+mn-ea"/>
              </a:rPr>
              <a:t>. Investopedia. Web 2.0 and Web 3.0, 21 May 2022. Available online: https://www.investopedia.com/web-20-web-30-5208698</a:t>
            </a:r>
            <a:r>
              <a:rPr lang="en-US" sz="1500" dirty="0">
                <a:sym typeface="+mn-ea"/>
              </a:rPr>
              <a:t> </a:t>
            </a:r>
            <a:r>
              <a:rPr sz="1500" dirty="0">
                <a:sym typeface="+mn-ea"/>
              </a:rPr>
              <a:t>(accessed on 10 June 2022).</a:t>
            </a:r>
            <a:endParaRPr sz="1500" dirty="0"/>
          </a:p>
          <a:p>
            <a:pPr algn="just"/>
            <a:r>
              <a:rPr lang="en-IN" sz="1500" dirty="0">
                <a:sym typeface="+mn-ea"/>
              </a:rPr>
              <a:t>8</a:t>
            </a:r>
            <a:r>
              <a:rPr sz="1500" dirty="0">
                <a:sym typeface="+mn-ea"/>
              </a:rPr>
              <a:t>. Hubspot. What Is Twitter and How Does It Work? 29 January 2019. Available online:</a:t>
            </a:r>
            <a:r>
              <a:rPr lang="en-US" sz="1500" dirty="0">
                <a:sym typeface="+mn-ea"/>
              </a:rPr>
              <a:t> </a:t>
            </a:r>
            <a:r>
              <a:rPr sz="1500" dirty="0">
                <a:sym typeface="+mn-ea"/>
              </a:rPr>
              <a:t>https://blog.hubspot.com/marketing/what-is-twitter (accessed on 10 June 2022).</a:t>
            </a:r>
            <a:endParaRPr sz="1500" dirty="0"/>
          </a:p>
          <a:p>
            <a:pPr algn="just"/>
            <a:r>
              <a:rPr lang="en-IN" sz="1500" dirty="0">
                <a:sym typeface="+mn-ea"/>
              </a:rPr>
              <a:t>9</a:t>
            </a:r>
            <a:r>
              <a:rPr sz="1500" dirty="0">
                <a:sym typeface="+mn-ea"/>
              </a:rPr>
              <a:t>. Bansala, B.; Srivastava, S. On predicting elections with hybrid topic based sentiment analysis of tweets. Procedia Comput. Sci.</a:t>
            </a:r>
            <a:r>
              <a:rPr lang="en-US" sz="1500" dirty="0">
                <a:sym typeface="+mn-ea"/>
              </a:rPr>
              <a:t> </a:t>
            </a:r>
            <a:r>
              <a:rPr sz="1500" dirty="0">
                <a:sym typeface="+mn-ea"/>
              </a:rPr>
              <a:t>2018, 135, 346–353. [CrossRef]</a:t>
            </a:r>
            <a:endParaRPr sz="1500" dirty="0"/>
          </a:p>
          <a:p>
            <a:pPr algn="l"/>
            <a:endParaRPr sz="1500" dirty="0"/>
          </a:p>
        </p:txBody>
      </p:sp>
      <p:sp>
        <p:nvSpPr>
          <p:cNvPr id="6" name="Rectangle 5"/>
          <p:cNvSpPr/>
          <p:nvPr/>
        </p:nvSpPr>
        <p:spPr>
          <a:xfrm>
            <a:off x="8013290" y="5788646"/>
            <a:ext cx="1074086" cy="923330"/>
          </a:xfrm>
          <a:prstGeom prst="rect">
            <a:avLst/>
          </a:prstGeom>
          <a:noFill/>
        </p:spPr>
        <p:txBody>
          <a:bodyPr wrap="square" lIns="91440" tIns="45720" rIns="91440" bIns="45720">
            <a:spAutoFit/>
          </a:bodyPr>
          <a:lstStyle/>
          <a:p>
            <a:pPr algn="ctr"/>
            <a:r>
              <a:rPr lang="en-US" sz="5400" dirty="0" smtClean="0">
                <a:ln w="0"/>
                <a:solidFill>
                  <a:schemeClr val="tx1"/>
                </a:solidFill>
                <a:effectLst>
                  <a:outerShdw blurRad="38100" dist="19050" dir="2700000" algn="tl" rotWithShape="0">
                    <a:schemeClr val="dk1">
                      <a:alpha val="40000"/>
                    </a:schemeClr>
                  </a:outerShdw>
                </a:effectLst>
              </a:rPr>
              <a:t>12</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1" name="Group"/>
          <p:cNvGrpSpPr/>
          <p:nvPr/>
        </p:nvGrpSpPr>
        <p:grpSpPr>
          <a:xfrm>
            <a:off x="990600" y="2362200"/>
            <a:ext cx="7010400" cy="1600200"/>
            <a:chOff x="0" y="0"/>
            <a:chExt cx="7010400" cy="1600200"/>
          </a:xfrm>
        </p:grpSpPr>
        <p:sp>
          <p:nvSpPr>
            <p:cNvPr id="129" name="Rectangle"/>
            <p:cNvSpPr/>
            <p:nvPr/>
          </p:nvSpPr>
          <p:spPr>
            <a:xfrm>
              <a:off x="0" y="0"/>
              <a:ext cx="7010400" cy="1600200"/>
            </a:xfrm>
            <a:prstGeom prst="rect">
              <a:avLst/>
            </a:prstGeom>
            <a:solidFill>
              <a:schemeClr val="accent5"/>
            </a:solidFill>
            <a:ln w="25400" cap="flat">
              <a:solidFill>
                <a:srgbClr val="385D8A"/>
              </a:solidFill>
              <a:prstDash val="solid"/>
              <a:round/>
            </a:ln>
            <a:effectLst/>
          </p:spPr>
          <p:txBody>
            <a:bodyPr wrap="square" lIns="45719" tIns="45719" rIns="45719" bIns="45719" numCol="1" anchor="ctr">
              <a:noAutofit/>
            </a:bodyPr>
            <a:lstStyle/>
            <a:p>
              <a:pPr algn="ctr">
                <a:defRPr sz="3200" b="1"/>
              </a:pPr>
              <a:endParaRPr/>
            </a:p>
          </p:txBody>
        </p:sp>
        <p:sp>
          <p:nvSpPr>
            <p:cNvPr id="130" name="THANK YOU"/>
            <p:cNvSpPr txBox="1"/>
            <p:nvPr/>
          </p:nvSpPr>
          <p:spPr>
            <a:xfrm>
              <a:off x="0" y="528062"/>
              <a:ext cx="7010400" cy="544076"/>
            </a:xfrm>
            <a:prstGeom prst="rect">
              <a:avLst/>
            </a:prstGeom>
            <a:noFill/>
            <a:ln w="12700" cap="flat">
              <a:noFill/>
              <a:miter lim="400000"/>
            </a:ln>
            <a:effectLst/>
          </p:spPr>
          <p:txBody>
            <a:bodyPr wrap="square" lIns="45719" tIns="45719" rIns="45719" bIns="45719" numCol="1" anchor="ctr">
              <a:spAutoFit/>
            </a:bodyPr>
            <a:lstStyle>
              <a:lvl1pPr algn="ctr">
                <a:defRPr sz="3200" b="1"/>
              </a:lvl1pPr>
            </a:lstStyle>
            <a:p>
              <a:r>
                <a:t>THANK YOU</a:t>
              </a:r>
            </a:p>
          </p:txBody>
        </p:sp>
      </p:grpSp>
      <p:sp>
        <p:nvSpPr>
          <p:cNvPr id="5" name="Rectangle 4"/>
          <p:cNvSpPr/>
          <p:nvPr/>
        </p:nvSpPr>
        <p:spPr>
          <a:xfrm>
            <a:off x="8001000" y="5788646"/>
            <a:ext cx="1086376"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13</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p:cNvGrpSpPr/>
          <p:nvPr/>
        </p:nvGrpSpPr>
        <p:grpSpPr>
          <a:xfrm>
            <a:off x="6324600" y="0"/>
            <a:ext cx="2819400" cy="533400"/>
            <a:chOff x="0" y="0"/>
            <a:chExt cx="2819400" cy="533400"/>
          </a:xfrm>
        </p:grpSpPr>
        <p:sp>
          <p:nvSpPr>
            <p:cNvPr id="27" name="Rectangle"/>
            <p:cNvSpPr/>
            <p:nvPr/>
          </p:nvSpPr>
          <p:spPr>
            <a:xfrm>
              <a:off x="0" y="0"/>
              <a:ext cx="2819400" cy="533400"/>
            </a:xfrm>
            <a:prstGeom prst="rect">
              <a:avLst/>
            </a:prstGeom>
            <a:solidFill>
              <a:srgbClr val="C00000"/>
            </a:solidFill>
            <a:ln w="25400" cap="flat">
              <a:solidFill>
                <a:srgbClr val="385D8A"/>
              </a:solidFill>
              <a:prstDash val="solid"/>
              <a:round/>
            </a:ln>
            <a:effectLst/>
          </p:spPr>
          <p:txBody>
            <a:bodyPr wrap="square" lIns="45719" tIns="45719" rIns="45719" bIns="45719" numCol="1" anchor="ctr">
              <a:noAutofit/>
            </a:bodyPr>
            <a:lstStyle/>
            <a:p>
              <a:pPr algn="ctr">
                <a:defRPr sz="2800" b="1">
                  <a:solidFill>
                    <a:srgbClr val="FFFFFF"/>
                  </a:solidFill>
                </a:defRPr>
              </a:pPr>
              <a:endParaRPr/>
            </a:p>
          </p:txBody>
        </p:sp>
        <p:sp>
          <p:nvSpPr>
            <p:cNvPr id="28" name="OUTLINE"/>
            <p:cNvSpPr txBox="1"/>
            <p:nvPr/>
          </p:nvSpPr>
          <p:spPr>
            <a:xfrm>
              <a:off x="0" y="25333"/>
              <a:ext cx="2819400" cy="482734"/>
            </a:xfrm>
            <a:prstGeom prst="rect">
              <a:avLst/>
            </a:prstGeom>
            <a:noFill/>
            <a:ln w="12700" cap="flat">
              <a:noFill/>
              <a:miter lim="400000"/>
            </a:ln>
            <a:effectLst/>
          </p:spPr>
          <p:txBody>
            <a:bodyPr wrap="square" lIns="45719" tIns="45719" rIns="45719" bIns="45719" numCol="1" anchor="ctr">
              <a:spAutoFit/>
            </a:bodyPr>
            <a:lstStyle>
              <a:lvl1pPr algn="ctr">
                <a:defRPr sz="2800" b="1">
                  <a:solidFill>
                    <a:srgbClr val="FFFFFF"/>
                  </a:solidFill>
                </a:defRPr>
              </a:lvl1pPr>
            </a:lstStyle>
            <a:p>
              <a:r>
                <a:t>OUTLINE</a:t>
              </a:r>
            </a:p>
          </p:txBody>
        </p:sp>
      </p:grpSp>
      <p:sp>
        <p:nvSpPr>
          <p:cNvPr id="30" name="Abstract…"/>
          <p:cNvSpPr txBox="1"/>
          <p:nvPr/>
        </p:nvSpPr>
        <p:spPr>
          <a:xfrm>
            <a:off x="540532" y="667373"/>
            <a:ext cx="6858001" cy="5565947"/>
          </a:xfrm>
          <a:prstGeom prst="rect">
            <a:avLst/>
          </a:prstGeom>
          <a:ln w="12700">
            <a:miter lim="400000"/>
          </a:ln>
        </p:spPr>
        <p:txBody>
          <a:bodyPr lIns="45719" rIns="45719">
            <a:spAutoFit/>
          </a:bodyPr>
          <a:lstStyle/>
          <a:p>
            <a:pPr algn="just">
              <a:lnSpc>
                <a:spcPct val="150000"/>
              </a:lnSpc>
              <a:buClr>
                <a:srgbClr val="920000"/>
              </a:buClr>
              <a:buSzPct val="100000"/>
              <a:buChar char="❖"/>
              <a:defRPr sz="2400">
                <a:solidFill>
                  <a:srgbClr val="0D0D0D"/>
                </a:solidFill>
              </a:defRPr>
            </a:pPr>
            <a:r>
              <a:rPr lang="en-US" dirty="0"/>
              <a:t>Title</a:t>
            </a:r>
            <a:endParaRPr dirty="0"/>
          </a:p>
          <a:p>
            <a:pPr algn="just">
              <a:lnSpc>
                <a:spcPct val="150000"/>
              </a:lnSpc>
              <a:buClr>
                <a:srgbClr val="920000"/>
              </a:buClr>
              <a:buSzPct val="100000"/>
              <a:buChar char="❖"/>
              <a:defRPr sz="2400">
                <a:solidFill>
                  <a:srgbClr val="0D0D0D"/>
                </a:solidFill>
              </a:defRPr>
            </a:pPr>
            <a:r>
              <a:rPr dirty="0"/>
              <a:t>Literature survey</a:t>
            </a:r>
            <a:endParaRPr lang="en-US" dirty="0"/>
          </a:p>
          <a:p>
            <a:pPr algn="just">
              <a:lnSpc>
                <a:spcPct val="150000"/>
              </a:lnSpc>
              <a:buClr>
                <a:srgbClr val="920000"/>
              </a:buClr>
              <a:buSzPct val="100000"/>
              <a:buChar char="❖"/>
              <a:defRPr sz="2400">
                <a:solidFill>
                  <a:srgbClr val="0D0D0D"/>
                </a:solidFill>
              </a:defRPr>
            </a:pPr>
            <a:r>
              <a:rPr lang="en-US" dirty="0"/>
              <a:t>O</a:t>
            </a:r>
            <a:r>
              <a:rPr lang="en-IN" dirty="0" err="1"/>
              <a:t>bjectives</a:t>
            </a:r>
            <a:endParaRPr dirty="0"/>
          </a:p>
          <a:p>
            <a:pPr algn="just">
              <a:lnSpc>
                <a:spcPct val="150000"/>
              </a:lnSpc>
              <a:buClr>
                <a:srgbClr val="920000"/>
              </a:buClr>
              <a:buSzPct val="100000"/>
              <a:buChar char="❖"/>
              <a:defRPr sz="2400">
                <a:solidFill>
                  <a:srgbClr val="0D0D0D"/>
                </a:solidFill>
              </a:defRPr>
            </a:pPr>
            <a:r>
              <a:rPr dirty="0"/>
              <a:t>Existing System Limitations</a:t>
            </a:r>
            <a:endParaRPr lang="en-US" dirty="0"/>
          </a:p>
          <a:p>
            <a:pPr algn="just">
              <a:lnSpc>
                <a:spcPct val="150000"/>
              </a:lnSpc>
              <a:buClr>
                <a:srgbClr val="920000"/>
              </a:buClr>
              <a:buSzPct val="100000"/>
              <a:buChar char="❖"/>
              <a:defRPr sz="2400">
                <a:solidFill>
                  <a:srgbClr val="0D0D0D"/>
                </a:solidFill>
              </a:defRPr>
            </a:pPr>
            <a:r>
              <a:rPr lang="en-US" dirty="0"/>
              <a:t>P</a:t>
            </a:r>
            <a:r>
              <a:rPr lang="en-IN" dirty="0" err="1"/>
              <a:t>roposed</a:t>
            </a:r>
            <a:r>
              <a:rPr lang="en-IN" dirty="0"/>
              <a:t> System</a:t>
            </a:r>
          </a:p>
          <a:p>
            <a:pPr algn="just">
              <a:lnSpc>
                <a:spcPct val="150000"/>
              </a:lnSpc>
              <a:buClr>
                <a:srgbClr val="920000"/>
              </a:buClr>
              <a:buSzPct val="100000"/>
              <a:buChar char="❖"/>
              <a:defRPr sz="2400">
                <a:solidFill>
                  <a:srgbClr val="0D0D0D"/>
                </a:solidFill>
              </a:defRPr>
            </a:pPr>
            <a:r>
              <a:rPr lang="en-IN" dirty="0"/>
              <a:t>System Architecture</a:t>
            </a:r>
          </a:p>
          <a:p>
            <a:pPr algn="just">
              <a:lnSpc>
                <a:spcPct val="150000"/>
              </a:lnSpc>
              <a:buClr>
                <a:srgbClr val="920000"/>
              </a:buClr>
              <a:buSzPct val="100000"/>
              <a:buChar char="❖"/>
              <a:defRPr sz="2400">
                <a:solidFill>
                  <a:srgbClr val="0D0D0D"/>
                </a:solidFill>
              </a:defRPr>
            </a:pPr>
            <a:r>
              <a:rPr lang="en-US" dirty="0"/>
              <a:t>T</a:t>
            </a:r>
            <a:r>
              <a:rPr lang="en-IN" dirty="0" err="1"/>
              <a:t>ool</a:t>
            </a:r>
            <a:r>
              <a:rPr lang="en-IN" dirty="0"/>
              <a:t> Findings</a:t>
            </a:r>
          </a:p>
          <a:p>
            <a:pPr algn="just">
              <a:lnSpc>
                <a:spcPct val="150000"/>
              </a:lnSpc>
              <a:buClr>
                <a:srgbClr val="920000"/>
              </a:buClr>
              <a:buSzPct val="100000"/>
              <a:buChar char="❖"/>
              <a:defRPr sz="2400">
                <a:solidFill>
                  <a:srgbClr val="0D0D0D"/>
                </a:solidFill>
              </a:defRPr>
            </a:pPr>
            <a:r>
              <a:rPr lang="en-US" dirty="0"/>
              <a:t>D</a:t>
            </a:r>
            <a:r>
              <a:rPr lang="en-IN" dirty="0" err="1"/>
              <a:t>ata</a:t>
            </a:r>
            <a:r>
              <a:rPr lang="en-IN" dirty="0"/>
              <a:t> set Identification</a:t>
            </a:r>
          </a:p>
          <a:p>
            <a:pPr algn="just">
              <a:lnSpc>
                <a:spcPct val="150000"/>
              </a:lnSpc>
              <a:buClr>
                <a:srgbClr val="920000"/>
              </a:buClr>
              <a:buSzPct val="100000"/>
              <a:buChar char="❖"/>
              <a:defRPr sz="2400">
                <a:solidFill>
                  <a:srgbClr val="0D0D0D"/>
                </a:solidFill>
              </a:defRPr>
            </a:pPr>
            <a:r>
              <a:rPr lang="en-US" dirty="0"/>
              <a:t>P</a:t>
            </a:r>
            <a:r>
              <a:rPr lang="en-IN" dirty="0"/>
              <a:t>re-processing</a:t>
            </a:r>
            <a:endParaRPr dirty="0"/>
          </a:p>
          <a:p>
            <a:pPr algn="just">
              <a:lnSpc>
                <a:spcPct val="150000"/>
              </a:lnSpc>
              <a:buClr>
                <a:srgbClr val="920000"/>
              </a:buClr>
              <a:buSzPct val="100000"/>
              <a:buChar char="❖"/>
              <a:defRPr sz="2400">
                <a:solidFill>
                  <a:srgbClr val="0D0D0D"/>
                </a:solidFill>
              </a:defRPr>
            </a:pPr>
            <a:r>
              <a:rPr dirty="0"/>
              <a:t>References</a:t>
            </a:r>
          </a:p>
        </p:txBody>
      </p:sp>
      <p:sp>
        <p:nvSpPr>
          <p:cNvPr id="2" name="Rectangle 1"/>
          <p:cNvSpPr/>
          <p:nvPr/>
        </p:nvSpPr>
        <p:spPr>
          <a:xfrm>
            <a:off x="8367264" y="5771655"/>
            <a:ext cx="530915"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2</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p:cNvGrpSpPr/>
          <p:nvPr/>
        </p:nvGrpSpPr>
        <p:grpSpPr>
          <a:xfrm>
            <a:off x="6172200" y="0"/>
            <a:ext cx="2971800" cy="609600"/>
            <a:chOff x="0" y="0"/>
            <a:chExt cx="2971800" cy="609600"/>
          </a:xfrm>
        </p:grpSpPr>
        <p:sp>
          <p:nvSpPr>
            <p:cNvPr id="32" name="Rectangle"/>
            <p:cNvSpPr/>
            <p:nvPr/>
          </p:nvSpPr>
          <p:spPr>
            <a:xfrm>
              <a:off x="0" y="0"/>
              <a:ext cx="2971800" cy="609600"/>
            </a:xfrm>
            <a:prstGeom prst="rect">
              <a:avLst/>
            </a:prstGeom>
            <a:solidFill>
              <a:srgbClr val="C00000"/>
            </a:solidFill>
            <a:ln w="25400" cap="flat">
              <a:solidFill>
                <a:srgbClr val="385D8A"/>
              </a:solidFill>
              <a:prstDash val="solid"/>
              <a:round/>
            </a:ln>
            <a:effectLst/>
          </p:spPr>
          <p:txBody>
            <a:bodyPr wrap="square" lIns="45719" tIns="45719" rIns="45719" bIns="45719" numCol="1" anchor="ctr">
              <a:noAutofit/>
            </a:bodyPr>
            <a:lstStyle/>
            <a:p>
              <a:pPr algn="ctr">
                <a:defRPr sz="2800" b="1">
                  <a:solidFill>
                    <a:srgbClr val="FFFFFF"/>
                  </a:solidFill>
                </a:defRPr>
              </a:pPr>
              <a:endParaRPr/>
            </a:p>
          </p:txBody>
        </p:sp>
        <p:sp>
          <p:nvSpPr>
            <p:cNvPr id="33" name="OBJECTIVE"/>
            <p:cNvSpPr txBox="1"/>
            <p:nvPr/>
          </p:nvSpPr>
          <p:spPr>
            <a:xfrm>
              <a:off x="0" y="43191"/>
              <a:ext cx="2971800" cy="523218"/>
            </a:xfrm>
            <a:prstGeom prst="rect">
              <a:avLst/>
            </a:prstGeom>
            <a:noFill/>
            <a:ln w="12700" cap="flat">
              <a:noFill/>
              <a:miter lim="400000"/>
            </a:ln>
            <a:effectLst/>
          </p:spPr>
          <p:txBody>
            <a:bodyPr wrap="square" lIns="45719" tIns="45719" rIns="45719" bIns="45719" numCol="1" anchor="ctr">
              <a:spAutoFit/>
            </a:bodyPr>
            <a:lstStyle>
              <a:lvl1pPr algn="ctr">
                <a:defRPr sz="2800" b="1">
                  <a:solidFill>
                    <a:srgbClr val="FFFFFF"/>
                  </a:solidFill>
                </a:defRPr>
              </a:lvl1pPr>
            </a:lstStyle>
            <a:p>
              <a:r>
                <a:rPr dirty="0"/>
                <a:t>OBJECTIVE</a:t>
              </a:r>
              <a:r>
                <a:rPr lang="en-US" dirty="0"/>
                <a:t>S</a:t>
              </a:r>
              <a:endParaRPr dirty="0"/>
            </a:p>
          </p:txBody>
        </p:sp>
      </p:grpSp>
      <p:sp>
        <p:nvSpPr>
          <p:cNvPr id="35" name="It is known that the technological advancements are increasing at a faster pace. But the utilisation of technologies in various sectors are very low. It is known that most of the people find it difficult to detect the text from the paper and books. So we propose a system where the text images can be extracted by the system and given to the Pi. The Pi processes the text images and reads out the content using speaker. This enables the use of text to speech conversion."/>
          <p:cNvSpPr txBox="1"/>
          <p:nvPr/>
        </p:nvSpPr>
        <p:spPr>
          <a:xfrm>
            <a:off x="876300" y="1066800"/>
            <a:ext cx="7505700" cy="2861310"/>
          </a:xfrm>
          <a:prstGeom prst="rect">
            <a:avLst/>
          </a:prstGeom>
          <a:ln w="12700">
            <a:miter lim="400000"/>
          </a:ln>
        </p:spPr>
        <p:txBody>
          <a:bodyPr lIns="45719" rIns="45719">
            <a:spAutoFit/>
          </a:bodyPr>
          <a:lstStyle>
            <a:lvl1pPr algn="just">
              <a:defRPr sz="2400">
                <a:effectLst>
                  <a:outerShdw blurRad="12700" dist="25400" dir="2700000" rotWithShape="0">
                    <a:srgbClr val="DDDDDD"/>
                  </a:outerShdw>
                </a:effectLst>
              </a:defRPr>
            </a:lvl1pPr>
          </a:lstStyle>
          <a:p>
            <a:pPr marL="285750" indent="-285750" algn="just">
              <a:buFont typeface="Arial" panose="020B0604020202020204" pitchFamily="34" charset="0"/>
              <a:buChar char="•"/>
            </a:pPr>
            <a:r>
              <a:rPr lang="en-US" sz="1800" dirty="0" smtClean="0">
                <a:sym typeface="+mn-ea"/>
              </a:rPr>
              <a:t>Manual </a:t>
            </a:r>
            <a:r>
              <a:rPr lang="en-US" sz="1800" dirty="0">
                <a:sym typeface="+mn-ea"/>
              </a:rPr>
              <a:t>labeling is no longer feasible due to the massive volume of Twitter data</a:t>
            </a:r>
            <a:r>
              <a:rPr lang="en-US" sz="1800" dirty="0" smtClean="0">
                <a:sym typeface="+mn-ea"/>
              </a:rPr>
              <a:t>.</a:t>
            </a:r>
            <a:endParaRPr lang="en-US" sz="1800" dirty="0" smtClean="0"/>
          </a:p>
          <a:p>
            <a:pPr marL="285750" indent="-285750" algn="just">
              <a:buFont typeface="Arial" panose="020B0604020202020204" pitchFamily="34" charset="0"/>
              <a:buChar char="•"/>
            </a:pPr>
            <a:r>
              <a:rPr lang="en-US" sz="1800" dirty="0" smtClean="0">
                <a:sym typeface="+mn-ea"/>
              </a:rPr>
              <a:t>Sentiment </a:t>
            </a:r>
            <a:r>
              <a:rPr lang="en-US" sz="1800" dirty="0">
                <a:sym typeface="+mn-ea"/>
              </a:rPr>
              <a:t>analysis covers both English and Tagalog, which introduces language diversity challenges</a:t>
            </a:r>
            <a:r>
              <a:rPr lang="en-US" sz="1800" dirty="0" smtClean="0">
                <a:sym typeface="+mn-ea"/>
              </a:rPr>
              <a:t>.</a:t>
            </a:r>
            <a:endParaRPr lang="en-US" sz="1800" dirty="0" smtClean="0"/>
          </a:p>
          <a:p>
            <a:pPr marL="285750" indent="-285750" algn="just">
              <a:buFont typeface="Arial" panose="020B0604020202020204" pitchFamily="34" charset="0"/>
              <a:buChar char="•"/>
            </a:pPr>
            <a:r>
              <a:rPr lang="en-US" sz="1800" dirty="0">
                <a:sym typeface="+mn-ea"/>
              </a:rPr>
              <a:t>Using Natural Language Processing techniques, these tweets were annotated, processed, and trained to classify both English and Tagalog tweets into three polarities: positive, neutral, and negative. </a:t>
            </a:r>
            <a:endParaRPr lang="en-US" sz="1800" dirty="0" smtClean="0"/>
          </a:p>
          <a:p>
            <a:pPr marL="285750" indent="-285750" algn="just">
              <a:buFont typeface="Arial" panose="020B0604020202020204" pitchFamily="34" charset="0"/>
              <a:buChar char="•"/>
            </a:pPr>
            <a:r>
              <a:rPr lang="en-US" sz="1800" dirty="0">
                <a:sym typeface="+mn-ea"/>
              </a:rPr>
              <a:t>Using Self-Training with Multinomial Naïve Bayes and 30% unlabeled data achieved an accuracy of 84.83</a:t>
            </a:r>
            <a:r>
              <a:rPr lang="en-US" sz="1800" dirty="0" smtClean="0">
                <a:sym typeface="+mn-ea"/>
              </a:rPr>
              <a:t>%,</a:t>
            </a:r>
            <a:r>
              <a:rPr lang="en-US" sz="1800" dirty="0">
                <a:sym typeface="+mn-ea"/>
              </a:rPr>
              <a:t> exceeding prior Twitter-based studies in the Philippines.</a:t>
            </a:r>
            <a:endParaRPr sz="1800" dirty="0"/>
          </a:p>
        </p:txBody>
      </p:sp>
      <p:sp>
        <p:nvSpPr>
          <p:cNvPr id="6" name="Rectangle 5"/>
          <p:cNvSpPr/>
          <p:nvPr/>
        </p:nvSpPr>
        <p:spPr>
          <a:xfrm>
            <a:off x="8342838" y="5788646"/>
            <a:ext cx="744538" cy="923330"/>
          </a:xfrm>
          <a:prstGeom prst="rect">
            <a:avLst/>
          </a:prstGeom>
          <a:noFill/>
        </p:spPr>
        <p:txBody>
          <a:bodyPr wrap="square" lIns="91440" tIns="45720" rIns="91440" bIns="45720">
            <a:spAutoFit/>
          </a:bodyPr>
          <a:lstStyle/>
          <a:p>
            <a:pPr algn="ctr"/>
            <a:r>
              <a:rPr lang="en-US" sz="5400" dirty="0">
                <a:ln w="0"/>
                <a:solidFill>
                  <a:schemeClr val="tx1"/>
                </a:solidFill>
                <a:effectLst>
                  <a:outerShdw blurRad="38100" dist="19050" dir="2700000" algn="tl" rotWithShape="0">
                    <a:schemeClr val="dk1">
                      <a:alpha val="40000"/>
                    </a:schemeClr>
                  </a:outerShdw>
                </a:effectLst>
              </a:rPr>
              <a:t>3</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p:cNvGrpSpPr/>
          <p:nvPr/>
        </p:nvGrpSpPr>
        <p:grpSpPr>
          <a:xfrm>
            <a:off x="2590800" y="0"/>
            <a:ext cx="6553200" cy="914400"/>
            <a:chOff x="0" y="0"/>
            <a:chExt cx="6553200" cy="914400"/>
          </a:xfrm>
        </p:grpSpPr>
        <p:sp>
          <p:nvSpPr>
            <p:cNvPr id="37" name="Rectangle"/>
            <p:cNvSpPr/>
            <p:nvPr/>
          </p:nvSpPr>
          <p:spPr>
            <a:xfrm>
              <a:off x="0" y="0"/>
              <a:ext cx="6553200" cy="914400"/>
            </a:xfrm>
            <a:prstGeom prst="rect">
              <a:avLst/>
            </a:prstGeom>
            <a:solidFill>
              <a:srgbClr val="C00000"/>
            </a:solidFill>
            <a:ln w="25400" cap="flat">
              <a:solidFill>
                <a:srgbClr val="385D8A"/>
              </a:solidFill>
              <a:prstDash val="solid"/>
              <a:round/>
            </a:ln>
            <a:effectLst/>
          </p:spPr>
          <p:txBody>
            <a:bodyPr wrap="square" lIns="45719" tIns="45719" rIns="45719" bIns="45719" numCol="1" anchor="ctr">
              <a:noAutofit/>
            </a:bodyPr>
            <a:lstStyle/>
            <a:p>
              <a:pPr algn="ctr">
                <a:defRPr sz="2800" b="1">
                  <a:solidFill>
                    <a:srgbClr val="FFFFFF"/>
                  </a:solidFill>
                </a:defRPr>
              </a:pPr>
              <a:endParaRPr/>
            </a:p>
          </p:txBody>
        </p:sp>
        <p:sp>
          <p:nvSpPr>
            <p:cNvPr id="38" name="LITERATURE SURVEY"/>
            <p:cNvSpPr txBox="1"/>
            <p:nvPr/>
          </p:nvSpPr>
          <p:spPr>
            <a:xfrm>
              <a:off x="0" y="215833"/>
              <a:ext cx="6553200" cy="482734"/>
            </a:xfrm>
            <a:prstGeom prst="rect">
              <a:avLst/>
            </a:prstGeom>
            <a:noFill/>
            <a:ln w="12700" cap="flat">
              <a:noFill/>
              <a:miter lim="400000"/>
            </a:ln>
            <a:effectLst/>
          </p:spPr>
          <p:txBody>
            <a:bodyPr wrap="square" lIns="45719" tIns="45719" rIns="45719" bIns="45719" numCol="1" anchor="ctr">
              <a:spAutoFit/>
            </a:bodyPr>
            <a:lstStyle>
              <a:lvl1pPr algn="ctr">
                <a:defRPr sz="2800" b="1">
                  <a:solidFill>
                    <a:srgbClr val="FFFFFF"/>
                  </a:solidFill>
                </a:defRPr>
              </a:lvl1pPr>
            </a:lstStyle>
            <a:p>
              <a:r>
                <a:t>LITERATURE SURVEY</a:t>
              </a:r>
            </a:p>
          </p:txBody>
        </p:sp>
      </p:grpSp>
      <p:sp>
        <p:nvSpPr>
          <p:cNvPr id="40" name="Related Work-1:…"/>
          <p:cNvSpPr txBox="1"/>
          <p:nvPr/>
        </p:nvSpPr>
        <p:spPr>
          <a:xfrm>
            <a:off x="304800" y="381635"/>
            <a:ext cx="8305800" cy="1065530"/>
          </a:xfrm>
          <a:prstGeom prst="rect">
            <a:avLst/>
          </a:prstGeom>
          <a:ln w="12700">
            <a:miter lim="400000"/>
          </a:ln>
        </p:spPr>
        <p:txBody>
          <a:bodyPr lIns="45719" rIns="45719">
            <a:spAutoFit/>
          </a:bodyPr>
          <a:lstStyle/>
          <a:p>
            <a:pPr>
              <a:defRPr sz="2000" b="1"/>
            </a:pPr>
            <a:r>
              <a:rPr dirty="0"/>
              <a:t>Related Work-1:</a:t>
            </a:r>
          </a:p>
          <a:p>
            <a:pPr>
              <a:spcBef>
                <a:spcPts val="400"/>
              </a:spcBef>
              <a:defRPr sz="2000" b="1"/>
            </a:pPr>
            <a:r>
              <a:rPr dirty="0"/>
              <a:t>	</a:t>
            </a:r>
            <a:r>
              <a:rPr lang="en-US" dirty="0"/>
              <a:t>		.</a:t>
            </a:r>
          </a:p>
          <a:p>
            <a:pPr>
              <a:defRPr sz="2000" b="1"/>
            </a:pPr>
            <a:endParaRPr lang="en-US" dirty="0"/>
          </a:p>
        </p:txBody>
      </p:sp>
      <p:graphicFrame>
        <p:nvGraphicFramePr>
          <p:cNvPr id="3" name="Table 2"/>
          <p:cNvGraphicFramePr/>
          <p:nvPr>
            <p:extLst>
              <p:ext uri="{D42A27DB-BD31-4B8C-83A1-F6EECF244321}">
                <p14:modId xmlns:p14="http://schemas.microsoft.com/office/powerpoint/2010/main" val="2137604853"/>
              </p:ext>
            </p:extLst>
          </p:nvPr>
        </p:nvGraphicFramePr>
        <p:xfrm>
          <a:off x="207377" y="1080202"/>
          <a:ext cx="8507730" cy="5569585"/>
        </p:xfrm>
        <a:graphic>
          <a:graphicData uri="http://schemas.openxmlformats.org/drawingml/2006/table">
            <a:tbl>
              <a:tblPr firstRow="1" bandRow="1">
                <a:tableStyleId>{5940675A-B579-460E-94D1-54222C63F5DA}</a:tableStyleId>
              </a:tblPr>
              <a:tblGrid>
                <a:gridCol w="2835910"/>
                <a:gridCol w="2835910"/>
                <a:gridCol w="2835910"/>
              </a:tblGrid>
              <a:tr h="438785">
                <a:tc>
                  <a:txBody>
                    <a:bodyPr/>
                    <a:lstStyle/>
                    <a:p>
                      <a:pPr algn="ctr">
                        <a:buNone/>
                      </a:pPr>
                      <a:r>
                        <a:rPr lang="en-US" sz="1800" b="1" dirty="0">
                          <a:latin typeface="Times New Roman" panose="02020603050405020304" pitchFamily="18" charset="0"/>
                          <a:cs typeface="Times New Roman" panose="02020603050405020304" pitchFamily="18" charset="0"/>
                        </a:rPr>
                        <a:t>TITLE</a:t>
                      </a:r>
                    </a:p>
                  </a:txBody>
                  <a:tcPr/>
                </a:tc>
                <a:tc>
                  <a:txBody>
                    <a:bodyPr/>
                    <a:lstStyle/>
                    <a:p>
                      <a:pPr algn="ctr">
                        <a:buNone/>
                      </a:pPr>
                      <a:r>
                        <a:rPr lang="en-US" sz="1800" b="1" dirty="0">
                          <a:latin typeface="Times New Roman" panose="02020603050405020304" pitchFamily="18" charset="0"/>
                          <a:cs typeface="Times New Roman" panose="02020603050405020304" pitchFamily="18" charset="0"/>
                        </a:rPr>
                        <a:t>AUTHOR</a:t>
                      </a:r>
                    </a:p>
                  </a:txBody>
                  <a:tcPr/>
                </a:tc>
                <a:tc>
                  <a:txBody>
                    <a:bodyPr/>
                    <a:lstStyle/>
                    <a:p>
                      <a:pPr algn="ctr">
                        <a:buNone/>
                      </a:pPr>
                      <a:r>
                        <a:rPr lang="en-US" sz="1800" b="1" dirty="0">
                          <a:latin typeface="Times New Roman" panose="02020603050405020304" pitchFamily="18" charset="0"/>
                          <a:cs typeface="Times New Roman" panose="02020603050405020304" pitchFamily="18" charset="0"/>
                        </a:rPr>
                        <a:t>FINDING</a:t>
                      </a:r>
                    </a:p>
                  </a:txBody>
                  <a:tcPr/>
                </a:tc>
              </a:tr>
              <a:tr h="3811905">
                <a:tc>
                  <a:txBody>
                    <a:bodyPr/>
                    <a:lstStyle/>
                    <a:p>
                      <a:pPr algn="just">
                        <a:buNone/>
                      </a:pPr>
                      <a:r>
                        <a:rPr lang="en-US" sz="1800" b="0" dirty="0">
                          <a:latin typeface="Times New Roman" panose="02020603050405020304" pitchFamily="18" charset="0"/>
                          <a:cs typeface="Times New Roman" panose="02020603050405020304" pitchFamily="18" charset="0"/>
                        </a:rPr>
                        <a:t>A Semi-Supervised Approach to Sentiment Analysis of Tweets</a:t>
                      </a:r>
                    </a:p>
                    <a:p>
                      <a:pPr algn="just">
                        <a:buNone/>
                      </a:pPr>
                      <a:r>
                        <a:rPr lang="en-US" sz="1800" b="0" dirty="0">
                          <a:latin typeface="Times New Roman" panose="02020603050405020304" pitchFamily="18" charset="0"/>
                          <a:cs typeface="Times New Roman" panose="02020603050405020304" pitchFamily="18" charset="0"/>
                        </a:rPr>
                        <a:t>during the 2022 Philippine Presidential Election</a:t>
                      </a:r>
                    </a:p>
                  </a:txBody>
                  <a:tcPr/>
                </a:tc>
                <a:tc>
                  <a:txBody>
                    <a:bodyPr/>
                    <a:lstStyle/>
                    <a:p>
                      <a:pPr algn="just">
                        <a:buNone/>
                      </a:pPr>
                      <a:r>
                        <a:rPr lang="en-US" sz="1800" b="0" dirty="0">
                          <a:latin typeface="Times New Roman" panose="02020603050405020304" pitchFamily="18" charset="0"/>
                          <a:cs typeface="Times New Roman" panose="02020603050405020304" pitchFamily="18" charset="0"/>
                        </a:rPr>
                        <a:t>Julio </a:t>
                      </a:r>
                      <a:r>
                        <a:rPr lang="en-US" sz="1800" b="0" dirty="0" err="1">
                          <a:latin typeface="Times New Roman" panose="02020603050405020304" pitchFamily="18" charset="0"/>
                          <a:cs typeface="Times New Roman" panose="02020603050405020304" pitchFamily="18" charset="0"/>
                        </a:rPr>
                        <a:t>Jerison</a:t>
                      </a:r>
                      <a:r>
                        <a:rPr lang="en-US" sz="1800" b="0" dirty="0">
                          <a:latin typeface="Times New Roman" panose="02020603050405020304" pitchFamily="18" charset="0"/>
                          <a:cs typeface="Times New Roman" panose="02020603050405020304" pitchFamily="18" charset="0"/>
                        </a:rPr>
                        <a:t> E. </a:t>
                      </a:r>
                      <a:r>
                        <a:rPr lang="en-US" sz="1800" b="0" dirty="0" err="1">
                          <a:latin typeface="Times New Roman" panose="02020603050405020304" pitchFamily="18" charset="0"/>
                          <a:cs typeface="Times New Roman" panose="02020603050405020304" pitchFamily="18" charset="0"/>
                        </a:rPr>
                        <a:t>Macrohon</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Charlyn</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Nayve</a:t>
                      </a:r>
                      <a:r>
                        <a:rPr lang="en-US" sz="1800" b="0" dirty="0">
                          <a:latin typeface="Times New Roman" panose="02020603050405020304" pitchFamily="18" charset="0"/>
                          <a:cs typeface="Times New Roman" panose="02020603050405020304" pitchFamily="18" charset="0"/>
                        </a:rPr>
                        <a:t> Villavicencio, X. Alphonse </a:t>
                      </a:r>
                      <a:r>
                        <a:rPr lang="en-US" sz="1800" b="0" dirty="0" err="1">
                          <a:latin typeface="Times New Roman" panose="02020603050405020304" pitchFamily="18" charset="0"/>
                          <a:cs typeface="Times New Roman" panose="02020603050405020304" pitchFamily="18" charset="0"/>
                        </a:rPr>
                        <a:t>Inbaraj</a:t>
                      </a:r>
                      <a:r>
                        <a:rPr lang="en-US" sz="1800" b="0" dirty="0">
                          <a:latin typeface="Times New Roman" panose="02020603050405020304" pitchFamily="18" charset="0"/>
                          <a:cs typeface="Times New Roman" panose="02020603050405020304" pitchFamily="18" charset="0"/>
                        </a:rPr>
                        <a:t> and </a:t>
                      </a:r>
                      <a:r>
                        <a:rPr lang="en-US" sz="1800" b="0" dirty="0" err="1">
                          <a:latin typeface="Times New Roman" panose="02020603050405020304" pitchFamily="18" charset="0"/>
                          <a:cs typeface="Times New Roman" panose="02020603050405020304" pitchFamily="18" charset="0"/>
                        </a:rPr>
                        <a:t>Jyh-Horng</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Jeng</a:t>
                      </a:r>
                      <a:r>
                        <a:rPr lang="en-IN" altLang="en-US" sz="1800" b="0" dirty="0">
                          <a:latin typeface="Times New Roman" panose="02020603050405020304" pitchFamily="18" charset="0"/>
                          <a:cs typeface="Times New Roman" panose="02020603050405020304" pitchFamily="18" charset="0"/>
                        </a:rPr>
                        <a:t>.</a:t>
                      </a:r>
                    </a:p>
                  </a:txBody>
                  <a:tcPr/>
                </a:tc>
                <a:tc>
                  <a:txBody>
                    <a:bodyPr/>
                    <a:lstStyle/>
                    <a:p>
                      <a:pPr marL="0" indent="0" algn="just">
                        <a:lnSpc>
                          <a:spcPct val="100000"/>
                        </a:lnSpc>
                        <a:spcBef>
                          <a:spcPts val="400"/>
                        </a:spcBef>
                        <a:buFontTx/>
                        <a:buNone/>
                        <a:defRPr sz="2000" b="1"/>
                      </a:pPr>
                      <a:r>
                        <a:rPr lang="en-US" sz="1800" b="0" dirty="0" smtClean="0">
                          <a:latin typeface="Times New Roman" panose="02020603050405020304" pitchFamily="18" charset="0"/>
                          <a:cs typeface="Times New Roman" panose="02020603050405020304" pitchFamily="18" charset="0"/>
                        </a:rPr>
                        <a:t>It does not explore how sentiment may have evolved or changed after the election.</a:t>
                      </a:r>
                    </a:p>
                    <a:p>
                      <a:pPr marL="0" indent="0" algn="just">
                        <a:lnSpc>
                          <a:spcPct val="100000"/>
                        </a:lnSpc>
                        <a:spcBef>
                          <a:spcPts val="400"/>
                        </a:spcBef>
                        <a:buFontTx/>
                        <a:buNone/>
                        <a:defRPr sz="2000" b="1"/>
                      </a:pPr>
                      <a:r>
                        <a:rPr lang="en-US" sz="1800" b="0" dirty="0" smtClean="0">
                          <a:latin typeface="Times New Roman" panose="02020603050405020304" pitchFamily="18" charset="0"/>
                          <a:cs typeface="Times New Roman" panose="02020603050405020304" pitchFamily="18" charset="0"/>
                        </a:rPr>
                        <a:t>The research did not explicitly address external factors that may have influenced sentiment, such as news events, political developments, or the behavior of political candidates. Ignoring these factors can limit the study's explanatory power.</a:t>
                      </a:r>
                      <a:r>
                        <a:rPr lang="en-IN" altLang="en-US" sz="1800" b="0" dirty="0" smtClean="0">
                          <a:latin typeface="Times New Roman" panose="02020603050405020304" pitchFamily="18" charset="0"/>
                          <a:cs typeface="Times New Roman" panose="02020603050405020304" pitchFamily="18" charset="0"/>
                        </a:rPr>
                        <a:t> </a:t>
                      </a:r>
                    </a:p>
                    <a:p>
                      <a:pPr marL="0" indent="0" algn="just">
                        <a:lnSpc>
                          <a:spcPct val="100000"/>
                        </a:lnSpc>
                        <a:spcBef>
                          <a:spcPts val="400"/>
                        </a:spcBef>
                        <a:buFontTx/>
                        <a:buNone/>
                        <a:defRPr sz="2000" b="1"/>
                      </a:pPr>
                      <a:r>
                        <a:rPr lang="en-US" sz="1800" b="0" dirty="0" smtClean="0">
                          <a:latin typeface="Times New Roman" panose="02020603050405020304" pitchFamily="18" charset="0"/>
                          <a:cs typeface="Times New Roman" panose="02020603050405020304" pitchFamily="18" charset="0"/>
                        </a:rPr>
                        <a:t>It does not explore how sentiment may have evolved or changed after the election.</a:t>
                      </a:r>
                      <a:endParaRPr lang="en-US" sz="1800" b="0" dirty="0" smtClean="0">
                        <a:latin typeface="Times New Roman" panose="02020603050405020304" pitchFamily="18" charset="0"/>
                        <a:cs typeface="Times New Roman" panose="02020603050405020304" pitchFamily="18" charset="0"/>
                        <a:sym typeface="+mn-ea"/>
                      </a:endParaRPr>
                    </a:p>
                  </a:txBody>
                  <a:tcPr/>
                </a:tc>
              </a:tr>
            </a:tbl>
          </a:graphicData>
        </a:graphic>
      </p:graphicFrame>
      <p:sp>
        <p:nvSpPr>
          <p:cNvPr id="7" name="Rectangle 6"/>
          <p:cNvSpPr/>
          <p:nvPr/>
        </p:nvSpPr>
        <p:spPr>
          <a:xfrm>
            <a:off x="8455997" y="5919202"/>
            <a:ext cx="744538" cy="923330"/>
          </a:xfrm>
          <a:prstGeom prst="rect">
            <a:avLst/>
          </a:prstGeom>
          <a:noFill/>
        </p:spPr>
        <p:txBody>
          <a:bodyPr wrap="square" lIns="91440" tIns="45720" rIns="91440" bIns="45720">
            <a:spAutoFit/>
          </a:bodyPr>
          <a:lstStyle/>
          <a:p>
            <a:pPr algn="ctr"/>
            <a:r>
              <a:rPr lang="en-US" sz="5400" dirty="0">
                <a:ln w="0"/>
                <a:solidFill>
                  <a:schemeClr val="tx1"/>
                </a:solidFill>
                <a:effectLst>
                  <a:outerShdw blurRad="38100" dist="19050" dir="2700000" algn="tl" rotWithShape="0">
                    <a:schemeClr val="dk1">
                      <a:alpha val="40000"/>
                    </a:schemeClr>
                  </a:outerShdw>
                </a:effectLst>
              </a:rPr>
              <a:t>4</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p:cNvGrpSpPr/>
          <p:nvPr/>
        </p:nvGrpSpPr>
        <p:grpSpPr>
          <a:xfrm>
            <a:off x="2590800" y="0"/>
            <a:ext cx="6553200" cy="914400"/>
            <a:chOff x="0" y="0"/>
            <a:chExt cx="6553200" cy="914400"/>
          </a:xfrm>
        </p:grpSpPr>
        <p:sp>
          <p:nvSpPr>
            <p:cNvPr id="37" name="Rectangle"/>
            <p:cNvSpPr/>
            <p:nvPr/>
          </p:nvSpPr>
          <p:spPr>
            <a:xfrm>
              <a:off x="0" y="0"/>
              <a:ext cx="6553200" cy="914400"/>
            </a:xfrm>
            <a:prstGeom prst="rect">
              <a:avLst/>
            </a:prstGeom>
            <a:solidFill>
              <a:srgbClr val="C00000"/>
            </a:solidFill>
            <a:ln w="25400" cap="flat">
              <a:solidFill>
                <a:srgbClr val="385D8A"/>
              </a:solidFill>
              <a:prstDash val="solid"/>
              <a:round/>
            </a:ln>
            <a:effectLst/>
          </p:spPr>
          <p:txBody>
            <a:bodyPr wrap="square" lIns="45719" tIns="45719" rIns="45719" bIns="45719" numCol="1" anchor="ctr">
              <a:noAutofit/>
            </a:bodyPr>
            <a:lstStyle/>
            <a:p>
              <a:pPr algn="ctr">
                <a:defRPr sz="2800" b="1">
                  <a:solidFill>
                    <a:srgbClr val="FFFFFF"/>
                  </a:solidFill>
                </a:defRPr>
              </a:pPr>
              <a:endParaRPr/>
            </a:p>
          </p:txBody>
        </p:sp>
        <p:sp>
          <p:nvSpPr>
            <p:cNvPr id="38" name="LITERATURE SURVEY"/>
            <p:cNvSpPr txBox="1"/>
            <p:nvPr/>
          </p:nvSpPr>
          <p:spPr>
            <a:xfrm>
              <a:off x="0" y="215833"/>
              <a:ext cx="6553200" cy="482734"/>
            </a:xfrm>
            <a:prstGeom prst="rect">
              <a:avLst/>
            </a:prstGeom>
            <a:noFill/>
            <a:ln w="12700" cap="flat">
              <a:noFill/>
              <a:miter lim="400000"/>
            </a:ln>
            <a:effectLst/>
          </p:spPr>
          <p:txBody>
            <a:bodyPr wrap="square" lIns="45719" tIns="45719" rIns="45719" bIns="45719" numCol="1" anchor="ctr">
              <a:spAutoFit/>
            </a:bodyPr>
            <a:lstStyle>
              <a:lvl1pPr algn="ctr">
                <a:defRPr sz="2800" b="1">
                  <a:solidFill>
                    <a:srgbClr val="FFFFFF"/>
                  </a:solidFill>
                </a:defRPr>
              </a:lvl1pPr>
            </a:lstStyle>
            <a:p>
              <a:r>
                <a:t>LITERATURE SURVEY</a:t>
              </a:r>
            </a:p>
          </p:txBody>
        </p:sp>
      </p:grpSp>
      <p:sp>
        <p:nvSpPr>
          <p:cNvPr id="40" name="Related Work-1:…"/>
          <p:cNvSpPr txBox="1"/>
          <p:nvPr/>
        </p:nvSpPr>
        <p:spPr>
          <a:xfrm>
            <a:off x="186690" y="571500"/>
            <a:ext cx="8305800" cy="758190"/>
          </a:xfrm>
          <a:prstGeom prst="rect">
            <a:avLst/>
          </a:prstGeom>
          <a:ln w="12700">
            <a:miter lim="400000"/>
          </a:ln>
        </p:spPr>
        <p:txBody>
          <a:bodyPr lIns="45719" rIns="45719">
            <a:spAutoFit/>
          </a:bodyPr>
          <a:lstStyle/>
          <a:p>
            <a:pPr>
              <a:defRPr sz="2000" b="1"/>
            </a:pPr>
            <a:r>
              <a:rPr dirty="0"/>
              <a:t>Related Work-</a:t>
            </a:r>
            <a:r>
              <a:rPr lang="en-US" dirty="0"/>
              <a:t>2</a:t>
            </a:r>
            <a:r>
              <a:rPr dirty="0"/>
              <a:t>:</a:t>
            </a:r>
          </a:p>
          <a:p>
            <a:pPr>
              <a:spcBef>
                <a:spcPts val="400"/>
              </a:spcBef>
              <a:defRPr sz="2000" b="1"/>
            </a:pPr>
            <a:r>
              <a:rPr dirty="0"/>
              <a:t>	</a:t>
            </a:r>
            <a:endParaRPr lang="en-US" dirty="0"/>
          </a:p>
        </p:txBody>
      </p:sp>
      <p:graphicFrame>
        <p:nvGraphicFramePr>
          <p:cNvPr id="2" name="Table 1"/>
          <p:cNvGraphicFramePr/>
          <p:nvPr/>
        </p:nvGraphicFramePr>
        <p:xfrm>
          <a:off x="186690" y="914400"/>
          <a:ext cx="8843010" cy="5791200"/>
        </p:xfrm>
        <a:graphic>
          <a:graphicData uri="http://schemas.openxmlformats.org/drawingml/2006/table">
            <a:tbl>
              <a:tblPr firstRow="1" bandRow="1">
                <a:tableStyleId>{5940675A-B579-460E-94D1-54222C63F5DA}</a:tableStyleId>
              </a:tblPr>
              <a:tblGrid>
                <a:gridCol w="2947670"/>
                <a:gridCol w="2947670"/>
                <a:gridCol w="2947670"/>
              </a:tblGrid>
              <a:tr h="304800">
                <a:tc>
                  <a:txBody>
                    <a:bodyPr/>
                    <a:lstStyle/>
                    <a:p>
                      <a:pPr algn="ctr">
                        <a:buNone/>
                      </a:pPr>
                      <a:r>
                        <a:rPr lang="en-US" sz="1400" b="1" dirty="0">
                          <a:latin typeface="Times New Roman" panose="02020603050405020304" pitchFamily="18" charset="0"/>
                          <a:cs typeface="Times New Roman" panose="02020603050405020304" pitchFamily="18" charset="0"/>
                        </a:rPr>
                        <a:t>TITLE </a:t>
                      </a:r>
                    </a:p>
                  </a:txBody>
                  <a:tcPr/>
                </a:tc>
                <a:tc>
                  <a:txBody>
                    <a:bodyPr/>
                    <a:lstStyle/>
                    <a:p>
                      <a:pPr algn="ctr">
                        <a:buNone/>
                      </a:pPr>
                      <a:r>
                        <a:rPr lang="en-US" sz="1400" b="1" dirty="0">
                          <a:latin typeface="Times New Roman" panose="02020603050405020304" pitchFamily="18" charset="0"/>
                          <a:cs typeface="Times New Roman" panose="02020603050405020304" pitchFamily="18" charset="0"/>
                        </a:rPr>
                        <a:t>AUTHOR</a:t>
                      </a:r>
                    </a:p>
                  </a:txBody>
                  <a:tcPr/>
                </a:tc>
                <a:tc>
                  <a:txBody>
                    <a:bodyPr/>
                    <a:lstStyle/>
                    <a:p>
                      <a:pPr algn="ctr">
                        <a:buNone/>
                      </a:pPr>
                      <a:r>
                        <a:rPr lang="en-US" sz="1400" b="1" dirty="0">
                          <a:latin typeface="Times New Roman" panose="02020603050405020304" pitchFamily="18" charset="0"/>
                          <a:cs typeface="Times New Roman" panose="02020603050405020304" pitchFamily="18" charset="0"/>
                        </a:rPr>
                        <a:t>FINDING</a:t>
                      </a:r>
                    </a:p>
                  </a:txBody>
                  <a:tcPr/>
                </a:tc>
              </a:tr>
              <a:tr h="944880">
                <a:tc>
                  <a:txBody>
                    <a:bodyPr/>
                    <a:lstStyle/>
                    <a:p>
                      <a:pPr algn="just">
                        <a:buNone/>
                      </a:pPr>
                      <a:r>
                        <a:rPr lang="en-US" sz="1400" dirty="0">
                          <a:latin typeface="Times New Roman" panose="02020603050405020304" pitchFamily="18" charset="0"/>
                          <a:cs typeface="Times New Roman" panose="02020603050405020304" pitchFamily="18" charset="0"/>
                        </a:rPr>
                        <a:t>Election Result Prediction Using Twitter sentiment </a:t>
                      </a:r>
                    </a:p>
                    <a:p>
                      <a:pPr algn="just">
                        <a:buNone/>
                      </a:pPr>
                      <a:r>
                        <a:rPr lang="en-US" sz="1400" dirty="0">
                          <a:latin typeface="Times New Roman" panose="02020603050405020304" pitchFamily="18" charset="0"/>
                          <a:cs typeface="Times New Roman" panose="02020603050405020304" pitchFamily="18" charset="0"/>
                        </a:rPr>
                        <a:t>Analysis</a:t>
                      </a:r>
                    </a:p>
                  </a:txBody>
                  <a:tcPr/>
                </a:tc>
                <a:tc>
                  <a:txBody>
                    <a:bodyPr/>
                    <a:lstStyle/>
                    <a:p>
                      <a:pPr algn="just">
                        <a:buNone/>
                      </a:pPr>
                      <a:r>
                        <a:rPr lang="en-US" sz="1400">
                          <a:latin typeface="Times New Roman" panose="02020603050405020304" pitchFamily="18" charset="0"/>
                          <a:cs typeface="Times New Roman" panose="02020603050405020304" pitchFamily="18" charset="0"/>
                        </a:rPr>
                        <a:t>Apoorv Agarwal Boyi Xie Ilia Vovsha Owen Rambow Rebecca Passonneau</a:t>
                      </a:r>
                    </a:p>
                  </a:txBody>
                  <a:tcPr/>
                </a:tc>
                <a:tc>
                  <a:txBody>
                    <a:bodyPr/>
                    <a:lstStyle/>
                    <a:p>
                      <a:pPr algn="just">
                        <a:buNone/>
                      </a:pPr>
                      <a:r>
                        <a:rPr lang="en-US" sz="1400" dirty="0">
                          <a:latin typeface="Times New Roman" panose="02020603050405020304" pitchFamily="18" charset="0"/>
                          <a:cs typeface="Times New Roman" panose="02020603050405020304" pitchFamily="18" charset="0"/>
                        </a:rPr>
                        <a:t>Twitter Data </a:t>
                      </a:r>
                      <a:r>
                        <a:rPr lang="en-US" sz="1400" dirty="0" err="1">
                          <a:latin typeface="Times New Roman" panose="02020603050405020304" pitchFamily="18" charset="0"/>
                          <a:cs typeface="Times New Roman" panose="02020603050405020304" pitchFamily="18" charset="0"/>
                        </a:rPr>
                        <a:t>Collection,Data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Preprocessing,Data</a:t>
                      </a:r>
                      <a:r>
                        <a:rPr lang="en-US" sz="1400" dirty="0">
                          <a:latin typeface="Times New Roman" panose="02020603050405020304" pitchFamily="18" charset="0"/>
                          <a:cs typeface="Times New Roman" panose="02020603050405020304" pitchFamily="18" charset="0"/>
                        </a:rPr>
                        <a:t> Labelling</a:t>
                      </a:r>
                    </a:p>
                    <a:p>
                      <a:pPr algn="just">
                        <a:buNone/>
                      </a:pPr>
                      <a:r>
                        <a:rPr lang="en-US" sz="1400" dirty="0">
                          <a:latin typeface="Times New Roman" panose="02020603050405020304" pitchFamily="18" charset="0"/>
                          <a:cs typeface="Times New Roman" panose="02020603050405020304" pitchFamily="18" charset="0"/>
                        </a:rPr>
                        <a:t>Labeled Training </a:t>
                      </a:r>
                      <a:r>
                        <a:rPr lang="en-US" sz="1400" dirty="0" err="1">
                          <a:latin typeface="Times New Roman" panose="02020603050405020304" pitchFamily="18" charset="0"/>
                          <a:cs typeface="Times New Roman" panose="02020603050405020304" pitchFamily="18" charset="0"/>
                        </a:rPr>
                        <a:t>Dataset,Sentiment</a:t>
                      </a:r>
                      <a:r>
                        <a:rPr lang="en-US" sz="1400" dirty="0">
                          <a:latin typeface="Times New Roman" panose="02020603050405020304" pitchFamily="18" charset="0"/>
                          <a:cs typeface="Times New Roman" panose="02020603050405020304" pitchFamily="18" charset="0"/>
                        </a:rPr>
                        <a:t> Classification Results</a:t>
                      </a:r>
                    </a:p>
                  </a:txBody>
                  <a:tcPr/>
                </a:tc>
              </a:tr>
              <a:tr h="1059815">
                <a:tc>
                  <a:txBody>
                    <a:bodyPr/>
                    <a:lstStyle/>
                    <a:p>
                      <a:pPr algn="just">
                        <a:buNone/>
                      </a:pPr>
                      <a:r>
                        <a:rPr lang="en-US" sz="1400" dirty="0">
                          <a:latin typeface="Times New Roman" panose="02020603050405020304" pitchFamily="18" charset="0"/>
                          <a:cs typeface="Times New Roman" panose="02020603050405020304" pitchFamily="18" charset="0"/>
                        </a:rPr>
                        <a:t>Sentimental Analysis of before and after elections: U.S. election 2020</a:t>
                      </a:r>
                    </a:p>
                  </a:txBody>
                  <a:tcPr/>
                </a:tc>
                <a:tc>
                  <a:txBody>
                    <a:bodyPr/>
                    <a:lstStyle/>
                    <a:p>
                      <a:pPr algn="just">
                        <a:buNone/>
                      </a:pPr>
                      <a:r>
                        <a:rPr lang="en-US" sz="1400" dirty="0">
                          <a:latin typeface="Times New Roman" panose="02020603050405020304" pitchFamily="18" charset="0"/>
                          <a:cs typeface="Times New Roman" panose="02020603050405020304" pitchFamily="18" charset="0"/>
                        </a:rPr>
                        <a:t>Hassan </a:t>
                      </a:r>
                      <a:r>
                        <a:rPr lang="en-US" sz="1400" dirty="0" err="1">
                          <a:latin typeface="Times New Roman" panose="02020603050405020304" pitchFamily="18" charset="0"/>
                          <a:cs typeface="Times New Roman" panose="02020603050405020304" pitchFamily="18" charset="0"/>
                        </a:rPr>
                        <a:t>Nazeer</a:t>
                      </a:r>
                      <a:r>
                        <a:rPr lang="en-US" sz="1400" dirty="0">
                          <a:latin typeface="Times New Roman" panose="02020603050405020304" pitchFamily="18" charset="0"/>
                          <a:cs typeface="Times New Roman" panose="02020603050405020304" pitchFamily="18" charset="0"/>
                        </a:rPr>
                        <a:t> Chaudhry 1,, </a:t>
                      </a:r>
                      <a:r>
                        <a:rPr lang="en-US" sz="1400" dirty="0" err="1">
                          <a:latin typeface="Times New Roman" panose="02020603050405020304" pitchFamily="18" charset="0"/>
                          <a:cs typeface="Times New Roman" panose="02020603050405020304" pitchFamily="18" charset="0"/>
                        </a:rPr>
                        <a:t>Yasir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Javed</a:t>
                      </a:r>
                      <a:r>
                        <a:rPr lang="en-US" sz="1400" dirty="0">
                          <a:latin typeface="Times New Roman" panose="02020603050405020304" pitchFamily="18" charset="0"/>
                          <a:cs typeface="Times New Roman" panose="02020603050405020304" pitchFamily="18" charset="0"/>
                        </a:rPr>
                        <a:t> 2 , </a:t>
                      </a:r>
                      <a:r>
                        <a:rPr lang="en-US" sz="1400" dirty="0" err="1">
                          <a:latin typeface="Times New Roman" panose="02020603050405020304" pitchFamily="18" charset="0"/>
                          <a:cs typeface="Times New Roman" panose="02020603050405020304" pitchFamily="18" charset="0"/>
                        </a:rPr>
                        <a:t>Farzana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Kulsoom</a:t>
                      </a:r>
                      <a:r>
                        <a:rPr lang="en-US" sz="1400" dirty="0">
                          <a:latin typeface="Times New Roman" panose="02020603050405020304" pitchFamily="18" charset="0"/>
                          <a:cs typeface="Times New Roman" panose="02020603050405020304" pitchFamily="18" charset="0"/>
                        </a:rPr>
                        <a:t> 3 , Zahid </a:t>
                      </a:r>
                      <a:r>
                        <a:rPr lang="en-US" sz="1400" dirty="0" err="1">
                          <a:latin typeface="Times New Roman" panose="02020603050405020304" pitchFamily="18" charset="0"/>
                          <a:cs typeface="Times New Roman" panose="02020603050405020304" pitchFamily="18" charset="0"/>
                        </a:rPr>
                        <a:t>Mehmood</a:t>
                      </a:r>
                      <a:r>
                        <a:rPr lang="en-US" sz="1400" dirty="0">
                          <a:latin typeface="Times New Roman" panose="02020603050405020304" pitchFamily="18" charset="0"/>
                          <a:cs typeface="Times New Roman" panose="02020603050405020304" pitchFamily="18" charset="0"/>
                        </a:rPr>
                        <a:t> 4,, Zafar Iqbal Khan 2 , Umar </a:t>
                      </a:r>
                      <a:r>
                        <a:rPr lang="en-US" sz="1400" dirty="0" err="1">
                          <a:latin typeface="Times New Roman" panose="02020603050405020304" pitchFamily="18" charset="0"/>
                          <a:cs typeface="Times New Roman" panose="02020603050405020304" pitchFamily="18" charset="0"/>
                        </a:rPr>
                        <a:t>Shoaib</a:t>
                      </a:r>
                      <a:r>
                        <a:rPr lang="en-US" sz="1400" dirty="0">
                          <a:latin typeface="Times New Roman" panose="02020603050405020304" pitchFamily="18" charset="0"/>
                          <a:cs typeface="Times New Roman" panose="02020603050405020304" pitchFamily="18" charset="0"/>
                        </a:rPr>
                        <a:t> 5 and Sadaf Hussain </a:t>
                      </a:r>
                      <a:r>
                        <a:rPr lang="en-US" sz="1400" dirty="0" err="1">
                          <a:latin typeface="Times New Roman" panose="02020603050405020304" pitchFamily="18" charset="0"/>
                          <a:cs typeface="Times New Roman" panose="02020603050405020304" pitchFamily="18" charset="0"/>
                        </a:rPr>
                        <a:t>Janjua</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1" indent="457200" algn="just" defTabSz="914400" rtl="0" eaLnBrk="1" fontAlgn="auto" latinLnBrk="0" hangingPunct="1">
                        <a:lnSpc>
                          <a:spcPct val="100000"/>
                        </a:lnSpc>
                        <a:spcBef>
                          <a:spcPts val="0"/>
                        </a:spcBef>
                        <a:spcAft>
                          <a:spcPts val="0"/>
                        </a:spcAft>
                        <a:buClrTx/>
                        <a:buSzTx/>
                        <a:buFontTx/>
                        <a:buNone/>
                        <a:defRPr/>
                      </a:pPr>
                      <a:r>
                        <a:rPr lang="en-US" sz="1400" dirty="0" smtClean="0">
                          <a:latin typeface="Times New Roman" panose="02020603050405020304" pitchFamily="18" charset="0"/>
                          <a:cs typeface="Times New Roman" panose="02020603050405020304" pitchFamily="18" charset="0"/>
                          <a:sym typeface="+mn-ea"/>
                        </a:rPr>
                        <a:t>Pre-</a:t>
                      </a:r>
                      <a:r>
                        <a:rPr lang="en-US" sz="1400" dirty="0" err="1" smtClean="0">
                          <a:latin typeface="Times New Roman" panose="02020603050405020304" pitchFamily="18" charset="0"/>
                          <a:cs typeface="Times New Roman" panose="02020603050405020304" pitchFamily="18" charset="0"/>
                          <a:sym typeface="+mn-ea"/>
                        </a:rPr>
                        <a:t>processing,Feature</a:t>
                      </a:r>
                      <a:r>
                        <a:rPr lang="en-US" sz="1400" dirty="0" smtClean="0">
                          <a:latin typeface="Times New Roman" panose="02020603050405020304" pitchFamily="18" charset="0"/>
                          <a:cs typeface="Times New Roman" panose="02020603050405020304" pitchFamily="18" charset="0"/>
                          <a:sym typeface="+mn-ea"/>
                        </a:rPr>
                        <a:t> </a:t>
                      </a:r>
                      <a:r>
                        <a:rPr lang="en-US" sz="1400" dirty="0" err="1" smtClean="0">
                          <a:latin typeface="Times New Roman" panose="02020603050405020304" pitchFamily="18" charset="0"/>
                          <a:cs typeface="Times New Roman" panose="02020603050405020304" pitchFamily="18" charset="0"/>
                          <a:sym typeface="+mn-ea"/>
                        </a:rPr>
                        <a:t>Extraction,Sentiment</a:t>
                      </a:r>
                      <a:r>
                        <a:rPr lang="en-US" sz="1400" dirty="0" smtClean="0">
                          <a:latin typeface="Times New Roman" panose="02020603050405020304" pitchFamily="18" charset="0"/>
                          <a:cs typeface="Times New Roman" panose="02020603050405020304" pitchFamily="18" charset="0"/>
                          <a:sym typeface="+mn-ea"/>
                        </a:rPr>
                        <a:t> Analysis </a:t>
                      </a:r>
                      <a:r>
                        <a:rPr lang="en-US" sz="1400" dirty="0" err="1" smtClean="0">
                          <a:latin typeface="Times New Roman" panose="02020603050405020304" pitchFamily="18" charset="0"/>
                          <a:cs typeface="Times New Roman" panose="02020603050405020304" pitchFamily="18" charset="0"/>
                          <a:sym typeface="+mn-ea"/>
                        </a:rPr>
                        <a:t>output:Classified</a:t>
                      </a:r>
                      <a:r>
                        <a:rPr lang="en-IN" altLang="en-US" sz="1400" dirty="0" err="1" smtClean="0">
                          <a:latin typeface="Times New Roman" panose="02020603050405020304" pitchFamily="18" charset="0"/>
                          <a:cs typeface="Times New Roman" panose="02020603050405020304" pitchFamily="18" charset="0"/>
                          <a:sym typeface="+mn-ea"/>
                        </a:rPr>
                        <a:t> </a:t>
                      </a:r>
                      <a:r>
                        <a:rPr lang="en-US" sz="1400" dirty="0" err="1" smtClean="0">
                          <a:latin typeface="Times New Roman" panose="02020603050405020304" pitchFamily="18" charset="0"/>
                          <a:cs typeface="Times New Roman" panose="02020603050405020304" pitchFamily="18" charset="0"/>
                          <a:sym typeface="+mn-ea"/>
                        </a:rPr>
                        <a:t>Sentiments,Insights</a:t>
                      </a:r>
                      <a:r>
                        <a:rPr lang="en-US" sz="1400" dirty="0" smtClean="0">
                          <a:latin typeface="Times New Roman" panose="02020603050405020304" pitchFamily="18" charset="0"/>
                          <a:cs typeface="Times New Roman" panose="02020603050405020304" pitchFamily="18" charset="0"/>
                          <a:sym typeface="+mn-ea"/>
                        </a:rPr>
                        <a:t> and Analysis</a:t>
                      </a:r>
                    </a:p>
                    <a:p>
                      <a:pPr marL="0" marR="0" lvl="1" indent="457200" algn="just" defTabSz="914400" rtl="0" eaLnBrk="1" fontAlgn="auto" latinLnBrk="0" hangingPunct="1">
                        <a:lnSpc>
                          <a:spcPct val="100000"/>
                        </a:lnSpc>
                        <a:spcBef>
                          <a:spcPts val="0"/>
                        </a:spcBef>
                        <a:spcAft>
                          <a:spcPts val="0"/>
                        </a:spcAft>
                        <a:buClrTx/>
                        <a:buSzTx/>
                        <a:buFontTx/>
                        <a:buNone/>
                        <a:defRPr/>
                      </a:pPr>
                      <a:endParaRPr lang="en-US" sz="1400" dirty="0" smtClean="0">
                        <a:latin typeface="Times New Roman" panose="02020603050405020304" pitchFamily="18" charset="0"/>
                        <a:cs typeface="Times New Roman" panose="02020603050405020304" pitchFamily="18" charset="0"/>
                        <a:sym typeface="+mn-ea"/>
                      </a:endParaRPr>
                    </a:p>
                  </a:txBody>
                  <a:tcPr/>
                </a:tc>
              </a:tr>
              <a:tr h="2225040">
                <a:tc>
                  <a:txBody>
                    <a:bodyPr/>
                    <a:lstStyle/>
                    <a:p>
                      <a:pPr algn="just">
                        <a:buNone/>
                      </a:pPr>
                      <a:r>
                        <a:rPr lang="en-US" sz="1400" dirty="0">
                          <a:latin typeface="Times New Roman" panose="02020603050405020304" pitchFamily="18" charset="0"/>
                          <a:cs typeface="Times New Roman" panose="02020603050405020304" pitchFamily="18" charset="0"/>
                        </a:rPr>
                        <a:t>Prediction and analysis of Indonesia </a:t>
                      </a:r>
                    </a:p>
                    <a:p>
                      <a:pPr algn="just">
                        <a:buNone/>
                      </a:pPr>
                      <a:r>
                        <a:rPr lang="en-US" sz="1400" dirty="0">
                          <a:latin typeface="Times New Roman" panose="02020603050405020304" pitchFamily="18" charset="0"/>
                          <a:cs typeface="Times New Roman" panose="02020603050405020304" pitchFamily="18" charset="0"/>
                        </a:rPr>
                        <a:t>Presidential election from Twitter using </a:t>
                      </a:r>
                    </a:p>
                    <a:p>
                      <a:pPr algn="just">
                        <a:buNone/>
                      </a:pPr>
                      <a:r>
                        <a:rPr lang="en-US" sz="1400" dirty="0">
                          <a:latin typeface="Times New Roman" panose="02020603050405020304" pitchFamily="18" charset="0"/>
                          <a:cs typeface="Times New Roman" panose="02020603050405020304" pitchFamily="18" charset="0"/>
                        </a:rPr>
                        <a:t>sentiment analysis</a:t>
                      </a:r>
                    </a:p>
                  </a:txBody>
                  <a:tcPr/>
                </a:tc>
                <a:tc>
                  <a:txBody>
                    <a:bodyPr/>
                    <a:lstStyle/>
                    <a:p>
                      <a:pPr algn="just">
                        <a:buNone/>
                      </a:pPr>
                      <a:r>
                        <a:rPr lang="en-US" sz="1400" dirty="0">
                          <a:latin typeface="Times New Roman" panose="02020603050405020304" pitchFamily="18" charset="0"/>
                          <a:cs typeface="Times New Roman" panose="02020603050405020304" pitchFamily="18" charset="0"/>
                        </a:rPr>
                        <a:t>Widodo </a:t>
                      </a:r>
                      <a:r>
                        <a:rPr lang="en-US" sz="1400" dirty="0" err="1">
                          <a:latin typeface="Times New Roman" panose="02020603050405020304" pitchFamily="18" charset="0"/>
                          <a:cs typeface="Times New Roman" panose="02020603050405020304" pitchFamily="18" charset="0"/>
                        </a:rPr>
                        <a:t>Budiharto</a:t>
                      </a:r>
                      <a:r>
                        <a:rPr lang="en-US" sz="1400" dirty="0">
                          <a:latin typeface="Times New Roman" panose="02020603050405020304" pitchFamily="18" charset="0"/>
                          <a:cs typeface="Times New Roman" panose="02020603050405020304" pitchFamily="18" charset="0"/>
                        </a:rPr>
                        <a:t> and </a:t>
                      </a:r>
                      <a:r>
                        <a:rPr lang="en-US" sz="1400" dirty="0" err="1">
                          <a:latin typeface="Times New Roman" panose="02020603050405020304" pitchFamily="18" charset="0"/>
                          <a:cs typeface="Times New Roman" panose="02020603050405020304" pitchFamily="18" charset="0"/>
                        </a:rPr>
                        <a:t>Meiliana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Meiliana</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buNone/>
                      </a:pPr>
                      <a:r>
                        <a:rPr lang="en-US" sz="1400" dirty="0" smtClean="0">
                          <a:latin typeface="Times New Roman" panose="02020603050405020304" pitchFamily="18" charset="0"/>
                          <a:cs typeface="Times New Roman" panose="02020603050405020304" pitchFamily="18" charset="0"/>
                        </a:rPr>
                        <a:t>The </a:t>
                      </a:r>
                      <a:r>
                        <a:rPr lang="en-US" sz="1400" dirty="0">
                          <a:latin typeface="Times New Roman" panose="02020603050405020304" pitchFamily="18" charset="0"/>
                          <a:cs typeface="Times New Roman" panose="02020603050405020304" pitchFamily="18" charset="0"/>
                        </a:rPr>
                        <a:t>experimental results showed that the method accurately predicted the election outcome, with Jokowi leading the prediction. The prediction was in line with results from reputable survey institutes. The authors highlighted the simplicity and reliability of their approach in using tweet counting and sentiment analysis for election prediction.</a:t>
                      </a:r>
                    </a:p>
                  </a:txBody>
                  <a:tcPr/>
                </a:tc>
              </a:tr>
              <a:tr h="1075690">
                <a:tc>
                  <a:txBody>
                    <a:bodyPr/>
                    <a:lstStyle/>
                    <a:p>
                      <a:pPr algn="just">
                        <a:buNone/>
                      </a:pPr>
                      <a:r>
                        <a:rPr lang="en-US" sz="1400">
                          <a:latin typeface="Times New Roman" panose="02020603050405020304" pitchFamily="18" charset="0"/>
                          <a:cs typeface="Times New Roman" panose="02020603050405020304" pitchFamily="18" charset="0"/>
                        </a:rPr>
                        <a:t>Sentiment Analysis of Twitter Data</a:t>
                      </a:r>
                    </a:p>
                  </a:txBody>
                  <a:tcPr/>
                </a:tc>
                <a:tc>
                  <a:txBody>
                    <a:bodyPr/>
                    <a:lstStyle/>
                    <a:p>
                      <a:pPr algn="just">
                        <a:buNone/>
                      </a:pPr>
                      <a:r>
                        <a:rPr lang="en-US" sz="1400">
                          <a:latin typeface="Times New Roman" panose="02020603050405020304" pitchFamily="18" charset="0"/>
                          <a:cs typeface="Times New Roman" panose="02020603050405020304" pitchFamily="18" charset="0"/>
                        </a:rPr>
                        <a:t>Apoorv Agarwal Boyi Xie Ilia Vovsha Owen Rambow Rebecca Passonneau</a:t>
                      </a:r>
                    </a:p>
                    <a:p>
                      <a:pPr algn="just">
                        <a:buNone/>
                      </a:pPr>
                      <a:r>
                        <a:rPr lang="en-US" sz="1400">
                          <a:latin typeface="Times New Roman" panose="02020603050405020304" pitchFamily="18" charset="0"/>
                          <a:cs typeface="Times New Roman" panose="02020603050405020304" pitchFamily="18" charset="0"/>
                        </a:rPr>
                        <a:t>Department of Computer Science</a:t>
                      </a:r>
                    </a:p>
                    <a:p>
                      <a:pPr algn="just">
                        <a:buNone/>
                      </a:pPr>
                      <a:r>
                        <a:rPr lang="en-US" sz="1400">
                          <a:latin typeface="Times New Roman" panose="02020603050405020304" pitchFamily="18" charset="0"/>
                          <a:cs typeface="Times New Roman" panose="02020603050405020304" pitchFamily="18" charset="0"/>
                        </a:rPr>
                        <a:t>Columbia University</a:t>
                      </a:r>
                    </a:p>
                    <a:p>
                      <a:pPr algn="just">
                        <a:buNone/>
                      </a:pPr>
                      <a:r>
                        <a:rPr lang="en-US" sz="1400">
                          <a:latin typeface="Times New Roman" panose="02020603050405020304" pitchFamily="18" charset="0"/>
                          <a:cs typeface="Times New Roman" panose="02020603050405020304" pitchFamily="18" charset="0"/>
                        </a:rPr>
                        <a:t>New York, NY 10027 USA</a:t>
                      </a:r>
                    </a:p>
                  </a:txBody>
                  <a:tcPr/>
                </a:tc>
                <a:tc>
                  <a:txBody>
                    <a:bodyPr/>
                    <a:lstStyle/>
                    <a:p>
                      <a:pPr algn="just">
                        <a:buNone/>
                      </a:pPr>
                      <a:r>
                        <a:rPr lang="en-US" sz="1400" dirty="0">
                          <a:latin typeface="Times New Roman" panose="02020603050405020304" pitchFamily="18" charset="0"/>
                          <a:cs typeface="Times New Roman" panose="02020603050405020304" pitchFamily="18" charset="0"/>
                        </a:rPr>
                        <a:t>1. Unigram model (our baseline) 2. Tree kernel model 3. 100 </a:t>
                      </a:r>
                      <a:r>
                        <a:rPr lang="en-US" sz="1400" dirty="0" err="1">
                          <a:latin typeface="Times New Roman" panose="02020603050405020304" pitchFamily="18" charset="0"/>
                          <a:cs typeface="Times New Roman" panose="02020603050405020304" pitchFamily="18" charset="0"/>
                        </a:rPr>
                        <a:t>Senti</a:t>
                      </a:r>
                      <a:r>
                        <a:rPr lang="en-US" sz="1400" dirty="0">
                          <a:latin typeface="Times New Roman" panose="02020603050405020304" pitchFamily="18" charset="0"/>
                          <a:cs typeface="Times New Roman" panose="02020603050405020304" pitchFamily="18" charset="0"/>
                        </a:rPr>
                        <a:t>-features model 4. Kernel </a:t>
                      </a:r>
                      <a:r>
                        <a:rPr lang="en-US" sz="1400" dirty="0" smtClean="0">
                          <a:latin typeface="Times New Roman" panose="02020603050405020304" pitchFamily="18" charset="0"/>
                          <a:cs typeface="Times New Roman" panose="02020603050405020304" pitchFamily="18" charset="0"/>
                        </a:rPr>
                        <a:t>plus </a:t>
                      </a:r>
                      <a:r>
                        <a:rPr lang="en-US" sz="1400" dirty="0" err="1">
                          <a:latin typeface="Times New Roman" panose="02020603050405020304" pitchFamily="18" charset="0"/>
                          <a:cs typeface="Times New Roman" panose="02020603050405020304" pitchFamily="18" charset="0"/>
                        </a:rPr>
                        <a:t>Senti</a:t>
                      </a:r>
                      <a:r>
                        <a:rPr lang="en-US" sz="1400" dirty="0">
                          <a:latin typeface="Times New Roman" panose="02020603050405020304" pitchFamily="18" charset="0"/>
                          <a:cs typeface="Times New Roman" panose="02020603050405020304" pitchFamily="18" charset="0"/>
                        </a:rPr>
                        <a:t>-features 5. Unigram plus </a:t>
                      </a:r>
                      <a:r>
                        <a:rPr lang="en-US" sz="1400" dirty="0" err="1">
                          <a:latin typeface="Times New Roman" panose="02020603050405020304" pitchFamily="18" charset="0"/>
                          <a:cs typeface="Times New Roman" panose="02020603050405020304" pitchFamily="18" charset="0"/>
                        </a:rPr>
                        <a:t>Senti</a:t>
                      </a:r>
                      <a:r>
                        <a:rPr lang="en-US" sz="1400" dirty="0">
                          <a:latin typeface="Times New Roman" panose="02020603050405020304" pitchFamily="18" charset="0"/>
                          <a:cs typeface="Times New Roman" panose="02020603050405020304" pitchFamily="18" charset="0"/>
                        </a:rPr>
                        <a:t>-features</a:t>
                      </a:r>
                    </a:p>
                  </a:txBody>
                  <a:tcPr/>
                </a:tc>
              </a:tr>
            </a:tbl>
          </a:graphicData>
        </a:graphic>
      </p:graphicFrame>
      <p:sp>
        <p:nvSpPr>
          <p:cNvPr id="7" name="Rectangle 6"/>
          <p:cNvSpPr/>
          <p:nvPr/>
        </p:nvSpPr>
        <p:spPr>
          <a:xfrm>
            <a:off x="8342838" y="5788646"/>
            <a:ext cx="744538" cy="923330"/>
          </a:xfrm>
          <a:prstGeom prst="rect">
            <a:avLst/>
          </a:prstGeom>
          <a:noFill/>
        </p:spPr>
        <p:txBody>
          <a:bodyPr wrap="square" lIns="91440" tIns="45720" rIns="91440" bIns="45720">
            <a:spAutoFit/>
          </a:bodyPr>
          <a:lstStyle/>
          <a:p>
            <a:pPr algn="ctr"/>
            <a:r>
              <a:rPr lang="en-US" sz="5400" dirty="0">
                <a:ln w="0"/>
                <a:solidFill>
                  <a:schemeClr val="tx1"/>
                </a:solidFill>
                <a:effectLst>
                  <a:outerShdw blurRad="38100" dist="19050" dir="2700000" algn="tl" rotWithShape="0">
                    <a:schemeClr val="dk1">
                      <a:alpha val="40000"/>
                    </a:schemeClr>
                  </a:outerShdw>
                </a:effectLst>
              </a:rPr>
              <a:t>5</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p:cNvGrpSpPr/>
          <p:nvPr/>
        </p:nvGrpSpPr>
        <p:grpSpPr>
          <a:xfrm>
            <a:off x="3519739" y="0"/>
            <a:ext cx="5624261" cy="784781"/>
            <a:chOff x="0" y="0"/>
            <a:chExt cx="5624260" cy="784780"/>
          </a:xfrm>
        </p:grpSpPr>
        <p:sp>
          <p:nvSpPr>
            <p:cNvPr id="62" name="Rectangle"/>
            <p:cNvSpPr/>
            <p:nvPr/>
          </p:nvSpPr>
          <p:spPr>
            <a:xfrm>
              <a:off x="0" y="0"/>
              <a:ext cx="5624261" cy="784781"/>
            </a:xfrm>
            <a:prstGeom prst="rect">
              <a:avLst/>
            </a:prstGeom>
            <a:solidFill>
              <a:srgbClr val="C00000"/>
            </a:solidFill>
            <a:ln w="25400" cap="flat">
              <a:solidFill>
                <a:srgbClr val="385D8A"/>
              </a:solidFill>
              <a:prstDash val="solid"/>
              <a:round/>
            </a:ln>
            <a:effectLst/>
          </p:spPr>
          <p:txBody>
            <a:bodyPr wrap="square" lIns="45719" tIns="45719" rIns="45719" bIns="45719" numCol="1" anchor="ctr">
              <a:noAutofit/>
            </a:bodyPr>
            <a:lstStyle/>
            <a:p>
              <a:pPr algn="ctr">
                <a:defRPr sz="2800" b="1">
                  <a:solidFill>
                    <a:srgbClr val="FFFFFF"/>
                  </a:solidFill>
                </a:defRPr>
              </a:pPr>
              <a:endParaRPr/>
            </a:p>
          </p:txBody>
        </p:sp>
        <p:sp>
          <p:nvSpPr>
            <p:cNvPr id="63" name="EXISITING SYSTEM"/>
            <p:cNvSpPr txBox="1"/>
            <p:nvPr/>
          </p:nvSpPr>
          <p:spPr>
            <a:xfrm>
              <a:off x="0" y="185237"/>
              <a:ext cx="5624261" cy="414306"/>
            </a:xfrm>
            <a:prstGeom prst="rect">
              <a:avLst/>
            </a:prstGeom>
            <a:noFill/>
            <a:ln w="12700" cap="flat">
              <a:noFill/>
              <a:miter lim="400000"/>
            </a:ln>
            <a:effectLst/>
          </p:spPr>
          <p:txBody>
            <a:bodyPr wrap="square" lIns="45719" tIns="45719" rIns="45719" bIns="45719" numCol="1" anchor="ctr">
              <a:noAutofit/>
            </a:bodyPr>
            <a:lstStyle>
              <a:lvl1pPr algn="ctr">
                <a:defRPr sz="2800" b="1">
                  <a:solidFill>
                    <a:srgbClr val="FFFFFF"/>
                  </a:solidFill>
                </a:defRPr>
              </a:lvl1pPr>
            </a:lstStyle>
            <a:p>
              <a:r>
                <a:rPr dirty="0"/>
                <a:t>EXISITING SYSTEM </a:t>
              </a:r>
              <a:r>
                <a:rPr lang="en-US" dirty="0"/>
                <a:t>LIMITATIONS</a:t>
              </a:r>
              <a:endParaRPr dirty="0"/>
            </a:p>
          </p:txBody>
        </p:sp>
      </p:grpSp>
      <p:sp>
        <p:nvSpPr>
          <p:cNvPr id="65" name="Existing System Limitations:…"/>
          <p:cNvSpPr txBox="1"/>
          <p:nvPr/>
        </p:nvSpPr>
        <p:spPr>
          <a:xfrm>
            <a:off x="654050" y="1438910"/>
            <a:ext cx="8001000" cy="3571240"/>
          </a:xfrm>
          <a:prstGeom prst="rect">
            <a:avLst/>
          </a:prstGeom>
          <a:ln w="12700">
            <a:miter lim="400000"/>
          </a:ln>
        </p:spPr>
        <p:txBody>
          <a:bodyPr lIns="45719" rIns="45719">
            <a:noAutofit/>
          </a:bodyPr>
          <a:lstStyle/>
          <a:p>
            <a:pPr marL="342900" indent="-342900" algn="just">
              <a:lnSpc>
                <a:spcPct val="150000"/>
              </a:lnSpc>
              <a:spcBef>
                <a:spcPts val="400"/>
              </a:spcBef>
              <a:buFont typeface="Arial" panose="020B0604020202020204" pitchFamily="34" charset="0"/>
              <a:buChar char="•"/>
              <a:defRPr sz="2000" b="1"/>
            </a:pPr>
            <a:r>
              <a:rPr lang="en-US" sz="1800" b="0" dirty="0" smtClean="0">
                <a:latin typeface="Times New Roman" panose="02020603050405020304" pitchFamily="18" charset="0"/>
                <a:cs typeface="Times New Roman" panose="02020603050405020304" pitchFamily="18" charset="0"/>
                <a:sym typeface="+mn-ea"/>
              </a:rPr>
              <a:t>It does not explore how sentiment may have evolved or changed after the election.</a:t>
            </a:r>
            <a:endParaRPr lang="en-US" sz="1800" b="0" dirty="0" smtClean="0">
              <a:latin typeface="Times New Roman" panose="02020603050405020304" pitchFamily="18" charset="0"/>
              <a:cs typeface="Times New Roman" panose="02020603050405020304" pitchFamily="18" charset="0"/>
            </a:endParaRPr>
          </a:p>
          <a:p>
            <a:pPr marL="342900" indent="-342900" algn="just">
              <a:lnSpc>
                <a:spcPct val="150000"/>
              </a:lnSpc>
              <a:spcBef>
                <a:spcPts val="400"/>
              </a:spcBef>
              <a:buFont typeface="Arial" panose="020B0604020202020204" pitchFamily="34" charset="0"/>
              <a:buChar char="•"/>
              <a:defRPr sz="2000" b="1"/>
            </a:pPr>
            <a:endParaRPr lang="en-US" sz="1800" b="0" dirty="0" smtClean="0">
              <a:latin typeface="Times New Roman" panose="02020603050405020304" pitchFamily="18" charset="0"/>
              <a:cs typeface="Times New Roman" panose="02020603050405020304" pitchFamily="18" charset="0"/>
              <a:sym typeface="+mn-ea"/>
            </a:endParaRPr>
          </a:p>
          <a:p>
            <a:pPr marL="342900" indent="-342900" algn="just">
              <a:lnSpc>
                <a:spcPct val="150000"/>
              </a:lnSpc>
              <a:spcBef>
                <a:spcPts val="400"/>
              </a:spcBef>
              <a:buFont typeface="Arial" panose="020B0604020202020204" pitchFamily="34" charset="0"/>
              <a:buChar char="•"/>
              <a:defRPr sz="2000" b="1"/>
            </a:pPr>
            <a:r>
              <a:rPr lang="en-US" sz="1800" b="0" dirty="0" smtClean="0">
                <a:latin typeface="Times New Roman" panose="02020603050405020304" pitchFamily="18" charset="0"/>
                <a:cs typeface="Times New Roman" panose="02020603050405020304" pitchFamily="18" charset="0"/>
                <a:sym typeface="+mn-ea"/>
              </a:rPr>
              <a:t>The </a:t>
            </a:r>
            <a:r>
              <a:rPr lang="en-US" sz="1800" b="0" dirty="0">
                <a:latin typeface="Times New Roman" panose="02020603050405020304" pitchFamily="18" charset="0"/>
                <a:cs typeface="Times New Roman" panose="02020603050405020304" pitchFamily="18" charset="0"/>
                <a:sym typeface="+mn-ea"/>
              </a:rPr>
              <a:t>research did not explicitly address external factors that may have influenced sentiment, such as news events, political developments, or the behavior of political candidates. Ignoring these factors can limit the study's explanatory power.</a:t>
            </a:r>
            <a:endParaRPr lang="en-US" sz="1800" b="0" dirty="0">
              <a:latin typeface="Times New Roman" panose="02020603050405020304" pitchFamily="18" charset="0"/>
              <a:cs typeface="Times New Roman" panose="02020603050405020304" pitchFamily="18" charset="0"/>
            </a:endParaRPr>
          </a:p>
          <a:p>
            <a:pPr marL="342900" indent="-342900" algn="just">
              <a:lnSpc>
                <a:spcPct val="150000"/>
              </a:lnSpc>
              <a:spcBef>
                <a:spcPts val="400"/>
              </a:spcBef>
              <a:buFont typeface="Arial" panose="020B0604020202020204" pitchFamily="34" charset="0"/>
              <a:buChar char="•"/>
              <a:defRPr sz="2000" b="1"/>
            </a:pPr>
            <a:endParaRPr lang="en-US" sz="1800" b="0" dirty="0">
              <a:latin typeface="Times New Roman" panose="02020603050405020304" pitchFamily="18" charset="0"/>
              <a:cs typeface="Times New Roman" panose="02020603050405020304" pitchFamily="18" charset="0"/>
              <a:sym typeface="+mn-ea"/>
            </a:endParaRPr>
          </a:p>
          <a:p>
            <a:pPr marL="342900" indent="-342900" algn="just">
              <a:lnSpc>
                <a:spcPct val="150000"/>
              </a:lnSpc>
              <a:spcBef>
                <a:spcPts val="400"/>
              </a:spcBef>
              <a:buFont typeface="Arial" panose="020B0604020202020204" pitchFamily="34" charset="0"/>
              <a:buChar char="•"/>
              <a:defRPr sz="2000" b="1"/>
            </a:pPr>
            <a:r>
              <a:rPr lang="en-US" sz="1800" b="0" dirty="0">
                <a:latin typeface="Times New Roman" panose="02020603050405020304" pitchFamily="18" charset="0"/>
                <a:cs typeface="Times New Roman" panose="02020603050405020304" pitchFamily="18" charset="0"/>
                <a:sym typeface="+mn-ea"/>
              </a:rPr>
              <a:t>It does not explore how sentiment may have evolved or changed after the election.</a:t>
            </a:r>
            <a:endParaRPr sz="1800" b="0" dirty="0"/>
          </a:p>
        </p:txBody>
      </p:sp>
      <p:sp>
        <p:nvSpPr>
          <p:cNvPr id="6" name="Rectangle 5"/>
          <p:cNvSpPr/>
          <p:nvPr/>
        </p:nvSpPr>
        <p:spPr>
          <a:xfrm>
            <a:off x="8342838" y="5788646"/>
            <a:ext cx="744538" cy="923330"/>
          </a:xfrm>
          <a:prstGeom prst="rect">
            <a:avLst/>
          </a:prstGeom>
          <a:noFill/>
        </p:spPr>
        <p:txBody>
          <a:bodyPr wrap="square" lIns="91440" tIns="45720" rIns="91440" bIns="45720">
            <a:spAutoFit/>
          </a:bodyPr>
          <a:lstStyle/>
          <a:p>
            <a:pPr algn="ctr"/>
            <a:r>
              <a:rPr lang="en-US" sz="5400" dirty="0">
                <a:ln w="0"/>
                <a:solidFill>
                  <a:schemeClr val="tx1"/>
                </a:solidFill>
                <a:effectLst>
                  <a:outerShdw blurRad="38100" dist="19050" dir="2700000" algn="tl" rotWithShape="0">
                    <a:schemeClr val="dk1">
                      <a:alpha val="40000"/>
                    </a:schemeClr>
                  </a:outerShdw>
                </a:effectLst>
              </a:rPr>
              <a:t>6</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
          <p:cNvGrpSpPr/>
          <p:nvPr/>
        </p:nvGrpSpPr>
        <p:grpSpPr>
          <a:xfrm>
            <a:off x="3438910" y="0"/>
            <a:ext cx="5705090" cy="796059"/>
            <a:chOff x="0" y="0"/>
            <a:chExt cx="5705089" cy="796058"/>
          </a:xfrm>
        </p:grpSpPr>
        <p:sp>
          <p:nvSpPr>
            <p:cNvPr id="67" name="Rectangle"/>
            <p:cNvSpPr/>
            <p:nvPr/>
          </p:nvSpPr>
          <p:spPr>
            <a:xfrm>
              <a:off x="0" y="0"/>
              <a:ext cx="5705090" cy="796059"/>
            </a:xfrm>
            <a:prstGeom prst="rect">
              <a:avLst/>
            </a:prstGeom>
            <a:solidFill>
              <a:srgbClr val="C00000"/>
            </a:solidFill>
            <a:ln w="25400" cap="flat">
              <a:solidFill>
                <a:srgbClr val="385D8A"/>
              </a:solidFill>
              <a:prstDash val="solid"/>
              <a:round/>
            </a:ln>
            <a:effectLst/>
          </p:spPr>
          <p:txBody>
            <a:bodyPr wrap="square" lIns="45719" tIns="45719" rIns="45719" bIns="45719" numCol="1" anchor="ctr">
              <a:noAutofit/>
            </a:bodyPr>
            <a:lstStyle/>
            <a:p>
              <a:pPr algn="ctr">
                <a:defRPr sz="2800" b="1">
                  <a:solidFill>
                    <a:srgbClr val="FFFFFF"/>
                  </a:solidFill>
                </a:defRPr>
              </a:pPr>
              <a:endParaRPr/>
            </a:p>
          </p:txBody>
        </p:sp>
        <p:sp>
          <p:nvSpPr>
            <p:cNvPr id="68" name="PROPOSED SYSTEM"/>
            <p:cNvSpPr txBox="1"/>
            <p:nvPr/>
          </p:nvSpPr>
          <p:spPr>
            <a:xfrm>
              <a:off x="0" y="187900"/>
              <a:ext cx="5705090" cy="420259"/>
            </a:xfrm>
            <a:prstGeom prst="rect">
              <a:avLst/>
            </a:prstGeom>
            <a:noFill/>
            <a:ln w="12700" cap="flat">
              <a:noFill/>
              <a:miter lim="400000"/>
            </a:ln>
            <a:effectLst/>
          </p:spPr>
          <p:txBody>
            <a:bodyPr wrap="square" lIns="45719" tIns="45719" rIns="45719" bIns="45719" numCol="1" anchor="ctr">
              <a:noAutofit/>
            </a:bodyPr>
            <a:lstStyle>
              <a:lvl1pPr algn="ctr">
                <a:defRPr sz="2800" b="1">
                  <a:solidFill>
                    <a:srgbClr val="FFFFFF"/>
                  </a:solidFill>
                </a:defRPr>
              </a:lvl1pPr>
            </a:lstStyle>
            <a:p>
              <a:r>
                <a:t>PROPOSED SYSTEM</a:t>
              </a:r>
            </a:p>
          </p:txBody>
        </p:sp>
      </p:grpSp>
      <p:sp>
        <p:nvSpPr>
          <p:cNvPr id="70" name="Proposed System:…"/>
          <p:cNvSpPr txBox="1"/>
          <p:nvPr/>
        </p:nvSpPr>
        <p:spPr>
          <a:xfrm>
            <a:off x="571500" y="1035609"/>
            <a:ext cx="8001000" cy="4810760"/>
          </a:xfrm>
          <a:prstGeom prst="rect">
            <a:avLst/>
          </a:prstGeom>
          <a:ln w="12700">
            <a:miter lim="400000"/>
          </a:ln>
        </p:spPr>
        <p:txBody>
          <a:bodyPr lIns="45719" rIns="45719">
            <a:spAutoFit/>
          </a:bodyPr>
          <a:lstStyle/>
          <a:p>
            <a:pPr algn="just">
              <a:spcBef>
                <a:spcPts val="400"/>
              </a:spcBef>
              <a:defRPr sz="2000" b="1"/>
            </a:pPr>
            <a:r>
              <a:rPr sz="1800" b="0" dirty="0" smtClean="0">
                <a:sym typeface="+mn-ea"/>
              </a:rPr>
              <a:t>Predicting </a:t>
            </a:r>
            <a:r>
              <a:rPr sz="1800" b="0" dirty="0">
                <a:sym typeface="+mn-ea"/>
              </a:rPr>
              <a:t>the outcome of a general election based on Twitter data is a complex and challenging task, but it can be done using machine learning and data analytics techniques. Here's a proposed system for general election prediction in 2022 based on Twitter data</a:t>
            </a:r>
            <a:r>
              <a:rPr sz="1800" b="0" dirty="0" smtClean="0">
                <a:sym typeface="+mn-ea"/>
              </a:rPr>
              <a:t>:</a:t>
            </a:r>
            <a:endParaRPr lang="en-US" sz="1800" b="0" dirty="0" smtClean="0"/>
          </a:p>
          <a:p>
            <a:pPr algn="just">
              <a:spcBef>
                <a:spcPts val="400"/>
              </a:spcBef>
              <a:defRPr sz="2000" b="1"/>
            </a:pPr>
            <a:endParaRPr sz="1800" b="0" dirty="0"/>
          </a:p>
          <a:p>
            <a:pPr algn="just">
              <a:spcBef>
                <a:spcPts val="400"/>
              </a:spcBef>
              <a:defRPr sz="2000" b="1"/>
            </a:pPr>
            <a:r>
              <a:rPr sz="1800" dirty="0">
                <a:sym typeface="+mn-ea"/>
              </a:rPr>
              <a:t>1. Data </a:t>
            </a:r>
            <a:r>
              <a:rPr sz="1800" dirty="0" smtClean="0">
                <a:sym typeface="+mn-ea"/>
              </a:rPr>
              <a:t>Collection</a:t>
            </a:r>
            <a:endParaRPr lang="en-US" sz="1800" dirty="0" smtClean="0"/>
          </a:p>
          <a:p>
            <a:pPr algn="just">
              <a:spcBef>
                <a:spcPts val="400"/>
              </a:spcBef>
              <a:defRPr sz="2000" b="1"/>
            </a:pPr>
            <a:r>
              <a:rPr sz="1800" dirty="0" smtClean="0">
                <a:sym typeface="+mn-ea"/>
              </a:rPr>
              <a:t>2</a:t>
            </a:r>
            <a:r>
              <a:rPr sz="1800" dirty="0">
                <a:sym typeface="+mn-ea"/>
              </a:rPr>
              <a:t>. Data </a:t>
            </a:r>
            <a:r>
              <a:rPr sz="1800" dirty="0" smtClean="0">
                <a:sym typeface="+mn-ea"/>
              </a:rPr>
              <a:t>Preprocessing</a:t>
            </a:r>
            <a:endParaRPr lang="en-US" sz="1800" dirty="0" smtClean="0"/>
          </a:p>
          <a:p>
            <a:pPr algn="just">
              <a:spcBef>
                <a:spcPts val="400"/>
              </a:spcBef>
              <a:defRPr sz="2000" b="1"/>
            </a:pPr>
            <a:r>
              <a:rPr sz="1800" dirty="0" smtClean="0">
                <a:sym typeface="+mn-ea"/>
              </a:rPr>
              <a:t>3</a:t>
            </a:r>
            <a:r>
              <a:rPr sz="1800" dirty="0">
                <a:sym typeface="+mn-ea"/>
              </a:rPr>
              <a:t>. Sentiment </a:t>
            </a:r>
            <a:r>
              <a:rPr sz="1800" dirty="0" smtClean="0">
                <a:sym typeface="+mn-ea"/>
              </a:rPr>
              <a:t>Analysis</a:t>
            </a:r>
            <a:r>
              <a:rPr lang="en-IN" sz="1800" dirty="0" smtClean="0">
                <a:sym typeface="+mn-ea"/>
              </a:rPr>
              <a:t> </a:t>
            </a:r>
            <a:endParaRPr lang="en-IN" sz="1800" dirty="0" smtClean="0"/>
          </a:p>
          <a:p>
            <a:pPr algn="just">
              <a:spcBef>
                <a:spcPts val="400"/>
              </a:spcBef>
              <a:defRPr sz="2000" b="1"/>
            </a:pPr>
            <a:r>
              <a:rPr sz="1800" dirty="0" smtClean="0">
                <a:sym typeface="+mn-ea"/>
              </a:rPr>
              <a:t>4</a:t>
            </a:r>
            <a:r>
              <a:rPr sz="1800" dirty="0">
                <a:sym typeface="+mn-ea"/>
              </a:rPr>
              <a:t>. Social Network </a:t>
            </a:r>
            <a:r>
              <a:rPr sz="1800" dirty="0" smtClean="0">
                <a:sym typeface="+mn-ea"/>
              </a:rPr>
              <a:t>Analysis</a:t>
            </a:r>
            <a:r>
              <a:rPr lang="en-IN" sz="1800" dirty="0" smtClean="0">
                <a:sym typeface="+mn-ea"/>
              </a:rPr>
              <a:t> </a:t>
            </a:r>
            <a:r>
              <a:rPr sz="1800" dirty="0" smtClean="0">
                <a:sym typeface="+mn-ea"/>
              </a:rPr>
              <a:t> </a:t>
            </a:r>
            <a:endParaRPr lang="en-US" sz="1800" dirty="0" smtClean="0"/>
          </a:p>
          <a:p>
            <a:pPr algn="just">
              <a:spcBef>
                <a:spcPts val="400"/>
              </a:spcBef>
              <a:defRPr sz="2000" b="1"/>
            </a:pPr>
            <a:r>
              <a:rPr sz="1800" dirty="0" smtClean="0">
                <a:sym typeface="+mn-ea"/>
              </a:rPr>
              <a:t>5</a:t>
            </a:r>
            <a:r>
              <a:rPr sz="1800" dirty="0">
                <a:sym typeface="+mn-ea"/>
              </a:rPr>
              <a:t>. Time Series </a:t>
            </a:r>
            <a:r>
              <a:rPr sz="1800" dirty="0" smtClean="0">
                <a:sym typeface="+mn-ea"/>
              </a:rPr>
              <a:t>Analysis</a:t>
            </a:r>
            <a:endParaRPr lang="en-US" sz="1800" dirty="0" smtClean="0"/>
          </a:p>
          <a:p>
            <a:pPr algn="just">
              <a:spcBef>
                <a:spcPts val="400"/>
              </a:spcBef>
              <a:defRPr sz="2000" b="1"/>
            </a:pPr>
            <a:r>
              <a:rPr sz="1800" dirty="0" smtClean="0">
                <a:sym typeface="+mn-ea"/>
              </a:rPr>
              <a:t>6</a:t>
            </a:r>
            <a:r>
              <a:rPr sz="1800" dirty="0">
                <a:sym typeface="+mn-ea"/>
              </a:rPr>
              <a:t>. Machine Learning </a:t>
            </a:r>
            <a:r>
              <a:rPr sz="1800" dirty="0" smtClean="0">
                <a:sym typeface="+mn-ea"/>
              </a:rPr>
              <a:t>Models</a:t>
            </a:r>
            <a:endParaRPr sz="1800" dirty="0"/>
          </a:p>
          <a:p>
            <a:pPr algn="just">
              <a:spcBef>
                <a:spcPts val="400"/>
              </a:spcBef>
              <a:defRPr sz="2000" b="1"/>
            </a:pPr>
            <a:r>
              <a:rPr sz="1800" dirty="0">
                <a:sym typeface="+mn-ea"/>
              </a:rPr>
              <a:t>7. Geographic </a:t>
            </a:r>
            <a:r>
              <a:rPr sz="1800" dirty="0" smtClean="0">
                <a:sym typeface="+mn-ea"/>
              </a:rPr>
              <a:t>Analysis</a:t>
            </a:r>
            <a:endParaRPr lang="en-US" sz="1800" dirty="0" smtClean="0"/>
          </a:p>
          <a:p>
            <a:pPr algn="just">
              <a:spcBef>
                <a:spcPts val="400"/>
              </a:spcBef>
              <a:defRPr sz="2000" b="1"/>
            </a:pPr>
            <a:r>
              <a:rPr sz="1800" dirty="0" smtClean="0">
                <a:sym typeface="+mn-ea"/>
              </a:rPr>
              <a:t>8</a:t>
            </a:r>
            <a:r>
              <a:rPr sz="1800" dirty="0">
                <a:sym typeface="+mn-ea"/>
              </a:rPr>
              <a:t>. Visualization and </a:t>
            </a:r>
            <a:r>
              <a:rPr sz="1800" dirty="0" smtClean="0">
                <a:sym typeface="+mn-ea"/>
              </a:rPr>
              <a:t>Reporting</a:t>
            </a:r>
            <a:endParaRPr lang="en-US" sz="1800" dirty="0" smtClean="0"/>
          </a:p>
          <a:p>
            <a:pPr algn="just">
              <a:spcBef>
                <a:spcPts val="400"/>
              </a:spcBef>
              <a:defRPr sz="2000" b="1"/>
            </a:pPr>
            <a:r>
              <a:rPr sz="1800" dirty="0" smtClean="0">
                <a:sym typeface="+mn-ea"/>
              </a:rPr>
              <a:t>9</a:t>
            </a:r>
            <a:r>
              <a:rPr sz="1800" dirty="0">
                <a:sym typeface="+mn-ea"/>
              </a:rPr>
              <a:t>. Model Evaluation and </a:t>
            </a:r>
            <a:r>
              <a:rPr sz="1800" dirty="0" smtClean="0">
                <a:sym typeface="+mn-ea"/>
              </a:rPr>
              <a:t>Validation</a:t>
            </a:r>
            <a:endParaRPr lang="en-US" sz="1800" dirty="0"/>
          </a:p>
          <a:p>
            <a:pPr algn="just">
              <a:spcBef>
                <a:spcPts val="400"/>
              </a:spcBef>
              <a:defRPr sz="2000" b="1"/>
            </a:pPr>
            <a:r>
              <a:rPr sz="1800" dirty="0" smtClean="0">
                <a:sym typeface="+mn-ea"/>
              </a:rPr>
              <a:t>10</a:t>
            </a:r>
            <a:r>
              <a:rPr sz="1800" dirty="0">
                <a:sym typeface="+mn-ea"/>
              </a:rPr>
              <a:t>. Ethical </a:t>
            </a:r>
            <a:r>
              <a:rPr sz="1800" dirty="0" smtClean="0">
                <a:sym typeface="+mn-ea"/>
              </a:rPr>
              <a:t>Considerations</a:t>
            </a:r>
            <a:endParaRPr sz="1800" dirty="0"/>
          </a:p>
        </p:txBody>
      </p:sp>
      <p:sp>
        <p:nvSpPr>
          <p:cNvPr id="6" name="Rectangle 5"/>
          <p:cNvSpPr/>
          <p:nvPr/>
        </p:nvSpPr>
        <p:spPr>
          <a:xfrm>
            <a:off x="8342838" y="5788646"/>
            <a:ext cx="744538" cy="923330"/>
          </a:xfrm>
          <a:prstGeom prst="rect">
            <a:avLst/>
          </a:prstGeom>
          <a:noFill/>
        </p:spPr>
        <p:txBody>
          <a:bodyPr wrap="square" lIns="91440" tIns="45720" rIns="91440" bIns="45720">
            <a:spAutoFit/>
          </a:bodyPr>
          <a:lstStyle/>
          <a:p>
            <a:pPr algn="ctr"/>
            <a:r>
              <a:rPr lang="en-US" sz="5400" dirty="0">
                <a:ln w="0"/>
                <a:solidFill>
                  <a:schemeClr val="tx1"/>
                </a:solidFill>
                <a:effectLst>
                  <a:outerShdw blurRad="38100" dist="19050" dir="2700000" algn="tl" rotWithShape="0">
                    <a:schemeClr val="dk1">
                      <a:alpha val="40000"/>
                    </a:schemeClr>
                  </a:outerShdw>
                </a:effectLst>
              </a:rPr>
              <a:t>7</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Group"/>
          <p:cNvGrpSpPr/>
          <p:nvPr/>
        </p:nvGrpSpPr>
        <p:grpSpPr>
          <a:xfrm>
            <a:off x="5016626" y="-101668"/>
            <a:ext cx="4127375" cy="1240186"/>
            <a:chOff x="0" y="-1"/>
            <a:chExt cx="4127374" cy="1016066"/>
          </a:xfrm>
        </p:grpSpPr>
        <p:sp>
          <p:nvSpPr>
            <p:cNvPr id="72" name="Rectangle"/>
            <p:cNvSpPr/>
            <p:nvPr/>
          </p:nvSpPr>
          <p:spPr>
            <a:xfrm>
              <a:off x="0" y="105899"/>
              <a:ext cx="4127374" cy="714354"/>
            </a:xfrm>
            <a:prstGeom prst="rect">
              <a:avLst/>
            </a:prstGeom>
            <a:solidFill>
              <a:srgbClr val="C00000"/>
            </a:solidFill>
            <a:ln w="25400" cap="flat">
              <a:solidFill>
                <a:srgbClr val="385D8A"/>
              </a:solidFill>
              <a:prstDash val="solid"/>
              <a:round/>
            </a:ln>
            <a:effectLst/>
          </p:spPr>
          <p:txBody>
            <a:bodyPr wrap="square" lIns="45719" tIns="45719" rIns="45719" bIns="45719" numCol="1" anchor="ctr">
              <a:noAutofit/>
            </a:bodyPr>
            <a:lstStyle/>
            <a:p>
              <a:pPr algn="ctr">
                <a:defRPr sz="2800" b="1">
                  <a:solidFill>
                    <a:srgbClr val="FFFFFF"/>
                  </a:solidFill>
                </a:defRPr>
              </a:pPr>
              <a:endParaRPr/>
            </a:p>
          </p:txBody>
        </p:sp>
        <p:sp>
          <p:nvSpPr>
            <p:cNvPr id="73" name="ARCHITECTURE DIAGRAM"/>
            <p:cNvSpPr txBox="1"/>
            <p:nvPr/>
          </p:nvSpPr>
          <p:spPr>
            <a:xfrm>
              <a:off x="0" y="-1"/>
              <a:ext cx="4127374" cy="1016066"/>
            </a:xfrm>
            <a:prstGeom prst="rect">
              <a:avLst/>
            </a:prstGeom>
            <a:noFill/>
            <a:ln w="12700" cap="flat">
              <a:noFill/>
              <a:miter lim="400000"/>
            </a:ln>
            <a:effectLst/>
          </p:spPr>
          <p:txBody>
            <a:bodyPr wrap="square" lIns="45719" tIns="45719" rIns="45719" bIns="45719" numCol="1" anchor="ctr">
              <a:noAutofit/>
            </a:bodyPr>
            <a:lstStyle>
              <a:lvl1pPr algn="ctr">
                <a:defRPr sz="2800" b="1">
                  <a:solidFill>
                    <a:srgbClr val="FFFFFF"/>
                  </a:solidFill>
                </a:defRPr>
              </a:lvl1pPr>
            </a:lstStyle>
            <a:p>
              <a:r>
                <a:rPr dirty="0"/>
                <a:t>ARCHITECTURE DIAGRAM</a:t>
              </a:r>
            </a:p>
          </p:txBody>
        </p:sp>
      </p:grpSp>
      <p:pic>
        <p:nvPicPr>
          <p:cNvPr id="2" name="Picture 1"/>
          <p:cNvPicPr>
            <a:picLocks noChangeAspect="1"/>
          </p:cNvPicPr>
          <p:nvPr/>
        </p:nvPicPr>
        <p:blipFill>
          <a:blip r:embed="rId2"/>
          <a:stretch>
            <a:fillRect/>
          </a:stretch>
        </p:blipFill>
        <p:spPr>
          <a:xfrm>
            <a:off x="749935" y="1592580"/>
            <a:ext cx="7454265" cy="3366135"/>
          </a:xfrm>
          <a:prstGeom prst="rect">
            <a:avLst/>
          </a:prstGeom>
        </p:spPr>
      </p:pic>
      <p:sp>
        <p:nvSpPr>
          <p:cNvPr id="3" name="Text Box 2"/>
          <p:cNvSpPr txBox="1"/>
          <p:nvPr/>
        </p:nvSpPr>
        <p:spPr>
          <a:xfrm>
            <a:off x="2693670" y="5257165"/>
            <a:ext cx="457200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algn="ctr"/>
            <a:r>
              <a:rPr lang="en-US" dirty="0" smtClean="0">
                <a:ln w="0"/>
                <a:solidFill>
                  <a:schemeClr val="tx1"/>
                </a:solidFill>
                <a:effectLst>
                  <a:outerShdw blurRad="38100" dist="19050" dir="2700000" algn="tl" rotWithShape="0">
                    <a:schemeClr val="dk1">
                      <a:alpha val="40000"/>
                    </a:schemeClr>
                  </a:outerShdw>
                </a:effectLst>
                <a:sym typeface="+mn-ea"/>
              </a:rPr>
              <a:t>Fig 1</a:t>
            </a:r>
            <a:r>
              <a:rPr lang="en-IN" altLang="en-US" dirty="0" smtClean="0">
                <a:ln w="0"/>
                <a:solidFill>
                  <a:schemeClr val="tx1"/>
                </a:solidFill>
                <a:effectLst>
                  <a:outerShdw blurRad="38100" dist="19050" dir="2700000" algn="tl" rotWithShape="0">
                    <a:schemeClr val="dk1">
                      <a:alpha val="40000"/>
                    </a:schemeClr>
                  </a:outerShdw>
                </a:effectLst>
                <a:sym typeface="+mn-ea"/>
              </a:rPr>
              <a:t>: Architecture Diagram </a:t>
            </a:r>
            <a:endParaRPr kumimoji="0" lang="en-IN" altLang="en-US" sz="1800" b="0" i="0" u="none" strike="noStrike" cap="none" spc="0" normalizeH="0" baseline="0" dirty="0" smtClean="0">
              <a:ln w="0"/>
              <a:solidFill>
                <a:schemeClr val="tx1"/>
              </a:solidFill>
              <a:effectLst>
                <a:outerShdw blurRad="38100" dist="19050" dir="2700000" algn="tl" rotWithShape="0">
                  <a:schemeClr val="dk1">
                    <a:alpha val="40000"/>
                  </a:schemeClr>
                </a:outerShdw>
              </a:effectLst>
              <a:uFillTx/>
              <a:latin typeface="Times New Roman" panose="02020603050405020304"/>
              <a:ea typeface="Times New Roman" panose="02020603050405020304"/>
              <a:cs typeface="Times New Roman" panose="02020603050405020304"/>
              <a:sym typeface="+mn-ea"/>
            </a:endParaRPr>
          </a:p>
        </p:txBody>
      </p:sp>
      <p:sp>
        <p:nvSpPr>
          <p:cNvPr id="7" name="Rectangle 6"/>
          <p:cNvSpPr/>
          <p:nvPr/>
        </p:nvSpPr>
        <p:spPr>
          <a:xfrm>
            <a:off x="8342838" y="5788646"/>
            <a:ext cx="744538" cy="923330"/>
          </a:xfrm>
          <a:prstGeom prst="rect">
            <a:avLst/>
          </a:prstGeom>
          <a:noFill/>
        </p:spPr>
        <p:txBody>
          <a:bodyPr wrap="square" lIns="91440" tIns="45720" rIns="91440" bIns="45720">
            <a:spAutoFit/>
          </a:bodyPr>
          <a:lstStyle/>
          <a:p>
            <a:pPr algn="ctr"/>
            <a:r>
              <a:rPr lang="en-US" sz="5400" dirty="0">
                <a:ln w="0"/>
                <a:solidFill>
                  <a:schemeClr val="tx1"/>
                </a:solidFill>
                <a:effectLst>
                  <a:outerShdw blurRad="38100" dist="19050" dir="2700000" algn="tl" rotWithShape="0">
                    <a:schemeClr val="dk1">
                      <a:alpha val="40000"/>
                    </a:schemeClr>
                  </a:outerShdw>
                </a:effectLst>
              </a:rPr>
              <a:t>8</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Group"/>
          <p:cNvGrpSpPr/>
          <p:nvPr/>
        </p:nvGrpSpPr>
        <p:grpSpPr>
          <a:xfrm>
            <a:off x="5016626" y="-101668"/>
            <a:ext cx="4127375" cy="1240186"/>
            <a:chOff x="0" y="-1"/>
            <a:chExt cx="4127374" cy="1016066"/>
          </a:xfrm>
        </p:grpSpPr>
        <p:sp>
          <p:nvSpPr>
            <p:cNvPr id="72" name="Rectangle"/>
            <p:cNvSpPr/>
            <p:nvPr/>
          </p:nvSpPr>
          <p:spPr>
            <a:xfrm>
              <a:off x="0" y="105899"/>
              <a:ext cx="4127374" cy="714354"/>
            </a:xfrm>
            <a:prstGeom prst="rect">
              <a:avLst/>
            </a:prstGeom>
            <a:solidFill>
              <a:srgbClr val="C00000"/>
            </a:solidFill>
            <a:ln w="25400" cap="flat">
              <a:solidFill>
                <a:srgbClr val="385D8A"/>
              </a:solidFill>
              <a:prstDash val="solid"/>
              <a:round/>
            </a:ln>
            <a:effectLst/>
          </p:spPr>
          <p:txBody>
            <a:bodyPr wrap="square" lIns="45719" tIns="45719" rIns="45719" bIns="45719" numCol="1" anchor="ctr">
              <a:noAutofit/>
            </a:bodyPr>
            <a:lstStyle/>
            <a:p>
              <a:pPr algn="ctr">
                <a:defRPr sz="2800" b="1">
                  <a:solidFill>
                    <a:srgbClr val="FFFFFF"/>
                  </a:solidFill>
                </a:defRPr>
              </a:pPr>
              <a:endParaRPr/>
            </a:p>
          </p:txBody>
        </p:sp>
        <p:sp>
          <p:nvSpPr>
            <p:cNvPr id="73" name="ARCHITECTURE DIAGRAM"/>
            <p:cNvSpPr txBox="1"/>
            <p:nvPr/>
          </p:nvSpPr>
          <p:spPr>
            <a:xfrm>
              <a:off x="0" y="-1"/>
              <a:ext cx="4127374" cy="1016066"/>
            </a:xfrm>
            <a:prstGeom prst="rect">
              <a:avLst/>
            </a:prstGeom>
            <a:noFill/>
            <a:ln w="12700" cap="flat">
              <a:noFill/>
              <a:miter lim="400000"/>
            </a:ln>
            <a:effectLst/>
          </p:spPr>
          <p:txBody>
            <a:bodyPr wrap="square" lIns="45719" tIns="45719" rIns="45719" bIns="45719" numCol="1" anchor="ctr">
              <a:noAutofit/>
            </a:bodyPr>
            <a:lstStyle>
              <a:lvl1pPr algn="ctr">
                <a:defRPr sz="2800" b="1">
                  <a:solidFill>
                    <a:srgbClr val="FFFFFF"/>
                  </a:solidFill>
                </a:defRPr>
              </a:lvl1pPr>
            </a:lstStyle>
            <a:p>
              <a:r>
                <a:rPr lang="en-US" dirty="0"/>
                <a:t>TOOL FINDINDS</a:t>
              </a:r>
              <a:endParaRPr dirty="0"/>
            </a:p>
          </p:txBody>
        </p:sp>
      </p:grpSp>
      <p:sp>
        <p:nvSpPr>
          <p:cNvPr id="2" name="Text Box 1"/>
          <p:cNvSpPr txBox="1"/>
          <p:nvPr/>
        </p:nvSpPr>
        <p:spPr>
          <a:xfrm>
            <a:off x="1009015" y="1148715"/>
            <a:ext cx="7616825" cy="21805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noAutofit/>
          </a:bodyPr>
          <a:lstStyle/>
          <a:p>
            <a:pPr marL="0" marR="0" indent="0" algn="just" defTabSz="914400" rtl="0" fontAlgn="auto" latinLnBrk="0" hangingPunct="0">
              <a:lnSpc>
                <a:spcPct val="100000"/>
              </a:lnSpc>
              <a:spcBef>
                <a:spcPts val="0"/>
              </a:spcBef>
              <a:spcAft>
                <a:spcPts val="0"/>
              </a:spcAft>
              <a:buClrTx/>
              <a:buSzTx/>
              <a:buFontTx/>
              <a:buNone/>
            </a:pPr>
            <a:r>
              <a:rPr lang="en-IN" b="1" dirty="0">
                <a:sym typeface="Times New Roman" panose="02020603050405020304"/>
              </a:rPr>
              <a:t>Machine learning models</a:t>
            </a:r>
            <a:r>
              <a:rPr lang="en-IN" dirty="0">
                <a:sym typeface="Times New Roman" panose="02020603050405020304"/>
              </a:rPr>
              <a:t>:</a:t>
            </a:r>
            <a:r>
              <a:rPr lang="en-IN" dirty="0">
                <a:sym typeface="+mn-ea"/>
              </a:rPr>
              <a:t> SK learn module</a:t>
            </a:r>
            <a:endParaRPr lang="en-IN" dirty="0"/>
          </a:p>
          <a:p>
            <a:pPr marL="0" marR="0" indent="0" algn="just" defTabSz="914400" rtl="0" fontAlgn="auto" latinLnBrk="0" hangingPunct="0">
              <a:lnSpc>
                <a:spcPct val="100000"/>
              </a:lnSpc>
              <a:spcBef>
                <a:spcPts val="0"/>
              </a:spcBef>
              <a:spcAft>
                <a:spcPts val="0"/>
              </a:spcAft>
              <a:buClrTx/>
              <a:buSzTx/>
              <a:buFontTx/>
              <a:buNone/>
            </a:pPr>
            <a:endParaRPr lang="en-IN" dirty="0"/>
          </a:p>
          <a:p>
            <a:pPr marL="0" marR="0" indent="0" algn="just" defTabSz="914400" rtl="0" fontAlgn="auto" latinLnBrk="0" hangingPunct="0">
              <a:lnSpc>
                <a:spcPct val="100000"/>
              </a:lnSpc>
              <a:spcBef>
                <a:spcPts val="0"/>
              </a:spcBef>
              <a:spcAft>
                <a:spcPts val="0"/>
              </a:spcAft>
              <a:buClrTx/>
              <a:buSzTx/>
              <a:buFontTx/>
              <a:buNone/>
            </a:pPr>
            <a:r>
              <a:rPr lang="en-IN" b="1" dirty="0">
                <a:sym typeface="Times New Roman" panose="02020603050405020304"/>
              </a:rPr>
              <a:t>Sentiment analysis</a:t>
            </a:r>
            <a:r>
              <a:rPr lang="en-IN" dirty="0">
                <a:sym typeface="Times New Roman" panose="02020603050405020304"/>
              </a:rPr>
              <a:t>: The script utilizes NLTK’S VADER(valence aware dictionary for sentiment reasoning) sentiment analysis tools to assess the sentiment of input comments categorizing it as positive, negative . </a:t>
            </a:r>
            <a:endParaRPr kumimoji="0" lang="en-IN" b="0" i="0" u="none" strike="noStrike" cap="none" spc="0" normalizeH="0" baseline="0" dirty="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endParaRPr>
          </a:p>
          <a:p>
            <a:pPr marL="0" marR="0" indent="0" algn="just" defTabSz="914400" rtl="0" fontAlgn="auto" latinLnBrk="0" hangingPunct="0">
              <a:lnSpc>
                <a:spcPct val="100000"/>
              </a:lnSpc>
              <a:spcBef>
                <a:spcPts val="0"/>
              </a:spcBef>
              <a:spcAft>
                <a:spcPts val="0"/>
              </a:spcAft>
              <a:buClrTx/>
              <a:buSzTx/>
              <a:buFontTx/>
              <a:buNone/>
            </a:pPr>
            <a:endParaRPr lang="en-IN" dirty="0"/>
          </a:p>
          <a:p>
            <a:pPr marL="0" marR="0" indent="0" algn="just" defTabSz="914400" rtl="0" fontAlgn="auto" latinLnBrk="0" hangingPunct="0">
              <a:lnSpc>
                <a:spcPct val="100000"/>
              </a:lnSpc>
              <a:spcBef>
                <a:spcPts val="0"/>
              </a:spcBef>
              <a:spcAft>
                <a:spcPts val="0"/>
              </a:spcAft>
              <a:buClrTx/>
              <a:buSzTx/>
              <a:buFontTx/>
              <a:buNone/>
            </a:pPr>
            <a:r>
              <a:rPr lang="en-IN" b="1" dirty="0">
                <a:sym typeface="+mn-ea"/>
              </a:rPr>
              <a:t>Visualization </a:t>
            </a:r>
            <a:r>
              <a:rPr lang="en-IN" dirty="0">
                <a:sym typeface="+mn-ea"/>
              </a:rPr>
              <a:t>:</a:t>
            </a:r>
            <a:r>
              <a:rPr lang="en-US" altLang="en-IN" dirty="0">
                <a:sym typeface="+mn-ea"/>
              </a:rPr>
              <a:t> </a:t>
            </a:r>
            <a:r>
              <a:rPr lang="en-IN" dirty="0">
                <a:sym typeface="+mn-ea"/>
              </a:rPr>
              <a:t>Matplotlib for pie charts plotting.</a:t>
            </a:r>
            <a:endParaRPr kumimoji="0" lang="en-US" sz="18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6" name="Rectangle 5"/>
          <p:cNvSpPr/>
          <p:nvPr/>
        </p:nvSpPr>
        <p:spPr>
          <a:xfrm>
            <a:off x="8342838" y="5788646"/>
            <a:ext cx="744538" cy="923330"/>
          </a:xfrm>
          <a:prstGeom prst="rect">
            <a:avLst/>
          </a:prstGeom>
          <a:noFill/>
        </p:spPr>
        <p:txBody>
          <a:bodyPr wrap="square" lIns="91440" tIns="45720" rIns="91440" bIns="45720">
            <a:spAutoFit/>
          </a:bodyPr>
          <a:lstStyle/>
          <a:p>
            <a:pPr algn="ctr"/>
            <a:r>
              <a:rPr lang="en-US" sz="5400" dirty="0">
                <a:ln w="0"/>
                <a:solidFill>
                  <a:schemeClr val="tx1"/>
                </a:solidFill>
                <a:effectLst>
                  <a:outerShdw blurRad="38100" dist="19050" dir="2700000" algn="tl" rotWithShape="0">
                    <a:schemeClr val="dk1">
                      <a:alpha val="40000"/>
                    </a:schemeClr>
                  </a:outerShdw>
                </a:effectLst>
              </a:rPr>
              <a:t>9</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Helvetica Neue"/>
        <a:ea typeface="Helvetica Neue"/>
        <a:cs typeface="Helvetica Neue"/>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Helvetica Neue"/>
        <a:ea typeface="Helvetica Neue"/>
        <a:cs typeface="Helvetica Neue"/>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1148</Words>
  <Application>Microsoft Office PowerPoint</Application>
  <PresentationFormat>On-screen Show (4:3)</PresentationFormat>
  <Paragraphs>134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Helvetica Neue</vt:lpstr>
      <vt:lpstr>Mangal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VANI</dc:creator>
  <cp:lastModifiedBy>Microsoft account</cp:lastModifiedBy>
  <cp:revision>17</cp:revision>
  <dcterms:created xsi:type="dcterms:W3CDTF">2023-11-02T14:32:00Z</dcterms:created>
  <dcterms:modified xsi:type="dcterms:W3CDTF">2023-11-02T18:57:21Z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F1651B960262488E905AB25759AE176A_13</vt:lpwstr>
  </property>
  <property fmtid="{D5CDD505-2E9C-101B-9397-08002B2CF9AE}" pid="3" name="KSOProductBuildVer">
    <vt:lpwstr>1033-12.2.0.13266</vt:lpwstr>
  </property>
</Properties>
</file>