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1"/>
  </p:notesMasterIdLst>
  <p:sldIdLst>
    <p:sldId id="280" r:id="rId2"/>
    <p:sldId id="281" r:id="rId3"/>
    <p:sldId id="276" r:id="rId4"/>
    <p:sldId id="258" r:id="rId5"/>
    <p:sldId id="257" r:id="rId6"/>
    <p:sldId id="260" r:id="rId7"/>
    <p:sldId id="261" r:id="rId8"/>
    <p:sldId id="262" r:id="rId9"/>
    <p:sldId id="263" r:id="rId10"/>
    <p:sldId id="271" r:id="rId11"/>
    <p:sldId id="272" r:id="rId12"/>
    <p:sldId id="273" r:id="rId13"/>
    <p:sldId id="274" r:id="rId14"/>
    <p:sldId id="275" r:id="rId15"/>
    <p:sldId id="264" r:id="rId16"/>
    <p:sldId id="269" r:id="rId17"/>
    <p:sldId id="270" r:id="rId18"/>
    <p:sldId id="265" r:id="rId19"/>
    <p:sldId id="277"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2"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55C8606-A49A-4735-B3BC-45586CD7A251}" type="datetimeFigureOut">
              <a:rPr lang="en-US"/>
              <a:pPr>
                <a:defRPr/>
              </a:pPr>
              <a:t>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99E6844-504A-4C76-8B6B-CBD9D7E49B6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4AE663-34D3-450D-A08E-0032FE27ACF1}" type="slidenum">
              <a:rPr lang="en-US" smtClean="0"/>
              <a:pPr fontAlgn="base">
                <a:spcBef>
                  <a:spcPct val="0"/>
                </a:spcBef>
                <a:spcAft>
                  <a:spcPct val="0"/>
                </a:spcAft>
                <a:defRPr/>
              </a:pPr>
              <a:t>1</a:t>
            </a:fld>
            <a:endParaRPr lang="en-US" smtClean="0"/>
          </a:p>
        </p:txBody>
      </p:sp>
      <p:sp>
        <p:nvSpPr>
          <p:cNvPr id="296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242BDE66-16E9-4DB2-B0DC-CDBAEEF3D3B1}" type="slidenum">
              <a:rPr lang="en-US" sz="1200">
                <a:latin typeface="Times New Roman" pitchFamily="18" charset="0"/>
              </a:rPr>
              <a:pPr algn="r" eaLnBrk="0" hangingPunct="0"/>
              <a:t>1</a:t>
            </a:fld>
            <a:endParaRPr lang="en-US" sz="1200">
              <a:latin typeface="Times New Roman" pitchFamily="18" charset="0"/>
            </a:endParaRPr>
          </a:p>
        </p:txBody>
      </p:sp>
      <p:sp>
        <p:nvSpPr>
          <p:cNvPr id="2970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E950281E-557A-4176-B806-342F63F86A5F}" type="datetimeFigureOut">
              <a:rPr lang="en-US"/>
              <a:pPr>
                <a:defRPr/>
              </a:pPr>
              <a:t>1/8/2015</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C715D6CC-4B2E-4766-B4A2-C2CC6145F2B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1F2DCCE-2670-4257-9D89-DB9800E59E82}" type="datetimeFigureOut">
              <a:rPr lang="en-US"/>
              <a:pPr>
                <a:defRPr/>
              </a:pPr>
              <a:t>1/8/2015</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B59004C-9890-4432-B132-4DBBBDC2FD2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D5C25D2-9ACB-4AB1-9B82-F595B1BEC4A5}" type="datetimeFigureOut">
              <a:rPr lang="en-US"/>
              <a:pPr>
                <a:defRPr/>
              </a:pPr>
              <a:t>1/8/2015</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00E0A69-3034-4162-8362-F48AFF6B5E4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010B39A4-3430-4C8B-B2F4-017D8F059337}" type="datetimeFigureOut">
              <a:rPr lang="en-US"/>
              <a:pPr>
                <a:defRPr/>
              </a:pPr>
              <a:t>1/8/2015</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9A3B43F-D25B-46F3-9A8F-0A3177076ED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3FC830B0-95D0-467D-8CC1-2A8196C42DBD}" type="datetimeFigureOut">
              <a:rPr lang="en-US"/>
              <a:pPr>
                <a:defRPr/>
              </a:pPr>
              <a:t>1/8/2015</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93A81CA6-077C-4275-BDC1-9037DA4FD59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A3AC845C-7233-4160-AC61-A31321232399}" type="datetimeFigureOut">
              <a:rPr lang="en-US"/>
              <a:pPr>
                <a:defRPr/>
              </a:pPr>
              <a:t>1/8/2015</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90C5F19B-C0FC-47A0-9BD5-FD3DC5B933A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3BECFAC4-3AD7-4449-BD90-318384AABEE6}" type="datetimeFigureOut">
              <a:rPr lang="en-US"/>
              <a:pPr>
                <a:defRPr/>
              </a:pPr>
              <a:t>1/8/2015</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BD685946-D03F-41CD-9096-A1B6FB8EC7B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B030975C-30A1-440A-B978-7BD92799AE97}" type="datetimeFigureOut">
              <a:rPr lang="en-US"/>
              <a:pPr>
                <a:defRPr/>
              </a:pPr>
              <a:t>1/8/2015</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B7763520-4228-4CC2-AEFF-DFE712F65B7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21A29F1-4CCF-4B3F-9069-45E169C49530}" type="datetimeFigureOut">
              <a:rPr lang="en-US"/>
              <a:pPr>
                <a:defRPr/>
              </a:pPr>
              <a:t>1/8/2015</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119297CB-C79C-4770-BA9D-6018A6F9A78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12BFE58F-CCA0-4D11-89E2-5CDD3B6336A6}" type="datetimeFigureOut">
              <a:rPr lang="en-US"/>
              <a:pPr>
                <a:defRPr/>
              </a:pPr>
              <a:t>1/8/2015</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A9284936-1AD7-44B5-8A52-5C98DB2341E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79F106C9-E67F-4289-A5C5-FA65C109A8E0}" type="datetimeFigureOut">
              <a:rPr lang="en-US"/>
              <a:pPr>
                <a:defRPr/>
              </a:pPr>
              <a:t>1/8/2015</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5176E334-8486-4D2E-A88C-43DF906136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24B31B26-5368-4046-AB74-6A3E6028663A}" type="datetimeFigureOut">
              <a:rPr lang="en-US"/>
              <a:pPr>
                <a:defRPr/>
              </a:pPr>
              <a:t>1/8/2015</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CC01C364-B815-4C05-AD48-7A7B1D714BE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9" r:id="rId1"/>
    <p:sldLayoutId id="2147483835" r:id="rId2"/>
    <p:sldLayoutId id="2147483840" r:id="rId3"/>
    <p:sldLayoutId id="2147483841" r:id="rId4"/>
    <p:sldLayoutId id="2147483842" r:id="rId5"/>
    <p:sldLayoutId id="2147483843" r:id="rId6"/>
    <p:sldLayoutId id="2147483836" r:id="rId7"/>
    <p:sldLayoutId id="2147483844" r:id="rId8"/>
    <p:sldLayoutId id="2147483845" r:id="rId9"/>
    <p:sldLayoutId id="2147483837" r:id="rId10"/>
    <p:sldLayoutId id="2147483838"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ogo1"/>
          <p:cNvPicPr>
            <a:picLocks noChangeAspect="1" noChangeArrowheads="1"/>
          </p:cNvPicPr>
          <p:nvPr/>
        </p:nvPicPr>
        <p:blipFill>
          <a:blip r:embed="rId3" cstate="print"/>
          <a:srcRect/>
          <a:stretch>
            <a:fillRect/>
          </a:stretch>
        </p:blipFill>
        <p:spPr bwMode="auto">
          <a:xfrm>
            <a:off x="304800" y="60325"/>
            <a:ext cx="1143000" cy="1143000"/>
          </a:xfrm>
          <a:prstGeom prst="rect">
            <a:avLst/>
          </a:prstGeom>
          <a:noFill/>
          <a:ln w="9525">
            <a:noFill/>
            <a:miter lim="800000"/>
            <a:headEnd/>
            <a:tailEnd/>
          </a:ln>
        </p:spPr>
      </p:pic>
      <p:pic>
        <p:nvPicPr>
          <p:cNvPr id="9219" name="Picture 3" descr="strip1"/>
          <p:cNvPicPr>
            <a:picLocks noChangeAspect="1" noChangeArrowheads="1"/>
          </p:cNvPicPr>
          <p:nvPr/>
        </p:nvPicPr>
        <p:blipFill>
          <a:blip r:embed="rId4" cstate="print"/>
          <a:srcRect/>
          <a:stretch>
            <a:fillRect/>
          </a:stretch>
        </p:blipFill>
        <p:spPr bwMode="auto">
          <a:xfrm>
            <a:off x="1371600" y="593725"/>
            <a:ext cx="7620000" cy="76200"/>
          </a:xfrm>
          <a:prstGeom prst="rect">
            <a:avLst/>
          </a:prstGeom>
          <a:noFill/>
          <a:ln w="9525">
            <a:noFill/>
            <a:miter lim="800000"/>
            <a:headEnd/>
            <a:tailEnd/>
          </a:ln>
        </p:spPr>
      </p:pic>
      <p:sp>
        <p:nvSpPr>
          <p:cNvPr id="9220" name="Rectangle 5"/>
          <p:cNvSpPr>
            <a:spLocks noChangeArrowheads="1"/>
          </p:cNvSpPr>
          <p:nvPr/>
        </p:nvSpPr>
        <p:spPr bwMode="auto">
          <a:xfrm>
            <a:off x="457200" y="762000"/>
            <a:ext cx="8686800" cy="1143000"/>
          </a:xfrm>
          <a:prstGeom prst="rect">
            <a:avLst/>
          </a:prstGeom>
          <a:noFill/>
          <a:ln w="9525">
            <a:noFill/>
            <a:miter lim="800000"/>
            <a:headEnd/>
            <a:tailEnd/>
          </a:ln>
        </p:spPr>
        <p:txBody>
          <a:bodyPr anchor="ctr"/>
          <a:lstStyle/>
          <a:p>
            <a:pPr algn="ctr" eaLnBrk="0" hangingPunct="0"/>
            <a:r>
              <a:rPr lang="en-US" sz="6000">
                <a:solidFill>
                  <a:srgbClr val="FF0000"/>
                </a:solidFill>
                <a:latin typeface="Verdana" pitchFamily="34" charset="0"/>
              </a:rPr>
              <a:t>www.studymafia.org</a:t>
            </a:r>
            <a:endParaRPr lang="en-US" sz="6000">
              <a:solidFill>
                <a:srgbClr val="FF9900"/>
              </a:solidFill>
              <a:latin typeface="Tahoma" pitchFamily="34" charset="0"/>
            </a:endParaRPr>
          </a:p>
        </p:txBody>
      </p:sp>
      <p:sp>
        <p:nvSpPr>
          <p:cNvPr id="9221" name="Text Box 9"/>
          <p:cNvSpPr txBox="1">
            <a:spLocks noChangeArrowheads="1"/>
          </p:cNvSpPr>
          <p:nvPr/>
        </p:nvSpPr>
        <p:spPr bwMode="auto">
          <a:xfrm>
            <a:off x="533400" y="5181600"/>
            <a:ext cx="8610600" cy="677863"/>
          </a:xfrm>
          <a:prstGeom prst="rect">
            <a:avLst/>
          </a:prstGeom>
          <a:noFill/>
          <a:ln w="9525">
            <a:noFill/>
            <a:miter lim="800000"/>
            <a:headEnd/>
            <a:tailEnd/>
          </a:ln>
        </p:spPr>
        <p:txBody>
          <a:bodyPr>
            <a:spAutoFit/>
          </a:bodyPr>
          <a:lstStyle/>
          <a:p>
            <a:pPr eaLnBrk="0" hangingPunct="0">
              <a:spcBef>
                <a:spcPct val="50000"/>
              </a:spcBef>
            </a:pPr>
            <a:r>
              <a:rPr lang="en-US" sz="2000" b="1">
                <a:latin typeface="Times New Roman" pitchFamily="18" charset="0"/>
              </a:rPr>
              <a:t>Submitted To:				              Submitted By:</a:t>
            </a:r>
          </a:p>
          <a:p>
            <a:pPr eaLnBrk="0" hangingPunct="0"/>
            <a:r>
              <a:rPr lang="en-US" b="1">
                <a:latin typeface="Times New Roman" pitchFamily="18" charset="0"/>
              </a:rPr>
              <a:t>www.studymafia.org                                                           www.studymafia.org               </a:t>
            </a:r>
          </a:p>
        </p:txBody>
      </p:sp>
      <p:sp>
        <p:nvSpPr>
          <p:cNvPr id="9222" name="Rectangle 8"/>
          <p:cNvSpPr>
            <a:spLocks noChangeArrowheads="1"/>
          </p:cNvSpPr>
          <p:nvPr/>
        </p:nvSpPr>
        <p:spPr bwMode="auto">
          <a:xfrm>
            <a:off x="0" y="2133600"/>
            <a:ext cx="4953000" cy="1754188"/>
          </a:xfrm>
          <a:prstGeom prst="rect">
            <a:avLst/>
          </a:prstGeom>
          <a:noFill/>
          <a:ln w="9525">
            <a:noFill/>
            <a:miter lim="800000"/>
            <a:headEnd/>
            <a:tailEnd/>
          </a:ln>
        </p:spPr>
        <p:txBody>
          <a:bodyPr>
            <a:spAutoFit/>
          </a:bodyPr>
          <a:lstStyle/>
          <a:p>
            <a:pPr algn="ctr" eaLnBrk="0" hangingPunct="0"/>
            <a:r>
              <a:rPr lang="en-US" sz="3600" b="1">
                <a:solidFill>
                  <a:srgbClr val="FF0000"/>
                </a:solidFill>
                <a:latin typeface="Times New Roman" pitchFamily="18" charset="0"/>
              </a:rPr>
              <a:t>Seminar</a:t>
            </a:r>
          </a:p>
          <a:p>
            <a:pPr algn="ctr" eaLnBrk="0" hangingPunct="0"/>
            <a:r>
              <a:rPr lang="en-US" sz="3600" b="1">
                <a:solidFill>
                  <a:srgbClr val="FF0000"/>
                </a:solidFill>
                <a:latin typeface="Times New Roman" pitchFamily="18" charset="0"/>
              </a:rPr>
              <a:t> On</a:t>
            </a:r>
          </a:p>
          <a:p>
            <a:pPr algn="ctr" eaLnBrk="0" hangingPunct="0"/>
            <a:r>
              <a:rPr lang="en-US" sz="3600" b="1">
                <a:solidFill>
                  <a:srgbClr val="FF0000"/>
                </a:solidFill>
                <a:latin typeface="Calibri" pitchFamily="34" charset="0"/>
              </a:rPr>
              <a:t>Computer Graphics </a:t>
            </a:r>
            <a:endParaRPr lang="en-US" sz="3600">
              <a:solidFill>
                <a:srgbClr val="FF0000"/>
              </a:solidFill>
              <a:latin typeface="Calibri" pitchFamily="34" charset="0"/>
            </a:endParaRPr>
          </a:p>
        </p:txBody>
      </p:sp>
      <p:pic>
        <p:nvPicPr>
          <p:cNvPr id="9223" name="Picture 2" descr="http://www.mickeyray.com/artistic-affairs_logo.gif"/>
          <p:cNvPicPr>
            <a:picLocks noChangeAspect="1" noChangeArrowheads="1"/>
          </p:cNvPicPr>
          <p:nvPr/>
        </p:nvPicPr>
        <p:blipFill>
          <a:blip r:embed="rId5" cstate="print"/>
          <a:srcRect/>
          <a:stretch>
            <a:fillRect/>
          </a:stretch>
        </p:blipFill>
        <p:spPr bwMode="auto">
          <a:xfrm>
            <a:off x="4572000" y="1905000"/>
            <a:ext cx="3733800" cy="3282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The images are stored as bit maps and can easily be edited.</a:t>
            </a:r>
          </a:p>
          <a:p>
            <a:pPr eaLnBrk="1" hangingPunct="1">
              <a:buFont typeface="Wingdings 3" pitchFamily="18" charset="2"/>
              <a:buNone/>
            </a:pPr>
            <a:r>
              <a:rPr lang="en-US" sz="2400" smtClean="0">
                <a:latin typeface="Times New Roman" pitchFamily="18" charset="0"/>
                <a:cs typeface="Times New Roman" pitchFamily="18" charset="0"/>
              </a:rPr>
              <a:t> </a:t>
            </a:r>
          </a:p>
          <a:p>
            <a:pPr eaLnBrk="1" hangingPunct="1"/>
            <a:r>
              <a:rPr lang="en-US" sz="2400" smtClean="0">
                <a:latin typeface="Times New Roman" pitchFamily="18" charset="0"/>
                <a:cs typeface="Times New Roman" pitchFamily="18" charset="0"/>
              </a:rPr>
              <a:t>It is a graphics program that enables you to draw pictures on the display screen which is represented as bit maps (bit-mapped graphics).</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 In contrast, draw programs use vector graphics (object-oriented images), which scale better. </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Paint programs</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Supports more advanced features than paint programs, particularly for drawing curved lines. </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The images are usually stored in vector-based formats. Illustration/design programs are often called draw programs. </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Illustration/design programs</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It can be defined as a simulation of movement created by displaying a series of pictures, or frames.</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 A cartoon on television is one example of animation. </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Animation software</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Provides a full set of word-processing features as well as fine control over placement of text and graphics, so that you can create newsletters, advertisements, books, and other types of documents. </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It means by using a personal computer or workstation high-quality printed documents can be produced. </a:t>
            </a:r>
          </a:p>
        </p:txBody>
      </p:sp>
      <p:sp>
        <p:nvSpPr>
          <p:cNvPr id="2" name="Title 1"/>
          <p:cNvSpPr>
            <a:spLocks noGrp="1"/>
          </p:cNvSpPr>
          <p:nvPr>
            <p:ph type="title"/>
          </p:nvPr>
        </p:nvSpPr>
        <p:spPr/>
        <p:txBody>
          <a:bodyPr/>
          <a:lstStyle/>
          <a:p>
            <a:pPr eaLnBrk="1" fontAlgn="auto" hangingPunct="1">
              <a:spcAft>
                <a:spcPts val="0"/>
              </a:spcAft>
              <a:defRPr/>
            </a:pPr>
            <a:r>
              <a:rPr lang="en-US" dirty="0"/>
              <a:t>Desktop publishing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It is the acronym for computer-aided design.</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 A CAD system is a combination of hardware and software that enables engineers and architects to design everything from furniture to airplanes</a:t>
            </a:r>
            <a:r>
              <a:rPr lang="en-US" smtClean="0"/>
              <a:t>. </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CAD software</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p:txBody>
          <a:bodyPr/>
          <a:lstStyle/>
          <a:p>
            <a:pPr eaLnBrk="1" hangingPunct="1"/>
            <a:r>
              <a:rPr lang="en-US" b="1" smtClean="0">
                <a:latin typeface="Times New Roman" pitchFamily="18" charset="0"/>
                <a:cs typeface="Times New Roman" pitchFamily="18" charset="0"/>
              </a:rPr>
              <a:t>Entertainment and Advertising</a:t>
            </a:r>
          </a:p>
          <a:p>
            <a:pPr eaLnBrk="1" hangingPunct="1"/>
            <a:r>
              <a:rPr lang="en-US" b="1" smtClean="0">
                <a:latin typeface="Times New Roman" pitchFamily="18" charset="0"/>
                <a:cs typeface="Times New Roman" pitchFamily="18" charset="0"/>
              </a:rPr>
              <a:t>Scientific Visualization</a:t>
            </a:r>
          </a:p>
          <a:p>
            <a:pPr eaLnBrk="1" hangingPunct="1"/>
            <a:r>
              <a:rPr lang="en-US" b="1" smtClean="0">
                <a:latin typeface="Times New Roman" pitchFamily="18" charset="0"/>
                <a:cs typeface="Times New Roman" pitchFamily="18" charset="0"/>
              </a:rPr>
              <a:t>Industrial Design</a:t>
            </a:r>
          </a:p>
          <a:p>
            <a:pPr eaLnBrk="1" hangingPunct="1">
              <a:buFont typeface="Wingdings 3" pitchFamily="18" charset="2"/>
              <a:buNone/>
            </a:pPr>
            <a:endParaRPr lang="en-US" smtClean="0"/>
          </a:p>
        </p:txBody>
      </p:sp>
      <p:sp>
        <p:nvSpPr>
          <p:cNvPr id="16385" name="Rectangle 1"/>
          <p:cNvSpPr>
            <a:spLocks noGrp="1" noChangeArrowheads="1"/>
          </p:cNvSpPr>
          <p:nvPr>
            <p:ph type="title"/>
          </p:nvPr>
        </p:nvSpPr>
        <p:spPr bwMode="auto">
          <a:xfrm>
            <a:off x="457200" y="274638"/>
            <a:ext cx="8458200" cy="954107"/>
          </a:xfrm>
          <a:ln>
            <a:miter lim="800000"/>
            <a:headEnd/>
            <a:tailEnd/>
          </a:ln>
        </p:spPr>
        <p:txBody>
          <a:bodyPr wrap="square" lIns="0" tIns="0" rIns="0" bIns="0" numCol="1" anchorCtr="0" compatLnSpc="1">
            <a:prstTxWarp prst="textNoShape">
              <a:avLst/>
            </a:prstTxWarp>
            <a:spAutoFit/>
          </a:bodyPr>
          <a:lstStyle/>
          <a:p>
            <a:pPr eaLnBrk="1" hangingPunct="1">
              <a:defRPr/>
            </a:pPr>
            <a:r>
              <a:rPr lang="en-US" dirty="0" smtClean="0">
                <a:solidFill>
                  <a:schemeClr val="tx1"/>
                </a:solidFill>
                <a:effectLst/>
                <a:latin typeface="Arial" pitchFamily="34" charset="0"/>
                <a:ea typeface="Times New Roman" pitchFamily="18" charset="0"/>
                <a:cs typeface="Arial" pitchFamily="34" charset="0"/>
              </a:rPr>
              <a:t>Uses</a:t>
            </a:r>
            <a:endParaRPr lang="en-US" sz="1800" dirty="0" smtClean="0">
              <a:solidFill>
                <a:schemeClr val="tx1"/>
              </a:solidFill>
              <a:effectLst/>
              <a:latin typeface="Arial" pitchFamily="34" charset="0"/>
              <a:ea typeface="Times New Roman" pitchFamily="18" charset="0"/>
              <a:cs typeface="Arial" pitchFamily="34" charset="0"/>
            </a:endParaRPr>
          </a:p>
          <a:p>
            <a:pPr>
              <a:defRPr/>
            </a:pPr>
            <a:endParaRPr lang="en-US" sz="1800" b="0" dirty="0" smtClean="0">
              <a:solidFill>
                <a:schemeClr val="tx1"/>
              </a:solidFill>
              <a:effectLst/>
              <a:latin typeface="Arial" pitchFamily="34" charset="0"/>
              <a:cs typeface="Arial" pitchFamily="34" charset="0"/>
            </a:endParaRPr>
          </a:p>
        </p:txBody>
      </p:sp>
      <p:pic>
        <p:nvPicPr>
          <p:cNvPr id="23556" name="Picture 3" descr="http://1.bp.blogspot.com/-tn-uV8mBZq4/UqyppiSaz1I/AAAAAAAAAKo/FBrthG9NNEk/s1600/CG.gif"/>
          <p:cNvPicPr>
            <a:picLocks noChangeAspect="1" noChangeArrowheads="1"/>
          </p:cNvPicPr>
          <p:nvPr/>
        </p:nvPicPr>
        <p:blipFill>
          <a:blip r:embed="rId2" cstate="print"/>
          <a:srcRect/>
          <a:stretch>
            <a:fillRect/>
          </a:stretch>
        </p:blipFill>
        <p:spPr bwMode="auto">
          <a:xfrm>
            <a:off x="3124200" y="3114675"/>
            <a:ext cx="5619750" cy="37433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It’s have ability to show moving pictures and thus it is possible to produce animations with computer graphics.</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The computer graphics also provides facility called update dynamics.</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 </a:t>
            </a:r>
            <a:br>
              <a:rPr lang="en-US" dirty="0"/>
            </a:br>
            <a:r>
              <a:rPr lang="en-US" sz="4000" dirty="0"/>
              <a:t>ADVANTAGES </a:t>
            </a:r>
            <a:r>
              <a:rPr lang="en-US" dirty="0"/>
              <a:t/>
            </a: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When it is not properly built, it can be very difficult to work with.</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It generally requires more memory resources than a non-graphical one. </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It might require the installation of additional software, e.g., the "runtime environment" in the case of java.</a:t>
            </a:r>
          </a:p>
        </p:txBody>
      </p:sp>
      <p:sp>
        <p:nvSpPr>
          <p:cNvPr id="2" name="Title 1"/>
          <p:cNvSpPr>
            <a:spLocks noGrp="1"/>
          </p:cNvSpPr>
          <p:nvPr>
            <p:ph type="title"/>
          </p:nvPr>
        </p:nvSpPr>
        <p:spPr/>
        <p:txBody>
          <a:bodyPr/>
          <a:lstStyle/>
          <a:p>
            <a:pPr eaLnBrk="1" fontAlgn="auto" hangingPunct="1">
              <a:spcAft>
                <a:spcPts val="0"/>
              </a:spcAft>
              <a:defRPr/>
            </a:pPr>
            <a:r>
              <a:rPr lang="en-US" sz="3600" dirty="0" smtClean="0"/>
              <a:t>DISADVENTAGES</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However as computer graphics went out of fashion when audiences became used to them, we see graphic designers using computers as they should be intended as another tool to get the required creative effect.</a:t>
            </a:r>
          </a:p>
          <a:p>
            <a:pPr eaLnBrk="1" hangingPunct="1"/>
            <a:endParaRPr lang="en-US" smtClean="0"/>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Conclusion</a:t>
            </a:r>
            <a:br>
              <a:rPr lang="en-US" dirty="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pPr eaLnBrk="1" fontAlgn="auto" hangingPunct="1">
              <a:spcAft>
                <a:spcPts val="0"/>
              </a:spcAft>
              <a:defRPr/>
            </a:pPr>
            <a:r>
              <a:rPr lang="en-US" sz="6600" dirty="0" smtClean="0"/>
              <a:t>Thanks</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p:txBody>
          <a:bodyPr/>
          <a:lstStyle/>
          <a:p>
            <a:r>
              <a:rPr lang="en-US" sz="2800" dirty="0" smtClean="0">
                <a:latin typeface="Times New Roman" pitchFamily="18" charset="0"/>
                <a:cs typeface="Times New Roman" pitchFamily="18" charset="0"/>
              </a:rPr>
              <a:t>Introduction</a:t>
            </a:r>
          </a:p>
          <a:p>
            <a:r>
              <a:rPr lang="en-US" sz="2800" dirty="0" smtClean="0">
                <a:latin typeface="Times New Roman" pitchFamily="18" charset="0"/>
                <a:cs typeface="Times New Roman" pitchFamily="18" charset="0"/>
              </a:rPr>
              <a:t>History</a:t>
            </a:r>
          </a:p>
          <a:p>
            <a:r>
              <a:rPr lang="en-US" sz="2800" dirty="0" smtClean="0">
                <a:latin typeface="Times New Roman" pitchFamily="18" charset="0"/>
                <a:cs typeface="Times New Roman" pitchFamily="18" charset="0"/>
              </a:rPr>
              <a:t>What is Computer Graphics </a:t>
            </a:r>
          </a:p>
          <a:p>
            <a:r>
              <a:rPr lang="en-US" sz="2800" dirty="0" smtClean="0">
                <a:latin typeface="Times New Roman" pitchFamily="18" charset="0"/>
                <a:cs typeface="Times New Roman" pitchFamily="18" charset="0"/>
              </a:rPr>
              <a:t>Types</a:t>
            </a:r>
          </a:p>
          <a:p>
            <a:r>
              <a:rPr lang="en-US" sz="2800" dirty="0" smtClean="0">
                <a:latin typeface="Times New Roman" pitchFamily="18" charset="0"/>
                <a:cs typeface="Times New Roman" pitchFamily="18" charset="0"/>
              </a:rPr>
              <a:t>Application</a:t>
            </a:r>
          </a:p>
          <a:p>
            <a:r>
              <a:rPr lang="en-US" sz="2800" dirty="0" smtClean="0">
                <a:latin typeface="Times New Roman" pitchFamily="18" charset="0"/>
                <a:cs typeface="Times New Roman" pitchFamily="18" charset="0"/>
              </a:rPr>
              <a:t>Users</a:t>
            </a:r>
          </a:p>
          <a:p>
            <a:r>
              <a:rPr lang="en-US" sz="2800" dirty="0" smtClean="0">
                <a:latin typeface="Times New Roman" pitchFamily="18" charset="0"/>
                <a:cs typeface="Times New Roman" pitchFamily="18" charset="0"/>
              </a:rPr>
              <a:t>Advantages</a:t>
            </a:r>
          </a:p>
          <a:p>
            <a:r>
              <a:rPr lang="en-US" sz="2800" dirty="0" smtClean="0">
                <a:latin typeface="Times New Roman" pitchFamily="18" charset="0"/>
                <a:cs typeface="Times New Roman" pitchFamily="18" charset="0"/>
              </a:rPr>
              <a:t>Conclusion</a:t>
            </a:r>
          </a:p>
          <a:p>
            <a:endParaRPr lang="en-US" dirty="0" smtClean="0"/>
          </a:p>
        </p:txBody>
      </p:sp>
      <p:sp>
        <p:nvSpPr>
          <p:cNvPr id="3" name="Title 2"/>
          <p:cNvSpPr>
            <a:spLocks noGrp="1"/>
          </p:cNvSpPr>
          <p:nvPr>
            <p:ph type="title"/>
          </p:nvPr>
        </p:nvSpPr>
        <p:spPr/>
        <p:txBody>
          <a:bodyPr/>
          <a:lstStyle/>
          <a:p>
            <a:pPr>
              <a:defRPr/>
            </a:pPr>
            <a:r>
              <a:rPr lang="en-US" dirty="0" smtClean="0"/>
              <a:t>Content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Computer graphics can be used in many disciplines.</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 Charting, Presentations, Drawing, Painting and Design, Image Processing and Scientific Visualization are some among them</a:t>
            </a:r>
          </a:p>
        </p:txBody>
      </p:sp>
      <p:sp>
        <p:nvSpPr>
          <p:cNvPr id="2" name="Title 1"/>
          <p:cNvSpPr>
            <a:spLocks noGrp="1"/>
          </p:cNvSpPr>
          <p:nvPr>
            <p:ph type="title"/>
          </p:nvPr>
        </p:nvSpPr>
        <p:spPr/>
        <p:txBody>
          <a:bodyPr/>
          <a:lstStyle/>
          <a:p>
            <a:pPr eaLnBrk="1" fontAlgn="auto" hangingPunct="1">
              <a:spcAft>
                <a:spcPts val="0"/>
              </a:spcAft>
              <a:defRPr/>
            </a:pPr>
            <a:r>
              <a:rPr lang="en-US" sz="4000" dirty="0" smtClean="0"/>
              <a:t>Introduction</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The phrase “Computer Graphics” was coined in 1960 by William Fetter, a graphic designer for Boeing. </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The field of computer graphics developed with the emergence of computer graphics hardware. </a:t>
            </a:r>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History</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Times New Roman" pitchFamily="18" charset="0"/>
                <a:cs typeface="Times New Roman" pitchFamily="18" charset="0"/>
              </a:rPr>
              <a:t>Creation, Manipulation, and Storage of geometric objects (modelling) and their images (rendering)</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Times New Roman" pitchFamily="18" charset="0"/>
                <a:cs typeface="Times New Roman" pitchFamily="18" charset="0"/>
              </a:rPr>
              <a:t>Display those images on screens or hardcopy devices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Times New Roman" pitchFamily="18" charset="0"/>
                <a:cs typeface="Times New Roman" pitchFamily="18" charset="0"/>
              </a:rPr>
              <a:t>Image processing</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Times New Roman" pitchFamily="18" charset="0"/>
                <a:cs typeface="Times New Roman" pitchFamily="18" charset="0"/>
              </a:rPr>
              <a:t>Others: GUI, Haptics,</a:t>
            </a:r>
          </a:p>
          <a:p>
            <a:pPr eaLnBrk="1" hangingPunct="1">
              <a:buFont typeface="Wingdings 3" pitchFamily="18"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smtClean="0">
                <a:latin typeface="Times New Roman" pitchFamily="18" charset="0"/>
                <a:cs typeface="Times New Roman" pitchFamily="18" charset="0"/>
              </a:rPr>
              <a:t>    Displays (VR)...</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mtClean="0"/>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 What is Computer Graphics?</a:t>
            </a:r>
            <a:br>
              <a:rPr lang="en-US" dirty="0"/>
            </a:br>
            <a:endParaRPr lang="en-US" dirty="0"/>
          </a:p>
        </p:txBody>
      </p:sp>
      <p:pic>
        <p:nvPicPr>
          <p:cNvPr id="13316" name="Picture 6" descr="http://www.mickeyray.com/computer-graphics_icon.gif"/>
          <p:cNvPicPr>
            <a:picLocks noChangeAspect="1" noChangeArrowheads="1"/>
          </p:cNvPicPr>
          <p:nvPr/>
        </p:nvPicPr>
        <p:blipFill>
          <a:blip r:embed="rId2" cstate="print"/>
          <a:srcRect/>
          <a:stretch>
            <a:fillRect/>
          </a:stretch>
        </p:blipFill>
        <p:spPr bwMode="auto">
          <a:xfrm>
            <a:off x="4572000" y="3581400"/>
            <a:ext cx="4243388" cy="2895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p:txBody>
          <a:bodyPr/>
          <a:lstStyle/>
          <a:p>
            <a:pPr eaLnBrk="1" hangingPunct="1"/>
            <a:r>
              <a:rPr lang="en-US" sz="2800" b="1" smtClean="0">
                <a:latin typeface="Times New Roman" pitchFamily="18" charset="0"/>
                <a:cs typeface="Times New Roman" pitchFamily="18" charset="0"/>
              </a:rPr>
              <a:t>Non Interactive Computer Graphics</a:t>
            </a:r>
          </a:p>
          <a:p>
            <a:pPr eaLnBrk="1" hangingPunct="1">
              <a:buFont typeface="Wingdings 3" pitchFamily="18" charset="2"/>
              <a:buNone/>
            </a:pPr>
            <a:r>
              <a:rPr lang="en-US" sz="2800" smtClean="0">
                <a:latin typeface="Times New Roman" pitchFamily="18" charset="0"/>
                <a:cs typeface="Times New Roman" pitchFamily="18" charset="0"/>
              </a:rPr>
              <a:t> </a:t>
            </a:r>
          </a:p>
          <a:p>
            <a:pPr eaLnBrk="1" hangingPunct="1"/>
            <a:r>
              <a:rPr lang="en-US" sz="2800" b="1" smtClean="0">
                <a:latin typeface="Times New Roman" pitchFamily="18" charset="0"/>
                <a:cs typeface="Times New Roman" pitchFamily="18" charset="0"/>
              </a:rPr>
              <a:t> Interactive Computer Graphics</a:t>
            </a:r>
            <a:r>
              <a:rPr lang="en-US" sz="2800" smtClean="0">
                <a:latin typeface="Times New Roman" pitchFamily="18" charset="0"/>
                <a:cs typeface="Times New Roman" pitchFamily="18" charset="0"/>
              </a:rPr>
              <a:t> </a:t>
            </a:r>
          </a:p>
          <a:p>
            <a:pPr eaLnBrk="1" hangingPunct="1"/>
            <a:endParaRPr lang="en-US" smtClean="0"/>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Types of Computer Graphics </a:t>
            </a: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It’s known as passive computer graphics, the observer has no control over the image. </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Familiar examples of this type of computer graphics include the titles shown on TV and other forms of computer art.</a:t>
            </a:r>
          </a:p>
          <a:p>
            <a:pPr eaLnBrk="1" hangingPunct="1"/>
            <a:endParaRPr lang="en-US" smtClean="0"/>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Non Interactive Computer Graphics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lstStyle/>
          <a:p>
            <a:pPr eaLnBrk="1" hangingPunct="1"/>
            <a:r>
              <a:rPr lang="en-US" sz="2400" smtClean="0">
                <a:latin typeface="Times New Roman" pitchFamily="18" charset="0"/>
                <a:cs typeface="Times New Roman" pitchFamily="18" charset="0"/>
              </a:rPr>
              <a:t>Interactive Computer Graphics involves a two way communication between computer and user.  </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This helps him to signal his request to the computer.</a:t>
            </a:r>
          </a:p>
          <a:p>
            <a:pPr eaLnBrk="1" hangingPunct="1">
              <a:buFont typeface="Wingdings 3" pitchFamily="18" charset="2"/>
              <a:buNone/>
            </a:pPr>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The computer on receiving signals from the input device can modify the displayed picture appropriately.</a:t>
            </a:r>
          </a:p>
        </p:txBody>
      </p:sp>
      <p:sp>
        <p:nvSpPr>
          <p:cNvPr id="2" name="Title 1"/>
          <p:cNvSpPr>
            <a:spLocks noGrp="1"/>
          </p:cNvSpPr>
          <p:nvPr>
            <p:ph type="title"/>
          </p:nvPr>
        </p:nvSpPr>
        <p:spPr/>
        <p:txBody>
          <a:bodyPr/>
          <a:lstStyle/>
          <a:p>
            <a:pPr eaLnBrk="1" fontAlgn="auto" hangingPunct="1">
              <a:spcAft>
                <a:spcPts val="0"/>
              </a:spcAft>
              <a:defRPr/>
            </a:pPr>
            <a:r>
              <a:rPr lang="en-US" dirty="0" smtClean="0"/>
              <a:t>Interactive Computer Graphics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eaLnBrk="1" hangingPunct="1"/>
            <a:r>
              <a:rPr lang="en-US" sz="2800" b="1" dirty="0" smtClean="0">
                <a:latin typeface="Times New Roman" pitchFamily="18" charset="0"/>
                <a:cs typeface="Times New Roman" pitchFamily="18" charset="0"/>
              </a:rPr>
              <a:t>Paint programs</a:t>
            </a:r>
            <a:endParaRPr lang="en-US" sz="2800" dirty="0" smtClean="0">
              <a:latin typeface="Times New Roman" pitchFamily="18" charset="0"/>
              <a:cs typeface="Times New Roman" pitchFamily="18" charset="0"/>
            </a:endParaRPr>
          </a:p>
          <a:p>
            <a:pPr eaLnBrk="1" hangingPunct="1"/>
            <a:r>
              <a:rPr lang="en-US" sz="2800" b="1" dirty="0" smtClean="0">
                <a:latin typeface="Times New Roman" pitchFamily="18" charset="0"/>
                <a:cs typeface="Times New Roman" pitchFamily="18" charset="0"/>
              </a:rPr>
              <a:t>Illustration/design programs</a:t>
            </a:r>
            <a:endParaRPr lang="en-US" sz="2800" dirty="0" smtClean="0">
              <a:latin typeface="Times New Roman" pitchFamily="18" charset="0"/>
              <a:cs typeface="Times New Roman" pitchFamily="18" charset="0"/>
            </a:endParaRPr>
          </a:p>
          <a:p>
            <a:pPr eaLnBrk="1" hangingPunct="1"/>
            <a:r>
              <a:rPr lang="en-US" sz="2800" b="1" dirty="0" smtClean="0">
                <a:latin typeface="Times New Roman" pitchFamily="18" charset="0"/>
                <a:cs typeface="Times New Roman" pitchFamily="18" charset="0"/>
              </a:rPr>
              <a:t>Animation software</a:t>
            </a:r>
          </a:p>
          <a:p>
            <a:pPr eaLnBrk="1" hangingPunct="1"/>
            <a:r>
              <a:rPr lang="en-US" sz="2800" b="1" dirty="0" smtClean="0">
                <a:latin typeface="Times New Roman" pitchFamily="18" charset="0"/>
                <a:cs typeface="Times New Roman" pitchFamily="18" charset="0"/>
              </a:rPr>
              <a:t>CAD software</a:t>
            </a:r>
          </a:p>
          <a:p>
            <a:pPr eaLnBrk="1" hangingPunct="1"/>
            <a:r>
              <a:rPr lang="en-US" sz="2800" b="1" dirty="0" smtClean="0">
                <a:latin typeface="Times New Roman" pitchFamily="18" charset="0"/>
                <a:cs typeface="Times New Roman" pitchFamily="18" charset="0"/>
              </a:rPr>
              <a:t>Desktop publishing</a:t>
            </a:r>
            <a:endParaRPr lang="en-US" sz="2800" dirty="0" smtClean="0">
              <a:latin typeface="Times New Roman" pitchFamily="18" charset="0"/>
              <a:cs typeface="Times New Roman" pitchFamily="18" charset="0"/>
            </a:endParaRPr>
          </a:p>
        </p:txBody>
      </p:sp>
      <p:sp>
        <p:nvSpPr>
          <p:cNvPr id="17409" name="Rectangle 1"/>
          <p:cNvSpPr>
            <a:spLocks noGrp="1" noChangeArrowheads="1"/>
          </p:cNvSpPr>
          <p:nvPr>
            <p:ph type="title"/>
          </p:nvPr>
        </p:nvSpPr>
        <p:spPr bwMode="auto">
          <a:xfrm>
            <a:off x="457200" y="274638"/>
            <a:ext cx="8458200" cy="646331"/>
          </a:xfrm>
          <a:ln>
            <a:miter lim="800000"/>
            <a:headEnd/>
            <a:tailEnd/>
          </a:ln>
        </p:spPr>
        <p:txBody>
          <a:bodyPr wrap="square" lIns="91440" tIns="45720" rIns="91440" bIns="45720" numCol="1" anchorCtr="0" compatLnSpc="1">
            <a:prstTxWarp prst="textNoShape">
              <a:avLst/>
            </a:prstTxWarp>
            <a:spAutoFit/>
          </a:bodyPr>
          <a:lstStyle/>
          <a:p>
            <a:pPr eaLnBrk="1" hangingPunct="1">
              <a:defRPr/>
            </a:pPr>
            <a:r>
              <a:rPr lang="en-US" sz="3600" dirty="0" smtClean="0">
                <a:solidFill>
                  <a:schemeClr val="tx1"/>
                </a:solidFill>
                <a:effectLst/>
                <a:latin typeface="Arial" pitchFamily="34" charset="0"/>
                <a:ea typeface="MS Mincho" pitchFamily="49" charset="-128"/>
                <a:cs typeface="Arial" pitchFamily="34" charset="0"/>
              </a:rPr>
              <a:t>Application</a:t>
            </a:r>
            <a:endParaRPr lang="en-US" sz="3600" b="0" dirty="0" smtClean="0">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108</TotalTime>
  <Words>545</Words>
  <Application>Microsoft Office PowerPoint</Application>
  <PresentationFormat>On-screen Show (4:3)</PresentationFormat>
  <Paragraphs>90</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Lucida Sans Unicode</vt:lpstr>
      <vt:lpstr>Wingdings 3</vt:lpstr>
      <vt:lpstr>Verdana</vt:lpstr>
      <vt:lpstr>Wingdings 2</vt:lpstr>
      <vt:lpstr>Calibri</vt:lpstr>
      <vt:lpstr>Tahoma</vt:lpstr>
      <vt:lpstr>Times New Roman</vt:lpstr>
      <vt:lpstr>Concourse</vt:lpstr>
      <vt:lpstr>Slide 1</vt:lpstr>
      <vt:lpstr>Content</vt:lpstr>
      <vt:lpstr>Introduction</vt:lpstr>
      <vt:lpstr>History </vt:lpstr>
      <vt:lpstr> What is Computer Graphics? </vt:lpstr>
      <vt:lpstr>Types of Computer Graphics  </vt:lpstr>
      <vt:lpstr>Non Interactive Computer Graphics  </vt:lpstr>
      <vt:lpstr>Interactive Computer Graphics</vt:lpstr>
      <vt:lpstr>Application</vt:lpstr>
      <vt:lpstr>Paint programs </vt:lpstr>
      <vt:lpstr>Illustration/design programs </vt:lpstr>
      <vt:lpstr>Animation software </vt:lpstr>
      <vt:lpstr>Desktop publishing</vt:lpstr>
      <vt:lpstr>CAD software </vt:lpstr>
      <vt:lpstr>Uses </vt:lpstr>
      <vt:lpstr>  ADVANTAGES  </vt:lpstr>
      <vt:lpstr>DISADVENTAGES</vt:lpstr>
      <vt:lpstr>Conclusion </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Sumit</dc:creator>
  <cp:lastModifiedBy>Sumit Thakur</cp:lastModifiedBy>
  <cp:revision>11</cp:revision>
  <dcterms:created xsi:type="dcterms:W3CDTF">2014-01-21T12:13:24Z</dcterms:created>
  <dcterms:modified xsi:type="dcterms:W3CDTF">2015-01-08T07:41:07Z</dcterms:modified>
</cp:coreProperties>
</file>