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Control-M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Control-M</a:t>
            </a:r>
            <a:r>
              <a:rPr lang="en-US" dirty="0"/>
              <a:t> </a:t>
            </a:r>
            <a:r>
              <a:rPr lang="en-US" dirty="0" smtClean="0"/>
              <a:t>     ~</a:t>
            </a:r>
            <a:r>
              <a:rPr lang="en-US" dirty="0"/>
              <a:t> </a:t>
            </a:r>
            <a:r>
              <a:rPr lang="en-US" dirty="0" smtClean="0"/>
              <a:t>Control </a:t>
            </a:r>
            <a:r>
              <a:rPr lang="en-US" dirty="0"/>
              <a:t>for Monitoring/Management of Workloads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47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Control-M Does?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272459"/>
              </p:ext>
            </p:extLst>
          </p:nvPr>
        </p:nvGraphicFramePr>
        <p:xfrm>
          <a:off x="1249249" y="1493950"/>
          <a:ext cx="10792496" cy="4662751"/>
        </p:xfrm>
        <a:graphic>
          <a:graphicData uri="http://schemas.openxmlformats.org/drawingml/2006/table">
            <a:tbl>
              <a:tblPr/>
              <a:tblGrid>
                <a:gridCol w="4778064"/>
                <a:gridCol w="6014432"/>
              </a:tblGrid>
              <a:tr h="261925">
                <a:tc>
                  <a:txBody>
                    <a:bodyPr/>
                    <a:lstStyle/>
                    <a:p>
                      <a:r>
                        <a:rPr lang="en-IN" sz="1600" dirty="0"/>
                        <a:t>Feature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Description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649">
                <a:tc>
                  <a:txBody>
                    <a:bodyPr/>
                    <a:lstStyle/>
                    <a:p>
                      <a:r>
                        <a:rPr lang="en-IN" sz="1600" dirty="0"/>
                        <a:t>🕒 </a:t>
                      </a:r>
                      <a:r>
                        <a:rPr lang="en-IN" sz="1600" b="1" dirty="0"/>
                        <a:t>Job Scheduling</a:t>
                      </a:r>
                      <a:endParaRPr lang="en-IN" sz="1600" dirty="0"/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Automates when and how tasks run across servers, apps, or cloud services.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73">
                <a:tc>
                  <a:txBody>
                    <a:bodyPr/>
                    <a:lstStyle/>
                    <a:p>
                      <a:r>
                        <a:rPr lang="en-IN" sz="1600"/>
                        <a:t>🔁 </a:t>
                      </a:r>
                      <a:r>
                        <a:rPr lang="en-IN" sz="1600" b="1"/>
                        <a:t>Workflow Orchestration</a:t>
                      </a:r>
                      <a:endParaRPr lang="en-IN" sz="1600"/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Connects tasks across platforms like SQL Server, AWS, SAP, Hadoop, and APIs.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8649">
                <a:tc>
                  <a:txBody>
                    <a:bodyPr/>
                    <a:lstStyle/>
                    <a:p>
                      <a:r>
                        <a:rPr lang="en-US" sz="1600" dirty="0"/>
                        <a:t>📂 </a:t>
                      </a:r>
                      <a:r>
                        <a:rPr lang="en-US" sz="1600" b="1" dirty="0"/>
                        <a:t>Managed File Transfers (MFT)</a:t>
                      </a:r>
                      <a:endParaRPr lang="en-US" sz="1600" dirty="0"/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Automatically transfers and processes files as part of a workflow.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73">
                <a:tc>
                  <a:txBody>
                    <a:bodyPr/>
                    <a:lstStyle/>
                    <a:p>
                      <a:r>
                        <a:rPr lang="en-IN" sz="1600" dirty="0"/>
                        <a:t>🧠 </a:t>
                      </a:r>
                      <a:r>
                        <a:rPr lang="en-IN" sz="1600" b="1" dirty="0"/>
                        <a:t>Dependency Management</a:t>
                      </a:r>
                      <a:endParaRPr lang="en-IN" sz="1600" dirty="0"/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Runs jobs based on complex conditions (e.g. job A finishes, file arrives, value in DB is true).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73">
                <a:tc>
                  <a:txBody>
                    <a:bodyPr/>
                    <a:lstStyle/>
                    <a:p>
                      <a:r>
                        <a:rPr lang="en-IN" sz="1600" dirty="0"/>
                        <a:t>📈 </a:t>
                      </a:r>
                      <a:r>
                        <a:rPr lang="en-IN" sz="1600" b="1" dirty="0"/>
                        <a:t>SLA Monitoring &amp; Alerts</a:t>
                      </a:r>
                      <a:endParaRPr lang="en-IN" sz="1600" dirty="0"/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Predicts and prevents delays that could impact critical business processes.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73">
                <a:tc>
                  <a:txBody>
                    <a:bodyPr/>
                    <a:lstStyle/>
                    <a:p>
                      <a:r>
                        <a:rPr lang="en-IN" sz="1600"/>
                        <a:t>🔐 </a:t>
                      </a:r>
                      <a:r>
                        <a:rPr lang="en-IN" sz="1600" b="1"/>
                        <a:t>Security &amp; Auditing</a:t>
                      </a:r>
                      <a:endParaRPr lang="en-IN" sz="1600"/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Offers access control, audit logs, and compliance features (e.g. for SOX, HIPAA).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55373">
                <a:tc>
                  <a:txBody>
                    <a:bodyPr/>
                    <a:lstStyle/>
                    <a:p>
                      <a:r>
                        <a:rPr lang="en-IN" sz="1600"/>
                        <a:t>⚙️ </a:t>
                      </a:r>
                      <a:r>
                        <a:rPr lang="en-IN" sz="1600" b="1"/>
                        <a:t>DevOps Friendly</a:t>
                      </a:r>
                      <a:endParaRPr lang="en-IN" sz="1600"/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"Jobs-as-Code" so you can define jobs in YAML/JSON and commit to </a:t>
                      </a:r>
                      <a:r>
                        <a:rPr lang="en-US" sz="1600" dirty="0" err="1"/>
                        <a:t>Git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55562" marR="55562" marT="27781" marB="277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85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3" y="521079"/>
            <a:ext cx="8911687" cy="1280890"/>
          </a:xfrm>
        </p:spPr>
        <p:txBody>
          <a:bodyPr/>
          <a:lstStyle/>
          <a:p>
            <a:r>
              <a:rPr lang="en-US" dirty="0" smtClean="0"/>
              <a:t>How Control-M differ from other tools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908800"/>
              </p:ext>
            </p:extLst>
          </p:nvPr>
        </p:nvGraphicFramePr>
        <p:xfrm>
          <a:off x="978795" y="1617297"/>
          <a:ext cx="10740978" cy="4815700"/>
        </p:xfrm>
        <a:graphic>
          <a:graphicData uri="http://schemas.openxmlformats.org/drawingml/2006/table">
            <a:tbl>
              <a:tblPr/>
              <a:tblGrid>
                <a:gridCol w="1790163"/>
                <a:gridCol w="1790163"/>
                <a:gridCol w="1790163"/>
                <a:gridCol w="1790163"/>
                <a:gridCol w="1790163"/>
                <a:gridCol w="1790163"/>
              </a:tblGrid>
              <a:tr h="267852">
                <a:tc>
                  <a:txBody>
                    <a:bodyPr/>
                    <a:lstStyle/>
                    <a:p>
                      <a:r>
                        <a:rPr lang="en-IN" sz="1200" dirty="0"/>
                        <a:t>Feature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Control-M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Apache Airflow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Autosys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Automic (UC4)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Cron/Kubernetes CronJob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907">
                <a:tc>
                  <a:txBody>
                    <a:bodyPr/>
                    <a:lstStyle/>
                    <a:p>
                      <a:r>
                        <a:rPr lang="en-IN" sz="1200" b="1"/>
                        <a:t>Enterprise Focus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 – large-scale orchestration across hybrid IT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 – designed for data pipelines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Yes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Yes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907">
                <a:tc>
                  <a:txBody>
                    <a:bodyPr/>
                    <a:lstStyle/>
                    <a:p>
                      <a:r>
                        <a:rPr lang="en-IN" sz="1200" b="1"/>
                        <a:t>GUI Workflow Design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Intuitive, drag-and-drop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Mainly code-based (Python DAGs)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Complex, basic GUI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Decent GUI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None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380">
                <a:tc>
                  <a:txBody>
                    <a:bodyPr/>
                    <a:lstStyle/>
                    <a:p>
                      <a:r>
                        <a:rPr lang="en-IN" sz="1200" b="1" dirty="0"/>
                        <a:t>Cross-platform support</a:t>
                      </a:r>
                      <a:endParaRPr lang="en-IN" sz="1200" dirty="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Mainframe, distributed, cloud, APIs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Mostly Python + cloud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Distributed systems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Similar to Control-M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OS-specific or container-native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380">
                <a:tc>
                  <a:txBody>
                    <a:bodyPr/>
                    <a:lstStyle/>
                    <a:p>
                      <a:r>
                        <a:rPr lang="en-IN" sz="1200" b="1"/>
                        <a:t>Application Integrations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Deep (SAP, Informatica, Oracle, AWS, etc.)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 – mostly via Python hooks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Moderate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Good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Minimal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907">
                <a:tc>
                  <a:txBody>
                    <a:bodyPr/>
                    <a:lstStyle/>
                    <a:p>
                      <a:r>
                        <a:rPr lang="en-IN" sz="1200" b="1"/>
                        <a:t>SLA &amp; Forecasting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SLA management + predictive analytics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Limited SLA tools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Some SLA alerting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Similar to Control-M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None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380">
                <a:tc>
                  <a:txBody>
                    <a:bodyPr/>
                    <a:lstStyle/>
                    <a:p>
                      <a:r>
                        <a:rPr lang="en-IN" sz="1200" b="1"/>
                        <a:t>Security &amp; Compliance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Full RBAC, audit logs, regulatory support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Basic (depends on custom add-ons)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Basic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Strong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Very limited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907">
                <a:tc>
                  <a:txBody>
                    <a:bodyPr/>
                    <a:lstStyle/>
                    <a:p>
                      <a:r>
                        <a:rPr lang="en-IN" sz="1200" b="1"/>
                        <a:t>Self-Service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Business user portal (Control-M Self-Service)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Not natively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Possible with setup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907">
                <a:tc>
                  <a:txBody>
                    <a:bodyPr/>
                    <a:lstStyle/>
                    <a:p>
                      <a:r>
                        <a:rPr lang="en-IN" sz="1200" b="1"/>
                        <a:t>DevOps/Jobs-as-Code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Full REST API, YAML/JSON definitions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Strong Python-based pipeline coding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Limited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Improving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Manual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380">
                <a:tc>
                  <a:txBody>
                    <a:bodyPr/>
                    <a:lstStyle/>
                    <a:p>
                      <a:r>
                        <a:rPr lang="en-IN" sz="1200" b="1"/>
                        <a:t>Event-driven triggers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Yes – file, DB, API, messages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Limited (needs custom sensors)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File, time, etc.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Yes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Limited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852">
                <a:tc>
                  <a:txBody>
                    <a:bodyPr/>
                    <a:lstStyle/>
                    <a:p>
                      <a:r>
                        <a:rPr lang="en-IN" sz="1200" b="1"/>
                        <a:t>Managed File Transfer</a:t>
                      </a:r>
                      <a:endParaRPr lang="en-IN" sz="1200"/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Built-in secure file transfer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Not native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Yes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</a:t>
                      </a:r>
                    </a:p>
                  </a:txBody>
                  <a:tcPr marL="24857" marR="24857" marT="12428" marB="124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4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416" y="2568820"/>
            <a:ext cx="8911687" cy="128089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42660785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358</Words>
  <Application>Microsoft Office PowerPoint</Application>
  <PresentationFormat>Widescreen</PresentationFormat>
  <Paragraphs>87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Control-M</vt:lpstr>
      <vt:lpstr>What Control-M Does?</vt:lpstr>
      <vt:lpstr>How Control-M differ from other tools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Control-M</dc:title>
  <dc:creator>HP</dc:creator>
  <cp:lastModifiedBy>HP</cp:lastModifiedBy>
  <cp:revision>2</cp:revision>
  <dcterms:created xsi:type="dcterms:W3CDTF">2025-04-23T06:19:55Z</dcterms:created>
  <dcterms:modified xsi:type="dcterms:W3CDTF">2025-04-23T06:29:24Z</dcterms:modified>
</cp:coreProperties>
</file>