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9" r:id="rId3"/>
    <p:sldId id="260" r:id="rId4"/>
    <p:sldId id="261" r:id="rId5"/>
    <p:sldId id="264" r:id="rId6"/>
    <p:sldId id="265" r:id="rId7"/>
    <p:sldId id="266" r:id="rId8"/>
    <p:sldId id="267" r:id="rId9"/>
    <p:sldId id="268" r:id="rId10"/>
    <p:sldId id="269" r:id="rId11"/>
    <p:sldId id="270" r:id="rId12"/>
    <p:sldId id="262" r:id="rId13"/>
    <p:sldId id="263" r:id="rId14"/>
    <p:sldId id="272" r:id="rId15"/>
    <p:sldId id="273" r:id="rId16"/>
    <p:sldId id="274" r:id="rId17"/>
    <p:sldId id="275" r:id="rId18"/>
    <p:sldId id="278"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9/12/2023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8001/admin/%7bemai%7d" TargetMode="External"/><Relationship Id="rId2" Type="http://schemas.openxmlformats.org/officeDocument/2006/relationships/hyperlink" Target="http://localhost:8001/admi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8002/userByEmail/%7bemail%7d" TargetMode="External"/><Relationship Id="rId2" Type="http://schemas.openxmlformats.org/officeDocument/2006/relationships/hyperlink" Target="http://localhost:8002/user" TargetMode="External"/><Relationship Id="rId1" Type="http://schemas.openxmlformats.org/officeDocument/2006/relationships/slideLayout" Target="../slideLayouts/slideLayout2.xml"/><Relationship Id="rId6" Type="http://schemas.openxmlformats.org/officeDocument/2006/relationships/hyperlink" Target="http://localhost:8002/user/%7bid%7d" TargetMode="External"/><Relationship Id="rId5" Type="http://schemas.openxmlformats.org/officeDocument/2006/relationships/hyperlink" Target="http://localhost:8002/updateUser" TargetMode="External"/><Relationship Id="rId4" Type="http://schemas.openxmlformats.org/officeDocument/2006/relationships/hyperlink" Target="http://localhost:8002/user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localhost:8004/updateMovie" TargetMode="External"/><Relationship Id="rId3" Type="http://schemas.openxmlformats.org/officeDocument/2006/relationships/hyperlink" Target="http://localhost:8004/movies" TargetMode="External"/><Relationship Id="rId7" Type="http://schemas.openxmlformats.org/officeDocument/2006/relationships/hyperlink" Target="http://localhost:8004/searchMovie/%7bmovie%7d" TargetMode="External"/><Relationship Id="rId2" Type="http://schemas.openxmlformats.org/officeDocument/2006/relationships/hyperlink" Target="http://localhost:8004/addMovie" TargetMode="External"/><Relationship Id="rId1" Type="http://schemas.openxmlformats.org/officeDocument/2006/relationships/slideLayout" Target="../slideLayouts/slideLayout2.xml"/><Relationship Id="rId6" Type="http://schemas.openxmlformats.org/officeDocument/2006/relationships/hyperlink" Target="http://localhost:8004/sortMoviesByGerne" TargetMode="External"/><Relationship Id="rId5" Type="http://schemas.openxmlformats.org/officeDocument/2006/relationships/hyperlink" Target="http://localhost:8004/getEnabledMovies" TargetMode="External"/><Relationship Id="rId4" Type="http://schemas.openxmlformats.org/officeDocument/2006/relationships/hyperlink" Target="http://localhost:8004/movie/%7bid%7d" TargetMode="External"/><Relationship Id="rId9" Type="http://schemas.openxmlformats.org/officeDocument/2006/relationships/hyperlink" Target="http://localhost:8004/deleteMovieById/%7bid%7d"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localhost:8003/order/%7bemail%7d" TargetMode="External"/><Relationship Id="rId2" Type="http://schemas.openxmlformats.org/officeDocument/2006/relationships/hyperlink" Target="http://localhost:8003/order"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localhost:8004/cart/id/%7bid%7d" TargetMode="External"/><Relationship Id="rId2" Type="http://schemas.openxmlformats.org/officeDocument/2006/relationships/hyperlink" Target="http://localhost:8005/cart" TargetMode="External"/><Relationship Id="rId1" Type="http://schemas.openxmlformats.org/officeDocument/2006/relationships/slideLayout" Target="../slideLayouts/slideLayout2.xml"/><Relationship Id="rId4" Type="http://schemas.openxmlformats.org/officeDocument/2006/relationships/hyperlink" Target="http://localhost:8005/cart/email/%7bemail%7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3297" y="233742"/>
            <a:ext cx="9001462" cy="1050098"/>
          </a:xfrm>
        </p:spPr>
        <p:txBody>
          <a:bodyPr>
            <a:normAutofit fontScale="90000"/>
          </a:bodyPr>
          <a:lstStyle/>
          <a:p>
            <a:r>
              <a:rPr lang="en-US" dirty="0" smtClean="0"/>
              <a:t>Online Movie ticket </a:t>
            </a:r>
            <a:r>
              <a:rPr lang="en-US" dirty="0" smtClean="0"/>
              <a:t>booking-</a:t>
            </a:r>
            <a:r>
              <a:rPr lang="en-US" dirty="0" err="1" smtClean="0"/>
              <a:t>Microservices</a:t>
            </a:r>
            <a:endParaRPr lang="en-IN" dirty="0"/>
          </a:p>
        </p:txBody>
      </p:sp>
      <p:sp>
        <p:nvSpPr>
          <p:cNvPr id="3" name="Subtitle 2"/>
          <p:cNvSpPr>
            <a:spLocks noGrp="1"/>
          </p:cNvSpPr>
          <p:nvPr>
            <p:ph type="subTitle" idx="1"/>
          </p:nvPr>
        </p:nvSpPr>
        <p:spPr>
          <a:xfrm>
            <a:off x="4274075" y="1283840"/>
            <a:ext cx="9001462" cy="1655762"/>
          </a:xfrm>
        </p:spPr>
        <p:txBody>
          <a:bodyPr/>
          <a:lstStyle/>
          <a:p>
            <a:r>
              <a:rPr lang="en-US" i="1" dirty="0" smtClean="0"/>
              <a:t>230 Java SL KK batch  : Group number </a:t>
            </a:r>
            <a:r>
              <a:rPr lang="en-US" i="1" dirty="0" smtClean="0"/>
              <a:t>– 02</a:t>
            </a:r>
            <a:endParaRPr lang="en-IN" i="1" dirty="0"/>
          </a:p>
        </p:txBody>
      </p:sp>
      <p:sp>
        <p:nvSpPr>
          <p:cNvPr id="5" name="TextBox 4"/>
          <p:cNvSpPr txBox="1"/>
          <p:nvPr/>
        </p:nvSpPr>
        <p:spPr>
          <a:xfrm>
            <a:off x="1030310" y="2601532"/>
            <a:ext cx="6658377" cy="1754326"/>
          </a:xfrm>
          <a:prstGeom prst="rect">
            <a:avLst/>
          </a:prstGeom>
          <a:noFill/>
        </p:spPr>
        <p:txBody>
          <a:bodyPr wrap="square" rtlCol="0">
            <a:spAutoFit/>
          </a:bodyPr>
          <a:lstStyle/>
          <a:p>
            <a:r>
              <a:rPr lang="en-US" dirty="0" smtClean="0"/>
              <a:t>Group details:</a:t>
            </a:r>
          </a:p>
          <a:p>
            <a:endParaRPr lang="en-US" dirty="0" smtClean="0"/>
          </a:p>
          <a:p>
            <a:endParaRPr lang="en-US" dirty="0"/>
          </a:p>
          <a:p>
            <a:endParaRPr lang="en-US" dirty="0" smtClean="0"/>
          </a:p>
          <a:p>
            <a:endParaRPr lang="en-US" dirty="0"/>
          </a:p>
          <a:p>
            <a:endParaRPr lang="en-IN" dirty="0"/>
          </a:p>
        </p:txBody>
      </p:sp>
      <p:pic>
        <p:nvPicPr>
          <p:cNvPr id="4" name="Picture 3"/>
          <p:cNvPicPr>
            <a:picLocks noChangeAspect="1"/>
          </p:cNvPicPr>
          <p:nvPr/>
        </p:nvPicPr>
        <p:blipFill>
          <a:blip r:embed="rId2"/>
          <a:stretch>
            <a:fillRect/>
          </a:stretch>
        </p:blipFill>
        <p:spPr>
          <a:xfrm>
            <a:off x="341855" y="3141250"/>
            <a:ext cx="3521807" cy="3467417"/>
          </a:xfrm>
          <a:prstGeom prst="rect">
            <a:avLst/>
          </a:prstGeom>
        </p:spPr>
      </p:pic>
    </p:spTree>
    <p:extLst>
      <p:ext uri="{BB962C8B-B14F-4D97-AF65-F5344CB8AC3E}">
        <p14:creationId xmlns:p14="http://schemas.microsoft.com/office/powerpoint/2010/main" val="1756405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Sleuth</a:t>
            </a:r>
            <a:endParaRPr lang="en-IN"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charset="0"/>
              <a:buChar char="Ø"/>
            </a:pPr>
            <a:r>
              <a:rPr lang="en-GB" altLang="en-US" dirty="0" smtClean="0">
                <a:sym typeface="+mn-ea"/>
              </a:rPr>
              <a:t>Distributed </a:t>
            </a:r>
            <a:r>
              <a:rPr lang="en-GB" altLang="en-US" dirty="0">
                <a:sym typeface="+mn-ea"/>
              </a:rPr>
              <a:t>Tracing: Sleuth is a Java library for distributed tracing that helps monitor and </a:t>
            </a:r>
            <a:r>
              <a:rPr lang="en-GB" altLang="en-US" dirty="0" err="1">
                <a:sym typeface="+mn-ea"/>
              </a:rPr>
              <a:t>analyze</a:t>
            </a:r>
            <a:r>
              <a:rPr lang="en-GB" altLang="en-US" dirty="0">
                <a:sym typeface="+mn-ea"/>
              </a:rPr>
              <a:t> requests as they traverse through </a:t>
            </a:r>
            <a:r>
              <a:rPr lang="en-GB" altLang="en-US" dirty="0" err="1">
                <a:sym typeface="+mn-ea"/>
              </a:rPr>
              <a:t>microservices</a:t>
            </a:r>
            <a:r>
              <a:rPr lang="en-GB" altLang="en-US" dirty="0" smtClean="0">
                <a:sym typeface="+mn-ea"/>
              </a:rPr>
              <a:t>.</a:t>
            </a:r>
            <a:endParaRPr lang="en-GB" altLang="en-US" dirty="0"/>
          </a:p>
          <a:p>
            <a:pPr>
              <a:buFont typeface="Wingdings" panose="05000000000000000000" charset="0"/>
              <a:buChar char="Ø"/>
            </a:pPr>
            <a:r>
              <a:rPr lang="en-GB" altLang="en-US" dirty="0" smtClean="0">
                <a:sym typeface="+mn-ea"/>
              </a:rPr>
              <a:t>Integration </a:t>
            </a:r>
            <a:r>
              <a:rPr lang="en-GB" altLang="en-US" dirty="0">
                <a:sym typeface="+mn-ea"/>
              </a:rPr>
              <a:t>with Spring Cloud: It seamlessly integrates with Spring Cloud, making it easy to implement distributed tracing in Spring Boot-based </a:t>
            </a:r>
            <a:r>
              <a:rPr lang="en-GB" altLang="en-US" dirty="0" err="1">
                <a:sym typeface="+mn-ea"/>
              </a:rPr>
              <a:t>microservices</a:t>
            </a:r>
            <a:r>
              <a:rPr lang="en-GB" altLang="en-US" dirty="0" smtClean="0">
                <a:sym typeface="+mn-ea"/>
              </a:rPr>
              <a:t>.</a:t>
            </a:r>
            <a:endParaRPr lang="en-GB" altLang="en-US" dirty="0"/>
          </a:p>
          <a:p>
            <a:pPr>
              <a:buFont typeface="Wingdings" panose="05000000000000000000" charset="0"/>
              <a:buChar char="Ø"/>
            </a:pPr>
            <a:r>
              <a:rPr lang="en-GB" altLang="en-US" dirty="0" smtClean="0">
                <a:sym typeface="+mn-ea"/>
              </a:rPr>
              <a:t>Unique </a:t>
            </a:r>
            <a:r>
              <a:rPr lang="en-GB" altLang="en-US" dirty="0">
                <a:sym typeface="+mn-ea"/>
              </a:rPr>
              <a:t>Trace IDs: Sleuth generates and propagates unique trace and span IDs, allowing you to trace requests across multiple </a:t>
            </a:r>
            <a:r>
              <a:rPr lang="en-GB" altLang="en-US" dirty="0" err="1">
                <a:sym typeface="+mn-ea"/>
              </a:rPr>
              <a:t>microservices</a:t>
            </a:r>
            <a:r>
              <a:rPr lang="en-GB" altLang="en-US" dirty="0">
                <a:sym typeface="+mn-ea"/>
              </a:rPr>
              <a:t> and gather insights into performance bottlenecks</a:t>
            </a:r>
            <a:r>
              <a:rPr lang="en-GB" altLang="en-US" dirty="0" smtClean="0">
                <a:sym typeface="+mn-ea"/>
              </a:rPr>
              <a:t>.</a:t>
            </a:r>
            <a:endParaRPr lang="en-GB" altLang="en-US" dirty="0"/>
          </a:p>
          <a:p>
            <a:pPr>
              <a:buFont typeface="Wingdings" panose="05000000000000000000" charset="0"/>
              <a:buChar char="Ø"/>
            </a:pPr>
            <a:r>
              <a:rPr lang="en-GB" altLang="en-US" dirty="0" smtClean="0">
                <a:sym typeface="+mn-ea"/>
              </a:rPr>
              <a:t>Visualization </a:t>
            </a:r>
            <a:r>
              <a:rPr lang="en-GB" altLang="en-US" dirty="0">
                <a:sym typeface="+mn-ea"/>
              </a:rPr>
              <a:t>and Analysis: The collected trace data can be visualized and </a:t>
            </a:r>
            <a:r>
              <a:rPr lang="en-GB" altLang="en-US" dirty="0" err="1">
                <a:sym typeface="+mn-ea"/>
              </a:rPr>
              <a:t>analyzed</a:t>
            </a:r>
            <a:r>
              <a:rPr lang="en-GB" altLang="en-US" dirty="0">
                <a:sym typeface="+mn-ea"/>
              </a:rPr>
              <a:t> with tools like </a:t>
            </a:r>
            <a:r>
              <a:rPr lang="en-GB" altLang="en-US" dirty="0" err="1">
                <a:sym typeface="+mn-ea"/>
              </a:rPr>
              <a:t>Zipkin</a:t>
            </a:r>
            <a:r>
              <a:rPr lang="en-GB" altLang="en-US" dirty="0">
                <a:sym typeface="+mn-ea"/>
              </a:rPr>
              <a:t> or Jaeger, helping you troubleshoot issues and optimize </a:t>
            </a:r>
            <a:r>
              <a:rPr lang="en-GB" altLang="en-US" dirty="0" err="1">
                <a:sym typeface="+mn-ea"/>
              </a:rPr>
              <a:t>microservices</a:t>
            </a:r>
            <a:r>
              <a:rPr lang="en-GB" altLang="en-US" dirty="0">
                <a:sym typeface="+mn-ea"/>
              </a:rPr>
              <a:t>' performance.</a:t>
            </a:r>
            <a:endParaRPr lang="en-GB" altLang="en-US" dirty="0"/>
          </a:p>
          <a:p>
            <a:pPr>
              <a:buFont typeface="Wingdings" panose="05000000000000000000" charset="0"/>
              <a:buChar char="Ø"/>
            </a:pPr>
            <a:endParaRPr lang="en-GB" altLang="en-US" dirty="0"/>
          </a:p>
          <a:p>
            <a:endParaRPr lang="en-IN" dirty="0"/>
          </a:p>
        </p:txBody>
      </p:sp>
    </p:spTree>
    <p:extLst>
      <p:ext uri="{BB962C8B-B14F-4D97-AF65-F5344CB8AC3E}">
        <p14:creationId xmlns:p14="http://schemas.microsoft.com/office/powerpoint/2010/main" val="1319911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Zipkin</a:t>
            </a:r>
            <a:endParaRPr lang="en-IN" dirty="0"/>
          </a:p>
        </p:txBody>
      </p:sp>
      <p:sp>
        <p:nvSpPr>
          <p:cNvPr id="3" name="Content Placeholder 2"/>
          <p:cNvSpPr>
            <a:spLocks noGrp="1"/>
          </p:cNvSpPr>
          <p:nvPr>
            <p:ph idx="1"/>
          </p:nvPr>
        </p:nvSpPr>
        <p:spPr/>
        <p:txBody>
          <a:bodyPr>
            <a:normAutofit/>
          </a:bodyPr>
          <a:lstStyle/>
          <a:p>
            <a:pPr>
              <a:buFont typeface="Wingdings" panose="05000000000000000000" charset="0"/>
              <a:buChar char="Ø"/>
            </a:pPr>
            <a:r>
              <a:rPr lang="en-GB" altLang="en-US" dirty="0" smtClean="0">
                <a:sym typeface="+mn-ea"/>
              </a:rPr>
              <a:t>Distributed </a:t>
            </a:r>
            <a:r>
              <a:rPr lang="en-GB" altLang="en-US" dirty="0">
                <a:sym typeface="+mn-ea"/>
              </a:rPr>
              <a:t>Tracing Tool: </a:t>
            </a:r>
            <a:r>
              <a:rPr lang="en-GB" altLang="en-US" dirty="0" err="1">
                <a:sym typeface="+mn-ea"/>
              </a:rPr>
              <a:t>Zipkin</a:t>
            </a:r>
            <a:r>
              <a:rPr lang="en-GB" altLang="en-US" dirty="0">
                <a:sym typeface="+mn-ea"/>
              </a:rPr>
              <a:t> is an open-source distributed tracing system that helps monitor and troubleshoot </a:t>
            </a:r>
            <a:r>
              <a:rPr lang="en-GB" altLang="en-US" dirty="0" err="1">
                <a:sym typeface="+mn-ea"/>
              </a:rPr>
              <a:t>microservices</a:t>
            </a:r>
            <a:r>
              <a:rPr lang="en-GB" altLang="en-US" dirty="0">
                <a:sym typeface="+mn-ea"/>
              </a:rPr>
              <a:t>-based applications</a:t>
            </a:r>
            <a:r>
              <a:rPr lang="en-GB" altLang="en-US" dirty="0" smtClean="0">
                <a:sym typeface="+mn-ea"/>
              </a:rPr>
              <a:t>.</a:t>
            </a:r>
            <a:endParaRPr lang="en-GB" altLang="en-US" dirty="0"/>
          </a:p>
          <a:p>
            <a:pPr>
              <a:buFont typeface="Wingdings" panose="05000000000000000000" charset="0"/>
              <a:buChar char="Ø"/>
            </a:pPr>
            <a:r>
              <a:rPr lang="en-GB" altLang="en-US" dirty="0" smtClean="0">
                <a:sym typeface="+mn-ea"/>
              </a:rPr>
              <a:t>Trace </a:t>
            </a:r>
            <a:r>
              <a:rPr lang="en-GB" altLang="en-US" dirty="0">
                <a:sym typeface="+mn-ea"/>
              </a:rPr>
              <a:t>Collection and Visualization: </a:t>
            </a:r>
            <a:r>
              <a:rPr lang="en-GB" altLang="en-US" dirty="0" err="1">
                <a:sym typeface="+mn-ea"/>
              </a:rPr>
              <a:t>Zipkin</a:t>
            </a:r>
            <a:r>
              <a:rPr lang="en-GB" altLang="en-US" dirty="0">
                <a:sym typeface="+mn-ea"/>
              </a:rPr>
              <a:t> collects trace data generated by services and provides a visual representation of request flow, helping developers identify performance bottlenecks</a:t>
            </a:r>
            <a:r>
              <a:rPr lang="en-GB" altLang="en-US" dirty="0" smtClean="0">
                <a:sym typeface="+mn-ea"/>
              </a:rPr>
              <a:t>.</a:t>
            </a:r>
            <a:endParaRPr lang="en-GB" altLang="en-US" dirty="0"/>
          </a:p>
          <a:p>
            <a:pPr>
              <a:buFont typeface="Wingdings" panose="05000000000000000000" charset="0"/>
              <a:buChar char="Ø"/>
            </a:pPr>
            <a:r>
              <a:rPr lang="en-GB" altLang="en-US" dirty="0" smtClean="0">
                <a:sym typeface="+mn-ea"/>
              </a:rPr>
              <a:t>Integration </a:t>
            </a:r>
            <a:r>
              <a:rPr lang="en-GB" altLang="en-US" dirty="0">
                <a:sym typeface="+mn-ea"/>
              </a:rPr>
              <a:t>with Other Tools: </a:t>
            </a:r>
            <a:r>
              <a:rPr lang="en-GB" altLang="en-US" dirty="0" err="1">
                <a:sym typeface="+mn-ea"/>
              </a:rPr>
              <a:t>Zipkin</a:t>
            </a:r>
            <a:r>
              <a:rPr lang="en-GB" altLang="en-US" dirty="0">
                <a:sym typeface="+mn-ea"/>
              </a:rPr>
              <a:t> can integrate with other </a:t>
            </a:r>
            <a:r>
              <a:rPr lang="en-GB" altLang="en-US" dirty="0" err="1">
                <a:sym typeface="+mn-ea"/>
              </a:rPr>
              <a:t>observability</a:t>
            </a:r>
            <a:r>
              <a:rPr lang="en-GB" altLang="en-US" dirty="0">
                <a:sym typeface="+mn-ea"/>
              </a:rPr>
              <a:t> and monitoring tools, allowing you to correlate trace data with metrics and logs for comprehensive insights into your </a:t>
            </a:r>
            <a:r>
              <a:rPr lang="en-GB" altLang="en-US" dirty="0" err="1">
                <a:sym typeface="+mn-ea"/>
              </a:rPr>
              <a:t>microservices</a:t>
            </a:r>
            <a:r>
              <a:rPr lang="en-GB" altLang="en-US" dirty="0">
                <a:sym typeface="+mn-ea"/>
              </a:rPr>
              <a:t> ecosystem.</a:t>
            </a:r>
            <a:endParaRPr lang="en-GB" altLang="en-US" dirty="0"/>
          </a:p>
          <a:p>
            <a:pPr>
              <a:buFont typeface="Wingdings" panose="05000000000000000000" charset="0"/>
              <a:buChar char="Ø"/>
            </a:pPr>
            <a:endParaRPr lang="en-GB" altLang="en-US" dirty="0"/>
          </a:p>
          <a:p>
            <a:endParaRPr lang="en-IN" dirty="0"/>
          </a:p>
        </p:txBody>
      </p:sp>
    </p:spTree>
    <p:extLst>
      <p:ext uri="{BB962C8B-B14F-4D97-AF65-F5344CB8AC3E}">
        <p14:creationId xmlns:p14="http://schemas.microsoft.com/office/powerpoint/2010/main" val="1633302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3.DataBase schema</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313" y="1511121"/>
            <a:ext cx="11294723" cy="5181600"/>
          </a:xfrm>
        </p:spPr>
      </p:pic>
    </p:spTree>
    <p:extLst>
      <p:ext uri="{BB962C8B-B14F-4D97-AF65-F5344CB8AC3E}">
        <p14:creationId xmlns:p14="http://schemas.microsoft.com/office/powerpoint/2010/main" val="3367173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127" y="0"/>
            <a:ext cx="10353761" cy="1326321"/>
          </a:xfrm>
        </p:spPr>
        <p:txBody>
          <a:bodyPr/>
          <a:lstStyle/>
          <a:p>
            <a:r>
              <a:rPr lang="en-US" dirty="0" smtClean="0"/>
              <a:t>4.1 Admin service</a:t>
            </a:r>
            <a:endParaRPr lang="en-IN" dirty="0"/>
          </a:p>
        </p:txBody>
      </p:sp>
      <p:sp>
        <p:nvSpPr>
          <p:cNvPr id="3" name="Content Placeholder 2"/>
          <p:cNvSpPr>
            <a:spLocks noGrp="1"/>
          </p:cNvSpPr>
          <p:nvPr>
            <p:ph idx="1"/>
          </p:nvPr>
        </p:nvSpPr>
        <p:spPr>
          <a:xfrm>
            <a:off x="772126" y="1104391"/>
            <a:ext cx="10353762" cy="3695136"/>
          </a:xfrm>
        </p:spPr>
        <p:txBody>
          <a:bodyPr/>
          <a:lstStyle/>
          <a:p>
            <a:r>
              <a:rPr lang="en-US" dirty="0" err="1" smtClean="0"/>
              <a:t>Api</a:t>
            </a:r>
            <a:r>
              <a:rPr lang="en-US" dirty="0" smtClean="0"/>
              <a:t> end points of admin</a:t>
            </a:r>
          </a:p>
          <a:p>
            <a:pPr lvl="1"/>
            <a:r>
              <a:rPr lang="en-US" dirty="0" smtClean="0">
                <a:hlinkClick r:id="rId2"/>
              </a:rPr>
              <a:t>http://localhost:8001/admin</a:t>
            </a:r>
            <a:r>
              <a:rPr lang="en-US" dirty="0" smtClean="0"/>
              <a:t> -  post mapping – adding admin details</a:t>
            </a:r>
          </a:p>
          <a:p>
            <a:pPr lvl="1"/>
            <a:r>
              <a:rPr lang="en-US" dirty="0">
                <a:hlinkClick r:id="rId3"/>
              </a:rPr>
              <a:t>http://</a:t>
            </a:r>
            <a:r>
              <a:rPr lang="en-US" dirty="0" smtClean="0">
                <a:hlinkClick r:id="rId3"/>
              </a:rPr>
              <a:t>localhost:8001/admin/{emai}</a:t>
            </a:r>
            <a:r>
              <a:rPr lang="en-US" dirty="0" smtClean="0"/>
              <a:t> – get mapping – get admin details by email</a:t>
            </a:r>
          </a:p>
          <a:p>
            <a:pPr lvl="1"/>
            <a:endParaRPr lang="en-US" dirty="0" smtClean="0"/>
          </a:p>
          <a:p>
            <a:pPr marL="0" indent="0">
              <a:buNone/>
            </a:pPr>
            <a:endParaRPr lang="en-IN" dirty="0"/>
          </a:p>
        </p:txBody>
      </p:sp>
    </p:spTree>
    <p:extLst>
      <p:ext uri="{BB962C8B-B14F-4D97-AF65-F5344CB8AC3E}">
        <p14:creationId xmlns:p14="http://schemas.microsoft.com/office/powerpoint/2010/main" val="546856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 User service</a:t>
            </a:r>
            <a:endParaRPr lang="en-IN" dirty="0"/>
          </a:p>
        </p:txBody>
      </p:sp>
      <p:sp>
        <p:nvSpPr>
          <p:cNvPr id="3" name="Content Placeholder 2"/>
          <p:cNvSpPr>
            <a:spLocks noGrp="1"/>
          </p:cNvSpPr>
          <p:nvPr>
            <p:ph idx="1"/>
          </p:nvPr>
        </p:nvSpPr>
        <p:spPr/>
        <p:txBody>
          <a:bodyPr/>
          <a:lstStyle/>
          <a:p>
            <a:r>
              <a:rPr lang="en-US" dirty="0" err="1" smtClean="0"/>
              <a:t>Api</a:t>
            </a:r>
            <a:r>
              <a:rPr lang="en-US" dirty="0" smtClean="0"/>
              <a:t> end points of user service</a:t>
            </a:r>
          </a:p>
          <a:p>
            <a:pPr lvl="1"/>
            <a:r>
              <a:rPr lang="en-US" dirty="0">
                <a:hlinkClick r:id="rId2"/>
              </a:rPr>
              <a:t>http://</a:t>
            </a:r>
            <a:r>
              <a:rPr lang="en-US" dirty="0" smtClean="0">
                <a:hlinkClick r:id="rId2"/>
              </a:rPr>
              <a:t>localhost:8002/user</a:t>
            </a:r>
            <a:r>
              <a:rPr lang="en-US" dirty="0" smtClean="0"/>
              <a:t> - post mapping - add user details</a:t>
            </a:r>
          </a:p>
          <a:p>
            <a:pPr lvl="1"/>
            <a:r>
              <a:rPr lang="en-US" dirty="0">
                <a:hlinkClick r:id="rId3"/>
              </a:rPr>
              <a:t>http://</a:t>
            </a:r>
            <a:r>
              <a:rPr lang="en-US" dirty="0" smtClean="0">
                <a:hlinkClick r:id="rId3"/>
              </a:rPr>
              <a:t>localhost:8002/userByEmail/{email}</a:t>
            </a:r>
            <a:r>
              <a:rPr lang="en-US" dirty="0" smtClean="0"/>
              <a:t> – get mapping – get  user details by email</a:t>
            </a:r>
          </a:p>
          <a:p>
            <a:pPr lvl="1"/>
            <a:r>
              <a:rPr lang="en-US" dirty="0">
                <a:hlinkClick r:id="rId4"/>
              </a:rPr>
              <a:t>http://</a:t>
            </a:r>
            <a:r>
              <a:rPr lang="en-US" dirty="0" smtClean="0">
                <a:hlinkClick r:id="rId4"/>
              </a:rPr>
              <a:t>localhost:8002/users</a:t>
            </a:r>
            <a:r>
              <a:rPr lang="en-US" dirty="0" smtClean="0"/>
              <a:t>  - get mapping – get all user details</a:t>
            </a:r>
          </a:p>
          <a:p>
            <a:pPr lvl="1"/>
            <a:r>
              <a:rPr lang="en-US" dirty="0">
                <a:hlinkClick r:id="rId5"/>
              </a:rPr>
              <a:t>http://</a:t>
            </a:r>
            <a:r>
              <a:rPr lang="en-US" dirty="0" smtClean="0">
                <a:hlinkClick r:id="rId5"/>
              </a:rPr>
              <a:t>localhost:8002/updateUser</a:t>
            </a:r>
            <a:r>
              <a:rPr lang="en-US" dirty="0" smtClean="0"/>
              <a:t> - put mapping - update user details</a:t>
            </a:r>
          </a:p>
          <a:p>
            <a:pPr lvl="1"/>
            <a:r>
              <a:rPr lang="en-US" dirty="0">
                <a:hlinkClick r:id="rId6"/>
              </a:rPr>
              <a:t>http://</a:t>
            </a:r>
            <a:r>
              <a:rPr lang="en-US" dirty="0" smtClean="0">
                <a:hlinkClick r:id="rId6"/>
              </a:rPr>
              <a:t>localhost:8002/user/{id}</a:t>
            </a:r>
            <a:r>
              <a:rPr lang="en-US" dirty="0" smtClean="0"/>
              <a:t> – delete mapping – delete user by id </a:t>
            </a:r>
            <a:endParaRPr lang="en-IN" dirty="0"/>
          </a:p>
        </p:txBody>
      </p:sp>
    </p:spTree>
    <p:extLst>
      <p:ext uri="{BB962C8B-B14F-4D97-AF65-F5344CB8AC3E}">
        <p14:creationId xmlns:p14="http://schemas.microsoft.com/office/powerpoint/2010/main" val="2303623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1" cy="1326321"/>
          </a:xfrm>
        </p:spPr>
        <p:txBody>
          <a:bodyPr/>
          <a:lstStyle/>
          <a:p>
            <a:r>
              <a:rPr lang="en-US" dirty="0" smtClean="0"/>
              <a:t>4.3 Movie service</a:t>
            </a:r>
            <a:endParaRPr lang="en-IN" dirty="0"/>
          </a:p>
        </p:txBody>
      </p:sp>
      <p:sp>
        <p:nvSpPr>
          <p:cNvPr id="3" name="Content Placeholder 2"/>
          <p:cNvSpPr>
            <a:spLocks noGrp="1"/>
          </p:cNvSpPr>
          <p:nvPr>
            <p:ph idx="1"/>
          </p:nvPr>
        </p:nvSpPr>
        <p:spPr>
          <a:xfrm>
            <a:off x="810764" y="1326321"/>
            <a:ext cx="10353762" cy="4761936"/>
          </a:xfrm>
        </p:spPr>
        <p:txBody>
          <a:bodyPr>
            <a:normAutofit/>
          </a:bodyPr>
          <a:lstStyle/>
          <a:p>
            <a:r>
              <a:rPr lang="en-US" dirty="0" err="1" smtClean="0"/>
              <a:t>Api</a:t>
            </a:r>
            <a:r>
              <a:rPr lang="en-US" dirty="0" smtClean="0"/>
              <a:t> end points of movie service</a:t>
            </a:r>
          </a:p>
          <a:p>
            <a:pPr lvl="1"/>
            <a:r>
              <a:rPr lang="en-US" dirty="0">
                <a:hlinkClick r:id="rId2"/>
              </a:rPr>
              <a:t>http://</a:t>
            </a:r>
            <a:r>
              <a:rPr lang="en-US" dirty="0" smtClean="0">
                <a:hlinkClick r:id="rId2"/>
              </a:rPr>
              <a:t>localhost:8004/addMovie</a:t>
            </a:r>
            <a:r>
              <a:rPr lang="en-US" dirty="0" smtClean="0"/>
              <a:t> - post mapping - add new movie</a:t>
            </a:r>
          </a:p>
          <a:p>
            <a:pPr lvl="1"/>
            <a:r>
              <a:rPr lang="en-US" dirty="0">
                <a:hlinkClick r:id="rId3"/>
              </a:rPr>
              <a:t>http://</a:t>
            </a:r>
            <a:r>
              <a:rPr lang="en-US" dirty="0" smtClean="0">
                <a:hlinkClick r:id="rId3"/>
              </a:rPr>
              <a:t>localhost:8004/movies</a:t>
            </a:r>
            <a:r>
              <a:rPr lang="en-US" dirty="0" smtClean="0"/>
              <a:t> - get mapping - get all movies list</a:t>
            </a:r>
          </a:p>
          <a:p>
            <a:pPr lvl="1"/>
            <a:r>
              <a:rPr lang="en-US" dirty="0">
                <a:hlinkClick r:id="rId4"/>
              </a:rPr>
              <a:t>http://</a:t>
            </a:r>
            <a:r>
              <a:rPr lang="en-US" dirty="0" smtClean="0">
                <a:hlinkClick r:id="rId4"/>
              </a:rPr>
              <a:t>localhost:8004/movie/{id}</a:t>
            </a:r>
            <a:r>
              <a:rPr lang="en-US" dirty="0" smtClean="0"/>
              <a:t> – get mapping - get movie details by id</a:t>
            </a:r>
          </a:p>
          <a:p>
            <a:pPr lvl="1"/>
            <a:r>
              <a:rPr lang="en-US" dirty="0">
                <a:hlinkClick r:id="rId5"/>
              </a:rPr>
              <a:t>http://</a:t>
            </a:r>
            <a:r>
              <a:rPr lang="en-US" dirty="0" smtClean="0">
                <a:hlinkClick r:id="rId5"/>
              </a:rPr>
              <a:t>localhost:8004/getEnabledMovies</a:t>
            </a:r>
            <a:r>
              <a:rPr lang="en-US" dirty="0" smtClean="0"/>
              <a:t> - </a:t>
            </a:r>
            <a:r>
              <a:rPr lang="en-US" dirty="0"/>
              <a:t>g</a:t>
            </a:r>
            <a:r>
              <a:rPr lang="en-US" dirty="0" smtClean="0"/>
              <a:t>et mapping - get movies that are enabled by admin</a:t>
            </a:r>
          </a:p>
          <a:p>
            <a:pPr lvl="1"/>
            <a:r>
              <a:rPr lang="en-US" dirty="0">
                <a:hlinkClick r:id="rId6"/>
              </a:rPr>
              <a:t>http://</a:t>
            </a:r>
            <a:r>
              <a:rPr lang="en-US" dirty="0" smtClean="0">
                <a:hlinkClick r:id="rId6"/>
              </a:rPr>
              <a:t>localhost:8004/sortMoviesByGerne</a:t>
            </a:r>
            <a:r>
              <a:rPr lang="en-US" dirty="0" smtClean="0"/>
              <a:t> - get mapping - get all movies list sorted by genre</a:t>
            </a:r>
          </a:p>
          <a:p>
            <a:pPr lvl="1"/>
            <a:r>
              <a:rPr lang="en-US" dirty="0">
                <a:hlinkClick r:id="rId7"/>
              </a:rPr>
              <a:t>http://</a:t>
            </a:r>
            <a:r>
              <a:rPr lang="en-US" dirty="0" smtClean="0">
                <a:hlinkClick r:id="rId7"/>
              </a:rPr>
              <a:t>localhost:8004/searchMovie/{movie}</a:t>
            </a:r>
            <a:r>
              <a:rPr lang="en-US" dirty="0" smtClean="0"/>
              <a:t> – get mapping – get all movies by movie </a:t>
            </a:r>
            <a:r>
              <a:rPr lang="en-US" dirty="0" err="1" smtClean="0"/>
              <a:t>name,genre,language</a:t>
            </a:r>
            <a:endParaRPr lang="en-US" dirty="0" smtClean="0"/>
          </a:p>
          <a:p>
            <a:pPr lvl="1"/>
            <a:r>
              <a:rPr lang="en-US" dirty="0">
                <a:hlinkClick r:id="rId8"/>
              </a:rPr>
              <a:t>http://</a:t>
            </a:r>
            <a:r>
              <a:rPr lang="en-US" dirty="0" smtClean="0">
                <a:hlinkClick r:id="rId8"/>
              </a:rPr>
              <a:t>localhost:8004/updateMovie</a:t>
            </a:r>
            <a:r>
              <a:rPr lang="en-US" dirty="0" smtClean="0"/>
              <a:t> - put mapping - update movie details</a:t>
            </a:r>
          </a:p>
          <a:p>
            <a:pPr lvl="1"/>
            <a:r>
              <a:rPr lang="en-US" dirty="0">
                <a:hlinkClick r:id="rId9"/>
              </a:rPr>
              <a:t>http://</a:t>
            </a:r>
            <a:r>
              <a:rPr lang="en-US" dirty="0" smtClean="0">
                <a:hlinkClick r:id="rId9"/>
              </a:rPr>
              <a:t>localhost:8004/deleteMovieById/{id}</a:t>
            </a:r>
            <a:r>
              <a:rPr lang="en-US" dirty="0" smtClean="0"/>
              <a:t> – delete mapping – delete movie by id</a:t>
            </a:r>
          </a:p>
          <a:p>
            <a:pPr lvl="1"/>
            <a:endParaRPr lang="en-IN" dirty="0"/>
          </a:p>
        </p:txBody>
      </p:sp>
    </p:spTree>
    <p:extLst>
      <p:ext uri="{BB962C8B-B14F-4D97-AF65-F5344CB8AC3E}">
        <p14:creationId xmlns:p14="http://schemas.microsoft.com/office/powerpoint/2010/main" val="2109530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4.4 booking service</a:t>
            </a:r>
            <a:endParaRPr lang="en-IN" dirty="0"/>
          </a:p>
        </p:txBody>
      </p:sp>
      <p:sp>
        <p:nvSpPr>
          <p:cNvPr id="3" name="Content Placeholder 2"/>
          <p:cNvSpPr>
            <a:spLocks noGrp="1"/>
          </p:cNvSpPr>
          <p:nvPr>
            <p:ph idx="1"/>
          </p:nvPr>
        </p:nvSpPr>
        <p:spPr/>
        <p:txBody>
          <a:bodyPr/>
          <a:lstStyle/>
          <a:p>
            <a:r>
              <a:rPr lang="en-US" dirty="0" err="1" smtClean="0"/>
              <a:t>Api</a:t>
            </a:r>
            <a:r>
              <a:rPr lang="en-US" dirty="0" smtClean="0"/>
              <a:t> end points of booing service</a:t>
            </a:r>
          </a:p>
          <a:p>
            <a:pPr lvl="1"/>
            <a:r>
              <a:rPr lang="en-US" dirty="0">
                <a:hlinkClick r:id="rId2"/>
              </a:rPr>
              <a:t>http://</a:t>
            </a:r>
            <a:r>
              <a:rPr lang="en-US" dirty="0" smtClean="0">
                <a:hlinkClick r:id="rId2"/>
              </a:rPr>
              <a:t>localhost:8003/order</a:t>
            </a:r>
            <a:r>
              <a:rPr lang="en-US" dirty="0" smtClean="0"/>
              <a:t> - post mapping - add new booking</a:t>
            </a:r>
          </a:p>
          <a:p>
            <a:pPr lvl="1"/>
            <a:r>
              <a:rPr lang="en-US" dirty="0">
                <a:hlinkClick r:id="rId3"/>
              </a:rPr>
              <a:t>http://</a:t>
            </a:r>
            <a:r>
              <a:rPr lang="en-US" dirty="0" smtClean="0">
                <a:hlinkClick r:id="rId3"/>
              </a:rPr>
              <a:t>localhost:8003/order/{email}</a:t>
            </a:r>
            <a:r>
              <a:rPr lang="en-US" dirty="0" smtClean="0"/>
              <a:t> – get mapping – get order details by user email</a:t>
            </a:r>
          </a:p>
          <a:p>
            <a:pPr lvl="1"/>
            <a:r>
              <a:rPr lang="en-US" dirty="0">
                <a:hlinkClick r:id="rId3"/>
              </a:rPr>
              <a:t>http://</a:t>
            </a:r>
            <a:r>
              <a:rPr lang="en-US" dirty="0" smtClean="0">
                <a:hlinkClick r:id="rId3"/>
              </a:rPr>
              <a:t>localhost:8003/order/{email}</a:t>
            </a:r>
            <a:r>
              <a:rPr lang="en-US" dirty="0" smtClean="0"/>
              <a:t> – delete mapping – delete all booking by a user </a:t>
            </a:r>
            <a:endParaRPr lang="en-IN" dirty="0"/>
          </a:p>
        </p:txBody>
      </p:sp>
    </p:spTree>
    <p:extLst>
      <p:ext uri="{BB962C8B-B14F-4D97-AF65-F5344CB8AC3E}">
        <p14:creationId xmlns:p14="http://schemas.microsoft.com/office/powerpoint/2010/main" val="1299389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4.5 Cart service</a:t>
            </a:r>
            <a:endParaRPr lang="en-IN" dirty="0"/>
          </a:p>
        </p:txBody>
      </p:sp>
      <p:sp>
        <p:nvSpPr>
          <p:cNvPr id="3" name="Content Placeholder 2"/>
          <p:cNvSpPr>
            <a:spLocks noGrp="1"/>
          </p:cNvSpPr>
          <p:nvPr>
            <p:ph idx="1"/>
          </p:nvPr>
        </p:nvSpPr>
        <p:spPr/>
        <p:txBody>
          <a:bodyPr/>
          <a:lstStyle/>
          <a:p>
            <a:r>
              <a:rPr lang="en-US" dirty="0" err="1" smtClean="0"/>
              <a:t>Api</a:t>
            </a:r>
            <a:r>
              <a:rPr lang="en-US" dirty="0" smtClean="0"/>
              <a:t> end points of cart service</a:t>
            </a:r>
          </a:p>
          <a:p>
            <a:pPr lvl="1"/>
            <a:r>
              <a:rPr lang="en-US" dirty="0">
                <a:hlinkClick r:id="rId2"/>
              </a:rPr>
              <a:t>http://</a:t>
            </a:r>
            <a:r>
              <a:rPr lang="en-US" dirty="0" smtClean="0">
                <a:hlinkClick r:id="rId2"/>
              </a:rPr>
              <a:t>localhost:8005/cart</a:t>
            </a:r>
            <a:r>
              <a:rPr lang="en-US" dirty="0" smtClean="0"/>
              <a:t> - post mapping - add cart details</a:t>
            </a:r>
          </a:p>
          <a:p>
            <a:pPr lvl="1"/>
            <a:r>
              <a:rPr lang="en-US" dirty="0">
                <a:hlinkClick r:id="rId2"/>
              </a:rPr>
              <a:t>http://</a:t>
            </a:r>
            <a:r>
              <a:rPr lang="en-US" dirty="0" smtClean="0">
                <a:hlinkClick r:id="rId2"/>
              </a:rPr>
              <a:t>localhost:8005/cart</a:t>
            </a:r>
            <a:r>
              <a:rPr lang="en-US" dirty="0" smtClean="0"/>
              <a:t> - put mapping - update cart details</a:t>
            </a:r>
          </a:p>
          <a:p>
            <a:pPr lvl="1"/>
            <a:r>
              <a:rPr lang="en-US" dirty="0">
                <a:hlinkClick r:id="rId3"/>
              </a:rPr>
              <a:t>http://</a:t>
            </a:r>
            <a:r>
              <a:rPr lang="en-US" dirty="0" smtClean="0">
                <a:hlinkClick r:id="rId3"/>
              </a:rPr>
              <a:t>localhost:8005/cart/id/{id}</a:t>
            </a:r>
            <a:r>
              <a:rPr lang="en-US" dirty="0" smtClean="0"/>
              <a:t> –  delete mapping - delete cart by id</a:t>
            </a:r>
          </a:p>
          <a:p>
            <a:pPr lvl="1"/>
            <a:r>
              <a:rPr lang="en-US" dirty="0">
                <a:hlinkClick r:id="rId4"/>
              </a:rPr>
              <a:t>http://</a:t>
            </a:r>
            <a:r>
              <a:rPr lang="en-US" dirty="0" smtClean="0">
                <a:hlinkClick r:id="rId4"/>
              </a:rPr>
              <a:t>localhost:8005/cart/email/{email}</a:t>
            </a:r>
            <a:r>
              <a:rPr lang="en-US" dirty="0" smtClean="0"/>
              <a:t> – delete cart details by user email</a:t>
            </a:r>
            <a:endParaRPr lang="en-IN" dirty="0"/>
          </a:p>
        </p:txBody>
      </p:sp>
    </p:spTree>
    <p:extLst>
      <p:ext uri="{BB962C8B-B14F-4D97-AF65-F5344CB8AC3E}">
        <p14:creationId xmlns:p14="http://schemas.microsoft.com/office/powerpoint/2010/main" val="623262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Consumers for UI(online movie ticket booking)</a:t>
            </a:r>
            <a:endParaRPr lang="en-IN" dirty="0"/>
          </a:p>
        </p:txBody>
      </p:sp>
      <p:sp>
        <p:nvSpPr>
          <p:cNvPr id="3" name="Content Placeholder 2"/>
          <p:cNvSpPr>
            <a:spLocks noGrp="1"/>
          </p:cNvSpPr>
          <p:nvPr>
            <p:ph idx="1"/>
          </p:nvPr>
        </p:nvSpPr>
        <p:spPr>
          <a:xfrm>
            <a:off x="437277" y="2147580"/>
            <a:ext cx="3851388" cy="3695136"/>
          </a:xfrm>
        </p:spPr>
        <p:txBody>
          <a:bodyPr>
            <a:normAutofit fontScale="85000" lnSpcReduction="20000"/>
          </a:bodyPr>
          <a:lstStyle/>
          <a:p>
            <a:pPr marL="0" indent="0">
              <a:buNone/>
            </a:pPr>
            <a:r>
              <a:rPr lang="en-US" sz="2400" dirty="0"/>
              <a:t>Consumers</a:t>
            </a:r>
          </a:p>
          <a:p>
            <a:pPr marL="914400" lvl="1" indent="-457200">
              <a:buFont typeface="+mj-lt"/>
              <a:buAutoNum type="arabicPeriod"/>
            </a:pPr>
            <a:r>
              <a:rPr lang="en-US" sz="2000" dirty="0"/>
              <a:t>Admin registration &amp; login</a:t>
            </a:r>
          </a:p>
          <a:p>
            <a:pPr marL="914400" lvl="1" indent="-457200">
              <a:buFont typeface="+mj-lt"/>
              <a:buAutoNum type="arabicPeriod"/>
            </a:pPr>
            <a:r>
              <a:rPr lang="en-US" sz="2000" dirty="0"/>
              <a:t>Manage users</a:t>
            </a:r>
          </a:p>
          <a:p>
            <a:pPr marL="914400" lvl="1" indent="-457200">
              <a:buFont typeface="+mj-lt"/>
              <a:buAutoNum type="arabicPeriod"/>
            </a:pPr>
            <a:r>
              <a:rPr lang="en-US" sz="2000" dirty="0"/>
              <a:t>Manage movies</a:t>
            </a:r>
          </a:p>
          <a:p>
            <a:pPr marL="914400" lvl="1" indent="-457200">
              <a:buFont typeface="+mj-lt"/>
              <a:buAutoNum type="arabicPeriod"/>
            </a:pPr>
            <a:r>
              <a:rPr lang="en-US" sz="2000" dirty="0"/>
              <a:t>User login &amp; registration</a:t>
            </a:r>
          </a:p>
          <a:p>
            <a:pPr marL="914400" lvl="1" indent="-457200">
              <a:buFont typeface="+mj-lt"/>
              <a:buAutoNum type="arabicPeriod"/>
            </a:pPr>
            <a:r>
              <a:rPr lang="en-US" sz="2000" dirty="0"/>
              <a:t>Update user</a:t>
            </a:r>
          </a:p>
          <a:p>
            <a:pPr marL="914400" lvl="1" indent="-457200">
              <a:buFont typeface="+mj-lt"/>
              <a:buAutoNum type="arabicPeriod"/>
            </a:pPr>
            <a:r>
              <a:rPr lang="en-US" sz="2000" dirty="0"/>
              <a:t>Search  and sort movies</a:t>
            </a:r>
          </a:p>
          <a:p>
            <a:pPr marL="914400" lvl="1" indent="-457200">
              <a:buFont typeface="+mj-lt"/>
              <a:buAutoNum type="arabicPeriod"/>
            </a:pPr>
            <a:r>
              <a:rPr lang="en-US" sz="2000" dirty="0"/>
              <a:t>List of enabled movies</a:t>
            </a:r>
          </a:p>
          <a:p>
            <a:pPr marL="914400" lvl="1" indent="-457200">
              <a:buFont typeface="+mj-lt"/>
              <a:buAutoNum type="arabicPeriod"/>
            </a:pPr>
            <a:r>
              <a:rPr lang="en-US" sz="2000" dirty="0"/>
              <a:t>Add to cart</a:t>
            </a:r>
          </a:p>
          <a:p>
            <a:pPr marL="914400" lvl="1" indent="-457200">
              <a:buFont typeface="+mj-lt"/>
              <a:buAutoNum type="arabicPeriod"/>
            </a:pPr>
            <a:r>
              <a:rPr lang="en-US" sz="2000" dirty="0"/>
              <a:t>Manage bookings</a:t>
            </a:r>
          </a:p>
          <a:p>
            <a:pPr marL="914400" lvl="1" indent="-457200">
              <a:buFont typeface="+mj-lt"/>
              <a:buAutoNum type="arabicPeriod"/>
            </a:pPr>
            <a:r>
              <a:rPr lang="en-US" sz="2000" dirty="0"/>
              <a:t>Customize cart</a:t>
            </a:r>
          </a:p>
          <a:p>
            <a:endParaRPr lang="en-IN" dirty="0"/>
          </a:p>
        </p:txBody>
      </p:sp>
      <p:sp>
        <p:nvSpPr>
          <p:cNvPr id="4" name="TextBox 3"/>
          <p:cNvSpPr txBox="1"/>
          <p:nvPr/>
        </p:nvSpPr>
        <p:spPr>
          <a:xfrm>
            <a:off x="5267459" y="3190769"/>
            <a:ext cx="6426558"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For all these consumers feign,resilience4j,zinkin &amp; sleuth is implemented as different consumers by adding compatibilities of circuit breakers &amp; retry events</a:t>
            </a:r>
            <a:endParaRPr lang="en-IN" dirty="0"/>
          </a:p>
        </p:txBody>
      </p:sp>
    </p:spTree>
    <p:extLst>
      <p:ext uri="{BB962C8B-B14F-4D97-AF65-F5344CB8AC3E}">
        <p14:creationId xmlns:p14="http://schemas.microsoft.com/office/powerpoint/2010/main" val="3952152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0369" y="1935921"/>
            <a:ext cx="6880612" cy="4524003"/>
          </a:xfrm>
        </p:spPr>
      </p:pic>
    </p:spTree>
    <p:extLst>
      <p:ext uri="{BB962C8B-B14F-4D97-AF65-F5344CB8AC3E}">
        <p14:creationId xmlns:p14="http://schemas.microsoft.com/office/powerpoint/2010/main" val="2484573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7915" y="1271814"/>
            <a:ext cx="4546849" cy="6217250"/>
          </a:xfrm>
        </p:spPr>
        <p:txBody>
          <a:bodyPr>
            <a:noAutofit/>
          </a:bodyPr>
          <a:lstStyle/>
          <a:p>
            <a:pPr marL="457200" indent="-457200">
              <a:buFont typeface="+mj-lt"/>
              <a:buAutoNum type="arabicPeriod"/>
            </a:pPr>
            <a:r>
              <a:rPr lang="en-US" sz="2400" dirty="0" smtClean="0"/>
              <a:t>Project objective</a:t>
            </a:r>
          </a:p>
          <a:p>
            <a:pPr marL="457200" indent="-457200">
              <a:buFont typeface="+mj-lt"/>
              <a:buAutoNum type="arabicPeriod"/>
            </a:pPr>
            <a:r>
              <a:rPr lang="en-US" sz="2400" dirty="0" smtClean="0"/>
              <a:t>Technology stack</a:t>
            </a:r>
          </a:p>
          <a:p>
            <a:pPr marL="457200" indent="-457200">
              <a:buFont typeface="+mj-lt"/>
              <a:buAutoNum type="arabicPeriod"/>
            </a:pPr>
            <a:r>
              <a:rPr lang="en-US" sz="2400" dirty="0" smtClean="0"/>
              <a:t>Database Schema</a:t>
            </a:r>
          </a:p>
          <a:p>
            <a:pPr marL="457200" indent="-457200">
              <a:buFont typeface="+mj-lt"/>
              <a:buAutoNum type="arabicPeriod"/>
            </a:pPr>
            <a:r>
              <a:rPr lang="en-US" sz="2400" dirty="0" smtClean="0"/>
              <a:t>Microservices</a:t>
            </a:r>
          </a:p>
          <a:p>
            <a:pPr marL="914400" lvl="1" indent="-457200">
              <a:buFont typeface="+mj-lt"/>
              <a:buAutoNum type="arabicPeriod"/>
            </a:pPr>
            <a:r>
              <a:rPr lang="en-US" sz="2000" dirty="0"/>
              <a:t>Admin service</a:t>
            </a:r>
          </a:p>
          <a:p>
            <a:pPr marL="914400" lvl="1" indent="-457200">
              <a:buFont typeface="+mj-lt"/>
              <a:buAutoNum type="arabicPeriod"/>
            </a:pPr>
            <a:r>
              <a:rPr lang="en-US" sz="2000" dirty="0"/>
              <a:t>User service</a:t>
            </a:r>
          </a:p>
          <a:p>
            <a:pPr marL="914400" lvl="1" indent="-457200">
              <a:buFont typeface="+mj-lt"/>
              <a:buAutoNum type="arabicPeriod"/>
            </a:pPr>
            <a:r>
              <a:rPr lang="en-US" sz="2000" dirty="0"/>
              <a:t>Movie service</a:t>
            </a:r>
          </a:p>
          <a:p>
            <a:pPr marL="914400" lvl="1" indent="-457200">
              <a:buFont typeface="+mj-lt"/>
              <a:buAutoNum type="arabicPeriod"/>
            </a:pPr>
            <a:r>
              <a:rPr lang="en-US" sz="2000" dirty="0"/>
              <a:t>Booking service</a:t>
            </a:r>
          </a:p>
          <a:p>
            <a:pPr marL="914400" lvl="1" indent="-457200">
              <a:buFont typeface="+mj-lt"/>
              <a:buAutoNum type="arabicPeriod"/>
            </a:pPr>
            <a:r>
              <a:rPr lang="en-US" sz="2000" dirty="0"/>
              <a:t>Cart </a:t>
            </a:r>
            <a:r>
              <a:rPr lang="en-US" sz="2000" dirty="0" smtClean="0"/>
              <a:t>service</a:t>
            </a:r>
          </a:p>
          <a:p>
            <a:pPr marL="457200" lvl="1" indent="0">
              <a:buNone/>
            </a:pPr>
            <a:endParaRPr lang="en-US" sz="2000" dirty="0" smtClean="0"/>
          </a:p>
          <a:p>
            <a:pPr marL="914400" lvl="1" indent="-457200">
              <a:buFont typeface="+mj-lt"/>
              <a:buAutoNum type="arabicPeriod"/>
            </a:pPr>
            <a:endParaRPr lang="en-IN" sz="2400" dirty="0"/>
          </a:p>
        </p:txBody>
      </p:sp>
      <p:sp>
        <p:nvSpPr>
          <p:cNvPr id="2" name="Title 1"/>
          <p:cNvSpPr>
            <a:spLocks noGrp="1"/>
          </p:cNvSpPr>
          <p:nvPr>
            <p:ph type="title"/>
          </p:nvPr>
        </p:nvSpPr>
        <p:spPr>
          <a:xfrm>
            <a:off x="797884" y="-312084"/>
            <a:ext cx="10353761" cy="1326321"/>
          </a:xfrm>
        </p:spPr>
        <p:txBody>
          <a:bodyPr/>
          <a:lstStyle/>
          <a:p>
            <a:r>
              <a:rPr lang="en-US" dirty="0" smtClean="0"/>
              <a:t>Table of contents</a:t>
            </a:r>
            <a:endParaRPr lang="en-IN" dirty="0"/>
          </a:p>
        </p:txBody>
      </p:sp>
      <p:sp>
        <p:nvSpPr>
          <p:cNvPr id="4" name="TextBox 3"/>
          <p:cNvSpPr txBox="1"/>
          <p:nvPr/>
        </p:nvSpPr>
        <p:spPr>
          <a:xfrm>
            <a:off x="5550794" y="1271814"/>
            <a:ext cx="7199291" cy="4031873"/>
          </a:xfrm>
          <a:prstGeom prst="rect">
            <a:avLst/>
          </a:prstGeom>
          <a:noFill/>
        </p:spPr>
        <p:txBody>
          <a:bodyPr wrap="square" rtlCol="0">
            <a:spAutoFit/>
          </a:bodyPr>
          <a:lstStyle/>
          <a:p>
            <a:pPr marL="457200" indent="-457200">
              <a:buFont typeface="+mj-lt"/>
              <a:buAutoNum type="arabicPeriod" startAt="5"/>
            </a:pPr>
            <a:r>
              <a:rPr lang="en-US" sz="2400" dirty="0"/>
              <a:t>Consumers</a:t>
            </a:r>
          </a:p>
          <a:p>
            <a:pPr marL="914400" lvl="1" indent="-457200">
              <a:buFont typeface="+mj-lt"/>
              <a:buAutoNum type="arabicPeriod"/>
            </a:pPr>
            <a:r>
              <a:rPr lang="en-US" sz="2000" dirty="0"/>
              <a:t>Admin registration &amp; login</a:t>
            </a:r>
          </a:p>
          <a:p>
            <a:pPr marL="914400" lvl="1" indent="-457200">
              <a:buFont typeface="+mj-lt"/>
              <a:buAutoNum type="arabicPeriod"/>
            </a:pPr>
            <a:r>
              <a:rPr lang="en-US" sz="2000" dirty="0"/>
              <a:t>Manage users</a:t>
            </a:r>
          </a:p>
          <a:p>
            <a:pPr marL="914400" lvl="1" indent="-457200">
              <a:buFont typeface="+mj-lt"/>
              <a:buAutoNum type="arabicPeriod"/>
            </a:pPr>
            <a:r>
              <a:rPr lang="en-US" sz="2000" dirty="0"/>
              <a:t>Manage movies</a:t>
            </a:r>
          </a:p>
          <a:p>
            <a:pPr marL="914400" lvl="1" indent="-457200">
              <a:buFont typeface="+mj-lt"/>
              <a:buAutoNum type="arabicPeriod"/>
            </a:pPr>
            <a:r>
              <a:rPr lang="en-US" sz="2000" dirty="0"/>
              <a:t>User login &amp; registration</a:t>
            </a:r>
          </a:p>
          <a:p>
            <a:pPr marL="914400" lvl="1" indent="-457200">
              <a:buFont typeface="+mj-lt"/>
              <a:buAutoNum type="arabicPeriod"/>
            </a:pPr>
            <a:r>
              <a:rPr lang="en-US" sz="2000" dirty="0"/>
              <a:t>Update user</a:t>
            </a:r>
          </a:p>
          <a:p>
            <a:pPr marL="914400" lvl="1" indent="-457200">
              <a:buFont typeface="+mj-lt"/>
              <a:buAutoNum type="arabicPeriod"/>
            </a:pPr>
            <a:r>
              <a:rPr lang="en-US" sz="2000" dirty="0"/>
              <a:t>Search  and sort movies</a:t>
            </a:r>
          </a:p>
          <a:p>
            <a:pPr marL="914400" lvl="1" indent="-457200">
              <a:buFont typeface="+mj-lt"/>
              <a:buAutoNum type="arabicPeriod"/>
            </a:pPr>
            <a:r>
              <a:rPr lang="en-US" sz="2000" dirty="0"/>
              <a:t>List of enabled movies</a:t>
            </a:r>
          </a:p>
          <a:p>
            <a:pPr marL="914400" lvl="1" indent="-457200">
              <a:buFont typeface="+mj-lt"/>
              <a:buAutoNum type="arabicPeriod"/>
            </a:pPr>
            <a:r>
              <a:rPr lang="en-US" sz="2000" dirty="0"/>
              <a:t>Add to cart</a:t>
            </a:r>
          </a:p>
          <a:p>
            <a:pPr marL="914400" lvl="1" indent="-457200">
              <a:buFont typeface="+mj-lt"/>
              <a:buAutoNum type="arabicPeriod"/>
            </a:pPr>
            <a:r>
              <a:rPr lang="en-US" sz="2000" dirty="0"/>
              <a:t>Manage bookings</a:t>
            </a:r>
          </a:p>
          <a:p>
            <a:pPr marL="914400" lvl="1" indent="-457200">
              <a:buFont typeface="+mj-lt"/>
              <a:buAutoNum type="arabicPeriod"/>
            </a:pPr>
            <a:r>
              <a:rPr lang="en-US" sz="2000" dirty="0"/>
              <a:t>Customize cart</a:t>
            </a:r>
          </a:p>
          <a:p>
            <a:endParaRPr lang="en-IN" sz="3200" dirty="0"/>
          </a:p>
        </p:txBody>
      </p:sp>
    </p:spTree>
    <p:extLst>
      <p:ext uri="{BB962C8B-B14F-4D97-AF65-F5344CB8AC3E}">
        <p14:creationId xmlns:p14="http://schemas.microsoft.com/office/powerpoint/2010/main" val="2038845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127" y="344175"/>
            <a:ext cx="10353761" cy="1326321"/>
          </a:xfrm>
        </p:spPr>
        <p:txBody>
          <a:bodyPr/>
          <a:lstStyle/>
          <a:p>
            <a:r>
              <a:rPr lang="en-US" dirty="0" smtClean="0"/>
              <a:t>Thank you</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9763" y="1412919"/>
            <a:ext cx="7318487" cy="4878991"/>
          </a:xfrm>
        </p:spPr>
      </p:pic>
    </p:spTree>
    <p:extLst>
      <p:ext uri="{BB962C8B-B14F-4D97-AF65-F5344CB8AC3E}">
        <p14:creationId xmlns:p14="http://schemas.microsoft.com/office/powerpoint/2010/main" val="2367609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1" cy="1326321"/>
          </a:xfrm>
        </p:spPr>
        <p:txBody>
          <a:bodyPr/>
          <a:lstStyle/>
          <a:p>
            <a:r>
              <a:rPr lang="en-US" dirty="0" smtClean="0"/>
              <a:t>1.Project objective</a:t>
            </a:r>
            <a:endParaRPr lang="en-IN" dirty="0"/>
          </a:p>
        </p:txBody>
      </p:sp>
      <p:sp>
        <p:nvSpPr>
          <p:cNvPr id="3" name="Content Placeholder 2"/>
          <p:cNvSpPr>
            <a:spLocks noGrp="1"/>
          </p:cNvSpPr>
          <p:nvPr>
            <p:ph idx="1"/>
          </p:nvPr>
        </p:nvSpPr>
        <p:spPr/>
        <p:txBody>
          <a:bodyPr>
            <a:normAutofit/>
          </a:bodyPr>
          <a:lstStyle/>
          <a:p>
            <a:r>
              <a:rPr lang="en-US" sz="2400" dirty="0" smtClean="0"/>
              <a:t>Identify and create microservices that are present in the application of online movie ticket booking and create different consumers of these microservices using Spring cloud, eureka server ,</a:t>
            </a:r>
            <a:r>
              <a:rPr lang="en-IN" sz="2400" dirty="0"/>
              <a:t> </a:t>
            </a:r>
            <a:r>
              <a:rPr lang="en-IN" sz="2400" dirty="0" smtClean="0"/>
              <a:t>feign</a:t>
            </a:r>
            <a:r>
              <a:rPr lang="en-US" sz="2400" dirty="0"/>
              <a:t> </a:t>
            </a:r>
            <a:r>
              <a:rPr lang="en-US" sz="2400" dirty="0" smtClean="0"/>
              <a:t>, resilience4j and </a:t>
            </a:r>
            <a:r>
              <a:rPr lang="en-US" sz="2400" dirty="0" err="1" smtClean="0"/>
              <a:t>zipkin</a:t>
            </a:r>
            <a:r>
              <a:rPr lang="en-US" sz="2400" dirty="0" smtClean="0"/>
              <a:t> , sleuth for monitoring</a:t>
            </a:r>
            <a:endParaRPr lang="en-IN" sz="2400" dirty="0" smtClean="0"/>
          </a:p>
        </p:txBody>
      </p:sp>
    </p:spTree>
    <p:extLst>
      <p:ext uri="{BB962C8B-B14F-4D97-AF65-F5344CB8AC3E}">
        <p14:creationId xmlns:p14="http://schemas.microsoft.com/office/powerpoint/2010/main" val="77532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2.Technology stack</a:t>
            </a:r>
            <a:endParaRPr lang="en-IN"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IN" dirty="0">
                <a:effectLst/>
              </a:rPr>
              <a:t>Server-side: Spring Boot, Spring Cloud, Spring Data </a:t>
            </a:r>
            <a:r>
              <a:rPr lang="en-IN" dirty="0" smtClean="0">
                <a:effectLst/>
              </a:rPr>
              <a:t>JPA</a:t>
            </a:r>
            <a:endParaRPr lang="en-IN" dirty="0">
              <a:effectLst/>
            </a:endParaRPr>
          </a:p>
          <a:p>
            <a:pPr marL="457200" indent="-457200">
              <a:buFont typeface="+mj-lt"/>
              <a:buAutoNum type="arabicPeriod"/>
            </a:pPr>
            <a:r>
              <a:rPr lang="en-IN" dirty="0">
                <a:effectLst/>
              </a:rPr>
              <a:t>Database: </a:t>
            </a:r>
            <a:r>
              <a:rPr lang="en-IN" dirty="0" smtClean="0">
                <a:effectLst/>
              </a:rPr>
              <a:t>MySQL</a:t>
            </a:r>
            <a:endParaRPr lang="en-IN" dirty="0">
              <a:effectLst/>
            </a:endParaRPr>
          </a:p>
          <a:p>
            <a:pPr marL="457200" indent="-457200">
              <a:buFont typeface="+mj-lt"/>
              <a:buAutoNum type="arabicPeriod"/>
            </a:pPr>
            <a:r>
              <a:rPr lang="en-IN" dirty="0">
                <a:effectLst/>
              </a:rPr>
              <a:t>Server:  Embedded </a:t>
            </a:r>
            <a:r>
              <a:rPr lang="en-IN" dirty="0" smtClean="0">
                <a:effectLst/>
              </a:rPr>
              <a:t>Tomcat</a:t>
            </a:r>
            <a:endParaRPr lang="en-IN" dirty="0">
              <a:effectLst/>
            </a:endParaRPr>
          </a:p>
          <a:p>
            <a:pPr marL="457200" indent="-457200">
              <a:buFont typeface="+mj-lt"/>
              <a:buAutoNum type="arabicPeriod"/>
            </a:pPr>
            <a:r>
              <a:rPr lang="en-IN" dirty="0" err="1">
                <a:effectLst/>
              </a:rPr>
              <a:t>DevOps</a:t>
            </a:r>
            <a:r>
              <a:rPr lang="en-IN" dirty="0">
                <a:effectLst/>
              </a:rPr>
              <a:t>: </a:t>
            </a:r>
            <a:r>
              <a:rPr lang="en-IN" dirty="0" err="1">
                <a:effectLst/>
              </a:rPr>
              <a:t>Docker</a:t>
            </a:r>
            <a:r>
              <a:rPr lang="en-IN" dirty="0">
                <a:effectLst/>
              </a:rPr>
              <a:t>, Git </a:t>
            </a:r>
            <a:r>
              <a:rPr lang="en-IN" dirty="0" smtClean="0">
                <a:effectLst/>
              </a:rPr>
              <a:t>Hub</a:t>
            </a:r>
            <a:endParaRPr lang="en-IN" dirty="0">
              <a:effectLst/>
            </a:endParaRPr>
          </a:p>
          <a:p>
            <a:pPr marL="457200" indent="-457200">
              <a:buFont typeface="+mj-lt"/>
              <a:buAutoNum type="arabicPeriod"/>
            </a:pPr>
            <a:r>
              <a:rPr lang="en-IN" dirty="0">
                <a:effectLst/>
              </a:rPr>
              <a:t>Spring Cloud: Spring Cloud </a:t>
            </a:r>
            <a:r>
              <a:rPr lang="en-IN" dirty="0" err="1">
                <a:effectLst/>
              </a:rPr>
              <a:t>config</a:t>
            </a:r>
            <a:r>
              <a:rPr lang="en-IN" dirty="0">
                <a:effectLst/>
              </a:rPr>
              <a:t>, spring cloud Netflix Eureka, Feign, Resilience4j, Retry, Sleuth and </a:t>
            </a:r>
            <a:r>
              <a:rPr lang="en-IN" dirty="0" err="1">
                <a:effectLst/>
              </a:rPr>
              <a:t>Zipkin</a:t>
            </a:r>
            <a:endParaRPr lang="en-IN" dirty="0">
              <a:effectLst/>
            </a:endParaRPr>
          </a:p>
        </p:txBody>
      </p:sp>
    </p:spTree>
    <p:extLst>
      <p:ext uri="{BB962C8B-B14F-4D97-AF65-F5344CB8AC3E}">
        <p14:creationId xmlns:p14="http://schemas.microsoft.com/office/powerpoint/2010/main" val="1562233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a:t>
            </a:r>
            <a:endParaRPr lang="en-IN" dirty="0"/>
          </a:p>
        </p:txBody>
      </p:sp>
      <p:sp>
        <p:nvSpPr>
          <p:cNvPr id="3" name="Content Placeholder 2"/>
          <p:cNvSpPr>
            <a:spLocks noGrp="1"/>
          </p:cNvSpPr>
          <p:nvPr>
            <p:ph idx="1"/>
          </p:nvPr>
        </p:nvSpPr>
        <p:spPr/>
        <p:txBody>
          <a:bodyPr/>
          <a:lstStyle/>
          <a:p>
            <a:pPr>
              <a:buClr>
                <a:schemeClr val="tx1"/>
              </a:buClr>
              <a:buFont typeface="Wingdings" panose="05000000000000000000" pitchFamily="2" charset="2"/>
              <a:buChar char="Ø"/>
            </a:pPr>
            <a:r>
              <a:rPr lang="en-IN" b="1" dirty="0"/>
              <a:t>Spring cloud </a:t>
            </a:r>
            <a:r>
              <a:rPr lang="en-IN" b="1" dirty="0" err="1"/>
              <a:t>config</a:t>
            </a:r>
            <a:r>
              <a:rPr lang="en-IN" b="1" dirty="0"/>
              <a:t>: </a:t>
            </a:r>
          </a:p>
          <a:p>
            <a:pPr marL="0" indent="0">
              <a:buNone/>
            </a:pPr>
            <a:r>
              <a:rPr lang="en-IN" b="1" dirty="0">
                <a:latin typeface="Times New Roman" panose="02020603050405020304" pitchFamily="18" charset="0"/>
                <a:cs typeface="Times New Roman" panose="02020603050405020304" pitchFamily="18" charset="0"/>
              </a:rPr>
              <a:t>                </a:t>
            </a:r>
            <a:r>
              <a:rPr lang="en-US" b="1" i="1" dirty="0">
                <a:effectLst/>
                <a:latin typeface="Times New Roman" panose="02020603050405020304" pitchFamily="18" charset="0"/>
                <a:cs typeface="Times New Roman" panose="02020603050405020304" pitchFamily="18" charset="0"/>
              </a:rPr>
              <a:t>Spring Cloud </a:t>
            </a:r>
            <a:r>
              <a:rPr lang="en-US" b="1" i="1" dirty="0" err="1">
                <a:effectLst/>
                <a:latin typeface="Times New Roman" panose="02020603050405020304" pitchFamily="18" charset="0"/>
                <a:cs typeface="Times New Roman" panose="02020603050405020304" pitchFamily="18" charset="0"/>
              </a:rPr>
              <a:t>Config</a:t>
            </a:r>
            <a:r>
              <a:rPr lang="en-US" dirty="0">
                <a:effectLst/>
                <a:latin typeface="Times New Roman" panose="02020603050405020304" pitchFamily="18" charset="0"/>
                <a:cs typeface="Times New Roman" panose="02020603050405020304" pitchFamily="18" charset="0"/>
              </a:rPr>
              <a:t> is Spring’s client/server approach for storing and serving distributed configurations across multiple applications and environments.</a:t>
            </a:r>
          </a:p>
          <a:p>
            <a:endParaRPr lang="en-IN" dirty="0"/>
          </a:p>
        </p:txBody>
      </p:sp>
      <p:pic>
        <p:nvPicPr>
          <p:cNvPr id="5" name="Picture 4"/>
          <p:cNvPicPr/>
          <p:nvPr/>
        </p:nvPicPr>
        <p:blipFill>
          <a:blip r:embed="rId2"/>
          <a:stretch>
            <a:fillRect/>
          </a:stretch>
        </p:blipFill>
        <p:spPr>
          <a:xfrm>
            <a:off x="1877962" y="3758636"/>
            <a:ext cx="8373619" cy="2738755"/>
          </a:xfrm>
          <a:prstGeom prst="rect">
            <a:avLst/>
          </a:prstGeom>
          <a:ln>
            <a:solidFill>
              <a:schemeClr val="tx1"/>
            </a:solidFill>
          </a:ln>
        </p:spPr>
      </p:pic>
    </p:spTree>
    <p:extLst>
      <p:ext uri="{BB962C8B-B14F-4D97-AF65-F5344CB8AC3E}">
        <p14:creationId xmlns:p14="http://schemas.microsoft.com/office/powerpoint/2010/main" val="1440319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86062"/>
            <a:ext cx="10353761" cy="1326321"/>
          </a:xfrm>
        </p:spPr>
        <p:txBody>
          <a:bodyPr/>
          <a:lstStyle/>
          <a:p>
            <a:r>
              <a:rPr lang="en-IN" dirty="0">
                <a:effectLst/>
                <a:latin typeface="Times New Roman" panose="02020603050405020304" pitchFamily="18" charset="0"/>
                <a:cs typeface="Times New Roman" panose="02020603050405020304" pitchFamily="18" charset="0"/>
              </a:rPr>
              <a:t>Spring Cloud – Netflix Eureka</a:t>
            </a:r>
            <a:endParaRPr lang="en-IN" dirty="0"/>
          </a:p>
        </p:txBody>
      </p:sp>
      <p:sp>
        <p:nvSpPr>
          <p:cNvPr id="3" name="Content Placeholder 2"/>
          <p:cNvSpPr>
            <a:spLocks noGrp="1"/>
          </p:cNvSpPr>
          <p:nvPr>
            <p:ph idx="1"/>
          </p:nvPr>
        </p:nvSpPr>
        <p:spPr>
          <a:xfrm>
            <a:off x="797885" y="962723"/>
            <a:ext cx="10353762" cy="3695136"/>
          </a:xfrm>
        </p:spPr>
        <p:txBody>
          <a:bodyPr/>
          <a:lstStyle/>
          <a:p>
            <a:pPr marL="0" indent="0">
              <a:buClr>
                <a:schemeClr val="tx1"/>
              </a:buClr>
              <a:buNone/>
            </a:pPr>
            <a:endParaRPr lang="en-IN" b="1" dirty="0">
              <a:effectLst/>
              <a:latin typeface="Times New Roman" panose="02020603050405020304" pitchFamily="18" charset="0"/>
              <a:cs typeface="Times New Roman" panose="02020603050405020304" pitchFamily="18" charset="0"/>
            </a:endParaRPr>
          </a:p>
          <a:p>
            <a:pPr marL="0" indent="0">
              <a:buClr>
                <a:schemeClr val="tx1"/>
              </a:buClr>
              <a:buNone/>
            </a:pPr>
            <a:r>
              <a:rPr lang="en-IN" b="1" dirty="0">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cs typeface="Times New Roman" panose="02020603050405020304" pitchFamily="18" charset="0"/>
              </a:rPr>
              <a:t>Eureka is the Netflix Service Discovery Server and Client</a:t>
            </a:r>
            <a:r>
              <a:rPr lang="en-US" dirty="0">
                <a:effectLst/>
                <a:latin typeface="Times New Roman" panose="02020603050405020304" pitchFamily="18" charset="0"/>
                <a:cs typeface="Times New Roman" panose="02020603050405020304" pitchFamily="18" charset="0"/>
              </a:rPr>
              <a:t>. The server can be configured and deployed to be highly functional, with each server copying the state of the registered services to the others. With Netflix Eureka, every client can simultaneously act as a server to replicate its status to a connected peer</a:t>
            </a:r>
            <a:endParaRPr lang="en-IN" b="1" dirty="0">
              <a:effectLst/>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p:cNvPicPr/>
          <p:nvPr/>
        </p:nvPicPr>
        <p:blipFill>
          <a:blip r:embed="rId2"/>
          <a:stretch>
            <a:fillRect/>
          </a:stretch>
        </p:blipFill>
        <p:spPr>
          <a:xfrm>
            <a:off x="1916878" y="3331047"/>
            <a:ext cx="7639246" cy="3031115"/>
          </a:xfrm>
          <a:prstGeom prst="rect">
            <a:avLst/>
          </a:prstGeom>
          <a:ln>
            <a:solidFill>
              <a:schemeClr val="tx1"/>
            </a:solidFill>
          </a:ln>
        </p:spPr>
      </p:pic>
    </p:spTree>
    <p:extLst>
      <p:ext uri="{BB962C8B-B14F-4D97-AF65-F5344CB8AC3E}">
        <p14:creationId xmlns:p14="http://schemas.microsoft.com/office/powerpoint/2010/main" val="254608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feign</a:t>
            </a:r>
            <a:endParaRPr lang="en-IN" dirty="0"/>
          </a:p>
        </p:txBody>
      </p:sp>
      <p:sp>
        <p:nvSpPr>
          <p:cNvPr id="3" name="Content Placeholder 2"/>
          <p:cNvSpPr>
            <a:spLocks noGrp="1"/>
          </p:cNvSpPr>
          <p:nvPr>
            <p:ph idx="1"/>
          </p:nvPr>
        </p:nvSpPr>
        <p:spPr/>
        <p:txBody>
          <a:bodyPr/>
          <a:lstStyle/>
          <a:p>
            <a:pPr>
              <a:buFont typeface="Wingdings" panose="05000000000000000000" charset="0"/>
              <a:buChar char="Ø"/>
            </a:pPr>
            <a:r>
              <a:rPr lang="en-IN" dirty="0">
                <a:sym typeface="+mn-ea"/>
              </a:rPr>
              <a:t>Declarative API Requests: Feign simplifies HTTP requests by defining them as Java interfaces with annotated methods.</a:t>
            </a:r>
            <a:endParaRPr lang="en-IN" dirty="0"/>
          </a:p>
          <a:p>
            <a:pPr>
              <a:buFont typeface="Wingdings" panose="05000000000000000000" charset="0"/>
              <a:buChar char="Ø"/>
            </a:pPr>
            <a:r>
              <a:rPr lang="en-IN" dirty="0" smtClean="0">
                <a:sym typeface="+mn-ea"/>
              </a:rPr>
              <a:t>Integration </a:t>
            </a:r>
            <a:r>
              <a:rPr lang="en-IN" dirty="0">
                <a:sym typeface="+mn-ea"/>
              </a:rPr>
              <a:t>with Service Discovery: Feign can seamlessly integrate with service discovery tools like Eureka or Consul.</a:t>
            </a:r>
            <a:endParaRPr lang="en-IN" dirty="0"/>
          </a:p>
          <a:p>
            <a:pPr>
              <a:buFont typeface="Wingdings" panose="05000000000000000000" charset="0"/>
              <a:buChar char="Ø"/>
            </a:pPr>
            <a:r>
              <a:rPr lang="en-IN" dirty="0" smtClean="0">
                <a:sym typeface="+mn-ea"/>
              </a:rPr>
              <a:t>Load </a:t>
            </a:r>
            <a:r>
              <a:rPr lang="en-IN" dirty="0">
                <a:sym typeface="+mn-ea"/>
              </a:rPr>
              <a:t>Balancing: It works with load balancing solutions (e.g., Ribbon) to evenly distribute requests among service instances.</a:t>
            </a:r>
            <a:endParaRPr lang="en-IN" dirty="0"/>
          </a:p>
          <a:p>
            <a:pPr>
              <a:buFont typeface="Wingdings" panose="05000000000000000000" charset="0"/>
              <a:buChar char="Ø"/>
            </a:pPr>
            <a:r>
              <a:rPr lang="en-IN" dirty="0" err="1" smtClean="0">
                <a:sym typeface="+mn-ea"/>
              </a:rPr>
              <a:t>Fallback</a:t>
            </a:r>
            <a:r>
              <a:rPr lang="en-IN" dirty="0" smtClean="0">
                <a:sym typeface="+mn-ea"/>
              </a:rPr>
              <a:t> </a:t>
            </a:r>
            <a:r>
              <a:rPr lang="en-IN" dirty="0">
                <a:sym typeface="+mn-ea"/>
              </a:rPr>
              <a:t>and Error Handling: Feign provides mechanisms for handling errors and defining </a:t>
            </a:r>
            <a:r>
              <a:rPr lang="en-IN" dirty="0" err="1">
                <a:sym typeface="+mn-ea"/>
              </a:rPr>
              <a:t>fallback</a:t>
            </a:r>
            <a:r>
              <a:rPr lang="en-IN" dirty="0">
                <a:sym typeface="+mn-ea"/>
              </a:rPr>
              <a:t> methods for graceful degradation in case of service failures.</a:t>
            </a:r>
            <a:endParaRPr lang="en-IN" dirty="0"/>
          </a:p>
          <a:p>
            <a:endParaRPr lang="en-IN" dirty="0"/>
          </a:p>
        </p:txBody>
      </p:sp>
    </p:spTree>
    <p:extLst>
      <p:ext uri="{BB962C8B-B14F-4D97-AF65-F5344CB8AC3E}">
        <p14:creationId xmlns:p14="http://schemas.microsoft.com/office/powerpoint/2010/main" val="3643958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Resilience 4J</a:t>
            </a:r>
            <a:endParaRPr lang="en-IN" dirty="0"/>
          </a:p>
        </p:txBody>
      </p:sp>
      <p:sp>
        <p:nvSpPr>
          <p:cNvPr id="3" name="Content Placeholder 2"/>
          <p:cNvSpPr>
            <a:spLocks noGrp="1"/>
          </p:cNvSpPr>
          <p:nvPr>
            <p:ph idx="1"/>
          </p:nvPr>
        </p:nvSpPr>
        <p:spPr/>
        <p:txBody>
          <a:bodyPr/>
          <a:lstStyle/>
          <a:p>
            <a:pPr>
              <a:buFont typeface="Wingdings" panose="05000000000000000000" charset="0"/>
              <a:buChar char="Ø"/>
            </a:pPr>
            <a:r>
              <a:rPr lang="en-US" dirty="0"/>
              <a:t>Resilience4j is a lightweight fault tolerance library that provides a variety of fault tolerance and stability patterns to a web application.</a:t>
            </a:r>
          </a:p>
          <a:p>
            <a:pPr>
              <a:buFont typeface="Wingdings" panose="05000000000000000000" charset="0"/>
              <a:buChar char="Ø"/>
            </a:pPr>
            <a:r>
              <a:rPr lang="en-US" dirty="0"/>
              <a:t>Resilience4j provides higher-order functions (decorators) to enhance any functional interface, lambda expression or method reference with a Circuit Breaker, Rate Limiter, Retry or Bulkhead.</a:t>
            </a:r>
          </a:p>
          <a:p>
            <a:pPr>
              <a:buFont typeface="Wingdings" panose="05000000000000000000" charset="0"/>
              <a:buChar char="Ø"/>
            </a:pPr>
            <a:r>
              <a:rPr lang="en-US" dirty="0"/>
              <a:t>With Resilience4j you don't have to go all-in, you can pick what you need.</a:t>
            </a:r>
          </a:p>
          <a:p>
            <a:pPr>
              <a:buFont typeface="Wingdings" panose="05000000000000000000" charset="0"/>
              <a:buChar char="Ø"/>
            </a:pPr>
            <a:r>
              <a:rPr lang="en-US" dirty="0"/>
              <a:t>Resilience4j provides several core modules and add-on modules</a:t>
            </a:r>
          </a:p>
          <a:p>
            <a:pPr marL="0" indent="0">
              <a:buNone/>
            </a:pPr>
            <a:endParaRPr lang="en-US" dirty="0"/>
          </a:p>
          <a:p>
            <a:endParaRPr lang="en-IN" dirty="0"/>
          </a:p>
        </p:txBody>
      </p:sp>
    </p:spTree>
    <p:extLst>
      <p:ext uri="{BB962C8B-B14F-4D97-AF65-F5344CB8AC3E}">
        <p14:creationId xmlns:p14="http://schemas.microsoft.com/office/powerpoint/2010/main" val="1303240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Retry</a:t>
            </a:r>
            <a:endParaRPr lang="en-IN" dirty="0"/>
          </a:p>
        </p:txBody>
      </p:sp>
      <p:sp>
        <p:nvSpPr>
          <p:cNvPr id="3" name="Content Placeholder 2"/>
          <p:cNvSpPr>
            <a:spLocks noGrp="1"/>
          </p:cNvSpPr>
          <p:nvPr>
            <p:ph idx="1"/>
          </p:nvPr>
        </p:nvSpPr>
        <p:spPr/>
        <p:txBody>
          <a:bodyPr>
            <a:normAutofit/>
          </a:bodyPr>
          <a:lstStyle/>
          <a:p>
            <a:pPr>
              <a:buFont typeface="Wingdings" panose="05000000000000000000" charset="0"/>
              <a:buChar char="Ø"/>
            </a:pPr>
            <a:r>
              <a:rPr lang="en-US" dirty="0" smtClean="0">
                <a:sym typeface="+mn-ea"/>
              </a:rPr>
              <a:t>Automated </a:t>
            </a:r>
            <a:r>
              <a:rPr lang="en-US" dirty="0">
                <a:sym typeface="+mn-ea"/>
              </a:rPr>
              <a:t>Retry: Resilience4j's Retry module automates retries for handling transient failures in microservices</a:t>
            </a:r>
            <a:r>
              <a:rPr lang="en-US" dirty="0" smtClean="0">
                <a:sym typeface="+mn-ea"/>
              </a:rPr>
              <a:t>.</a:t>
            </a:r>
            <a:endParaRPr lang="en-US" dirty="0"/>
          </a:p>
          <a:p>
            <a:pPr>
              <a:buFont typeface="Wingdings" panose="05000000000000000000" charset="0"/>
              <a:buChar char="Ø"/>
            </a:pPr>
            <a:r>
              <a:rPr lang="en-US" dirty="0" smtClean="0">
                <a:sym typeface="+mn-ea"/>
              </a:rPr>
              <a:t>Declarative </a:t>
            </a:r>
            <a:r>
              <a:rPr lang="en-US" dirty="0">
                <a:sym typeface="+mn-ea"/>
              </a:rPr>
              <a:t>or Programmatic: Retry behavior can be configured declaratively </a:t>
            </a:r>
            <a:r>
              <a:rPr lang="en-US" dirty="0" smtClean="0">
                <a:sym typeface="+mn-ea"/>
              </a:rPr>
              <a:t>with annotations </a:t>
            </a:r>
            <a:r>
              <a:rPr lang="en-US" dirty="0">
                <a:sym typeface="+mn-ea"/>
              </a:rPr>
              <a:t>or programmatically in code</a:t>
            </a:r>
            <a:r>
              <a:rPr lang="en-US" dirty="0" smtClean="0">
                <a:sym typeface="+mn-ea"/>
              </a:rPr>
              <a:t>.</a:t>
            </a:r>
            <a:endParaRPr lang="en-US" dirty="0"/>
          </a:p>
          <a:p>
            <a:pPr>
              <a:buFont typeface="Wingdings" panose="05000000000000000000" charset="0"/>
              <a:buChar char="Ø"/>
            </a:pPr>
            <a:r>
              <a:rPr lang="en-US" dirty="0" smtClean="0">
                <a:sym typeface="+mn-ea"/>
              </a:rPr>
              <a:t>Exponential </a:t>
            </a:r>
            <a:r>
              <a:rPr lang="en-US" dirty="0" err="1">
                <a:sym typeface="+mn-ea"/>
              </a:rPr>
              <a:t>Backoff</a:t>
            </a:r>
            <a:r>
              <a:rPr lang="en-US" dirty="0">
                <a:sym typeface="+mn-ea"/>
              </a:rPr>
              <a:t>: It supports strategies like exponential </a:t>
            </a:r>
            <a:r>
              <a:rPr lang="en-US" dirty="0" err="1">
                <a:sym typeface="+mn-ea"/>
              </a:rPr>
              <a:t>backoff</a:t>
            </a:r>
            <a:r>
              <a:rPr lang="en-US" dirty="0">
                <a:sym typeface="+mn-ea"/>
              </a:rPr>
              <a:t> to reduce the load on failing services</a:t>
            </a:r>
            <a:r>
              <a:rPr lang="en-US" dirty="0" smtClean="0">
                <a:sym typeface="+mn-ea"/>
              </a:rPr>
              <a:t>.</a:t>
            </a:r>
            <a:endParaRPr lang="en-US" dirty="0"/>
          </a:p>
          <a:p>
            <a:pPr>
              <a:buFont typeface="Wingdings" panose="05000000000000000000" charset="0"/>
              <a:buChar char="Ø"/>
            </a:pPr>
            <a:r>
              <a:rPr lang="en-US" dirty="0" smtClean="0">
                <a:sym typeface="+mn-ea"/>
              </a:rPr>
              <a:t>Customizable </a:t>
            </a:r>
            <a:r>
              <a:rPr lang="en-US" dirty="0">
                <a:sym typeface="+mn-ea"/>
              </a:rPr>
              <a:t>Control: Highly customizable with options for defining retry count, intervals, and conditions for precise control over retry logic in microservices.</a:t>
            </a:r>
            <a:endParaRPr lang="en-US" dirty="0"/>
          </a:p>
          <a:p>
            <a:pPr>
              <a:buFont typeface="Wingdings" panose="05000000000000000000" charset="0"/>
              <a:buChar char="Ø"/>
            </a:pPr>
            <a:endParaRPr lang="en-US" dirty="0"/>
          </a:p>
          <a:p>
            <a:endParaRPr lang="en-IN" dirty="0"/>
          </a:p>
        </p:txBody>
      </p:sp>
    </p:spTree>
    <p:extLst>
      <p:ext uri="{BB962C8B-B14F-4D97-AF65-F5344CB8AC3E}">
        <p14:creationId xmlns:p14="http://schemas.microsoft.com/office/powerpoint/2010/main" val="1203824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69</TotalTime>
  <Words>905</Words>
  <Application>Microsoft Office PowerPoint</Application>
  <PresentationFormat>Widescreen</PresentationFormat>
  <Paragraphs>113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Bookman Old Style</vt:lpstr>
      <vt:lpstr>Rockwell</vt:lpstr>
      <vt:lpstr>Times New Roman</vt:lpstr>
      <vt:lpstr>Wingdings</vt:lpstr>
      <vt:lpstr>Damask</vt:lpstr>
      <vt:lpstr>Online Movie ticket booking-Microservices</vt:lpstr>
      <vt:lpstr>Table of contents</vt:lpstr>
      <vt:lpstr>1.Project objective</vt:lpstr>
      <vt:lpstr>2.Technology stack</vt:lpstr>
      <vt:lpstr>Spring cloud</vt:lpstr>
      <vt:lpstr>Spring Cloud – Netflix Eureka</vt:lpstr>
      <vt:lpstr>Spring feign</vt:lpstr>
      <vt:lpstr>Resilience 4J</vt:lpstr>
      <vt:lpstr>Retry</vt:lpstr>
      <vt:lpstr>Sleuth</vt:lpstr>
      <vt:lpstr>Zipkin</vt:lpstr>
      <vt:lpstr>3.DataBase schema</vt:lpstr>
      <vt:lpstr>4.1 Admin service</vt:lpstr>
      <vt:lpstr>4.2 User service</vt:lpstr>
      <vt:lpstr>4.3 Movie service</vt:lpstr>
      <vt:lpstr>4.4 booking service</vt:lpstr>
      <vt:lpstr>4.5 Cart service</vt:lpstr>
      <vt:lpstr>Consumers for UI(online movie ticket booking)</vt:lpstr>
      <vt:lpstr>Queries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Movie ticket booking-Microservices</dc:title>
  <dc:creator>HP</dc:creator>
  <cp:lastModifiedBy>HP</cp:lastModifiedBy>
  <cp:revision>10</cp:revision>
  <dcterms:created xsi:type="dcterms:W3CDTF">2023-09-12T01:10:58Z</dcterms:created>
  <dcterms:modified xsi:type="dcterms:W3CDTF">2023-09-12T02:34:02Z</dcterms:modified>
</cp:coreProperties>
</file>