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4" r:id="rId3"/>
    <p:sldId id="265" r:id="rId4"/>
    <p:sldId id="276" r:id="rId5"/>
    <p:sldId id="277" r:id="rId6"/>
    <p:sldId id="278" r:id="rId7"/>
    <p:sldId id="279" r:id="rId8"/>
    <p:sldId id="280" r:id="rId9"/>
    <p:sldId id="283" r:id="rId10"/>
    <p:sldId id="281" r:id="rId11"/>
    <p:sldId id="282" r:id="rId12"/>
    <p:sldId id="259" r:id="rId13"/>
    <p:sldId id="260" r:id="rId14"/>
    <p:sldId id="261" r:id="rId15"/>
    <p:sldId id="257" r:id="rId16"/>
    <p:sldId id="258" r:id="rId17"/>
    <p:sldId id="263" r:id="rId18"/>
    <p:sldId id="266" r:id="rId19"/>
    <p:sldId id="267" r:id="rId20"/>
    <p:sldId id="268" r:id="rId21"/>
    <p:sldId id="269" r:id="rId22"/>
    <p:sldId id="271" r:id="rId23"/>
    <p:sldId id="272" r:id="rId24"/>
    <p:sldId id="273" r:id="rId25"/>
    <p:sldId id="274" r:id="rId26"/>
    <p:sldId id="284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CA9D9-2B04-4398-A298-806C6728E0DD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7B7EE-2623-423A-9D3A-A042FA3CB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35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7B7EE-2623-423A-9D3A-A042FA3CB9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60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7B7EE-2623-423A-9D3A-A042FA3CB96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27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7B7EE-2623-423A-9D3A-A042FA3CB96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88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6A44-93FA-A392-786D-7D46E9C8F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EC6CE-A6BA-76B7-87E4-F13094571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948DA-D9D1-93AC-4723-AD884317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FDB2-C7BD-4C55-8468-D3BD0FA0634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A2706-7AEE-8856-F06F-8C6E17D4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77E22-850E-834C-D735-363EE318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966F-3E59-4E98-B736-AA9B921E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02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57F3-B60E-0B8D-6786-6D8DCFA6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700C4-B5D7-BDEE-A405-111F0D6CA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02A95-7F6D-419B-BC6D-7632CCC6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FDB2-C7BD-4C55-8468-D3BD0FA0634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22811-E573-AF02-3188-B44495A7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E519A-5522-9D01-CAE8-6B43BEAA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966F-3E59-4E98-B736-AA9B921E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71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70CE7-DDA0-AA5A-EAE6-1B4C6926B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52247-D2D9-25F9-DEB1-2EE1ACF0E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A8620-865A-812F-C133-8901A08A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FDB2-C7BD-4C55-8468-D3BD0FA0634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E43BC-0D8E-3D19-8970-9B941E0A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BF600-217C-D48F-1063-7CE94260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966F-3E59-4E98-B736-AA9B921E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47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8963-AC8B-1ED2-A127-765D7A8D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E681-BEB9-DF49-EC0D-9A818115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6C24-2278-A822-B047-8732BF82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FDB2-C7BD-4C55-8468-D3BD0FA0634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EBCAB-C506-A3CD-61FC-9B32487D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44FA6-3659-ABC1-77C7-29045983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966F-3E59-4E98-B736-AA9B921E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8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E22C-14D3-3242-BE0B-4FD7D00B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A9ACF-F335-DB0E-38EA-5CF11AA7B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B88E2-5F0C-B4E3-083C-010D2132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FDB2-C7BD-4C55-8468-D3BD0FA0634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A7D7-108D-879A-F1B4-126F0EEF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7CAA-49FD-2E83-847F-B3137531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966F-3E59-4E98-B736-AA9B921E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9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CD4A-27E0-7FA9-11A9-A42B6769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205E-15A0-FFF1-5AC1-5CD47A442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00EF8-2CD1-6F02-88AB-F57D1E6D3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42288-9F3D-08F4-C05A-039120AC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FDB2-C7BD-4C55-8468-D3BD0FA0634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E9F6E-FF36-78AE-2B27-F34A1ADB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73558-0A6A-977F-8B9D-08FAD005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966F-3E59-4E98-B736-AA9B921E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82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B061-6986-C249-75C7-53777017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5561A-47AC-4F98-1A66-B266DF7F8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6B18A-4CE1-202B-3E8C-F7663608F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1A271-4B33-917C-D59B-321D437C9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2CB17-2FDD-538A-8A68-BD21E2858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47652-8937-A8F3-D66C-5D9245D3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FDB2-C7BD-4C55-8468-D3BD0FA0634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60DE4-C6E2-FAB7-F80F-AC74111E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D360E-335C-EB14-0FD0-95399EC3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966F-3E59-4E98-B736-AA9B921E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2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B555-7553-245D-85EA-6B70EAF0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BF2BF-7C98-8373-5285-E33CCE81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FDB2-C7BD-4C55-8468-D3BD0FA0634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2F259-EC3D-DAB6-0666-CFEB85A9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95798-90DB-909C-4D74-76D3E1D8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966F-3E59-4E98-B736-AA9B921E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9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070E1-7595-987D-F45F-D9A62211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FDB2-C7BD-4C55-8468-D3BD0FA0634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8568C-3E7A-9D2F-FC68-06FE5A9B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A0523-0BB9-9CD8-36AA-434E8DAD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966F-3E59-4E98-B736-AA9B921E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61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6439-0267-A5E9-6280-3CDF7C76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D599-A6F2-C739-D28E-8CB5FA03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9287B-259D-E27C-7F9F-2AB001587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61B4C-C8B4-935A-CCB3-60635A47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FDB2-C7BD-4C55-8468-D3BD0FA0634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E7333-6342-155D-0BEF-786B32AF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A3B37-1D1E-9C54-4CD6-0EB90072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966F-3E59-4E98-B736-AA9B921E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74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C36E-7042-3B4D-D6DF-99F14860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067A5-AD6D-1049-C562-82F741E2E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6E0B5-7E70-11C7-913B-865445FF5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6778F-0FFC-03A5-A6E9-1B583B5B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FDB2-C7BD-4C55-8468-D3BD0FA0634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2A871-7B01-EB6B-EE40-5CC724F0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6BCD2-D44E-CB65-3C53-D1C4F19A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966F-3E59-4E98-B736-AA9B921E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8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F1C97-66FD-7AB0-74CD-9207BA3D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22812-3139-50DD-5F5C-C04DEC6AD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BC8F-35F2-B572-A4CA-FE1EFD7A6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FDB2-C7BD-4C55-8468-D3BD0FA0634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DB5E8-D9EE-6468-D536-C6009B960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8D85-FD59-0250-B0FE-CAD61CC9C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E966F-3E59-4E98-B736-AA9B921E1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95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8558-F6CA-9A8A-49D8-E5265F9A7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of Bi-LSTM for Protein-Protein Interaction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D8CEF-5E5F-5B8F-1D36-1F00707CE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3705"/>
            <a:ext cx="9144000" cy="1655762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Presented By: </a:t>
            </a:r>
          </a:p>
          <a:p>
            <a:r>
              <a:rPr lang="en-IN" dirty="0"/>
              <a:t>Sandeep Reddy Yaram (AP21110011538), </a:t>
            </a:r>
          </a:p>
          <a:p>
            <a:r>
              <a:rPr lang="en-IN" dirty="0"/>
              <a:t>Chandra Sekhar Naidu Vattem (AP21110011576), </a:t>
            </a:r>
          </a:p>
          <a:p>
            <a:r>
              <a:rPr lang="en-IN" dirty="0"/>
              <a:t>Sai Kumar Mundru (AP21110011624)</a:t>
            </a:r>
          </a:p>
          <a:p>
            <a:endParaRPr lang="en-IN" dirty="0"/>
          </a:p>
          <a:p>
            <a:r>
              <a:rPr lang="en-IN" dirty="0"/>
              <a:t>Guide: Dr. Anirban Bhar</a:t>
            </a:r>
          </a:p>
        </p:txBody>
      </p:sp>
    </p:spTree>
    <p:extLst>
      <p:ext uri="{BB962C8B-B14F-4D97-AF65-F5344CB8AC3E}">
        <p14:creationId xmlns:p14="http://schemas.microsoft.com/office/powerpoint/2010/main" val="192141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A7B1-7F03-7A00-F6DD-F44DB424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FE02-7E29-6C9A-C4A8-E96FFB85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2280" cy="4067175"/>
          </a:xfrm>
        </p:spPr>
        <p:txBody>
          <a:bodyPr/>
          <a:lstStyle/>
          <a:p>
            <a:r>
              <a:rPr lang="en-IN" dirty="0"/>
              <a:t>Here we will take a sequence and then </a:t>
            </a:r>
            <a:r>
              <a:rPr lang="en-US" dirty="0"/>
              <a:t>4-mers extracted from protein sequences.</a:t>
            </a:r>
            <a:endParaRPr lang="en-IN" dirty="0"/>
          </a:p>
          <a:p>
            <a:r>
              <a:rPr lang="en-IN" dirty="0"/>
              <a:t>Then we will take those 4-mers and generate the embeddings </a:t>
            </a:r>
          </a:p>
          <a:p>
            <a:r>
              <a:rPr lang="en-IN" dirty="0"/>
              <a:t>Which results for every 4-mer we get a 128 dimensional vector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2B55C25-29F3-23AA-AB47-FFB3E968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416" y="2147888"/>
            <a:ext cx="4220164" cy="24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4BC1-E287-AFBF-E828-77D0A2B6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DD93-D24A-8254-D428-ABE9CFD6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Word2Vec is a technique to convert words into numbers (vectors).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We have used a pretrained for embedding generation</a:t>
            </a:r>
          </a:p>
          <a:p>
            <a:pPr lvl="1"/>
            <a:r>
              <a:rPr lang="en-IN" dirty="0"/>
              <a:t>Details</a:t>
            </a:r>
          </a:p>
          <a:p>
            <a:pPr lvl="2"/>
            <a:r>
              <a:rPr lang="en-IN" dirty="0"/>
              <a:t>CBOW: </a:t>
            </a:r>
            <a:r>
              <a:rPr lang="en-US" dirty="0"/>
              <a:t>It tries to predict the current word using its nearby words</a:t>
            </a:r>
          </a:p>
          <a:p>
            <a:pPr lvl="2"/>
            <a:r>
              <a:rPr lang="en-IN" dirty="0"/>
              <a:t>Number of iterations is 100</a:t>
            </a:r>
          </a:p>
          <a:p>
            <a:pPr lvl="2"/>
            <a:r>
              <a:rPr lang="en-IN" dirty="0"/>
              <a:t>Output: 128 dimensional vector</a:t>
            </a:r>
          </a:p>
          <a:p>
            <a:pPr marL="914400" lvl="2" indent="0">
              <a:buNone/>
            </a:pPr>
            <a:endParaRPr lang="en-IN" dirty="0"/>
          </a:p>
          <a:p>
            <a:r>
              <a:rPr lang="en-IN" dirty="0"/>
              <a:t>Here the generation of vectors is done with the help of GPU.</a:t>
            </a:r>
          </a:p>
        </p:txBody>
      </p:sp>
    </p:spTree>
    <p:extLst>
      <p:ext uri="{BB962C8B-B14F-4D97-AF65-F5344CB8AC3E}">
        <p14:creationId xmlns:p14="http://schemas.microsoft.com/office/powerpoint/2010/main" val="117421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AA34-EA66-EDA4-F6F7-7F8D733C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29080" cy="620395"/>
          </a:xfrm>
        </p:spPr>
        <p:txBody>
          <a:bodyPr>
            <a:normAutofit fontScale="90000"/>
          </a:bodyPr>
          <a:lstStyle/>
          <a:p>
            <a:r>
              <a:rPr lang="en-IN" dirty="0"/>
              <a:t>LSTM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4881D-E367-DF2A-1FE5-6620FE8B3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9594"/>
            <a:ext cx="5130800" cy="272246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39D875-97ED-BAF4-9615-F655F8BDADD1}"/>
              </a:ext>
            </a:extLst>
          </p:cNvPr>
          <p:cNvSpPr txBox="1"/>
          <p:nvPr/>
        </p:nvSpPr>
        <p:spPr>
          <a:xfrm>
            <a:off x="6685280" y="1000601"/>
            <a:ext cx="513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US" dirty="0"/>
              <a:t>Forget Gate: The forget gate's primary function is to determine which bits of the cell state are helpful.</a:t>
            </a:r>
          </a:p>
          <a:p>
            <a:endParaRPr lang="en-US" dirty="0"/>
          </a:p>
          <a:p>
            <a:r>
              <a:rPr lang="en-US" dirty="0"/>
              <a:t>Input Gate: The input gate has two primary goals. The first step is to determine what part of the new data should be used for the cell/memory update. Second, it tries to find out whether the new input data is worth remembering at all. </a:t>
            </a:r>
          </a:p>
          <a:p>
            <a:endParaRPr lang="en-US" dirty="0"/>
          </a:p>
          <a:p>
            <a:r>
              <a:rPr lang="en-US" dirty="0"/>
              <a:t>Output Gate: Determining the new hidden state is the output gate's primary function. </a:t>
            </a:r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CCFD5-7CC3-D97D-0580-3CDE1208D019}"/>
              </a:ext>
            </a:extLst>
          </p:cNvPr>
          <p:cNvSpPr txBox="1"/>
          <p:nvPr/>
        </p:nvSpPr>
        <p:spPr>
          <a:xfrm>
            <a:off x="1046480" y="4693920"/>
            <a:ext cx="4922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 of LSTM networks is their ability to capture long-term dependencies in sequential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222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3C06-AF67-5564-F19B-E6BA3CA7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Bi-LSTM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25E6F-F76B-8CC5-A2AF-B6A072225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3133" y="1690688"/>
            <a:ext cx="5449060" cy="25435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1CED1A-B98E-66C4-02E1-80B3AC2BCD6A}"/>
              </a:ext>
            </a:extLst>
          </p:cNvPr>
          <p:cNvSpPr txBox="1"/>
          <p:nvPr/>
        </p:nvSpPr>
        <p:spPr>
          <a:xfrm>
            <a:off x="7747000" y="4309533"/>
            <a:ext cx="354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 unfolded view of Bi-LSTM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EA21C-26A6-A6C1-414D-2459D015B2E0}"/>
              </a:ext>
            </a:extLst>
          </p:cNvPr>
          <p:cNvSpPr txBox="1"/>
          <p:nvPr/>
        </p:nvSpPr>
        <p:spPr>
          <a:xfrm>
            <a:off x="914400" y="1690688"/>
            <a:ext cx="518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LSTM layer is made up of a sequence of LSTM cells, and the input data is processed only in a forward direction. On the other hand, Bi-LSTM includes an additional LSTM layer that processes the data in a backward direction, as shown in Figure. Training a Bi-LSTM network is equivalent to training two separate unidirectional LSTM networks. One of these networks is trained on the original input sequence, while the other is trained on a reversed copy of the input sequence. </a:t>
            </a:r>
          </a:p>
          <a:p>
            <a:endParaRPr lang="en-US" dirty="0"/>
          </a:p>
          <a:p>
            <a:r>
              <a:rPr lang="en-US" dirty="0"/>
              <a:t>This approach provides the network with more contextual information, leading to faster and more comprehensive learning of the problem.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3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2DBF-917C-69FA-6E69-FDFBC043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" y="114301"/>
            <a:ext cx="10515600" cy="817790"/>
          </a:xfrm>
        </p:spPr>
        <p:txBody>
          <a:bodyPr>
            <a:normAutofit fontScale="90000"/>
          </a:bodyPr>
          <a:lstStyle/>
          <a:p>
            <a:r>
              <a:rPr lang="en-IN" dirty="0"/>
              <a:t>Goal of Bi-LSTM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56786B-4A2B-CFBD-CE7E-03F2A2CE8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498771"/>
            <a:ext cx="12192000" cy="35922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above images are inspired from the : https://arxiv.org/pdf/2303.09703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790725-91FB-643C-4378-F94A81C6C1D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8712200" y="1213283"/>
            <a:ext cx="3333750" cy="24003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D41F05-491E-0456-5B0C-D32685015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" y="1176337"/>
            <a:ext cx="3733800" cy="4505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FD2CDB-FB57-5EC3-C490-8A98F9F0B479}"/>
              </a:ext>
            </a:extLst>
          </p:cNvPr>
          <p:cNvSpPr txBox="1"/>
          <p:nvPr/>
        </p:nvSpPr>
        <p:spPr>
          <a:xfrm>
            <a:off x="3941444" y="1176337"/>
            <a:ext cx="43091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goal is to learn a compressed representation of the input data in the encoding phase and then reconstruct the original timeseries data in the decoding phase. The model consists of two main components: the encoder and the decoder. The encoder takes the input timeseries data and maps it to a lower-dimensional representation using Bi-LSTM layers. The decoder then takes the encoded representation and reconstructs the original timeseries data using another set of Bi-LSTM layers</a:t>
            </a:r>
          </a:p>
          <a:p>
            <a:endParaRPr lang="en-IN" dirty="0"/>
          </a:p>
          <a:p>
            <a:r>
              <a:rPr lang="en-US" dirty="0"/>
              <a:t>A reconstruction error ( ) is calculated in a typical Autoencoder model to minimize the difference between the output and the input.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41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744B-A21F-01D9-77EA-86046C98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15C3-FF51-A434-4A01-3E16E5B24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BiLSTM Autoencoder (Human/DENV):</a:t>
            </a:r>
          </a:p>
          <a:p>
            <a:endParaRPr lang="en-IN" dirty="0"/>
          </a:p>
          <a:p>
            <a:pPr lvl="1"/>
            <a:r>
              <a:rPr lang="en-IN" dirty="0"/>
              <a:t>Encoder: BiLSTM(64)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BiLSTM(32) + Dropout.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Decoder: BiLSTM(32)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BiLSTM(64) → TimeDistributed(Dense(128)).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Output: 128D embedding (average over sequence).</a:t>
            </a:r>
          </a:p>
          <a:p>
            <a:endParaRPr lang="en-IN" dirty="0"/>
          </a:p>
          <a:p>
            <a:r>
              <a:rPr lang="en-IN" dirty="0"/>
              <a:t>Fully Connected Neural Network (FCNN) Classifier:</a:t>
            </a:r>
          </a:p>
          <a:p>
            <a:endParaRPr lang="en-IN" dirty="0"/>
          </a:p>
          <a:p>
            <a:pPr lvl="1"/>
            <a:r>
              <a:rPr lang="en-IN" dirty="0"/>
              <a:t>Input: 256D (Human + DENV embeddings).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Layers: Dense(512 → 256 → 128) + BatchNormalization/Dropout.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Output: Sigmoid (0–1 interaction probability).</a:t>
            </a:r>
          </a:p>
        </p:txBody>
      </p:sp>
    </p:spTree>
    <p:extLst>
      <p:ext uri="{BB962C8B-B14F-4D97-AF65-F5344CB8AC3E}">
        <p14:creationId xmlns:p14="http://schemas.microsoft.com/office/powerpoint/2010/main" val="395542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0080-8589-527B-8672-71580897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24667" cy="549275"/>
          </a:xfrm>
        </p:spPr>
        <p:txBody>
          <a:bodyPr>
            <a:normAutofit fontScale="90000"/>
          </a:bodyPr>
          <a:lstStyle/>
          <a:p>
            <a:r>
              <a:rPr lang="en-IN" dirty="0"/>
              <a:t>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63BE4-94C2-17D8-E5A9-5034E87C3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592" y="365125"/>
            <a:ext cx="2847314" cy="6317729"/>
          </a:xfrm>
        </p:spPr>
      </p:pic>
    </p:spTree>
    <p:extLst>
      <p:ext uri="{BB962C8B-B14F-4D97-AF65-F5344CB8AC3E}">
        <p14:creationId xmlns:p14="http://schemas.microsoft.com/office/powerpoint/2010/main" val="154929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A547-AD39-5F45-3F99-CE0EE9DD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 Parameters / Tuning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FA53F-087A-9D08-D810-DCE566FBB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Input Sequence Length:</a:t>
            </a:r>
          </a:p>
          <a:p>
            <a:pPr lvl="1"/>
            <a:r>
              <a:rPr lang="en-IN" dirty="0"/>
              <a:t>Human: {100, 200, 300} | Dengue: {100, 150, 200}</a:t>
            </a:r>
          </a:p>
          <a:p>
            <a:r>
              <a:rPr lang="en-IN" dirty="0"/>
              <a:t>LSTM Units:</a:t>
            </a:r>
          </a:p>
          <a:p>
            <a:pPr lvl="1"/>
            <a:r>
              <a:rPr lang="en-IN" dirty="0"/>
              <a:t>Layer 1: 32–128 (BiLSTM) | Layer 2: 16–64 (BiLSTM)</a:t>
            </a:r>
          </a:p>
          <a:p>
            <a:r>
              <a:rPr lang="en-IN" dirty="0"/>
              <a:t>Dropout Rate: 0.0–0.5 (Interlayer regularization)</a:t>
            </a:r>
          </a:p>
          <a:p>
            <a:r>
              <a:rPr lang="en-IN" dirty="0"/>
              <a:t>Learning Rate: 1e-4 – 1e-2 (Log scale)</a:t>
            </a:r>
          </a:p>
        </p:txBody>
      </p:sp>
    </p:spTree>
    <p:extLst>
      <p:ext uri="{BB962C8B-B14F-4D97-AF65-F5344CB8AC3E}">
        <p14:creationId xmlns:p14="http://schemas.microsoft.com/office/powerpoint/2010/main" val="375639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C53D-DBF2-BE5D-326E-40C1F9C5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455FC-AF61-31BE-F7C7-4368DE045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125978"/>
            <a:ext cx="6096000" cy="3732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60B8A0-42C1-4941-EBDB-B401B6807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1842"/>
            <a:ext cx="6096000" cy="381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65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B0CD79-BE42-FA66-C9EA-78757551D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43550" cy="3690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EA8A1C-21E8-87C5-1003-F7880956D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2608489"/>
            <a:ext cx="66484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6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3CF0-D26C-1BD0-BEBD-38B14464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DF44D-D379-D159-83D1-1E610372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996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Background</a:t>
            </a:r>
          </a:p>
          <a:p>
            <a:pPr lvl="1"/>
            <a:r>
              <a:rPr lang="en-IN" dirty="0"/>
              <a:t>Protein – Protein Interactions (PPIs) are key to biological functions like immune response, signalling and pathogen invasion.</a:t>
            </a:r>
          </a:p>
          <a:p>
            <a:pPr lvl="1"/>
            <a:r>
              <a:rPr lang="en-IN" dirty="0"/>
              <a:t>Viruses like Dengue manipulate host proteins to aid replication and evade immune defense.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The Challenge</a:t>
            </a:r>
          </a:p>
          <a:p>
            <a:pPr lvl="1"/>
            <a:r>
              <a:rPr lang="en-IN" dirty="0"/>
              <a:t>Experimental Methods (E.g., yeast two-hybrid, co-immunoprecipitation):</a:t>
            </a:r>
          </a:p>
          <a:p>
            <a:pPr lvl="2"/>
            <a:r>
              <a:rPr lang="en-IN" dirty="0"/>
              <a:t>Time – consuming</a:t>
            </a:r>
          </a:p>
          <a:p>
            <a:pPr lvl="2"/>
            <a:r>
              <a:rPr lang="en-IN" dirty="0"/>
              <a:t>Costly</a:t>
            </a:r>
          </a:p>
          <a:p>
            <a:pPr lvl="2"/>
            <a:r>
              <a:rPr lang="en-IN" dirty="0"/>
              <a:t>Limited scalability for new viruses</a:t>
            </a:r>
          </a:p>
        </p:txBody>
      </p:sp>
    </p:spTree>
    <p:extLst>
      <p:ext uri="{BB962C8B-B14F-4D97-AF65-F5344CB8AC3E}">
        <p14:creationId xmlns:p14="http://schemas.microsoft.com/office/powerpoint/2010/main" val="198903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1B3AEA-7E77-D817-25F1-5F65D2ECCF9E}"/>
              </a:ext>
            </a:extLst>
          </p:cNvPr>
          <p:cNvSpPr txBox="1"/>
          <p:nvPr/>
        </p:nvSpPr>
        <p:spPr>
          <a:xfrm>
            <a:off x="914400" y="963386"/>
            <a:ext cx="10433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Proposed deep learning model, using Bi-LSTM autoencoders and a FCNN classifier, successfully predicted human-dengue protein interaction based on amino acid sequences</a:t>
            </a:r>
            <a:br>
              <a:rPr lang="en-IN" dirty="0"/>
            </a:br>
            <a:endParaRPr lang="en-IN" dirty="0"/>
          </a:p>
          <a:p>
            <a:r>
              <a:rPr lang="en-IN" dirty="0"/>
              <a:t>The Key outcomes are: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4D4BD-DECA-3351-FE81-5A6BB5E65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52397"/>
            <a:ext cx="6095806" cy="277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67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E1B7-52EB-EFC1-7065-0342BB0E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109A5-4946-8B39-68E8-ECBFFD00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Developed a deep learning framework using Bi-LSTM and FCNN to predict Human-Dengue PPIs from amino acid sequences.</a:t>
            </a:r>
          </a:p>
          <a:p>
            <a:r>
              <a:rPr lang="en-IN" dirty="0"/>
              <a:t>Model offers a fast, scalable and sequence-based method for discovering potential viral interactions.</a:t>
            </a:r>
          </a:p>
          <a:p>
            <a:r>
              <a:rPr lang="en-IN" dirty="0"/>
              <a:t>Provides a useful computational tool to guide experimental validation and antiviral research.</a:t>
            </a:r>
          </a:p>
          <a:p>
            <a:r>
              <a:rPr lang="en-IN" dirty="0"/>
              <a:t>The model can also be adapted to study other viral diseases, expanding its applicability to broader host-pathogen interaction research.</a:t>
            </a:r>
          </a:p>
        </p:txBody>
      </p:sp>
    </p:spTree>
    <p:extLst>
      <p:ext uri="{BB962C8B-B14F-4D97-AF65-F5344CB8AC3E}">
        <p14:creationId xmlns:p14="http://schemas.microsoft.com/office/powerpoint/2010/main" val="2829372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14E2-7CA2-3AF3-C245-40B59C37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B865-A39E-0BEB-CBB5-A60D961E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Simplified Sequence Representation / Embeddings: The use of averaged Bi-LSTM embeddings on 4-mers may overlook complex, long-range relationships and structural features critical for some protein-protein interactions.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High Data Dependency: Model performance strongly depends on the quality and diversity of the training data. Imperfect labelling of negative samples (base on subcellular localization) could introduce bias.</a:t>
            </a:r>
          </a:p>
        </p:txBody>
      </p:sp>
    </p:spTree>
    <p:extLst>
      <p:ext uri="{BB962C8B-B14F-4D97-AF65-F5344CB8AC3E}">
        <p14:creationId xmlns:p14="http://schemas.microsoft.com/office/powerpoint/2010/main" val="2691223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DF1935-09DD-4E4B-7291-F00EFB96FAA8}"/>
              </a:ext>
            </a:extLst>
          </p:cNvPr>
          <p:cNvSpPr txBox="1"/>
          <p:nvPr/>
        </p:nvSpPr>
        <p:spPr>
          <a:xfrm>
            <a:off x="930729" y="1077686"/>
            <a:ext cx="105809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Black-Box Nature of Deep Learning: The Bi-LSTM and FCNN models provide limited interpretability, making it challenging to extract biologically meaningful insights form the interaction predictions.</a:t>
            </a:r>
          </a:p>
          <a:p>
            <a:endParaRPr lang="en-IN" dirty="0"/>
          </a:p>
          <a:p>
            <a:r>
              <a:rPr lang="en-IN" dirty="0"/>
              <a:t>Potential Overfitting Risk:</a:t>
            </a:r>
          </a:p>
          <a:p>
            <a:r>
              <a:rPr lang="en-IN" dirty="0"/>
              <a:t>Despite strong validation metrics, perfect training scores hint at potential overfitting, emphasizing the need for careful testing on completely unseen or new datasets.</a:t>
            </a:r>
          </a:p>
          <a:p>
            <a:endParaRPr lang="en-IN" dirty="0"/>
          </a:p>
          <a:p>
            <a:r>
              <a:rPr lang="en-IN" dirty="0"/>
              <a:t>Scalability to New Viruses:</a:t>
            </a:r>
          </a:p>
          <a:p>
            <a:r>
              <a:rPr lang="en-IN" dirty="0"/>
              <a:t>While the model works for Dengue, adaptation to different viruses may require retraining or further tuning, depending on sequence variability and available data.</a:t>
            </a:r>
          </a:p>
        </p:txBody>
      </p:sp>
    </p:spTree>
    <p:extLst>
      <p:ext uri="{BB962C8B-B14F-4D97-AF65-F5344CB8AC3E}">
        <p14:creationId xmlns:p14="http://schemas.microsoft.com/office/powerpoint/2010/main" val="2204247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B824-0AC8-C993-AC75-EC4B26D1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178A6-DDC6-41D6-6464-8FCC5D5D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Multi-modal Learning</a:t>
            </a:r>
          </a:p>
          <a:p>
            <a:pPr lvl="1"/>
            <a:r>
              <a:rPr lang="en-IN" dirty="0"/>
              <a:t>Combine sequence data with 3D Structural predictions (e.g., AlphaFold2).</a:t>
            </a:r>
          </a:p>
          <a:p>
            <a:pPr lvl="1"/>
            <a:r>
              <a:rPr lang="en-IN" dirty="0"/>
              <a:t>Goal: Improve biological realism and prediction accuracy.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Dynamic Interaction Modeling</a:t>
            </a:r>
          </a:p>
          <a:p>
            <a:pPr lvl="1"/>
            <a:r>
              <a:rPr lang="en-IN" dirty="0"/>
              <a:t>Integrate time-series data (transcriptomics/ proteomics) during different infection stages.</a:t>
            </a:r>
          </a:p>
          <a:p>
            <a:pPr lvl="1"/>
            <a:r>
              <a:rPr lang="en-IN" dirty="0"/>
              <a:t>Goal: Predict stage-specific human-virus protein interactions.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692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CFFB7-EA5E-31CE-AB1C-85F00D51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2" y="620486"/>
            <a:ext cx="10472057" cy="5556477"/>
          </a:xfrm>
        </p:spPr>
        <p:txBody>
          <a:bodyPr>
            <a:normAutofit/>
          </a:bodyPr>
          <a:lstStyle/>
          <a:p>
            <a:r>
              <a:rPr lang="en-IN" dirty="0"/>
              <a:t>Experimental Validation</a:t>
            </a:r>
          </a:p>
          <a:p>
            <a:pPr lvl="1"/>
            <a:r>
              <a:rPr lang="en-IN" dirty="0"/>
              <a:t>Select top high-confidence predictions.</a:t>
            </a:r>
          </a:p>
          <a:p>
            <a:pPr lvl="1"/>
            <a:r>
              <a:rPr lang="en-IN" dirty="0"/>
              <a:t>Validate using wet-lab methods:</a:t>
            </a:r>
          </a:p>
          <a:p>
            <a:pPr lvl="2"/>
            <a:r>
              <a:rPr lang="en-IN" dirty="0"/>
              <a:t>Yeast two-hybrid screens</a:t>
            </a:r>
          </a:p>
          <a:p>
            <a:pPr lvl="2"/>
            <a:r>
              <a:rPr lang="en-IN" dirty="0"/>
              <a:t>Co-immunoprecipitation</a:t>
            </a:r>
          </a:p>
          <a:p>
            <a:pPr lvl="2"/>
            <a:r>
              <a:rPr lang="en-IN" dirty="0"/>
              <a:t>Surface plasmon resonance</a:t>
            </a:r>
          </a:p>
          <a:p>
            <a:pPr lvl="1"/>
            <a:r>
              <a:rPr lang="en-IN" dirty="0"/>
              <a:t>Goal: Turn computational predictions into confirmed biological insights.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Alternative Model Architectures</a:t>
            </a:r>
          </a:p>
          <a:p>
            <a:pPr lvl="1"/>
            <a:r>
              <a:rPr lang="en-IN" dirty="0"/>
              <a:t>Investigate Graph Neural Networks (GNNs).</a:t>
            </a:r>
          </a:p>
          <a:p>
            <a:pPr lvl="1"/>
            <a:r>
              <a:rPr lang="en-IN" dirty="0"/>
              <a:t>Model proteins as nodes, interactions as edges.</a:t>
            </a:r>
          </a:p>
          <a:p>
            <a:pPr lvl="1"/>
            <a:r>
              <a:rPr lang="en-IN" dirty="0"/>
              <a:t>Goal: Better representation of biological networks and predict new interactions.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169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CD8A-AE07-4A1C-8F49-CC67139F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3834-8D6A-6034-FC58-9EB7DFDD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Abstract is Prepared to submit in </a:t>
            </a:r>
          </a:p>
          <a:p>
            <a:pPr marL="0" indent="0">
              <a:buNone/>
            </a:pPr>
            <a:r>
              <a:rPr lang="en-US" dirty="0"/>
              <a:t>The 24th international conference on bioinformatics (</a:t>
            </a:r>
            <a:r>
              <a:rPr lang="en-US" dirty="0" err="1"/>
              <a:t>InCoB</a:t>
            </a:r>
            <a:r>
              <a:rPr lang="en-US" dirty="0"/>
              <a:t> 2025)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442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7390-8A50-372B-E8D0-0E8655C9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086" y="2766218"/>
            <a:ext cx="10515600" cy="1325563"/>
          </a:xfrm>
        </p:spPr>
        <p:txBody>
          <a:bodyPr/>
          <a:lstStyle/>
          <a:p>
            <a:r>
              <a:rPr lang="en-IN" dirty="0"/>
              <a:t>				Thank You</a:t>
            </a:r>
          </a:p>
        </p:txBody>
      </p:sp>
    </p:spTree>
    <p:extLst>
      <p:ext uri="{BB962C8B-B14F-4D97-AF65-F5344CB8AC3E}">
        <p14:creationId xmlns:p14="http://schemas.microsoft.com/office/powerpoint/2010/main" val="178924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C796DA-1225-541F-1618-FDC8C3DF97AB}"/>
              </a:ext>
            </a:extLst>
          </p:cNvPr>
          <p:cNvSpPr txBox="1"/>
          <p:nvPr/>
        </p:nvSpPr>
        <p:spPr>
          <a:xfrm>
            <a:off x="1191986" y="1583871"/>
            <a:ext cx="104666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Traditional Computational Methods: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/>
              <a:t>Depend on curated databases or structural alignments.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/>
              <a:t>Struggle with novel protein sequences or emerging viral strains.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Our Objective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/>
              <a:t>Build a deep learning model using only amino acid sequences.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/>
              <a:t>Predict PPIs without relying on structure or alignment data.</a:t>
            </a:r>
          </a:p>
        </p:txBody>
      </p:sp>
    </p:spTree>
    <p:extLst>
      <p:ext uri="{BB962C8B-B14F-4D97-AF65-F5344CB8AC3E}">
        <p14:creationId xmlns:p14="http://schemas.microsoft.com/office/powerpoint/2010/main" val="261817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BC2E-F140-6E9B-F18B-6102DC8A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5B574-F8B2-AADE-8204-98A2F5D5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PPIs datasets were downloaded from the Host-Pathogen Interaction Database 3.0 (HPIDB 3.0)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Redundant PPIs were excluded by using CD-HIT with an identity threshold of 0.90. </a:t>
            </a:r>
          </a:p>
          <a:p>
            <a:endParaRPr lang="en-IN" dirty="0"/>
          </a:p>
          <a:p>
            <a:r>
              <a:rPr lang="en-IN" dirty="0"/>
              <a:t>There is no golden standard for negative sample generation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46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D752-D877-F79E-DD9A-20DC499C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670560"/>
            <a:ext cx="10500360" cy="5506403"/>
          </a:xfrm>
        </p:spPr>
        <p:txBody>
          <a:bodyPr>
            <a:normAutofit/>
          </a:bodyPr>
          <a:lstStyle/>
          <a:p>
            <a:r>
              <a:rPr lang="en-US" dirty="0"/>
              <a:t>To prepare the negative samples we collected information about sub cellular localization of both human and dengue </a:t>
            </a:r>
          </a:p>
          <a:p>
            <a:endParaRPr lang="en-US" dirty="0"/>
          </a:p>
          <a:p>
            <a:r>
              <a:rPr lang="en-US" dirty="0"/>
              <a:t>The proteins which are located at different sub cellular localization are less likely to interact with each other such pairs or proteins </a:t>
            </a:r>
          </a:p>
          <a:p>
            <a:endParaRPr lang="en-US" dirty="0"/>
          </a:p>
          <a:p>
            <a:r>
              <a:rPr lang="en-US" dirty="0"/>
              <a:t>The number of such pair of proteins are determined in accordance of number of positive sample to make sure there is no class imbalance</a:t>
            </a:r>
          </a:p>
          <a:p>
            <a:endParaRPr lang="en-US" dirty="0"/>
          </a:p>
          <a:p>
            <a:r>
              <a:rPr lang="en-US" dirty="0"/>
              <a:t>Goal: Create high-confidence negative examples (unlikely to interact).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77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BA3A-7E34-9B2E-C447-FC57E21E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CD-HIT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44E3-5DA4-F6E5-34C5-058DE8AD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CD-HIT stands for Cluster Database at High Identity with Tolerance.</a:t>
            </a:r>
          </a:p>
          <a:p>
            <a:r>
              <a:rPr lang="en-US" dirty="0"/>
              <a:t>It is a fast-clustering tool for biological sequences</a:t>
            </a:r>
          </a:p>
          <a:p>
            <a:r>
              <a:rPr lang="en-IN" dirty="0"/>
              <a:t>It is used to remove redundant sequences.</a:t>
            </a:r>
          </a:p>
          <a:p>
            <a:r>
              <a:rPr lang="en-US" dirty="0"/>
              <a:t>How it works:</a:t>
            </a:r>
          </a:p>
          <a:p>
            <a:pPr lvl="1"/>
            <a:r>
              <a:rPr lang="en-US" dirty="0"/>
              <a:t>It compares sequences.</a:t>
            </a:r>
          </a:p>
          <a:p>
            <a:pPr lvl="1"/>
            <a:r>
              <a:rPr lang="en-US" dirty="0"/>
              <a:t>Groups sequences that are ≥ 90% identical (if threshold is 90%).</a:t>
            </a:r>
          </a:p>
          <a:p>
            <a:pPr lvl="1"/>
            <a:r>
              <a:rPr lang="en-US" dirty="0"/>
              <a:t>Keeps only one representative sequence from each group.</a:t>
            </a:r>
          </a:p>
          <a:p>
            <a:r>
              <a:rPr lang="en-IN" dirty="0"/>
              <a:t>Here it is used to make the dataset diverse and non redundant</a:t>
            </a:r>
          </a:p>
        </p:txBody>
      </p:sp>
    </p:spTree>
    <p:extLst>
      <p:ext uri="{BB962C8B-B14F-4D97-AF65-F5344CB8AC3E}">
        <p14:creationId xmlns:p14="http://schemas.microsoft.com/office/powerpoint/2010/main" val="90477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D074-79AA-9B6E-0E74-9AB2658B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926C8-A4E5-343E-A3B9-6EC17E8E4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Negative Samples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AC280D-60F3-54F7-DAE7-223D0221FA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834007"/>
            <a:ext cx="4341157" cy="256477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61288-7740-8437-481D-109547F52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Positive Samples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61CE71-67CA-9D92-2342-51FC52110F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287141" y="2834006"/>
            <a:ext cx="6068247" cy="2564775"/>
          </a:xfrm>
        </p:spPr>
      </p:pic>
    </p:spTree>
    <p:extLst>
      <p:ext uri="{BB962C8B-B14F-4D97-AF65-F5344CB8AC3E}">
        <p14:creationId xmlns:p14="http://schemas.microsoft.com/office/powerpoint/2010/main" val="357979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7BEE-3003-B063-9138-5FC8A8A22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365125"/>
            <a:ext cx="10515600" cy="281636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In the Negative Samples we will have Human and Dengue Sequences where we will map the Sequences names to the actual sequences and add label called interaction with value as 0.</a:t>
            </a:r>
          </a:p>
          <a:p>
            <a:r>
              <a:rPr lang="en-IN" dirty="0"/>
              <a:t>In the Positive Samples we will give interaction label as 1.</a:t>
            </a:r>
          </a:p>
          <a:p>
            <a:r>
              <a:rPr lang="en-IN" dirty="0"/>
              <a:t>The final Interactions we get is random merging of Negative Samples and Positive Samples and the below figure represents the interactions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0655C-D965-E9E0-73A8-3B47D68E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" y="3181493"/>
            <a:ext cx="10564699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EF8F-D325-BFAA-2099-CE2B2141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B4D1-6293-7971-515F-F15D17AF6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resultant file we have 1303 rows</a:t>
            </a:r>
          </a:p>
          <a:p>
            <a:r>
              <a:rPr lang="en-IN" dirty="0"/>
              <a:t>Total Positive Samples are 612</a:t>
            </a:r>
          </a:p>
          <a:p>
            <a:r>
              <a:rPr lang="en-IN" dirty="0"/>
              <a:t>Total Negative Samples are 691</a:t>
            </a:r>
          </a:p>
          <a:p>
            <a:r>
              <a:rPr lang="en-IN" dirty="0"/>
              <a:t>Total Unique Human Sequences are 935</a:t>
            </a:r>
          </a:p>
          <a:p>
            <a:r>
              <a:rPr lang="en-IN" dirty="0"/>
              <a:t>Total Unique Dengue Sequences are 22</a:t>
            </a:r>
          </a:p>
        </p:txBody>
      </p:sp>
    </p:spTree>
    <p:extLst>
      <p:ext uri="{BB962C8B-B14F-4D97-AF65-F5344CB8AC3E}">
        <p14:creationId xmlns:p14="http://schemas.microsoft.com/office/powerpoint/2010/main" val="193382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1409</Words>
  <Application>Microsoft Office PowerPoint</Application>
  <PresentationFormat>Widescreen</PresentationFormat>
  <Paragraphs>162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Application of Bi-LSTM for Protein-Protein Interaction</vt:lpstr>
      <vt:lpstr>Problem Statement</vt:lpstr>
      <vt:lpstr>PowerPoint Presentation</vt:lpstr>
      <vt:lpstr>Dataset Construction</vt:lpstr>
      <vt:lpstr>PowerPoint Presentation</vt:lpstr>
      <vt:lpstr>CD-HIT Tool</vt:lpstr>
      <vt:lpstr>Dataset Preparation</vt:lpstr>
      <vt:lpstr>PowerPoint Presentation</vt:lpstr>
      <vt:lpstr>Dataset Details</vt:lpstr>
      <vt:lpstr>Preprocessing</vt:lpstr>
      <vt:lpstr>Word2Vec</vt:lpstr>
      <vt:lpstr>LSTM</vt:lpstr>
      <vt:lpstr>Bi-LSTM</vt:lpstr>
      <vt:lpstr>Goal of Bi-LSTM</vt:lpstr>
      <vt:lpstr>Model Architecture</vt:lpstr>
      <vt:lpstr>Flowchart</vt:lpstr>
      <vt:lpstr>Hyper Parameters / Tuning</vt:lpstr>
      <vt:lpstr>Results</vt:lpstr>
      <vt:lpstr>PowerPoint Presentation</vt:lpstr>
      <vt:lpstr>PowerPoint Presentation</vt:lpstr>
      <vt:lpstr>Conclusion</vt:lpstr>
      <vt:lpstr>Limitations</vt:lpstr>
      <vt:lpstr>PowerPoint Presentation</vt:lpstr>
      <vt:lpstr>Future Scope</vt:lpstr>
      <vt:lpstr>PowerPoint Presentation</vt:lpstr>
      <vt:lpstr>Publication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Kumar</dc:creator>
  <cp:lastModifiedBy>Sai Kumar</cp:lastModifiedBy>
  <cp:revision>12</cp:revision>
  <dcterms:created xsi:type="dcterms:W3CDTF">2025-04-26T17:36:26Z</dcterms:created>
  <dcterms:modified xsi:type="dcterms:W3CDTF">2025-05-01T11:03:04Z</dcterms:modified>
</cp:coreProperties>
</file>