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>
      <p:cViewPr varScale="1">
        <p:scale>
          <a:sx n="80" d="100"/>
          <a:sy n="80" d="100"/>
        </p:scale>
        <p:origin x="280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5565" y="3296945"/>
            <a:ext cx="9478368" cy="65150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72869" y="603894"/>
            <a:ext cx="15742261" cy="1427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5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45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5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5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4411" y="2842001"/>
            <a:ext cx="11279176" cy="2246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45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04411" y="2842001"/>
            <a:ext cx="11279176" cy="2246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45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0778" y="8486484"/>
              <a:ext cx="767393" cy="76949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56798" y="0"/>
              <a:ext cx="2031203" cy="18322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4270" y="7813460"/>
              <a:ext cx="4563729" cy="2463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5208"/>
              <a:ext cx="872642" cy="20193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461135" marR="5080" indent="-1449070">
              <a:lnSpc>
                <a:spcPts val="8550"/>
              </a:lnSpc>
              <a:spcBef>
                <a:spcPts val="585"/>
              </a:spcBef>
            </a:pPr>
            <a:r>
              <a:rPr spc="520" dirty="0"/>
              <a:t>DATA</a:t>
            </a:r>
            <a:r>
              <a:rPr spc="-120" dirty="0"/>
              <a:t> </a:t>
            </a:r>
            <a:r>
              <a:rPr spc="350" dirty="0"/>
              <a:t>VISUALIZATION </a:t>
            </a:r>
            <a:r>
              <a:rPr spc="-1780" dirty="0"/>
              <a:t> </a:t>
            </a:r>
            <a:r>
              <a:rPr spc="325" dirty="0"/>
              <a:t>FINAL</a:t>
            </a:r>
            <a:r>
              <a:rPr spc="-30" dirty="0"/>
              <a:t> </a:t>
            </a:r>
            <a:r>
              <a:rPr spc="415" dirty="0"/>
              <a:t>PROJECT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09310" y="6147176"/>
            <a:ext cx="13832840" cy="284543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876425" marR="2907030" indent="-1864360">
              <a:lnSpc>
                <a:spcPts val="4050"/>
              </a:lnSpc>
              <a:spcBef>
                <a:spcPts val="405"/>
              </a:spcBef>
            </a:pPr>
            <a:r>
              <a:rPr sz="3550" spc="165" dirty="0">
                <a:solidFill>
                  <a:srgbClr val="FFFFFF"/>
                </a:solidFill>
                <a:latin typeface="Georgia"/>
                <a:cs typeface="Georgia"/>
              </a:rPr>
              <a:t>TOPIC:</a:t>
            </a:r>
            <a:r>
              <a:rPr sz="3550" spc="-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550" spc="175" dirty="0">
                <a:solidFill>
                  <a:srgbClr val="FFFFFF"/>
                </a:solidFill>
                <a:latin typeface="Georgia"/>
                <a:cs typeface="Georgia"/>
              </a:rPr>
              <a:t>TRACKING</a:t>
            </a:r>
            <a:r>
              <a:rPr sz="3550" spc="-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550" spc="275" dirty="0">
                <a:solidFill>
                  <a:srgbClr val="FFFFFF"/>
                </a:solidFill>
                <a:latin typeface="Georgia"/>
                <a:cs typeface="Georgia"/>
              </a:rPr>
              <a:t>CUSTOMER</a:t>
            </a:r>
            <a:r>
              <a:rPr sz="3550" spc="-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550" spc="220" dirty="0">
                <a:solidFill>
                  <a:srgbClr val="FFFFFF"/>
                </a:solidFill>
                <a:latin typeface="Georgia"/>
                <a:cs typeface="Georgia"/>
              </a:rPr>
              <a:t>SATISFACTION </a:t>
            </a:r>
            <a:r>
              <a:rPr sz="3550" spc="-84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550" spc="229" dirty="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sz="355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550" spc="240" dirty="0">
                <a:solidFill>
                  <a:srgbClr val="FFFFFF"/>
                </a:solidFill>
                <a:latin typeface="Georgia"/>
                <a:cs typeface="Georgia"/>
              </a:rPr>
              <a:t>BUSINESS</a:t>
            </a:r>
            <a:r>
              <a:rPr sz="355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550" spc="235" dirty="0">
                <a:solidFill>
                  <a:srgbClr val="FFFFFF"/>
                </a:solidFill>
                <a:latin typeface="Georgia"/>
                <a:cs typeface="Georgia"/>
              </a:rPr>
              <a:t>ENGAGEMENT</a:t>
            </a:r>
            <a:endParaRPr sz="35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250">
              <a:latin typeface="Georgia"/>
              <a:cs typeface="Georgia"/>
            </a:endParaRPr>
          </a:p>
          <a:p>
            <a:pPr marL="9168765" algn="ctr">
              <a:lnSpc>
                <a:spcPct val="100000"/>
              </a:lnSpc>
            </a:pPr>
            <a:r>
              <a:rPr sz="3000" spc="360" dirty="0">
                <a:solidFill>
                  <a:srgbClr val="FFFFFF"/>
                </a:solidFill>
                <a:latin typeface="Microsoft Sans Serif"/>
                <a:cs typeface="Microsoft Sans Serif"/>
              </a:rPr>
              <a:t>Submitted</a:t>
            </a:r>
            <a:r>
              <a:rPr sz="30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330" dirty="0">
                <a:solidFill>
                  <a:srgbClr val="FFFFFF"/>
                </a:solidFill>
                <a:latin typeface="Microsoft Sans Serif"/>
                <a:cs typeface="Microsoft Sans Serif"/>
              </a:rPr>
              <a:t>By</a:t>
            </a:r>
            <a:endParaRPr sz="3000">
              <a:latin typeface="Microsoft Sans Serif"/>
              <a:cs typeface="Microsoft Sans Serif"/>
            </a:endParaRPr>
          </a:p>
          <a:p>
            <a:pPr marL="9168765" algn="ctr">
              <a:lnSpc>
                <a:spcPct val="100000"/>
              </a:lnSpc>
              <a:spcBef>
                <a:spcPts val="600"/>
              </a:spcBef>
            </a:pPr>
            <a:r>
              <a:rPr sz="3000" spc="265" dirty="0">
                <a:solidFill>
                  <a:srgbClr val="FFFFFF"/>
                </a:solidFill>
                <a:latin typeface="Microsoft Sans Serif"/>
                <a:cs typeface="Microsoft Sans Serif"/>
              </a:rPr>
              <a:t>Sai</a:t>
            </a:r>
            <a:r>
              <a:rPr sz="30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355" dirty="0">
                <a:solidFill>
                  <a:srgbClr val="FFFFFF"/>
                </a:solidFill>
                <a:latin typeface="Microsoft Sans Serif"/>
                <a:cs typeface="Microsoft Sans Serif"/>
              </a:rPr>
              <a:t>Lokesh</a:t>
            </a:r>
            <a:r>
              <a:rPr sz="30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325" dirty="0">
                <a:solidFill>
                  <a:srgbClr val="FFFFFF"/>
                </a:solidFill>
                <a:latin typeface="Microsoft Sans Serif"/>
                <a:cs typeface="Microsoft Sans Serif"/>
              </a:rPr>
              <a:t>Siddanathi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5825" y="1020630"/>
            <a:ext cx="17592675" cy="8689340"/>
            <a:chOff x="695825" y="1020630"/>
            <a:chExt cx="17592675" cy="86893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6149" y="1020630"/>
              <a:ext cx="12868446" cy="26003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5825" y="3351915"/>
              <a:ext cx="8582024" cy="6095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29420" y="3622655"/>
              <a:ext cx="8858579" cy="60871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0640" y="0"/>
            <a:ext cx="16957675" cy="10276840"/>
            <a:chOff x="1330640" y="0"/>
            <a:chExt cx="16957675" cy="102768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640" y="180815"/>
              <a:ext cx="8788067" cy="43433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1987" y="4528901"/>
              <a:ext cx="10801498" cy="574785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17592" y="0"/>
              <a:ext cx="9570406" cy="494017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58552" y="4024209"/>
              <a:ext cx="7729446" cy="61721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6722" y="662669"/>
            <a:ext cx="8440456" cy="89630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8287999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3111" y="1028700"/>
            <a:ext cx="14335124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6462" y="0"/>
            <a:ext cx="1133665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30" dirty="0">
                <a:solidFill>
                  <a:srgbClr val="000000"/>
                </a:solidFill>
                <a:latin typeface="Arial"/>
                <a:cs typeface="Arial"/>
              </a:rPr>
              <a:t>Bar</a:t>
            </a:r>
            <a:r>
              <a:rPr sz="5200" b="1" spc="-22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5200" b="1" spc="60" dirty="0">
                <a:solidFill>
                  <a:srgbClr val="000000"/>
                </a:solidFill>
                <a:latin typeface="Arial"/>
                <a:cs typeface="Arial"/>
              </a:rPr>
              <a:t>Graph</a:t>
            </a:r>
            <a:r>
              <a:rPr sz="5200" b="1" spc="-22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5200" b="1" spc="130" dirty="0">
                <a:solidFill>
                  <a:srgbClr val="000000"/>
                </a:solidFill>
                <a:latin typeface="Arial"/>
                <a:cs typeface="Arial"/>
              </a:rPr>
              <a:t>Income</a:t>
            </a:r>
            <a:r>
              <a:rPr sz="5200" b="1" spc="-22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5200" b="1" spc="-100" dirty="0">
                <a:solidFill>
                  <a:srgbClr val="000000"/>
                </a:solidFill>
                <a:latin typeface="Arial"/>
                <a:cs typeface="Arial"/>
              </a:rPr>
              <a:t>vs</a:t>
            </a:r>
            <a:r>
              <a:rPr sz="5200" b="1" spc="-22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5200" b="1" spc="200" dirty="0">
                <a:solidFill>
                  <a:srgbClr val="000000"/>
                </a:solidFill>
                <a:latin typeface="Arial"/>
                <a:cs typeface="Arial"/>
              </a:rPr>
              <a:t>Marital</a:t>
            </a:r>
            <a:r>
              <a:rPr sz="5200" b="1" spc="-2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5200" b="1" spc="60" dirty="0">
                <a:solidFill>
                  <a:srgbClr val="000000"/>
                </a:solidFill>
                <a:latin typeface="Arial"/>
                <a:cs typeface="Arial"/>
              </a:rPr>
              <a:t>status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823" y="1028703"/>
            <a:ext cx="14687549" cy="84296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5462" y="0"/>
            <a:ext cx="1233170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90" dirty="0">
                <a:solidFill>
                  <a:srgbClr val="000000"/>
                </a:solidFill>
                <a:latin typeface="Arial"/>
                <a:cs typeface="Arial"/>
              </a:rPr>
              <a:t>Filled</a:t>
            </a:r>
            <a:r>
              <a:rPr sz="5200" b="1" spc="-2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5200" b="1" spc="225" dirty="0">
                <a:solidFill>
                  <a:srgbClr val="000000"/>
                </a:solidFill>
                <a:latin typeface="Arial"/>
                <a:cs typeface="Arial"/>
              </a:rPr>
              <a:t>Map</a:t>
            </a:r>
            <a:r>
              <a:rPr sz="5200" b="1" spc="-2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5200" b="1" spc="150" dirty="0">
                <a:solidFill>
                  <a:srgbClr val="000000"/>
                </a:solidFill>
                <a:latin typeface="Arial"/>
                <a:cs typeface="Arial"/>
              </a:rPr>
              <a:t>state</a:t>
            </a:r>
            <a:r>
              <a:rPr sz="5200" b="1" spc="-2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5200" b="1" spc="-15" dirty="0">
                <a:solidFill>
                  <a:srgbClr val="000000"/>
                </a:solidFill>
                <a:latin typeface="Arial"/>
                <a:cs typeface="Arial"/>
              </a:rPr>
              <a:t>wise</a:t>
            </a:r>
            <a:r>
              <a:rPr sz="5200" b="1" spc="-2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5200" b="1" spc="120" dirty="0">
                <a:solidFill>
                  <a:srgbClr val="000000"/>
                </a:solidFill>
                <a:latin typeface="Arial"/>
                <a:cs typeface="Arial"/>
              </a:rPr>
              <a:t>open</a:t>
            </a:r>
            <a:r>
              <a:rPr sz="5200" b="1" spc="-2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5200" b="1" spc="95" dirty="0">
                <a:solidFill>
                  <a:srgbClr val="000000"/>
                </a:solidFill>
                <a:latin typeface="Arial"/>
                <a:cs typeface="Arial"/>
              </a:rPr>
              <a:t>compliants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6355" y="1202363"/>
            <a:ext cx="13725524" cy="78866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3369" y="202596"/>
            <a:ext cx="14768194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-55" dirty="0">
                <a:solidFill>
                  <a:srgbClr val="000000"/>
                </a:solidFill>
                <a:latin typeface="Tahoma"/>
                <a:cs typeface="Tahoma"/>
              </a:rPr>
              <a:t>Bar</a:t>
            </a:r>
            <a:r>
              <a:rPr sz="5200" b="1" spc="-30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5200" b="1" spc="-25" dirty="0">
                <a:solidFill>
                  <a:srgbClr val="000000"/>
                </a:solidFill>
                <a:latin typeface="Tahoma"/>
                <a:cs typeface="Tahoma"/>
              </a:rPr>
              <a:t>Chart</a:t>
            </a:r>
            <a:r>
              <a:rPr sz="5200" b="1" spc="-30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5200" b="1" spc="-5" dirty="0">
                <a:solidFill>
                  <a:srgbClr val="000000"/>
                </a:solidFill>
                <a:latin typeface="Tahoma"/>
                <a:cs typeface="Tahoma"/>
              </a:rPr>
              <a:t>Vechile</a:t>
            </a:r>
            <a:r>
              <a:rPr sz="5200" b="1" spc="-29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5200" b="1" spc="-40" dirty="0">
                <a:solidFill>
                  <a:srgbClr val="000000"/>
                </a:solidFill>
                <a:latin typeface="Tahoma"/>
                <a:cs typeface="Tahoma"/>
              </a:rPr>
              <a:t>class</a:t>
            </a:r>
            <a:r>
              <a:rPr sz="5200" b="1" spc="-30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5200" b="1" spc="-50" dirty="0">
                <a:solidFill>
                  <a:srgbClr val="000000"/>
                </a:solidFill>
                <a:latin typeface="Tahoma"/>
                <a:cs typeface="Tahoma"/>
              </a:rPr>
              <a:t>vs</a:t>
            </a:r>
            <a:r>
              <a:rPr sz="5200" b="1" spc="-29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5200" b="1" spc="-40" dirty="0">
                <a:solidFill>
                  <a:srgbClr val="000000"/>
                </a:solidFill>
                <a:latin typeface="Tahoma"/>
                <a:cs typeface="Tahoma"/>
              </a:rPr>
              <a:t>Total</a:t>
            </a:r>
            <a:r>
              <a:rPr sz="5200" b="1" spc="-30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5200" b="1" spc="-30" dirty="0">
                <a:solidFill>
                  <a:srgbClr val="000000"/>
                </a:solidFill>
                <a:latin typeface="Tahoma"/>
                <a:cs typeface="Tahoma"/>
              </a:rPr>
              <a:t>Claim</a:t>
            </a:r>
            <a:r>
              <a:rPr sz="5200" b="1" spc="-30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5200" b="1" spc="-65" dirty="0">
                <a:solidFill>
                  <a:srgbClr val="000000"/>
                </a:solidFill>
                <a:latin typeface="Tahoma"/>
                <a:cs typeface="Tahoma"/>
              </a:rPr>
              <a:t>amount</a:t>
            </a:r>
            <a:endParaRPr sz="5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1230" y="1348774"/>
            <a:ext cx="13220699" cy="75914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2442" y="202597"/>
            <a:ext cx="1485519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10" dirty="0">
                <a:solidFill>
                  <a:srgbClr val="000000"/>
                </a:solidFill>
                <a:latin typeface="Tahoma"/>
                <a:cs typeface="Tahoma"/>
              </a:rPr>
              <a:t>Bubble</a:t>
            </a:r>
            <a:r>
              <a:rPr sz="5200" b="1" spc="-29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5200" b="1" spc="-30" dirty="0">
                <a:solidFill>
                  <a:srgbClr val="000000"/>
                </a:solidFill>
                <a:latin typeface="Tahoma"/>
                <a:cs typeface="Tahoma"/>
              </a:rPr>
              <a:t>chart</a:t>
            </a:r>
            <a:r>
              <a:rPr sz="5200" b="1" spc="-29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5200" b="1" spc="-65" dirty="0">
                <a:solidFill>
                  <a:srgbClr val="000000"/>
                </a:solidFill>
                <a:latin typeface="Tahoma"/>
                <a:cs typeface="Tahoma"/>
              </a:rPr>
              <a:t>Coverage</a:t>
            </a:r>
            <a:r>
              <a:rPr sz="5200" b="1" spc="-29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5200" b="1" spc="-50" dirty="0">
                <a:solidFill>
                  <a:srgbClr val="000000"/>
                </a:solidFill>
                <a:latin typeface="Tahoma"/>
                <a:cs typeface="Tahoma"/>
              </a:rPr>
              <a:t>vs</a:t>
            </a:r>
            <a:r>
              <a:rPr sz="5200" b="1" spc="-29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5200" b="1" spc="-40" dirty="0">
                <a:solidFill>
                  <a:srgbClr val="000000"/>
                </a:solidFill>
                <a:latin typeface="Tahoma"/>
                <a:cs typeface="Tahoma"/>
              </a:rPr>
              <a:t>Total</a:t>
            </a:r>
            <a:r>
              <a:rPr sz="5200" b="1" spc="-29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5200" b="1" spc="-30" dirty="0">
                <a:solidFill>
                  <a:srgbClr val="000000"/>
                </a:solidFill>
                <a:latin typeface="Tahoma"/>
                <a:cs typeface="Tahoma"/>
              </a:rPr>
              <a:t>Claim</a:t>
            </a:r>
            <a:r>
              <a:rPr sz="5200" b="1" spc="-29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5200" b="1" spc="-30" dirty="0">
                <a:solidFill>
                  <a:srgbClr val="000000"/>
                </a:solidFill>
                <a:latin typeface="Tahoma"/>
                <a:cs typeface="Tahoma"/>
              </a:rPr>
              <a:t>Amount</a:t>
            </a:r>
            <a:endParaRPr sz="5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345" y="1"/>
            <a:ext cx="17844654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3526" y="0"/>
            <a:ext cx="3414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25" dirty="0">
                <a:solidFill>
                  <a:srgbClr val="000000"/>
                </a:solidFill>
                <a:latin typeface="Microsoft Sans Serif"/>
                <a:cs typeface="Microsoft Sans Serif"/>
              </a:rPr>
              <a:t>Geographic</a:t>
            </a:r>
            <a:r>
              <a:rPr sz="3000" spc="13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3000" spc="330" dirty="0">
                <a:solidFill>
                  <a:srgbClr val="000000"/>
                </a:solidFill>
                <a:latin typeface="Microsoft Sans Serif"/>
                <a:cs typeface="Microsoft Sans Serif"/>
              </a:rPr>
              <a:t>Map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5607" y="558110"/>
            <a:ext cx="5460365" cy="1214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800" b="1" spc="10" dirty="0">
                <a:solidFill>
                  <a:srgbClr val="000000"/>
                </a:solidFill>
                <a:latin typeface="Tahoma"/>
                <a:cs typeface="Tahoma"/>
              </a:rPr>
              <a:t>Conclusion</a:t>
            </a:r>
            <a:endParaRPr sz="78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2396" y="2361402"/>
            <a:ext cx="152400" cy="1523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02957" y="1941013"/>
            <a:ext cx="15578455" cy="7454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sz="4200" spc="459" dirty="0">
                <a:latin typeface="Microsoft Sans Serif"/>
                <a:cs typeface="Microsoft Sans Serif"/>
              </a:rPr>
              <a:t>From </a:t>
            </a:r>
            <a:r>
              <a:rPr sz="4200" spc="535" dirty="0">
                <a:latin typeface="Microsoft Sans Serif"/>
                <a:cs typeface="Microsoft Sans Serif"/>
              </a:rPr>
              <a:t>the </a:t>
            </a:r>
            <a:r>
              <a:rPr sz="4200" spc="434" dirty="0">
                <a:latin typeface="Microsoft Sans Serif"/>
                <a:cs typeface="Microsoft Sans Serif"/>
              </a:rPr>
              <a:t>Regression </a:t>
            </a:r>
            <a:r>
              <a:rPr sz="4200" spc="425" dirty="0">
                <a:latin typeface="Microsoft Sans Serif"/>
                <a:cs typeface="Microsoft Sans Serif"/>
              </a:rPr>
              <a:t>Analysis, </a:t>
            </a:r>
            <a:r>
              <a:rPr sz="4200" spc="695" dirty="0">
                <a:latin typeface="Microsoft Sans Serif"/>
                <a:cs typeface="Microsoft Sans Serif"/>
              </a:rPr>
              <a:t>we </a:t>
            </a:r>
            <a:r>
              <a:rPr sz="4200" spc="540" dirty="0">
                <a:latin typeface="Microsoft Sans Serif"/>
                <a:cs typeface="Microsoft Sans Serif"/>
              </a:rPr>
              <a:t>can </a:t>
            </a:r>
            <a:r>
              <a:rPr sz="4200" spc="459" dirty="0">
                <a:latin typeface="Microsoft Sans Serif"/>
                <a:cs typeface="Microsoft Sans Serif"/>
              </a:rPr>
              <a:t>use </a:t>
            </a:r>
            <a:r>
              <a:rPr sz="4200" spc="565" dirty="0">
                <a:latin typeface="Microsoft Sans Serif"/>
                <a:cs typeface="Microsoft Sans Serif"/>
              </a:rPr>
              <a:t>it </a:t>
            </a:r>
            <a:r>
              <a:rPr sz="4200" spc="459" dirty="0">
                <a:latin typeface="Microsoft Sans Serif"/>
                <a:cs typeface="Microsoft Sans Serif"/>
              </a:rPr>
              <a:t>for </a:t>
            </a:r>
            <a:r>
              <a:rPr sz="4200" spc="465" dirty="0">
                <a:latin typeface="Microsoft Sans Serif"/>
                <a:cs typeface="Microsoft Sans Serif"/>
              </a:rPr>
              <a:t> </a:t>
            </a:r>
            <a:r>
              <a:rPr sz="4200" spc="450" dirty="0">
                <a:latin typeface="Microsoft Sans Serif"/>
                <a:cs typeface="Microsoft Sans Serif"/>
              </a:rPr>
              <a:t>finding </a:t>
            </a:r>
            <a:r>
              <a:rPr sz="4200" spc="535" dirty="0">
                <a:latin typeface="Microsoft Sans Serif"/>
                <a:cs typeface="Microsoft Sans Serif"/>
              </a:rPr>
              <a:t>the </a:t>
            </a:r>
            <a:r>
              <a:rPr sz="4200" spc="490" dirty="0">
                <a:latin typeface="Microsoft Sans Serif"/>
                <a:cs typeface="Microsoft Sans Serif"/>
              </a:rPr>
              <a:t>significance </a:t>
            </a:r>
            <a:r>
              <a:rPr sz="4200" spc="459" dirty="0">
                <a:latin typeface="Microsoft Sans Serif"/>
                <a:cs typeface="Microsoft Sans Serif"/>
              </a:rPr>
              <a:t>of </a:t>
            </a:r>
            <a:r>
              <a:rPr sz="4200" spc="455" dirty="0">
                <a:latin typeface="Microsoft Sans Serif"/>
                <a:cs typeface="Microsoft Sans Serif"/>
              </a:rPr>
              <a:t>Variables </a:t>
            </a:r>
            <a:r>
              <a:rPr sz="4200" spc="459" dirty="0">
                <a:latin typeface="Microsoft Sans Serif"/>
                <a:cs typeface="Microsoft Sans Serif"/>
              </a:rPr>
              <a:t>and </a:t>
            </a:r>
            <a:r>
              <a:rPr sz="4200" spc="455" dirty="0">
                <a:latin typeface="Microsoft Sans Serif"/>
                <a:cs typeface="Microsoft Sans Serif"/>
              </a:rPr>
              <a:t>only </a:t>
            </a:r>
            <a:r>
              <a:rPr sz="4200" spc="459" dirty="0">
                <a:latin typeface="Microsoft Sans Serif"/>
                <a:cs typeface="Microsoft Sans Serif"/>
              </a:rPr>
              <a:t> </a:t>
            </a:r>
            <a:r>
              <a:rPr sz="4200" spc="495" dirty="0">
                <a:latin typeface="Microsoft Sans Serif"/>
                <a:cs typeface="Microsoft Sans Serif"/>
              </a:rPr>
              <a:t>Income, </a:t>
            </a:r>
            <a:r>
              <a:rPr sz="4200" spc="459" dirty="0">
                <a:latin typeface="Microsoft Sans Serif"/>
                <a:cs typeface="Microsoft Sans Serif"/>
              </a:rPr>
              <a:t>Number. </a:t>
            </a:r>
            <a:r>
              <a:rPr sz="4200" spc="305" dirty="0">
                <a:latin typeface="Microsoft Sans Serif"/>
                <a:cs typeface="Microsoft Sans Serif"/>
              </a:rPr>
              <a:t>Of. </a:t>
            </a:r>
            <a:r>
              <a:rPr sz="4200" spc="425" dirty="0">
                <a:latin typeface="Microsoft Sans Serif"/>
                <a:cs typeface="Microsoft Sans Serif"/>
              </a:rPr>
              <a:t>Policies, </a:t>
            </a:r>
            <a:r>
              <a:rPr sz="4200" spc="459" dirty="0">
                <a:latin typeface="Microsoft Sans Serif"/>
                <a:cs typeface="Microsoft Sans Serif"/>
              </a:rPr>
              <a:t>and </a:t>
            </a:r>
            <a:r>
              <a:rPr sz="4200" spc="500" dirty="0">
                <a:latin typeface="Microsoft Sans Serif"/>
                <a:cs typeface="Microsoft Sans Serif"/>
              </a:rPr>
              <a:t>Total </a:t>
            </a:r>
            <a:r>
              <a:rPr sz="4200" spc="450" dirty="0">
                <a:latin typeface="Microsoft Sans Serif"/>
                <a:cs typeface="Microsoft Sans Serif"/>
              </a:rPr>
              <a:t>Claim </a:t>
            </a:r>
            <a:r>
              <a:rPr sz="4200" spc="455" dirty="0">
                <a:latin typeface="Microsoft Sans Serif"/>
                <a:cs typeface="Microsoft Sans Serif"/>
              </a:rPr>
              <a:t> </a:t>
            </a:r>
            <a:r>
              <a:rPr sz="4200" spc="535" dirty="0">
                <a:latin typeface="Microsoft Sans Serif"/>
                <a:cs typeface="Microsoft Sans Serif"/>
              </a:rPr>
              <a:t>Amount</a:t>
            </a:r>
            <a:r>
              <a:rPr sz="4200" spc="275" dirty="0">
                <a:latin typeface="Microsoft Sans Serif"/>
                <a:cs typeface="Microsoft Sans Serif"/>
              </a:rPr>
              <a:t> </a:t>
            </a:r>
            <a:r>
              <a:rPr sz="4200" spc="459" dirty="0">
                <a:latin typeface="Microsoft Sans Serif"/>
                <a:cs typeface="Microsoft Sans Serif"/>
              </a:rPr>
              <a:t>had</a:t>
            </a:r>
            <a:r>
              <a:rPr sz="4200" spc="280" dirty="0">
                <a:latin typeface="Microsoft Sans Serif"/>
                <a:cs typeface="Microsoft Sans Serif"/>
              </a:rPr>
              <a:t> </a:t>
            </a:r>
            <a:r>
              <a:rPr sz="4200" spc="495" dirty="0">
                <a:latin typeface="Microsoft Sans Serif"/>
                <a:cs typeface="Microsoft Sans Serif"/>
              </a:rPr>
              <a:t>significant</a:t>
            </a:r>
            <a:r>
              <a:rPr sz="4200" spc="275" dirty="0">
                <a:latin typeface="Microsoft Sans Serif"/>
                <a:cs typeface="Microsoft Sans Serif"/>
              </a:rPr>
              <a:t> </a:t>
            </a:r>
            <a:r>
              <a:rPr sz="4200" spc="495" dirty="0">
                <a:latin typeface="Microsoft Sans Serif"/>
                <a:cs typeface="Microsoft Sans Serif"/>
              </a:rPr>
              <a:t>correlations</a:t>
            </a:r>
            <a:r>
              <a:rPr sz="4200" spc="280" dirty="0">
                <a:latin typeface="Microsoft Sans Serif"/>
                <a:cs typeface="Microsoft Sans Serif"/>
              </a:rPr>
              <a:t> </a:t>
            </a:r>
            <a:r>
              <a:rPr sz="4200" spc="630" dirty="0">
                <a:latin typeface="Microsoft Sans Serif"/>
                <a:cs typeface="Microsoft Sans Serif"/>
              </a:rPr>
              <a:t>with</a:t>
            </a:r>
            <a:r>
              <a:rPr sz="4200" spc="275" dirty="0">
                <a:latin typeface="Microsoft Sans Serif"/>
                <a:cs typeface="Microsoft Sans Serif"/>
              </a:rPr>
              <a:t> </a:t>
            </a:r>
            <a:r>
              <a:rPr sz="4200" spc="535" dirty="0">
                <a:latin typeface="Microsoft Sans Serif"/>
                <a:cs typeface="Microsoft Sans Serif"/>
              </a:rPr>
              <a:t>the</a:t>
            </a:r>
            <a:r>
              <a:rPr sz="4200" spc="280" dirty="0">
                <a:latin typeface="Microsoft Sans Serif"/>
                <a:cs typeface="Microsoft Sans Serif"/>
              </a:rPr>
              <a:t> </a:t>
            </a:r>
            <a:r>
              <a:rPr sz="4200" spc="455" dirty="0">
                <a:latin typeface="Microsoft Sans Serif"/>
                <a:cs typeface="Microsoft Sans Serif"/>
              </a:rPr>
              <a:t>variable </a:t>
            </a:r>
            <a:r>
              <a:rPr sz="4200" spc="-1105" dirty="0">
                <a:latin typeface="Microsoft Sans Serif"/>
                <a:cs typeface="Microsoft Sans Serif"/>
              </a:rPr>
              <a:t> </a:t>
            </a:r>
            <a:r>
              <a:rPr sz="4200" spc="400" dirty="0">
                <a:latin typeface="Microsoft Sans Serif"/>
                <a:cs typeface="Microsoft Sans Serif"/>
              </a:rPr>
              <a:t>Engaged, </a:t>
            </a:r>
            <a:r>
              <a:rPr sz="4200" spc="509" dirty="0">
                <a:latin typeface="Microsoft Sans Serif"/>
                <a:cs typeface="Microsoft Sans Serif"/>
              </a:rPr>
              <a:t>according </a:t>
            </a:r>
            <a:r>
              <a:rPr sz="4200" spc="575" dirty="0">
                <a:latin typeface="Microsoft Sans Serif"/>
                <a:cs typeface="Microsoft Sans Serif"/>
              </a:rPr>
              <a:t>to </a:t>
            </a:r>
            <a:r>
              <a:rPr sz="4200" spc="535" dirty="0">
                <a:latin typeface="Microsoft Sans Serif"/>
                <a:cs typeface="Microsoft Sans Serif"/>
              </a:rPr>
              <a:t>the </a:t>
            </a:r>
            <a:r>
              <a:rPr sz="4200" spc="490" dirty="0">
                <a:latin typeface="Microsoft Sans Serif"/>
                <a:cs typeface="Microsoft Sans Serif"/>
              </a:rPr>
              <a:t>results </a:t>
            </a:r>
            <a:r>
              <a:rPr sz="4200" spc="459" dirty="0">
                <a:latin typeface="Microsoft Sans Serif"/>
                <a:cs typeface="Microsoft Sans Serif"/>
              </a:rPr>
              <a:t>of </a:t>
            </a:r>
            <a:r>
              <a:rPr sz="4200" spc="509" dirty="0">
                <a:latin typeface="Microsoft Sans Serif"/>
                <a:cs typeface="Microsoft Sans Serif"/>
              </a:rPr>
              <a:t>this </a:t>
            </a:r>
            <a:r>
              <a:rPr sz="4200" spc="455" dirty="0">
                <a:latin typeface="Microsoft Sans Serif"/>
                <a:cs typeface="Microsoft Sans Serif"/>
              </a:rPr>
              <a:t>regression </a:t>
            </a:r>
            <a:r>
              <a:rPr sz="4200" spc="459" dirty="0">
                <a:latin typeface="Microsoft Sans Serif"/>
                <a:cs typeface="Microsoft Sans Serif"/>
              </a:rPr>
              <a:t> study.</a:t>
            </a:r>
            <a:endParaRPr sz="4200">
              <a:latin typeface="Microsoft Sans Serif"/>
              <a:cs typeface="Microsoft Sans Serif"/>
            </a:endParaRPr>
          </a:p>
          <a:p>
            <a:pPr marL="12700" marR="596900">
              <a:lnSpc>
                <a:spcPts val="5850"/>
              </a:lnSpc>
              <a:spcBef>
                <a:spcPts val="130"/>
              </a:spcBef>
            </a:pPr>
            <a:r>
              <a:rPr sz="4200" spc="540" dirty="0">
                <a:latin typeface="Microsoft Sans Serif"/>
                <a:cs typeface="Microsoft Sans Serif"/>
              </a:rPr>
              <a:t>Income </a:t>
            </a:r>
            <a:r>
              <a:rPr sz="4200" spc="459" dirty="0">
                <a:latin typeface="Microsoft Sans Serif"/>
                <a:cs typeface="Microsoft Sans Serif"/>
              </a:rPr>
              <a:t>and </a:t>
            </a:r>
            <a:r>
              <a:rPr sz="4200" spc="500" dirty="0">
                <a:latin typeface="Microsoft Sans Serif"/>
                <a:cs typeface="Microsoft Sans Serif"/>
              </a:rPr>
              <a:t>Total </a:t>
            </a:r>
            <a:r>
              <a:rPr sz="4200" spc="450" dirty="0">
                <a:latin typeface="Microsoft Sans Serif"/>
                <a:cs typeface="Microsoft Sans Serif"/>
              </a:rPr>
              <a:t>Claim </a:t>
            </a:r>
            <a:r>
              <a:rPr sz="4200" spc="535" dirty="0">
                <a:latin typeface="Microsoft Sans Serif"/>
                <a:cs typeface="Microsoft Sans Serif"/>
              </a:rPr>
              <a:t>Amount </a:t>
            </a:r>
            <a:r>
              <a:rPr sz="4200" spc="459" dirty="0">
                <a:latin typeface="Microsoft Sans Serif"/>
                <a:cs typeface="Microsoft Sans Serif"/>
              </a:rPr>
              <a:t>are </a:t>
            </a:r>
            <a:r>
              <a:rPr sz="4200" spc="475" dirty="0">
                <a:latin typeface="Microsoft Sans Serif"/>
                <a:cs typeface="Microsoft Sans Serif"/>
              </a:rPr>
              <a:t>positively </a:t>
            </a:r>
            <a:r>
              <a:rPr sz="4200" spc="480" dirty="0">
                <a:latin typeface="Microsoft Sans Serif"/>
                <a:cs typeface="Microsoft Sans Serif"/>
              </a:rPr>
              <a:t> </a:t>
            </a:r>
            <a:r>
              <a:rPr sz="4200" spc="490" dirty="0">
                <a:latin typeface="Microsoft Sans Serif"/>
                <a:cs typeface="Microsoft Sans Serif"/>
              </a:rPr>
              <a:t>related</a:t>
            </a:r>
            <a:r>
              <a:rPr sz="4200" spc="280" dirty="0">
                <a:latin typeface="Microsoft Sans Serif"/>
                <a:cs typeface="Microsoft Sans Serif"/>
              </a:rPr>
              <a:t> </a:t>
            </a:r>
            <a:r>
              <a:rPr sz="4200" spc="575" dirty="0">
                <a:latin typeface="Microsoft Sans Serif"/>
                <a:cs typeface="Microsoft Sans Serif"/>
              </a:rPr>
              <a:t>to</a:t>
            </a:r>
            <a:r>
              <a:rPr sz="4200" spc="285" dirty="0">
                <a:latin typeface="Microsoft Sans Serif"/>
                <a:cs typeface="Microsoft Sans Serif"/>
              </a:rPr>
              <a:t> </a:t>
            </a:r>
            <a:r>
              <a:rPr sz="4200" spc="425" dirty="0">
                <a:latin typeface="Microsoft Sans Serif"/>
                <a:cs typeface="Microsoft Sans Serif"/>
              </a:rPr>
              <a:t>Engaged</a:t>
            </a:r>
            <a:r>
              <a:rPr sz="4200" spc="285" dirty="0">
                <a:latin typeface="Microsoft Sans Serif"/>
                <a:cs typeface="Microsoft Sans Serif"/>
              </a:rPr>
              <a:t> </a:t>
            </a:r>
            <a:r>
              <a:rPr sz="4200" spc="490" dirty="0">
                <a:latin typeface="Microsoft Sans Serif"/>
                <a:cs typeface="Microsoft Sans Serif"/>
              </a:rPr>
              <a:t>(coefficients</a:t>
            </a:r>
            <a:r>
              <a:rPr sz="4200" spc="280" dirty="0">
                <a:latin typeface="Microsoft Sans Serif"/>
                <a:cs typeface="Microsoft Sans Serif"/>
              </a:rPr>
              <a:t> </a:t>
            </a:r>
            <a:r>
              <a:rPr sz="4200" spc="459" dirty="0">
                <a:latin typeface="Microsoft Sans Serif"/>
                <a:cs typeface="Microsoft Sans Serif"/>
              </a:rPr>
              <a:t>are</a:t>
            </a:r>
            <a:r>
              <a:rPr sz="4200" spc="285" dirty="0">
                <a:latin typeface="Microsoft Sans Serif"/>
                <a:cs typeface="Microsoft Sans Serif"/>
              </a:rPr>
              <a:t> </a:t>
            </a:r>
            <a:r>
              <a:rPr sz="4200" spc="430" dirty="0">
                <a:latin typeface="Microsoft Sans Serif"/>
                <a:cs typeface="Microsoft Sans Serif"/>
              </a:rPr>
              <a:t>positive).</a:t>
            </a:r>
            <a:r>
              <a:rPr sz="4200" spc="285" dirty="0">
                <a:latin typeface="Microsoft Sans Serif"/>
                <a:cs typeface="Microsoft Sans Serif"/>
              </a:rPr>
              <a:t> </a:t>
            </a:r>
            <a:r>
              <a:rPr sz="4200" spc="520" dirty="0">
                <a:latin typeface="Microsoft Sans Serif"/>
                <a:cs typeface="Microsoft Sans Serif"/>
              </a:rPr>
              <a:t>That </a:t>
            </a:r>
            <a:r>
              <a:rPr sz="4200" spc="-1100" dirty="0">
                <a:latin typeface="Microsoft Sans Serif"/>
                <a:cs typeface="Microsoft Sans Serif"/>
              </a:rPr>
              <a:t> </a:t>
            </a:r>
            <a:r>
              <a:rPr sz="4200" spc="505" dirty="0">
                <a:latin typeface="Microsoft Sans Serif"/>
                <a:cs typeface="Microsoft Sans Serif"/>
              </a:rPr>
              <a:t>means</a:t>
            </a:r>
            <a:r>
              <a:rPr sz="4200" spc="280" dirty="0">
                <a:latin typeface="Microsoft Sans Serif"/>
                <a:cs typeface="Microsoft Sans Serif"/>
              </a:rPr>
              <a:t> </a:t>
            </a:r>
            <a:r>
              <a:rPr sz="4200" spc="575" dirty="0">
                <a:latin typeface="Microsoft Sans Serif"/>
                <a:cs typeface="Microsoft Sans Serif"/>
              </a:rPr>
              <a:t>that</a:t>
            </a:r>
            <a:r>
              <a:rPr sz="4200" spc="280" dirty="0">
                <a:latin typeface="Microsoft Sans Serif"/>
                <a:cs typeface="Microsoft Sans Serif"/>
              </a:rPr>
              <a:t> </a:t>
            </a:r>
            <a:r>
              <a:rPr sz="4200" spc="535" dirty="0">
                <a:latin typeface="Microsoft Sans Serif"/>
                <a:cs typeface="Microsoft Sans Serif"/>
              </a:rPr>
              <a:t>the</a:t>
            </a:r>
            <a:r>
              <a:rPr sz="4200" spc="280" dirty="0">
                <a:latin typeface="Microsoft Sans Serif"/>
                <a:cs typeface="Microsoft Sans Serif"/>
              </a:rPr>
              <a:t> </a:t>
            </a:r>
            <a:r>
              <a:rPr sz="4200" spc="455" dirty="0">
                <a:latin typeface="Microsoft Sans Serif"/>
                <a:cs typeface="Microsoft Sans Serif"/>
              </a:rPr>
              <a:t>higher</a:t>
            </a:r>
            <a:r>
              <a:rPr sz="4200" spc="285" dirty="0">
                <a:latin typeface="Microsoft Sans Serif"/>
                <a:cs typeface="Microsoft Sans Serif"/>
              </a:rPr>
              <a:t> </a:t>
            </a:r>
            <a:r>
              <a:rPr sz="4200" spc="459" dirty="0">
                <a:latin typeface="Microsoft Sans Serif"/>
                <a:cs typeface="Microsoft Sans Serif"/>
              </a:rPr>
              <a:t>our</a:t>
            </a:r>
            <a:r>
              <a:rPr sz="4200" spc="280" dirty="0">
                <a:latin typeface="Microsoft Sans Serif"/>
                <a:cs typeface="Microsoft Sans Serif"/>
              </a:rPr>
              <a:t> </a:t>
            </a:r>
            <a:r>
              <a:rPr sz="4200" spc="500" dirty="0">
                <a:latin typeface="Microsoft Sans Serif"/>
                <a:cs typeface="Microsoft Sans Serif"/>
              </a:rPr>
              <a:t>clients'</a:t>
            </a:r>
            <a:r>
              <a:rPr sz="4200" spc="280" dirty="0">
                <a:latin typeface="Microsoft Sans Serif"/>
                <a:cs typeface="Microsoft Sans Serif"/>
              </a:rPr>
              <a:t> </a:t>
            </a:r>
            <a:r>
              <a:rPr sz="4200" spc="535" dirty="0">
                <a:latin typeface="Microsoft Sans Serif"/>
                <a:cs typeface="Microsoft Sans Serif"/>
              </a:rPr>
              <a:t>income</a:t>
            </a:r>
            <a:r>
              <a:rPr sz="4200" spc="280" dirty="0">
                <a:latin typeface="Microsoft Sans Serif"/>
                <a:cs typeface="Microsoft Sans Serif"/>
              </a:rPr>
              <a:t> </a:t>
            </a:r>
            <a:r>
              <a:rPr sz="4200" spc="459" dirty="0">
                <a:latin typeface="Microsoft Sans Serif"/>
                <a:cs typeface="Microsoft Sans Serif"/>
              </a:rPr>
              <a:t>and</a:t>
            </a:r>
            <a:r>
              <a:rPr sz="4200" spc="285" dirty="0">
                <a:latin typeface="Microsoft Sans Serif"/>
                <a:cs typeface="Microsoft Sans Serif"/>
              </a:rPr>
              <a:t> </a:t>
            </a:r>
            <a:r>
              <a:rPr sz="4200" spc="545" dirty="0">
                <a:latin typeface="Microsoft Sans Serif"/>
                <a:cs typeface="Microsoft Sans Serif"/>
              </a:rPr>
              <a:t>total </a:t>
            </a:r>
            <a:r>
              <a:rPr sz="4200" spc="-1105" dirty="0">
                <a:latin typeface="Microsoft Sans Serif"/>
                <a:cs typeface="Microsoft Sans Serif"/>
              </a:rPr>
              <a:t> </a:t>
            </a:r>
            <a:r>
              <a:rPr sz="4200" spc="545" dirty="0">
                <a:latin typeface="Microsoft Sans Serif"/>
                <a:cs typeface="Microsoft Sans Serif"/>
              </a:rPr>
              <a:t>claim</a:t>
            </a:r>
            <a:r>
              <a:rPr sz="4200" spc="275" dirty="0">
                <a:latin typeface="Microsoft Sans Serif"/>
                <a:cs typeface="Microsoft Sans Serif"/>
              </a:rPr>
              <a:t> </a:t>
            </a:r>
            <a:r>
              <a:rPr sz="4200" spc="490" dirty="0">
                <a:latin typeface="Microsoft Sans Serif"/>
                <a:cs typeface="Microsoft Sans Serif"/>
              </a:rPr>
              <a:t>amount,</a:t>
            </a:r>
            <a:r>
              <a:rPr sz="4200" spc="280" dirty="0">
                <a:latin typeface="Microsoft Sans Serif"/>
                <a:cs typeface="Microsoft Sans Serif"/>
              </a:rPr>
              <a:t> </a:t>
            </a:r>
            <a:r>
              <a:rPr sz="4200" spc="535" dirty="0">
                <a:latin typeface="Microsoft Sans Serif"/>
                <a:cs typeface="Microsoft Sans Serif"/>
              </a:rPr>
              <a:t>the</a:t>
            </a:r>
            <a:r>
              <a:rPr sz="4200" spc="280" dirty="0">
                <a:latin typeface="Microsoft Sans Serif"/>
                <a:cs typeface="Microsoft Sans Serif"/>
              </a:rPr>
              <a:t> </a:t>
            </a:r>
            <a:r>
              <a:rPr sz="4200" spc="520" dirty="0">
                <a:latin typeface="Microsoft Sans Serif"/>
                <a:cs typeface="Microsoft Sans Serif"/>
              </a:rPr>
              <a:t>more</a:t>
            </a:r>
            <a:r>
              <a:rPr sz="4200" spc="280" dirty="0">
                <a:latin typeface="Microsoft Sans Serif"/>
                <a:cs typeface="Microsoft Sans Serif"/>
              </a:rPr>
              <a:t> </a:t>
            </a:r>
            <a:r>
              <a:rPr sz="4200" spc="484" dirty="0">
                <a:latin typeface="Microsoft Sans Serif"/>
                <a:cs typeface="Microsoft Sans Serif"/>
              </a:rPr>
              <a:t>likely</a:t>
            </a:r>
            <a:r>
              <a:rPr sz="4200" spc="280" dirty="0">
                <a:latin typeface="Microsoft Sans Serif"/>
                <a:cs typeface="Microsoft Sans Serif"/>
              </a:rPr>
              <a:t> </a:t>
            </a:r>
            <a:r>
              <a:rPr sz="4200" spc="520" dirty="0">
                <a:latin typeface="Microsoft Sans Serif"/>
                <a:cs typeface="Microsoft Sans Serif"/>
              </a:rPr>
              <a:t>they</a:t>
            </a:r>
            <a:r>
              <a:rPr sz="4200" spc="280" dirty="0">
                <a:latin typeface="Microsoft Sans Serif"/>
                <a:cs typeface="Microsoft Sans Serif"/>
              </a:rPr>
              <a:t> </a:t>
            </a:r>
            <a:r>
              <a:rPr sz="4200" spc="459" dirty="0">
                <a:latin typeface="Microsoft Sans Serif"/>
                <a:cs typeface="Microsoft Sans Serif"/>
              </a:rPr>
              <a:t>are</a:t>
            </a:r>
            <a:r>
              <a:rPr sz="4200" spc="280" dirty="0">
                <a:latin typeface="Microsoft Sans Serif"/>
                <a:cs typeface="Microsoft Sans Serif"/>
              </a:rPr>
              <a:t> </a:t>
            </a:r>
            <a:r>
              <a:rPr sz="4200" spc="575" dirty="0">
                <a:latin typeface="Microsoft Sans Serif"/>
                <a:cs typeface="Microsoft Sans Serif"/>
              </a:rPr>
              <a:t>to</a:t>
            </a:r>
            <a:r>
              <a:rPr sz="4200" spc="280" dirty="0">
                <a:latin typeface="Microsoft Sans Serif"/>
                <a:cs typeface="Microsoft Sans Serif"/>
              </a:rPr>
              <a:t> </a:t>
            </a:r>
            <a:r>
              <a:rPr sz="4200" spc="545" dirty="0">
                <a:latin typeface="Microsoft Sans Serif"/>
                <a:cs typeface="Microsoft Sans Serif"/>
              </a:rPr>
              <a:t>interact</a:t>
            </a:r>
            <a:endParaRPr sz="42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2396" y="6819101"/>
            <a:ext cx="152400" cy="1523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39806" y="1359171"/>
            <a:ext cx="10048656" cy="64388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5798" y="444500"/>
            <a:ext cx="37973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100" dirty="0">
                <a:solidFill>
                  <a:srgbClr val="000000"/>
                </a:solidFill>
                <a:latin typeface="Lucida Sans Unicode"/>
                <a:cs typeface="Lucida Sans Unicode"/>
              </a:rPr>
              <a:t>Data</a:t>
            </a:r>
            <a:r>
              <a:rPr sz="7200" spc="-515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7200" spc="300" dirty="0">
                <a:solidFill>
                  <a:srgbClr val="000000"/>
                </a:solidFill>
                <a:latin typeface="Lucida Sans Unicode"/>
                <a:cs typeface="Lucida Sans Unicode"/>
              </a:rPr>
              <a:t>Set</a:t>
            </a:r>
            <a:endParaRPr sz="72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2109607"/>
            <a:ext cx="3371215" cy="535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3000" spc="350" dirty="0">
                <a:latin typeface="Microsoft Sans Serif"/>
                <a:cs typeface="Microsoft Sans Serif"/>
              </a:rPr>
              <a:t>Customer</a:t>
            </a:r>
            <a:r>
              <a:rPr sz="3000" spc="114" dirty="0">
                <a:latin typeface="Microsoft Sans Serif"/>
                <a:cs typeface="Microsoft Sans Serif"/>
              </a:rPr>
              <a:t> </a:t>
            </a:r>
            <a:r>
              <a:rPr sz="3000" spc="370" dirty="0">
                <a:latin typeface="Microsoft Sans Serif"/>
                <a:cs typeface="Microsoft Sans Serif"/>
              </a:rPr>
              <a:t>Name </a:t>
            </a:r>
            <a:r>
              <a:rPr sz="3000" spc="-780" dirty="0">
                <a:latin typeface="Microsoft Sans Serif"/>
                <a:cs typeface="Microsoft Sans Serif"/>
              </a:rPr>
              <a:t> </a:t>
            </a:r>
            <a:r>
              <a:rPr sz="3000" spc="365" dirty="0">
                <a:latin typeface="Microsoft Sans Serif"/>
                <a:cs typeface="Microsoft Sans Serif"/>
              </a:rPr>
              <a:t>Location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245" dirty="0">
                <a:latin typeface="Microsoft Sans Serif"/>
                <a:cs typeface="Microsoft Sans Serif"/>
              </a:rPr>
              <a:t>ID</a:t>
            </a:r>
            <a:endParaRPr sz="3000">
              <a:latin typeface="Microsoft Sans Serif"/>
              <a:cs typeface="Microsoft Sans Serif"/>
            </a:endParaRPr>
          </a:p>
          <a:p>
            <a:pPr marL="12700" marR="681990">
              <a:lnSpc>
                <a:spcPts val="4200"/>
              </a:lnSpc>
              <a:spcBef>
                <a:spcPts val="100"/>
              </a:spcBef>
            </a:pPr>
            <a:r>
              <a:rPr sz="3000" spc="320" dirty="0">
                <a:latin typeface="Microsoft Sans Serif"/>
                <a:cs typeface="Microsoft Sans Serif"/>
              </a:rPr>
              <a:t>Details </a:t>
            </a:r>
            <a:r>
              <a:rPr sz="3000" spc="325" dirty="0">
                <a:latin typeface="Microsoft Sans Serif"/>
                <a:cs typeface="Microsoft Sans Serif"/>
              </a:rPr>
              <a:t> </a:t>
            </a:r>
            <a:r>
              <a:rPr sz="3000" spc="345" dirty="0">
                <a:latin typeface="Microsoft Sans Serif"/>
                <a:cs typeface="Microsoft Sans Serif"/>
              </a:rPr>
              <a:t>Education </a:t>
            </a:r>
            <a:r>
              <a:rPr sz="3000" spc="350" dirty="0">
                <a:latin typeface="Microsoft Sans Serif"/>
                <a:cs typeface="Microsoft Sans Serif"/>
              </a:rPr>
              <a:t> </a:t>
            </a:r>
            <a:r>
              <a:rPr sz="3000" spc="360" dirty="0">
                <a:latin typeface="Microsoft Sans Serif"/>
                <a:cs typeface="Microsoft Sans Serif"/>
              </a:rPr>
              <a:t>Employment </a:t>
            </a:r>
            <a:r>
              <a:rPr sz="3000" spc="-785" dirty="0">
                <a:latin typeface="Microsoft Sans Serif"/>
                <a:cs typeface="Microsoft Sans Serif"/>
              </a:rPr>
              <a:t> </a:t>
            </a:r>
            <a:r>
              <a:rPr sz="3000" spc="300" dirty="0">
                <a:latin typeface="Microsoft Sans Serif"/>
                <a:cs typeface="Microsoft Sans Serif"/>
              </a:rPr>
              <a:t>Gender </a:t>
            </a:r>
            <a:r>
              <a:rPr sz="3000" spc="305" dirty="0">
                <a:latin typeface="Microsoft Sans Serif"/>
                <a:cs typeface="Microsoft Sans Serif"/>
              </a:rPr>
              <a:t> </a:t>
            </a:r>
            <a:r>
              <a:rPr sz="3000" spc="385" dirty="0">
                <a:latin typeface="Microsoft Sans Serif"/>
                <a:cs typeface="Microsoft Sans Serif"/>
              </a:rPr>
              <a:t>Income </a:t>
            </a:r>
            <a:r>
              <a:rPr sz="3000" spc="390" dirty="0">
                <a:latin typeface="Microsoft Sans Serif"/>
                <a:cs typeface="Microsoft Sans Serif"/>
              </a:rPr>
              <a:t> </a:t>
            </a:r>
            <a:r>
              <a:rPr sz="3000" spc="325" dirty="0">
                <a:latin typeface="Microsoft Sans Serif"/>
                <a:cs typeface="Microsoft Sans Serif"/>
              </a:rPr>
              <a:t>Loans</a:t>
            </a:r>
            <a:r>
              <a:rPr sz="3000" spc="140" dirty="0">
                <a:latin typeface="Microsoft Sans Serif"/>
                <a:cs typeface="Microsoft Sans Serif"/>
              </a:rPr>
              <a:t> </a:t>
            </a:r>
            <a:r>
              <a:rPr sz="3000" spc="360" dirty="0">
                <a:latin typeface="Microsoft Sans Serif"/>
                <a:cs typeface="Microsoft Sans Serif"/>
              </a:rPr>
              <a:t>Taken </a:t>
            </a:r>
            <a:r>
              <a:rPr sz="3000" spc="-780" dirty="0">
                <a:latin typeface="Microsoft Sans Serif"/>
                <a:cs typeface="Microsoft Sans Serif"/>
              </a:rPr>
              <a:t> </a:t>
            </a:r>
            <a:r>
              <a:rPr sz="3000" spc="305" dirty="0">
                <a:latin typeface="Microsoft Sans Serif"/>
                <a:cs typeface="Microsoft Sans Serif"/>
              </a:rPr>
              <a:t>Coverage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10287000"/>
            <a:chOff x="0" y="1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"/>
              <a:ext cx="18287999" cy="10286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28720" y="218681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9791" y="2252110"/>
              <a:ext cx="2620010" cy="0"/>
            </a:xfrm>
            <a:custGeom>
              <a:avLst/>
              <a:gdLst/>
              <a:ahLst/>
              <a:cxnLst/>
              <a:rect l="l" t="t" r="r" b="b"/>
              <a:pathLst>
                <a:path w="2620010">
                  <a:moveTo>
                    <a:pt x="0" y="0"/>
                  </a:moveTo>
                  <a:lnTo>
                    <a:pt x="2619483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7648" y="8507397"/>
              <a:ext cx="2085975" cy="523875"/>
            </a:xfrm>
            <a:custGeom>
              <a:avLst/>
              <a:gdLst/>
              <a:ahLst/>
              <a:cxnLst/>
              <a:rect l="l" t="t" r="r" b="b"/>
              <a:pathLst>
                <a:path w="2085975" h="523875">
                  <a:moveTo>
                    <a:pt x="260746" y="523874"/>
                  </a:moveTo>
                  <a:lnTo>
                    <a:pt x="213862" y="519656"/>
                  </a:lnTo>
                  <a:lnTo>
                    <a:pt x="169741" y="507494"/>
                  </a:lnTo>
                  <a:lnTo>
                    <a:pt x="129117" y="488125"/>
                  </a:lnTo>
                  <a:lnTo>
                    <a:pt x="92727" y="462289"/>
                  </a:lnTo>
                  <a:lnTo>
                    <a:pt x="61305" y="430723"/>
                  </a:lnTo>
                  <a:lnTo>
                    <a:pt x="35587" y="394167"/>
                  </a:lnTo>
                  <a:lnTo>
                    <a:pt x="16306" y="353358"/>
                  </a:lnTo>
                  <a:lnTo>
                    <a:pt x="4199" y="309035"/>
                  </a:lnTo>
                  <a:lnTo>
                    <a:pt x="0" y="261937"/>
                  </a:lnTo>
                  <a:lnTo>
                    <a:pt x="4199" y="214839"/>
                  </a:lnTo>
                  <a:lnTo>
                    <a:pt x="16306" y="170516"/>
                  </a:lnTo>
                  <a:lnTo>
                    <a:pt x="35587" y="129707"/>
                  </a:lnTo>
                  <a:lnTo>
                    <a:pt x="61305" y="93151"/>
                  </a:lnTo>
                  <a:lnTo>
                    <a:pt x="92727" y="61585"/>
                  </a:lnTo>
                  <a:lnTo>
                    <a:pt x="129117" y="35749"/>
                  </a:lnTo>
                  <a:lnTo>
                    <a:pt x="169741" y="16380"/>
                  </a:lnTo>
                  <a:lnTo>
                    <a:pt x="213862" y="4218"/>
                  </a:lnTo>
                  <a:lnTo>
                    <a:pt x="260746" y="0"/>
                  </a:lnTo>
                  <a:lnTo>
                    <a:pt x="307631" y="4218"/>
                  </a:lnTo>
                  <a:lnTo>
                    <a:pt x="351752" y="16380"/>
                  </a:lnTo>
                  <a:lnTo>
                    <a:pt x="392375" y="35749"/>
                  </a:lnTo>
                  <a:lnTo>
                    <a:pt x="428765" y="61585"/>
                  </a:lnTo>
                  <a:lnTo>
                    <a:pt x="460187" y="93151"/>
                  </a:lnTo>
                  <a:lnTo>
                    <a:pt x="485906" y="129707"/>
                  </a:lnTo>
                  <a:lnTo>
                    <a:pt x="505187" y="170516"/>
                  </a:lnTo>
                  <a:lnTo>
                    <a:pt x="517294" y="214839"/>
                  </a:lnTo>
                  <a:lnTo>
                    <a:pt x="521493" y="261937"/>
                  </a:lnTo>
                  <a:lnTo>
                    <a:pt x="517294" y="309035"/>
                  </a:lnTo>
                  <a:lnTo>
                    <a:pt x="505187" y="353358"/>
                  </a:lnTo>
                  <a:lnTo>
                    <a:pt x="485906" y="394167"/>
                  </a:lnTo>
                  <a:lnTo>
                    <a:pt x="460187" y="430723"/>
                  </a:lnTo>
                  <a:lnTo>
                    <a:pt x="428765" y="462289"/>
                  </a:lnTo>
                  <a:lnTo>
                    <a:pt x="392375" y="488125"/>
                  </a:lnTo>
                  <a:lnTo>
                    <a:pt x="351752" y="507494"/>
                  </a:lnTo>
                  <a:lnTo>
                    <a:pt x="307631" y="519656"/>
                  </a:lnTo>
                  <a:lnTo>
                    <a:pt x="260746" y="523874"/>
                  </a:lnTo>
                  <a:close/>
                </a:path>
                <a:path w="2085975" h="523875">
                  <a:moveTo>
                    <a:pt x="1825228" y="523874"/>
                  </a:moveTo>
                  <a:lnTo>
                    <a:pt x="1778343" y="519656"/>
                  </a:lnTo>
                  <a:lnTo>
                    <a:pt x="1734222" y="507494"/>
                  </a:lnTo>
                  <a:lnTo>
                    <a:pt x="1693599" y="488125"/>
                  </a:lnTo>
                  <a:lnTo>
                    <a:pt x="1657209" y="462289"/>
                  </a:lnTo>
                  <a:lnTo>
                    <a:pt x="1625787" y="430723"/>
                  </a:lnTo>
                  <a:lnTo>
                    <a:pt x="1600068" y="394167"/>
                  </a:lnTo>
                  <a:lnTo>
                    <a:pt x="1580787" y="353358"/>
                  </a:lnTo>
                  <a:lnTo>
                    <a:pt x="1568680" y="309035"/>
                  </a:lnTo>
                  <a:lnTo>
                    <a:pt x="1564481" y="261937"/>
                  </a:lnTo>
                  <a:lnTo>
                    <a:pt x="1568680" y="214839"/>
                  </a:lnTo>
                  <a:lnTo>
                    <a:pt x="1580787" y="170516"/>
                  </a:lnTo>
                  <a:lnTo>
                    <a:pt x="1600068" y="129707"/>
                  </a:lnTo>
                  <a:lnTo>
                    <a:pt x="1625787" y="93151"/>
                  </a:lnTo>
                  <a:lnTo>
                    <a:pt x="1657209" y="61585"/>
                  </a:lnTo>
                  <a:lnTo>
                    <a:pt x="1693599" y="35749"/>
                  </a:lnTo>
                  <a:lnTo>
                    <a:pt x="1734222" y="16380"/>
                  </a:lnTo>
                  <a:lnTo>
                    <a:pt x="1778343" y="4218"/>
                  </a:lnTo>
                  <a:lnTo>
                    <a:pt x="1825228" y="0"/>
                  </a:lnTo>
                  <a:lnTo>
                    <a:pt x="1872112" y="4218"/>
                  </a:lnTo>
                  <a:lnTo>
                    <a:pt x="1916233" y="16380"/>
                  </a:lnTo>
                  <a:lnTo>
                    <a:pt x="1956857" y="35749"/>
                  </a:lnTo>
                  <a:lnTo>
                    <a:pt x="1993247" y="61585"/>
                  </a:lnTo>
                  <a:lnTo>
                    <a:pt x="2024669" y="93151"/>
                  </a:lnTo>
                  <a:lnTo>
                    <a:pt x="2050387" y="129707"/>
                  </a:lnTo>
                  <a:lnTo>
                    <a:pt x="2069668" y="170516"/>
                  </a:lnTo>
                  <a:lnTo>
                    <a:pt x="2081775" y="214839"/>
                  </a:lnTo>
                  <a:lnTo>
                    <a:pt x="2085975" y="261937"/>
                  </a:lnTo>
                  <a:lnTo>
                    <a:pt x="2081775" y="309035"/>
                  </a:lnTo>
                  <a:lnTo>
                    <a:pt x="2069668" y="353358"/>
                  </a:lnTo>
                  <a:lnTo>
                    <a:pt x="2050387" y="394167"/>
                  </a:lnTo>
                  <a:lnTo>
                    <a:pt x="2024669" y="430723"/>
                  </a:lnTo>
                  <a:lnTo>
                    <a:pt x="1993247" y="462289"/>
                  </a:lnTo>
                  <a:lnTo>
                    <a:pt x="1956857" y="488125"/>
                  </a:lnTo>
                  <a:lnTo>
                    <a:pt x="1916233" y="507494"/>
                  </a:lnTo>
                  <a:lnTo>
                    <a:pt x="1872112" y="519656"/>
                  </a:lnTo>
                  <a:lnTo>
                    <a:pt x="1825228" y="523874"/>
                  </a:lnTo>
                  <a:close/>
                </a:path>
                <a:path w="2085975" h="523875">
                  <a:moveTo>
                    <a:pt x="1042987" y="523874"/>
                  </a:moveTo>
                  <a:lnTo>
                    <a:pt x="996103" y="519656"/>
                  </a:lnTo>
                  <a:lnTo>
                    <a:pt x="951981" y="507494"/>
                  </a:lnTo>
                  <a:lnTo>
                    <a:pt x="911358" y="488125"/>
                  </a:lnTo>
                  <a:lnTo>
                    <a:pt x="874968" y="462289"/>
                  </a:lnTo>
                  <a:lnTo>
                    <a:pt x="843546" y="430723"/>
                  </a:lnTo>
                  <a:lnTo>
                    <a:pt x="817827" y="394167"/>
                  </a:lnTo>
                  <a:lnTo>
                    <a:pt x="798547" y="353358"/>
                  </a:lnTo>
                  <a:lnTo>
                    <a:pt x="786439" y="309035"/>
                  </a:lnTo>
                  <a:lnTo>
                    <a:pt x="782240" y="261937"/>
                  </a:lnTo>
                  <a:lnTo>
                    <a:pt x="786439" y="214839"/>
                  </a:lnTo>
                  <a:lnTo>
                    <a:pt x="798547" y="170516"/>
                  </a:lnTo>
                  <a:lnTo>
                    <a:pt x="817827" y="129707"/>
                  </a:lnTo>
                  <a:lnTo>
                    <a:pt x="843546" y="93151"/>
                  </a:lnTo>
                  <a:lnTo>
                    <a:pt x="874968" y="61585"/>
                  </a:lnTo>
                  <a:lnTo>
                    <a:pt x="911358" y="35749"/>
                  </a:lnTo>
                  <a:lnTo>
                    <a:pt x="951981" y="16380"/>
                  </a:lnTo>
                  <a:lnTo>
                    <a:pt x="996103" y="4218"/>
                  </a:lnTo>
                  <a:lnTo>
                    <a:pt x="1042987" y="0"/>
                  </a:lnTo>
                  <a:lnTo>
                    <a:pt x="1089871" y="4218"/>
                  </a:lnTo>
                  <a:lnTo>
                    <a:pt x="1133993" y="16380"/>
                  </a:lnTo>
                  <a:lnTo>
                    <a:pt x="1174616" y="35749"/>
                  </a:lnTo>
                  <a:lnTo>
                    <a:pt x="1211006" y="61585"/>
                  </a:lnTo>
                  <a:lnTo>
                    <a:pt x="1242428" y="93151"/>
                  </a:lnTo>
                  <a:lnTo>
                    <a:pt x="1268147" y="129707"/>
                  </a:lnTo>
                  <a:lnTo>
                    <a:pt x="1287427" y="170516"/>
                  </a:lnTo>
                  <a:lnTo>
                    <a:pt x="1299535" y="214839"/>
                  </a:lnTo>
                  <a:lnTo>
                    <a:pt x="1303734" y="261937"/>
                  </a:lnTo>
                  <a:lnTo>
                    <a:pt x="1299535" y="309035"/>
                  </a:lnTo>
                  <a:lnTo>
                    <a:pt x="1287427" y="353358"/>
                  </a:lnTo>
                  <a:lnTo>
                    <a:pt x="1268147" y="394167"/>
                  </a:lnTo>
                  <a:lnTo>
                    <a:pt x="1242428" y="430723"/>
                  </a:lnTo>
                  <a:lnTo>
                    <a:pt x="1211006" y="462289"/>
                  </a:lnTo>
                  <a:lnTo>
                    <a:pt x="1174616" y="488125"/>
                  </a:lnTo>
                  <a:lnTo>
                    <a:pt x="1133993" y="507494"/>
                  </a:lnTo>
                  <a:lnTo>
                    <a:pt x="1089871" y="519656"/>
                  </a:lnTo>
                  <a:lnTo>
                    <a:pt x="1042987" y="523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16899" y="1"/>
              <a:ext cx="10471150" cy="10271125"/>
            </a:xfrm>
            <a:custGeom>
              <a:avLst/>
              <a:gdLst/>
              <a:ahLst/>
              <a:cxnLst/>
              <a:rect l="l" t="t" r="r" b="b"/>
              <a:pathLst>
                <a:path w="10471150" h="10271125">
                  <a:moveTo>
                    <a:pt x="0" y="10270926"/>
                  </a:moveTo>
                  <a:lnTo>
                    <a:pt x="0" y="0"/>
                  </a:lnTo>
                  <a:lnTo>
                    <a:pt x="10471100" y="0"/>
                  </a:lnTo>
                  <a:lnTo>
                    <a:pt x="10471100" y="10270926"/>
                  </a:lnTo>
                  <a:lnTo>
                    <a:pt x="0" y="10270926"/>
                  </a:lnTo>
                  <a:close/>
                </a:path>
              </a:pathLst>
            </a:custGeom>
            <a:solidFill>
              <a:srgbClr val="58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3314" y="1818365"/>
              <a:ext cx="4973233" cy="664851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189447" y="1774519"/>
              <a:ext cx="6741795" cy="6736080"/>
            </a:xfrm>
            <a:custGeom>
              <a:avLst/>
              <a:gdLst/>
              <a:ahLst/>
              <a:cxnLst/>
              <a:rect l="l" t="t" r="r" b="b"/>
              <a:pathLst>
                <a:path w="6741795" h="6736080">
                  <a:moveTo>
                    <a:pt x="5060950" y="0"/>
                  </a:moveTo>
                  <a:lnTo>
                    <a:pt x="0" y="0"/>
                  </a:lnTo>
                  <a:lnTo>
                    <a:pt x="0" y="87630"/>
                  </a:lnTo>
                  <a:lnTo>
                    <a:pt x="0" y="6649720"/>
                  </a:lnTo>
                  <a:lnTo>
                    <a:pt x="0" y="6736080"/>
                  </a:lnTo>
                  <a:lnTo>
                    <a:pt x="5060950" y="6736080"/>
                  </a:lnTo>
                  <a:lnTo>
                    <a:pt x="5060950" y="6650266"/>
                  </a:lnTo>
                  <a:lnTo>
                    <a:pt x="5060950" y="6649720"/>
                  </a:lnTo>
                  <a:lnTo>
                    <a:pt x="5060950" y="87706"/>
                  </a:lnTo>
                  <a:lnTo>
                    <a:pt x="4973244" y="87706"/>
                  </a:lnTo>
                  <a:lnTo>
                    <a:pt x="4973244" y="6649720"/>
                  </a:lnTo>
                  <a:lnTo>
                    <a:pt x="87718" y="6649720"/>
                  </a:lnTo>
                  <a:lnTo>
                    <a:pt x="87718" y="87630"/>
                  </a:lnTo>
                  <a:lnTo>
                    <a:pt x="5060950" y="87630"/>
                  </a:lnTo>
                  <a:lnTo>
                    <a:pt x="5060950" y="0"/>
                  </a:lnTo>
                  <a:close/>
                </a:path>
                <a:path w="6741795" h="6736080">
                  <a:moveTo>
                    <a:pt x="6741388" y="6134735"/>
                  </a:moveTo>
                  <a:lnTo>
                    <a:pt x="6738861" y="6087719"/>
                  </a:lnTo>
                  <a:lnTo>
                    <a:pt x="6731432" y="6042177"/>
                  </a:lnTo>
                  <a:lnTo>
                    <a:pt x="6719392" y="5998362"/>
                  </a:lnTo>
                  <a:lnTo>
                    <a:pt x="6702984" y="5956528"/>
                  </a:lnTo>
                  <a:lnTo>
                    <a:pt x="6682473" y="5916968"/>
                  </a:lnTo>
                  <a:lnTo>
                    <a:pt x="6658140" y="5879909"/>
                  </a:lnTo>
                  <a:lnTo>
                    <a:pt x="6630225" y="5845645"/>
                  </a:lnTo>
                  <a:lnTo>
                    <a:pt x="6599009" y="5814428"/>
                  </a:lnTo>
                  <a:lnTo>
                    <a:pt x="6564731" y="5786513"/>
                  </a:lnTo>
                  <a:lnTo>
                    <a:pt x="6527686" y="5762168"/>
                  </a:lnTo>
                  <a:lnTo>
                    <a:pt x="6488112" y="5741657"/>
                  </a:lnTo>
                  <a:lnTo>
                    <a:pt x="6446291" y="5725261"/>
                  </a:lnTo>
                  <a:lnTo>
                    <a:pt x="6402476" y="5713209"/>
                  </a:lnTo>
                  <a:lnTo>
                    <a:pt x="6356921" y="5705792"/>
                  </a:lnTo>
                  <a:lnTo>
                    <a:pt x="6309906" y="5703252"/>
                  </a:lnTo>
                  <a:lnTo>
                    <a:pt x="6262890" y="5705792"/>
                  </a:lnTo>
                  <a:lnTo>
                    <a:pt x="6217348" y="5713209"/>
                  </a:lnTo>
                  <a:lnTo>
                    <a:pt x="6173521" y="5725261"/>
                  </a:lnTo>
                  <a:lnTo>
                    <a:pt x="6131699" y="5741657"/>
                  </a:lnTo>
                  <a:lnTo>
                    <a:pt x="6092126" y="5762168"/>
                  </a:lnTo>
                  <a:lnTo>
                    <a:pt x="6055080" y="5786513"/>
                  </a:lnTo>
                  <a:lnTo>
                    <a:pt x="6020816" y="5814428"/>
                  </a:lnTo>
                  <a:lnTo>
                    <a:pt x="5989586" y="5845645"/>
                  </a:lnTo>
                  <a:lnTo>
                    <a:pt x="5961685" y="5879909"/>
                  </a:lnTo>
                  <a:lnTo>
                    <a:pt x="5937339" y="5916968"/>
                  </a:lnTo>
                  <a:lnTo>
                    <a:pt x="5916828" y="5956528"/>
                  </a:lnTo>
                  <a:lnTo>
                    <a:pt x="5900420" y="5998362"/>
                  </a:lnTo>
                  <a:lnTo>
                    <a:pt x="5888380" y="6042177"/>
                  </a:lnTo>
                  <a:lnTo>
                    <a:pt x="5880963" y="6087719"/>
                  </a:lnTo>
                  <a:lnTo>
                    <a:pt x="5878423" y="6134735"/>
                  </a:lnTo>
                  <a:lnTo>
                    <a:pt x="5880963" y="6181750"/>
                  </a:lnTo>
                  <a:lnTo>
                    <a:pt x="5888380" y="6227305"/>
                  </a:lnTo>
                  <a:lnTo>
                    <a:pt x="5900420" y="6271120"/>
                  </a:lnTo>
                  <a:lnTo>
                    <a:pt x="5916828" y="6312941"/>
                  </a:lnTo>
                  <a:lnTo>
                    <a:pt x="5937339" y="6352514"/>
                  </a:lnTo>
                  <a:lnTo>
                    <a:pt x="5961685" y="6389560"/>
                  </a:lnTo>
                  <a:lnTo>
                    <a:pt x="5989586" y="6423838"/>
                  </a:lnTo>
                  <a:lnTo>
                    <a:pt x="6020816" y="6455054"/>
                  </a:lnTo>
                  <a:lnTo>
                    <a:pt x="6055080" y="6482969"/>
                  </a:lnTo>
                  <a:lnTo>
                    <a:pt x="6092126" y="6507315"/>
                  </a:lnTo>
                  <a:lnTo>
                    <a:pt x="6131699" y="6527813"/>
                  </a:lnTo>
                  <a:lnTo>
                    <a:pt x="6173521" y="6544221"/>
                  </a:lnTo>
                  <a:lnTo>
                    <a:pt x="6217348" y="6556273"/>
                  </a:lnTo>
                  <a:lnTo>
                    <a:pt x="6262890" y="6563690"/>
                  </a:lnTo>
                  <a:lnTo>
                    <a:pt x="6309906" y="6566217"/>
                  </a:lnTo>
                  <a:lnTo>
                    <a:pt x="6356921" y="6563690"/>
                  </a:lnTo>
                  <a:lnTo>
                    <a:pt x="6402476" y="6556273"/>
                  </a:lnTo>
                  <a:lnTo>
                    <a:pt x="6446291" y="6544221"/>
                  </a:lnTo>
                  <a:lnTo>
                    <a:pt x="6488112" y="6527813"/>
                  </a:lnTo>
                  <a:lnTo>
                    <a:pt x="6527686" y="6507315"/>
                  </a:lnTo>
                  <a:lnTo>
                    <a:pt x="6564731" y="6482969"/>
                  </a:lnTo>
                  <a:lnTo>
                    <a:pt x="6599009" y="6455054"/>
                  </a:lnTo>
                  <a:lnTo>
                    <a:pt x="6630225" y="6423838"/>
                  </a:lnTo>
                  <a:lnTo>
                    <a:pt x="6658140" y="6389560"/>
                  </a:lnTo>
                  <a:lnTo>
                    <a:pt x="6682473" y="6352514"/>
                  </a:lnTo>
                  <a:lnTo>
                    <a:pt x="6702984" y="6312941"/>
                  </a:lnTo>
                  <a:lnTo>
                    <a:pt x="6719392" y="6271120"/>
                  </a:lnTo>
                  <a:lnTo>
                    <a:pt x="6731432" y="6227305"/>
                  </a:lnTo>
                  <a:lnTo>
                    <a:pt x="6738861" y="6181750"/>
                  </a:lnTo>
                  <a:lnTo>
                    <a:pt x="6741388" y="6134735"/>
                  </a:lnTo>
                  <a:close/>
                </a:path>
                <a:path w="6741795" h="6736080">
                  <a:moveTo>
                    <a:pt x="6741388" y="3614432"/>
                  </a:moveTo>
                  <a:lnTo>
                    <a:pt x="6738861" y="3567417"/>
                  </a:lnTo>
                  <a:lnTo>
                    <a:pt x="6731432" y="3521862"/>
                  </a:lnTo>
                  <a:lnTo>
                    <a:pt x="6719392" y="3478047"/>
                  </a:lnTo>
                  <a:lnTo>
                    <a:pt x="6702984" y="3436226"/>
                  </a:lnTo>
                  <a:lnTo>
                    <a:pt x="6682473" y="3396653"/>
                  </a:lnTo>
                  <a:lnTo>
                    <a:pt x="6658140" y="3359607"/>
                  </a:lnTo>
                  <a:lnTo>
                    <a:pt x="6630225" y="3325330"/>
                  </a:lnTo>
                  <a:lnTo>
                    <a:pt x="6599009" y="3294113"/>
                  </a:lnTo>
                  <a:lnTo>
                    <a:pt x="6564731" y="3266198"/>
                  </a:lnTo>
                  <a:lnTo>
                    <a:pt x="6527686" y="3241865"/>
                  </a:lnTo>
                  <a:lnTo>
                    <a:pt x="6488112" y="3221355"/>
                  </a:lnTo>
                  <a:lnTo>
                    <a:pt x="6446291" y="3204946"/>
                  </a:lnTo>
                  <a:lnTo>
                    <a:pt x="6402476" y="3192907"/>
                  </a:lnTo>
                  <a:lnTo>
                    <a:pt x="6356921" y="3185477"/>
                  </a:lnTo>
                  <a:lnTo>
                    <a:pt x="6309906" y="3182950"/>
                  </a:lnTo>
                  <a:lnTo>
                    <a:pt x="6262890" y="3185477"/>
                  </a:lnTo>
                  <a:lnTo>
                    <a:pt x="6217348" y="3192907"/>
                  </a:lnTo>
                  <a:lnTo>
                    <a:pt x="6173521" y="3204946"/>
                  </a:lnTo>
                  <a:lnTo>
                    <a:pt x="6131699" y="3221355"/>
                  </a:lnTo>
                  <a:lnTo>
                    <a:pt x="6092126" y="3241865"/>
                  </a:lnTo>
                  <a:lnTo>
                    <a:pt x="6055080" y="3266198"/>
                  </a:lnTo>
                  <a:lnTo>
                    <a:pt x="6020816" y="3294113"/>
                  </a:lnTo>
                  <a:lnTo>
                    <a:pt x="5989586" y="3325330"/>
                  </a:lnTo>
                  <a:lnTo>
                    <a:pt x="5961685" y="3359607"/>
                  </a:lnTo>
                  <a:lnTo>
                    <a:pt x="5937339" y="3396653"/>
                  </a:lnTo>
                  <a:lnTo>
                    <a:pt x="5916828" y="3436226"/>
                  </a:lnTo>
                  <a:lnTo>
                    <a:pt x="5900420" y="3478047"/>
                  </a:lnTo>
                  <a:lnTo>
                    <a:pt x="5888380" y="3521862"/>
                  </a:lnTo>
                  <a:lnTo>
                    <a:pt x="5880963" y="3567417"/>
                  </a:lnTo>
                  <a:lnTo>
                    <a:pt x="5878423" y="3614420"/>
                  </a:lnTo>
                  <a:lnTo>
                    <a:pt x="5880963" y="3661448"/>
                  </a:lnTo>
                  <a:lnTo>
                    <a:pt x="5888380" y="3706990"/>
                  </a:lnTo>
                  <a:lnTo>
                    <a:pt x="5900420" y="3750805"/>
                  </a:lnTo>
                  <a:lnTo>
                    <a:pt x="5916828" y="3792639"/>
                  </a:lnTo>
                  <a:lnTo>
                    <a:pt x="5937339" y="3832212"/>
                  </a:lnTo>
                  <a:lnTo>
                    <a:pt x="5961685" y="3869258"/>
                  </a:lnTo>
                  <a:lnTo>
                    <a:pt x="5989586" y="3903522"/>
                  </a:lnTo>
                  <a:lnTo>
                    <a:pt x="6020816" y="3934752"/>
                  </a:lnTo>
                  <a:lnTo>
                    <a:pt x="6055080" y="3962654"/>
                  </a:lnTo>
                  <a:lnTo>
                    <a:pt x="6092126" y="3987000"/>
                  </a:lnTo>
                  <a:lnTo>
                    <a:pt x="6131699" y="4007510"/>
                  </a:lnTo>
                  <a:lnTo>
                    <a:pt x="6173521" y="4023918"/>
                  </a:lnTo>
                  <a:lnTo>
                    <a:pt x="6217348" y="4035958"/>
                  </a:lnTo>
                  <a:lnTo>
                    <a:pt x="6262890" y="4043375"/>
                  </a:lnTo>
                  <a:lnTo>
                    <a:pt x="6309906" y="4045915"/>
                  </a:lnTo>
                  <a:lnTo>
                    <a:pt x="6356921" y="4043375"/>
                  </a:lnTo>
                  <a:lnTo>
                    <a:pt x="6402476" y="4035958"/>
                  </a:lnTo>
                  <a:lnTo>
                    <a:pt x="6446291" y="4023918"/>
                  </a:lnTo>
                  <a:lnTo>
                    <a:pt x="6488112" y="4007510"/>
                  </a:lnTo>
                  <a:lnTo>
                    <a:pt x="6527686" y="3987000"/>
                  </a:lnTo>
                  <a:lnTo>
                    <a:pt x="6564731" y="3962654"/>
                  </a:lnTo>
                  <a:lnTo>
                    <a:pt x="6599009" y="3934752"/>
                  </a:lnTo>
                  <a:lnTo>
                    <a:pt x="6630225" y="3903522"/>
                  </a:lnTo>
                  <a:lnTo>
                    <a:pt x="6658140" y="3869258"/>
                  </a:lnTo>
                  <a:lnTo>
                    <a:pt x="6682473" y="3832212"/>
                  </a:lnTo>
                  <a:lnTo>
                    <a:pt x="6702984" y="3792639"/>
                  </a:lnTo>
                  <a:lnTo>
                    <a:pt x="6719392" y="3750805"/>
                  </a:lnTo>
                  <a:lnTo>
                    <a:pt x="6731432" y="3706990"/>
                  </a:lnTo>
                  <a:lnTo>
                    <a:pt x="6738861" y="3661448"/>
                  </a:lnTo>
                  <a:lnTo>
                    <a:pt x="6741388" y="3614432"/>
                  </a:lnTo>
                  <a:close/>
                </a:path>
                <a:path w="6741795" h="6736080">
                  <a:moveTo>
                    <a:pt x="6741388" y="1098880"/>
                  </a:moveTo>
                  <a:lnTo>
                    <a:pt x="6738861" y="1051864"/>
                  </a:lnTo>
                  <a:lnTo>
                    <a:pt x="6731432" y="1006322"/>
                  </a:lnTo>
                  <a:lnTo>
                    <a:pt x="6719392" y="962494"/>
                  </a:lnTo>
                  <a:lnTo>
                    <a:pt x="6702984" y="920673"/>
                  </a:lnTo>
                  <a:lnTo>
                    <a:pt x="6682473" y="881100"/>
                  </a:lnTo>
                  <a:lnTo>
                    <a:pt x="6658140" y="844054"/>
                  </a:lnTo>
                  <a:lnTo>
                    <a:pt x="6630225" y="809790"/>
                  </a:lnTo>
                  <a:lnTo>
                    <a:pt x="6599009" y="778560"/>
                  </a:lnTo>
                  <a:lnTo>
                    <a:pt x="6564731" y="750646"/>
                  </a:lnTo>
                  <a:lnTo>
                    <a:pt x="6527686" y="726313"/>
                  </a:lnTo>
                  <a:lnTo>
                    <a:pt x="6488112" y="705802"/>
                  </a:lnTo>
                  <a:lnTo>
                    <a:pt x="6446291" y="689394"/>
                  </a:lnTo>
                  <a:lnTo>
                    <a:pt x="6402476" y="677354"/>
                  </a:lnTo>
                  <a:lnTo>
                    <a:pt x="6356921" y="669925"/>
                  </a:lnTo>
                  <a:lnTo>
                    <a:pt x="6309906" y="667397"/>
                  </a:lnTo>
                  <a:lnTo>
                    <a:pt x="6262890" y="669925"/>
                  </a:lnTo>
                  <a:lnTo>
                    <a:pt x="6217348" y="677354"/>
                  </a:lnTo>
                  <a:lnTo>
                    <a:pt x="6173521" y="689394"/>
                  </a:lnTo>
                  <a:lnTo>
                    <a:pt x="6131699" y="705802"/>
                  </a:lnTo>
                  <a:lnTo>
                    <a:pt x="6092126" y="726313"/>
                  </a:lnTo>
                  <a:lnTo>
                    <a:pt x="6055080" y="750646"/>
                  </a:lnTo>
                  <a:lnTo>
                    <a:pt x="6020816" y="778560"/>
                  </a:lnTo>
                  <a:lnTo>
                    <a:pt x="5989586" y="809790"/>
                  </a:lnTo>
                  <a:lnTo>
                    <a:pt x="5961685" y="844054"/>
                  </a:lnTo>
                  <a:lnTo>
                    <a:pt x="5937339" y="881100"/>
                  </a:lnTo>
                  <a:lnTo>
                    <a:pt x="5916828" y="920673"/>
                  </a:lnTo>
                  <a:lnTo>
                    <a:pt x="5900420" y="962494"/>
                  </a:lnTo>
                  <a:lnTo>
                    <a:pt x="5888380" y="1006322"/>
                  </a:lnTo>
                  <a:lnTo>
                    <a:pt x="5880963" y="1051864"/>
                  </a:lnTo>
                  <a:lnTo>
                    <a:pt x="5878423" y="1098880"/>
                  </a:lnTo>
                  <a:lnTo>
                    <a:pt x="5880963" y="1145895"/>
                  </a:lnTo>
                  <a:lnTo>
                    <a:pt x="5888380" y="1191437"/>
                  </a:lnTo>
                  <a:lnTo>
                    <a:pt x="5900420" y="1235265"/>
                  </a:lnTo>
                  <a:lnTo>
                    <a:pt x="5916828" y="1277086"/>
                  </a:lnTo>
                  <a:lnTo>
                    <a:pt x="5937339" y="1316659"/>
                  </a:lnTo>
                  <a:lnTo>
                    <a:pt x="5961685" y="1353705"/>
                  </a:lnTo>
                  <a:lnTo>
                    <a:pt x="5989586" y="1387970"/>
                  </a:lnTo>
                  <a:lnTo>
                    <a:pt x="6020816" y="1419199"/>
                  </a:lnTo>
                  <a:lnTo>
                    <a:pt x="6055080" y="1447114"/>
                  </a:lnTo>
                  <a:lnTo>
                    <a:pt x="6092126" y="1471447"/>
                  </a:lnTo>
                  <a:lnTo>
                    <a:pt x="6131699" y="1491957"/>
                  </a:lnTo>
                  <a:lnTo>
                    <a:pt x="6173521" y="1508366"/>
                  </a:lnTo>
                  <a:lnTo>
                    <a:pt x="6217348" y="1520405"/>
                  </a:lnTo>
                  <a:lnTo>
                    <a:pt x="6262890" y="1527822"/>
                  </a:lnTo>
                  <a:lnTo>
                    <a:pt x="6309919" y="1530362"/>
                  </a:lnTo>
                  <a:lnTo>
                    <a:pt x="6356921" y="1527822"/>
                  </a:lnTo>
                  <a:lnTo>
                    <a:pt x="6402476" y="1520405"/>
                  </a:lnTo>
                  <a:lnTo>
                    <a:pt x="6446291" y="1508366"/>
                  </a:lnTo>
                  <a:lnTo>
                    <a:pt x="6488112" y="1491957"/>
                  </a:lnTo>
                  <a:lnTo>
                    <a:pt x="6527686" y="1471447"/>
                  </a:lnTo>
                  <a:lnTo>
                    <a:pt x="6564731" y="1447114"/>
                  </a:lnTo>
                  <a:lnTo>
                    <a:pt x="6599009" y="1419199"/>
                  </a:lnTo>
                  <a:lnTo>
                    <a:pt x="6630225" y="1387970"/>
                  </a:lnTo>
                  <a:lnTo>
                    <a:pt x="6658140" y="1353705"/>
                  </a:lnTo>
                  <a:lnTo>
                    <a:pt x="6682473" y="1316659"/>
                  </a:lnTo>
                  <a:lnTo>
                    <a:pt x="6702984" y="1277086"/>
                  </a:lnTo>
                  <a:lnTo>
                    <a:pt x="6719392" y="1235265"/>
                  </a:lnTo>
                  <a:lnTo>
                    <a:pt x="6731432" y="1191437"/>
                  </a:lnTo>
                  <a:lnTo>
                    <a:pt x="6738861" y="1145895"/>
                  </a:lnTo>
                  <a:lnTo>
                    <a:pt x="6741388" y="10988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232347" y="4854565"/>
            <a:ext cx="3076575" cy="958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650" b="1" spc="-3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50" b="1" spc="-28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650" b="1" spc="-1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50" b="1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50" b="1" spc="-45" dirty="0">
                <a:solidFill>
                  <a:srgbClr val="FFFFFF"/>
                </a:solidFill>
                <a:latin typeface="Verdana"/>
                <a:cs typeface="Verdana"/>
              </a:rPr>
              <a:t>–</a:t>
            </a:r>
            <a:r>
              <a:rPr sz="2650" b="1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50" b="1" spc="-3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50" b="1" spc="-225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2650" b="1" spc="-6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650" b="1" spc="-13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650" b="1" spc="-1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50" b="1" spc="-1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50" b="1" spc="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50" b="1" spc="-14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650" b="1" spc="-1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50" b="1" spc="-35" dirty="0">
                <a:solidFill>
                  <a:srgbClr val="FFFFFF"/>
                </a:solidFill>
                <a:latin typeface="Verdana"/>
                <a:cs typeface="Verdana"/>
              </a:rPr>
              <a:t>y  </a:t>
            </a:r>
            <a:r>
              <a:rPr sz="2650" b="1" spc="-28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650" b="1" spc="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50" b="1" spc="-1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50" b="1" spc="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50" b="1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50" b="1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50" b="1" spc="-1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50" b="1" spc="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50" b="1" spc="-13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650" b="1" spc="-6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650" b="1" spc="-1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50" b="1" spc="-1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50" b="1" spc="-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6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232347" y="2402144"/>
            <a:ext cx="3616325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-28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650" b="1" spc="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50" b="1" spc="-1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50" b="1" spc="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50" b="1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50" b="1" spc="-29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650" b="1" spc="-1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50" b="1" spc="-1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50" b="1" spc="254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650" b="1" spc="-6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650" b="1" spc="-1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50" b="1" spc="-1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50" b="1" spc="3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650" b="1" spc="-1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50" b="1" spc="-100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2650" b="1" spc="-1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50" b="1" spc="-1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50" b="1" spc="-5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endParaRPr sz="26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232347" y="7669764"/>
            <a:ext cx="2303780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-100" dirty="0">
                <a:solidFill>
                  <a:srgbClr val="FFFFFF"/>
                </a:solidFill>
                <a:latin typeface="Verdana"/>
                <a:cs typeface="Verdana"/>
              </a:rPr>
              <a:t>Visualisation</a:t>
            </a:r>
            <a:endParaRPr sz="265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520599" y="1433534"/>
            <a:ext cx="3546475" cy="519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50" spc="245" dirty="0">
                <a:solidFill>
                  <a:srgbClr val="122F34"/>
                </a:solidFill>
                <a:latin typeface="Microsoft Sans Serif"/>
                <a:cs typeface="Microsoft Sans Serif"/>
              </a:rPr>
              <a:t>PROJECT</a:t>
            </a:r>
            <a:r>
              <a:rPr sz="3250" spc="150" dirty="0">
                <a:solidFill>
                  <a:srgbClr val="122F34"/>
                </a:solidFill>
                <a:latin typeface="Microsoft Sans Serif"/>
                <a:cs typeface="Microsoft Sans Serif"/>
              </a:rPr>
              <a:t> </a:t>
            </a:r>
            <a:r>
              <a:rPr sz="3250" spc="300" dirty="0">
                <a:solidFill>
                  <a:srgbClr val="122F34"/>
                </a:solidFill>
                <a:latin typeface="Microsoft Sans Serif"/>
                <a:cs typeface="Microsoft Sans Serif"/>
              </a:rPr>
              <a:t>PLAN</a:t>
            </a:r>
            <a:endParaRPr sz="32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989" y="1089164"/>
            <a:ext cx="6252210" cy="624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00" b="1" spc="135" dirty="0">
                <a:solidFill>
                  <a:srgbClr val="583C8F"/>
                </a:solidFill>
                <a:latin typeface="Arial"/>
                <a:cs typeface="Arial"/>
              </a:rPr>
              <a:t>DATA</a:t>
            </a:r>
            <a:r>
              <a:rPr sz="3900" b="1" spc="-50" dirty="0">
                <a:solidFill>
                  <a:srgbClr val="583C8F"/>
                </a:solidFill>
                <a:latin typeface="Arial"/>
                <a:cs typeface="Arial"/>
              </a:rPr>
              <a:t> </a:t>
            </a:r>
            <a:r>
              <a:rPr sz="3900" b="1" spc="80" dirty="0">
                <a:solidFill>
                  <a:srgbClr val="583C8F"/>
                </a:solidFill>
                <a:latin typeface="Arial"/>
                <a:cs typeface="Arial"/>
              </a:rPr>
              <a:t>PRE-PROCESSING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7648" y="8507396"/>
            <a:ext cx="2085975" cy="523875"/>
          </a:xfrm>
          <a:custGeom>
            <a:avLst/>
            <a:gdLst/>
            <a:ahLst/>
            <a:cxnLst/>
            <a:rect l="l" t="t" r="r" b="b"/>
            <a:pathLst>
              <a:path w="2085975" h="523875">
                <a:moveTo>
                  <a:pt x="260746" y="523874"/>
                </a:moveTo>
                <a:lnTo>
                  <a:pt x="213862" y="519656"/>
                </a:lnTo>
                <a:lnTo>
                  <a:pt x="169741" y="507494"/>
                </a:lnTo>
                <a:lnTo>
                  <a:pt x="129117" y="488125"/>
                </a:lnTo>
                <a:lnTo>
                  <a:pt x="92727" y="462289"/>
                </a:lnTo>
                <a:lnTo>
                  <a:pt x="61305" y="430723"/>
                </a:lnTo>
                <a:lnTo>
                  <a:pt x="35587" y="394167"/>
                </a:lnTo>
                <a:lnTo>
                  <a:pt x="16306" y="353358"/>
                </a:lnTo>
                <a:lnTo>
                  <a:pt x="4199" y="309035"/>
                </a:lnTo>
                <a:lnTo>
                  <a:pt x="0" y="261937"/>
                </a:lnTo>
                <a:lnTo>
                  <a:pt x="4199" y="214839"/>
                </a:lnTo>
                <a:lnTo>
                  <a:pt x="16306" y="170516"/>
                </a:lnTo>
                <a:lnTo>
                  <a:pt x="35587" y="129707"/>
                </a:lnTo>
                <a:lnTo>
                  <a:pt x="61305" y="93151"/>
                </a:lnTo>
                <a:lnTo>
                  <a:pt x="92727" y="61585"/>
                </a:lnTo>
                <a:lnTo>
                  <a:pt x="129117" y="35749"/>
                </a:lnTo>
                <a:lnTo>
                  <a:pt x="169741" y="16380"/>
                </a:lnTo>
                <a:lnTo>
                  <a:pt x="213862" y="4218"/>
                </a:lnTo>
                <a:lnTo>
                  <a:pt x="260746" y="0"/>
                </a:lnTo>
                <a:lnTo>
                  <a:pt x="307631" y="4218"/>
                </a:lnTo>
                <a:lnTo>
                  <a:pt x="351752" y="16380"/>
                </a:lnTo>
                <a:lnTo>
                  <a:pt x="392375" y="35749"/>
                </a:lnTo>
                <a:lnTo>
                  <a:pt x="428765" y="61585"/>
                </a:lnTo>
                <a:lnTo>
                  <a:pt x="460187" y="93151"/>
                </a:lnTo>
                <a:lnTo>
                  <a:pt x="485906" y="129707"/>
                </a:lnTo>
                <a:lnTo>
                  <a:pt x="505187" y="170516"/>
                </a:lnTo>
                <a:lnTo>
                  <a:pt x="517294" y="214839"/>
                </a:lnTo>
                <a:lnTo>
                  <a:pt x="521493" y="261937"/>
                </a:lnTo>
                <a:lnTo>
                  <a:pt x="517294" y="309035"/>
                </a:lnTo>
                <a:lnTo>
                  <a:pt x="505187" y="353358"/>
                </a:lnTo>
                <a:lnTo>
                  <a:pt x="485906" y="394167"/>
                </a:lnTo>
                <a:lnTo>
                  <a:pt x="460187" y="430723"/>
                </a:lnTo>
                <a:lnTo>
                  <a:pt x="428765" y="462289"/>
                </a:lnTo>
                <a:lnTo>
                  <a:pt x="392375" y="488125"/>
                </a:lnTo>
                <a:lnTo>
                  <a:pt x="351752" y="507494"/>
                </a:lnTo>
                <a:lnTo>
                  <a:pt x="307631" y="519656"/>
                </a:lnTo>
                <a:lnTo>
                  <a:pt x="260746" y="523874"/>
                </a:lnTo>
                <a:close/>
              </a:path>
              <a:path w="2085975" h="523875">
                <a:moveTo>
                  <a:pt x="1825228" y="523874"/>
                </a:moveTo>
                <a:lnTo>
                  <a:pt x="1778343" y="519656"/>
                </a:lnTo>
                <a:lnTo>
                  <a:pt x="1734222" y="507494"/>
                </a:lnTo>
                <a:lnTo>
                  <a:pt x="1693599" y="488125"/>
                </a:lnTo>
                <a:lnTo>
                  <a:pt x="1657209" y="462289"/>
                </a:lnTo>
                <a:lnTo>
                  <a:pt x="1625787" y="430723"/>
                </a:lnTo>
                <a:lnTo>
                  <a:pt x="1600068" y="394167"/>
                </a:lnTo>
                <a:lnTo>
                  <a:pt x="1580787" y="353358"/>
                </a:lnTo>
                <a:lnTo>
                  <a:pt x="1568680" y="309035"/>
                </a:lnTo>
                <a:lnTo>
                  <a:pt x="1564481" y="261937"/>
                </a:lnTo>
                <a:lnTo>
                  <a:pt x="1568680" y="214839"/>
                </a:lnTo>
                <a:lnTo>
                  <a:pt x="1580787" y="170516"/>
                </a:lnTo>
                <a:lnTo>
                  <a:pt x="1600068" y="129707"/>
                </a:lnTo>
                <a:lnTo>
                  <a:pt x="1625787" y="93151"/>
                </a:lnTo>
                <a:lnTo>
                  <a:pt x="1657209" y="61585"/>
                </a:lnTo>
                <a:lnTo>
                  <a:pt x="1693599" y="35749"/>
                </a:lnTo>
                <a:lnTo>
                  <a:pt x="1734222" y="16380"/>
                </a:lnTo>
                <a:lnTo>
                  <a:pt x="1778343" y="4218"/>
                </a:lnTo>
                <a:lnTo>
                  <a:pt x="1825228" y="0"/>
                </a:lnTo>
                <a:lnTo>
                  <a:pt x="1872112" y="4218"/>
                </a:lnTo>
                <a:lnTo>
                  <a:pt x="1916233" y="16380"/>
                </a:lnTo>
                <a:lnTo>
                  <a:pt x="1956857" y="35749"/>
                </a:lnTo>
                <a:lnTo>
                  <a:pt x="1993247" y="61585"/>
                </a:lnTo>
                <a:lnTo>
                  <a:pt x="2024669" y="93151"/>
                </a:lnTo>
                <a:lnTo>
                  <a:pt x="2050387" y="129707"/>
                </a:lnTo>
                <a:lnTo>
                  <a:pt x="2069668" y="170516"/>
                </a:lnTo>
                <a:lnTo>
                  <a:pt x="2081775" y="214839"/>
                </a:lnTo>
                <a:lnTo>
                  <a:pt x="2085975" y="261937"/>
                </a:lnTo>
                <a:lnTo>
                  <a:pt x="2081775" y="309035"/>
                </a:lnTo>
                <a:lnTo>
                  <a:pt x="2069668" y="353358"/>
                </a:lnTo>
                <a:lnTo>
                  <a:pt x="2050387" y="394167"/>
                </a:lnTo>
                <a:lnTo>
                  <a:pt x="2024669" y="430723"/>
                </a:lnTo>
                <a:lnTo>
                  <a:pt x="1993247" y="462289"/>
                </a:lnTo>
                <a:lnTo>
                  <a:pt x="1956857" y="488125"/>
                </a:lnTo>
                <a:lnTo>
                  <a:pt x="1916233" y="507494"/>
                </a:lnTo>
                <a:lnTo>
                  <a:pt x="1872112" y="519656"/>
                </a:lnTo>
                <a:lnTo>
                  <a:pt x="1825228" y="523874"/>
                </a:lnTo>
                <a:close/>
              </a:path>
              <a:path w="2085975" h="523875">
                <a:moveTo>
                  <a:pt x="1042987" y="523874"/>
                </a:moveTo>
                <a:lnTo>
                  <a:pt x="996103" y="519656"/>
                </a:lnTo>
                <a:lnTo>
                  <a:pt x="951981" y="507494"/>
                </a:lnTo>
                <a:lnTo>
                  <a:pt x="911358" y="488125"/>
                </a:lnTo>
                <a:lnTo>
                  <a:pt x="874968" y="462289"/>
                </a:lnTo>
                <a:lnTo>
                  <a:pt x="843546" y="430723"/>
                </a:lnTo>
                <a:lnTo>
                  <a:pt x="817827" y="394167"/>
                </a:lnTo>
                <a:lnTo>
                  <a:pt x="798547" y="353358"/>
                </a:lnTo>
                <a:lnTo>
                  <a:pt x="786439" y="309035"/>
                </a:lnTo>
                <a:lnTo>
                  <a:pt x="782240" y="261937"/>
                </a:lnTo>
                <a:lnTo>
                  <a:pt x="786439" y="214839"/>
                </a:lnTo>
                <a:lnTo>
                  <a:pt x="798547" y="170516"/>
                </a:lnTo>
                <a:lnTo>
                  <a:pt x="817827" y="129707"/>
                </a:lnTo>
                <a:lnTo>
                  <a:pt x="843546" y="93151"/>
                </a:lnTo>
                <a:lnTo>
                  <a:pt x="874968" y="61585"/>
                </a:lnTo>
                <a:lnTo>
                  <a:pt x="911358" y="35749"/>
                </a:lnTo>
                <a:lnTo>
                  <a:pt x="951981" y="16380"/>
                </a:lnTo>
                <a:lnTo>
                  <a:pt x="996103" y="4218"/>
                </a:lnTo>
                <a:lnTo>
                  <a:pt x="1042987" y="0"/>
                </a:lnTo>
                <a:lnTo>
                  <a:pt x="1089871" y="4218"/>
                </a:lnTo>
                <a:lnTo>
                  <a:pt x="1133993" y="16380"/>
                </a:lnTo>
                <a:lnTo>
                  <a:pt x="1174616" y="35749"/>
                </a:lnTo>
                <a:lnTo>
                  <a:pt x="1211006" y="61585"/>
                </a:lnTo>
                <a:lnTo>
                  <a:pt x="1242428" y="93151"/>
                </a:lnTo>
                <a:lnTo>
                  <a:pt x="1268147" y="129707"/>
                </a:lnTo>
                <a:lnTo>
                  <a:pt x="1287427" y="170516"/>
                </a:lnTo>
                <a:lnTo>
                  <a:pt x="1299535" y="214839"/>
                </a:lnTo>
                <a:lnTo>
                  <a:pt x="1303734" y="261937"/>
                </a:lnTo>
                <a:lnTo>
                  <a:pt x="1299535" y="309035"/>
                </a:lnTo>
                <a:lnTo>
                  <a:pt x="1287427" y="353358"/>
                </a:lnTo>
                <a:lnTo>
                  <a:pt x="1268147" y="394167"/>
                </a:lnTo>
                <a:lnTo>
                  <a:pt x="1242428" y="430723"/>
                </a:lnTo>
                <a:lnTo>
                  <a:pt x="1211006" y="462289"/>
                </a:lnTo>
                <a:lnTo>
                  <a:pt x="1174616" y="488125"/>
                </a:lnTo>
                <a:lnTo>
                  <a:pt x="1133993" y="507494"/>
                </a:lnTo>
                <a:lnTo>
                  <a:pt x="1089871" y="519656"/>
                </a:lnTo>
                <a:lnTo>
                  <a:pt x="1042987" y="523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781288" y="0"/>
            <a:ext cx="10506710" cy="10271125"/>
            <a:chOff x="7781288" y="0"/>
            <a:chExt cx="10506710" cy="10271125"/>
          </a:xfrm>
        </p:grpSpPr>
        <p:sp>
          <p:nvSpPr>
            <p:cNvPr id="5" name="object 5"/>
            <p:cNvSpPr/>
            <p:nvPr/>
          </p:nvSpPr>
          <p:spPr>
            <a:xfrm>
              <a:off x="7781288" y="0"/>
              <a:ext cx="10506710" cy="10271125"/>
            </a:xfrm>
            <a:custGeom>
              <a:avLst/>
              <a:gdLst/>
              <a:ahLst/>
              <a:cxnLst/>
              <a:rect l="l" t="t" r="r" b="b"/>
              <a:pathLst>
                <a:path w="10506710" h="10271125">
                  <a:moveTo>
                    <a:pt x="0" y="0"/>
                  </a:moveTo>
                  <a:lnTo>
                    <a:pt x="10506711" y="0"/>
                  </a:lnTo>
                  <a:lnTo>
                    <a:pt x="10506711" y="10270926"/>
                  </a:lnTo>
                  <a:lnTo>
                    <a:pt x="0" y="10270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067870" y="2441917"/>
              <a:ext cx="862965" cy="5899150"/>
            </a:xfrm>
            <a:custGeom>
              <a:avLst/>
              <a:gdLst/>
              <a:ahLst/>
              <a:cxnLst/>
              <a:rect l="l" t="t" r="r" b="b"/>
              <a:pathLst>
                <a:path w="862965" h="5899150">
                  <a:moveTo>
                    <a:pt x="862965" y="5467337"/>
                  </a:moveTo>
                  <a:lnTo>
                    <a:pt x="860437" y="5420322"/>
                  </a:lnTo>
                  <a:lnTo>
                    <a:pt x="853008" y="5374779"/>
                  </a:lnTo>
                  <a:lnTo>
                    <a:pt x="840968" y="5330964"/>
                  </a:lnTo>
                  <a:lnTo>
                    <a:pt x="824560" y="5289131"/>
                  </a:lnTo>
                  <a:lnTo>
                    <a:pt x="804049" y="5249557"/>
                  </a:lnTo>
                  <a:lnTo>
                    <a:pt x="779716" y="5212512"/>
                  </a:lnTo>
                  <a:lnTo>
                    <a:pt x="751801" y="5178247"/>
                  </a:lnTo>
                  <a:lnTo>
                    <a:pt x="720585" y="5147018"/>
                  </a:lnTo>
                  <a:lnTo>
                    <a:pt x="686308" y="5119116"/>
                  </a:lnTo>
                  <a:lnTo>
                    <a:pt x="649262" y="5094770"/>
                  </a:lnTo>
                  <a:lnTo>
                    <a:pt x="609688" y="5074259"/>
                  </a:lnTo>
                  <a:lnTo>
                    <a:pt x="567867" y="5057851"/>
                  </a:lnTo>
                  <a:lnTo>
                    <a:pt x="524052" y="5045811"/>
                  </a:lnTo>
                  <a:lnTo>
                    <a:pt x="478497" y="5038395"/>
                  </a:lnTo>
                  <a:lnTo>
                    <a:pt x="431482" y="5035855"/>
                  </a:lnTo>
                  <a:lnTo>
                    <a:pt x="384467" y="5038395"/>
                  </a:lnTo>
                  <a:lnTo>
                    <a:pt x="338924" y="5045811"/>
                  </a:lnTo>
                  <a:lnTo>
                    <a:pt x="295097" y="5057851"/>
                  </a:lnTo>
                  <a:lnTo>
                    <a:pt x="253276" y="5074259"/>
                  </a:lnTo>
                  <a:lnTo>
                    <a:pt x="213702" y="5094770"/>
                  </a:lnTo>
                  <a:lnTo>
                    <a:pt x="176657" y="5119116"/>
                  </a:lnTo>
                  <a:lnTo>
                    <a:pt x="142392" y="5147018"/>
                  </a:lnTo>
                  <a:lnTo>
                    <a:pt x="111163" y="5178247"/>
                  </a:lnTo>
                  <a:lnTo>
                    <a:pt x="83261" y="5212512"/>
                  </a:lnTo>
                  <a:lnTo>
                    <a:pt x="58915" y="5249557"/>
                  </a:lnTo>
                  <a:lnTo>
                    <a:pt x="38404" y="5289131"/>
                  </a:lnTo>
                  <a:lnTo>
                    <a:pt x="21996" y="5330964"/>
                  </a:lnTo>
                  <a:lnTo>
                    <a:pt x="9956" y="5374779"/>
                  </a:lnTo>
                  <a:lnTo>
                    <a:pt x="2540" y="5420322"/>
                  </a:lnTo>
                  <a:lnTo>
                    <a:pt x="0" y="5467337"/>
                  </a:lnTo>
                  <a:lnTo>
                    <a:pt x="2540" y="5514352"/>
                  </a:lnTo>
                  <a:lnTo>
                    <a:pt x="9956" y="5559907"/>
                  </a:lnTo>
                  <a:lnTo>
                    <a:pt x="21996" y="5603722"/>
                  </a:lnTo>
                  <a:lnTo>
                    <a:pt x="38404" y="5645543"/>
                  </a:lnTo>
                  <a:lnTo>
                    <a:pt x="58915" y="5685117"/>
                  </a:lnTo>
                  <a:lnTo>
                    <a:pt x="83261" y="5722163"/>
                  </a:lnTo>
                  <a:lnTo>
                    <a:pt x="111163" y="5756440"/>
                  </a:lnTo>
                  <a:lnTo>
                    <a:pt x="142392" y="5787656"/>
                  </a:lnTo>
                  <a:lnTo>
                    <a:pt x="176657" y="5815571"/>
                  </a:lnTo>
                  <a:lnTo>
                    <a:pt x="213702" y="5839904"/>
                  </a:lnTo>
                  <a:lnTo>
                    <a:pt x="253276" y="5860415"/>
                  </a:lnTo>
                  <a:lnTo>
                    <a:pt x="295097" y="5876823"/>
                  </a:lnTo>
                  <a:lnTo>
                    <a:pt x="338924" y="5888863"/>
                  </a:lnTo>
                  <a:lnTo>
                    <a:pt x="384467" y="5896292"/>
                  </a:lnTo>
                  <a:lnTo>
                    <a:pt x="431482" y="5898820"/>
                  </a:lnTo>
                  <a:lnTo>
                    <a:pt x="478497" y="5896292"/>
                  </a:lnTo>
                  <a:lnTo>
                    <a:pt x="524052" y="5888863"/>
                  </a:lnTo>
                  <a:lnTo>
                    <a:pt x="567867" y="5876823"/>
                  </a:lnTo>
                  <a:lnTo>
                    <a:pt x="609688" y="5860415"/>
                  </a:lnTo>
                  <a:lnTo>
                    <a:pt x="649262" y="5839904"/>
                  </a:lnTo>
                  <a:lnTo>
                    <a:pt x="686308" y="5815571"/>
                  </a:lnTo>
                  <a:lnTo>
                    <a:pt x="720585" y="5787656"/>
                  </a:lnTo>
                  <a:lnTo>
                    <a:pt x="751801" y="5756440"/>
                  </a:lnTo>
                  <a:lnTo>
                    <a:pt x="779716" y="5722163"/>
                  </a:lnTo>
                  <a:lnTo>
                    <a:pt x="804049" y="5685117"/>
                  </a:lnTo>
                  <a:lnTo>
                    <a:pt x="824560" y="5645543"/>
                  </a:lnTo>
                  <a:lnTo>
                    <a:pt x="840968" y="5603722"/>
                  </a:lnTo>
                  <a:lnTo>
                    <a:pt x="853008" y="5559907"/>
                  </a:lnTo>
                  <a:lnTo>
                    <a:pt x="860437" y="5514352"/>
                  </a:lnTo>
                  <a:lnTo>
                    <a:pt x="862965" y="5467337"/>
                  </a:lnTo>
                  <a:close/>
                </a:path>
                <a:path w="862965" h="5899150">
                  <a:moveTo>
                    <a:pt x="862965" y="2947035"/>
                  </a:moveTo>
                  <a:lnTo>
                    <a:pt x="860437" y="2900019"/>
                  </a:lnTo>
                  <a:lnTo>
                    <a:pt x="853008" y="2854464"/>
                  </a:lnTo>
                  <a:lnTo>
                    <a:pt x="840968" y="2810649"/>
                  </a:lnTo>
                  <a:lnTo>
                    <a:pt x="824560" y="2768828"/>
                  </a:lnTo>
                  <a:lnTo>
                    <a:pt x="804049" y="2729255"/>
                  </a:lnTo>
                  <a:lnTo>
                    <a:pt x="779716" y="2692209"/>
                  </a:lnTo>
                  <a:lnTo>
                    <a:pt x="751801" y="2657932"/>
                  </a:lnTo>
                  <a:lnTo>
                    <a:pt x="720585" y="2626715"/>
                  </a:lnTo>
                  <a:lnTo>
                    <a:pt x="686308" y="2598801"/>
                  </a:lnTo>
                  <a:lnTo>
                    <a:pt x="649262" y="2574455"/>
                  </a:lnTo>
                  <a:lnTo>
                    <a:pt x="609688" y="2553957"/>
                  </a:lnTo>
                  <a:lnTo>
                    <a:pt x="567867" y="2537549"/>
                  </a:lnTo>
                  <a:lnTo>
                    <a:pt x="524052" y="2525496"/>
                  </a:lnTo>
                  <a:lnTo>
                    <a:pt x="478497" y="2518079"/>
                  </a:lnTo>
                  <a:lnTo>
                    <a:pt x="431482" y="2515552"/>
                  </a:lnTo>
                  <a:lnTo>
                    <a:pt x="384467" y="2518079"/>
                  </a:lnTo>
                  <a:lnTo>
                    <a:pt x="338924" y="2525496"/>
                  </a:lnTo>
                  <a:lnTo>
                    <a:pt x="295097" y="2537549"/>
                  </a:lnTo>
                  <a:lnTo>
                    <a:pt x="253276" y="2553957"/>
                  </a:lnTo>
                  <a:lnTo>
                    <a:pt x="213702" y="2574455"/>
                  </a:lnTo>
                  <a:lnTo>
                    <a:pt x="176657" y="2598801"/>
                  </a:lnTo>
                  <a:lnTo>
                    <a:pt x="142392" y="2626715"/>
                  </a:lnTo>
                  <a:lnTo>
                    <a:pt x="111163" y="2657932"/>
                  </a:lnTo>
                  <a:lnTo>
                    <a:pt x="83261" y="2692209"/>
                  </a:lnTo>
                  <a:lnTo>
                    <a:pt x="58915" y="2729255"/>
                  </a:lnTo>
                  <a:lnTo>
                    <a:pt x="38404" y="2768828"/>
                  </a:lnTo>
                  <a:lnTo>
                    <a:pt x="21996" y="2810649"/>
                  </a:lnTo>
                  <a:lnTo>
                    <a:pt x="9956" y="2854464"/>
                  </a:lnTo>
                  <a:lnTo>
                    <a:pt x="2540" y="2900019"/>
                  </a:lnTo>
                  <a:lnTo>
                    <a:pt x="0" y="2947022"/>
                  </a:lnTo>
                  <a:lnTo>
                    <a:pt x="2540" y="2994050"/>
                  </a:lnTo>
                  <a:lnTo>
                    <a:pt x="9956" y="3039592"/>
                  </a:lnTo>
                  <a:lnTo>
                    <a:pt x="21996" y="3083407"/>
                  </a:lnTo>
                  <a:lnTo>
                    <a:pt x="38404" y="3125241"/>
                  </a:lnTo>
                  <a:lnTo>
                    <a:pt x="58915" y="3164802"/>
                  </a:lnTo>
                  <a:lnTo>
                    <a:pt x="83261" y="3201860"/>
                  </a:lnTo>
                  <a:lnTo>
                    <a:pt x="111163" y="3236125"/>
                  </a:lnTo>
                  <a:lnTo>
                    <a:pt x="142392" y="3267341"/>
                  </a:lnTo>
                  <a:lnTo>
                    <a:pt x="176657" y="3295256"/>
                  </a:lnTo>
                  <a:lnTo>
                    <a:pt x="213702" y="3319602"/>
                  </a:lnTo>
                  <a:lnTo>
                    <a:pt x="253276" y="3340112"/>
                  </a:lnTo>
                  <a:lnTo>
                    <a:pt x="295097" y="3356508"/>
                  </a:lnTo>
                  <a:lnTo>
                    <a:pt x="338924" y="3368560"/>
                  </a:lnTo>
                  <a:lnTo>
                    <a:pt x="384467" y="3375977"/>
                  </a:lnTo>
                  <a:lnTo>
                    <a:pt x="431482" y="3378517"/>
                  </a:lnTo>
                  <a:lnTo>
                    <a:pt x="478497" y="3375977"/>
                  </a:lnTo>
                  <a:lnTo>
                    <a:pt x="524052" y="3368560"/>
                  </a:lnTo>
                  <a:lnTo>
                    <a:pt x="567867" y="3356508"/>
                  </a:lnTo>
                  <a:lnTo>
                    <a:pt x="609688" y="3340112"/>
                  </a:lnTo>
                  <a:lnTo>
                    <a:pt x="649262" y="3319602"/>
                  </a:lnTo>
                  <a:lnTo>
                    <a:pt x="686308" y="3295256"/>
                  </a:lnTo>
                  <a:lnTo>
                    <a:pt x="720585" y="3267341"/>
                  </a:lnTo>
                  <a:lnTo>
                    <a:pt x="751801" y="3236125"/>
                  </a:lnTo>
                  <a:lnTo>
                    <a:pt x="779716" y="3201860"/>
                  </a:lnTo>
                  <a:lnTo>
                    <a:pt x="804049" y="3164802"/>
                  </a:lnTo>
                  <a:lnTo>
                    <a:pt x="824560" y="3125241"/>
                  </a:lnTo>
                  <a:lnTo>
                    <a:pt x="840968" y="3083407"/>
                  </a:lnTo>
                  <a:lnTo>
                    <a:pt x="853008" y="3039592"/>
                  </a:lnTo>
                  <a:lnTo>
                    <a:pt x="860437" y="2994050"/>
                  </a:lnTo>
                  <a:lnTo>
                    <a:pt x="862965" y="2947035"/>
                  </a:lnTo>
                  <a:close/>
                </a:path>
                <a:path w="862965" h="5899150">
                  <a:moveTo>
                    <a:pt x="862965" y="431482"/>
                  </a:moveTo>
                  <a:lnTo>
                    <a:pt x="860437" y="384467"/>
                  </a:lnTo>
                  <a:lnTo>
                    <a:pt x="853008" y="338924"/>
                  </a:lnTo>
                  <a:lnTo>
                    <a:pt x="840968" y="295097"/>
                  </a:lnTo>
                  <a:lnTo>
                    <a:pt x="824560" y="253276"/>
                  </a:lnTo>
                  <a:lnTo>
                    <a:pt x="804049" y="213702"/>
                  </a:lnTo>
                  <a:lnTo>
                    <a:pt x="779716" y="176657"/>
                  </a:lnTo>
                  <a:lnTo>
                    <a:pt x="751801" y="142392"/>
                  </a:lnTo>
                  <a:lnTo>
                    <a:pt x="720585" y="111163"/>
                  </a:lnTo>
                  <a:lnTo>
                    <a:pt x="686308" y="83248"/>
                  </a:lnTo>
                  <a:lnTo>
                    <a:pt x="649262" y="58915"/>
                  </a:lnTo>
                  <a:lnTo>
                    <a:pt x="609688" y="38404"/>
                  </a:lnTo>
                  <a:lnTo>
                    <a:pt x="567867" y="21996"/>
                  </a:lnTo>
                  <a:lnTo>
                    <a:pt x="524052" y="9956"/>
                  </a:lnTo>
                  <a:lnTo>
                    <a:pt x="478497" y="2527"/>
                  </a:lnTo>
                  <a:lnTo>
                    <a:pt x="431482" y="0"/>
                  </a:lnTo>
                  <a:lnTo>
                    <a:pt x="384467" y="2527"/>
                  </a:lnTo>
                  <a:lnTo>
                    <a:pt x="338924" y="9956"/>
                  </a:lnTo>
                  <a:lnTo>
                    <a:pt x="295097" y="21996"/>
                  </a:lnTo>
                  <a:lnTo>
                    <a:pt x="253276" y="38404"/>
                  </a:lnTo>
                  <a:lnTo>
                    <a:pt x="213702" y="58915"/>
                  </a:lnTo>
                  <a:lnTo>
                    <a:pt x="176657" y="83248"/>
                  </a:lnTo>
                  <a:lnTo>
                    <a:pt x="142392" y="111163"/>
                  </a:lnTo>
                  <a:lnTo>
                    <a:pt x="111163" y="142392"/>
                  </a:lnTo>
                  <a:lnTo>
                    <a:pt x="83261" y="176657"/>
                  </a:lnTo>
                  <a:lnTo>
                    <a:pt x="58915" y="213702"/>
                  </a:lnTo>
                  <a:lnTo>
                    <a:pt x="38404" y="253276"/>
                  </a:lnTo>
                  <a:lnTo>
                    <a:pt x="21996" y="295097"/>
                  </a:lnTo>
                  <a:lnTo>
                    <a:pt x="9956" y="338924"/>
                  </a:lnTo>
                  <a:lnTo>
                    <a:pt x="2540" y="384467"/>
                  </a:lnTo>
                  <a:lnTo>
                    <a:pt x="0" y="431482"/>
                  </a:lnTo>
                  <a:lnTo>
                    <a:pt x="2540" y="478497"/>
                  </a:lnTo>
                  <a:lnTo>
                    <a:pt x="9956" y="524040"/>
                  </a:lnTo>
                  <a:lnTo>
                    <a:pt x="21996" y="567867"/>
                  </a:lnTo>
                  <a:lnTo>
                    <a:pt x="38404" y="609688"/>
                  </a:lnTo>
                  <a:lnTo>
                    <a:pt x="58915" y="649262"/>
                  </a:lnTo>
                  <a:lnTo>
                    <a:pt x="83261" y="686308"/>
                  </a:lnTo>
                  <a:lnTo>
                    <a:pt x="111163" y="720572"/>
                  </a:lnTo>
                  <a:lnTo>
                    <a:pt x="142392" y="751801"/>
                  </a:lnTo>
                  <a:lnTo>
                    <a:pt x="176657" y="779716"/>
                  </a:lnTo>
                  <a:lnTo>
                    <a:pt x="213702" y="804049"/>
                  </a:lnTo>
                  <a:lnTo>
                    <a:pt x="253276" y="824560"/>
                  </a:lnTo>
                  <a:lnTo>
                    <a:pt x="295097" y="840968"/>
                  </a:lnTo>
                  <a:lnTo>
                    <a:pt x="338924" y="853008"/>
                  </a:lnTo>
                  <a:lnTo>
                    <a:pt x="384467" y="860425"/>
                  </a:lnTo>
                  <a:lnTo>
                    <a:pt x="431495" y="862965"/>
                  </a:lnTo>
                  <a:lnTo>
                    <a:pt x="478497" y="860425"/>
                  </a:lnTo>
                  <a:lnTo>
                    <a:pt x="524052" y="853008"/>
                  </a:lnTo>
                  <a:lnTo>
                    <a:pt x="567867" y="840968"/>
                  </a:lnTo>
                  <a:lnTo>
                    <a:pt x="609688" y="824560"/>
                  </a:lnTo>
                  <a:lnTo>
                    <a:pt x="649262" y="804049"/>
                  </a:lnTo>
                  <a:lnTo>
                    <a:pt x="686308" y="779716"/>
                  </a:lnTo>
                  <a:lnTo>
                    <a:pt x="720585" y="751801"/>
                  </a:lnTo>
                  <a:lnTo>
                    <a:pt x="751801" y="720572"/>
                  </a:lnTo>
                  <a:lnTo>
                    <a:pt x="779716" y="686308"/>
                  </a:lnTo>
                  <a:lnTo>
                    <a:pt x="804049" y="649262"/>
                  </a:lnTo>
                  <a:lnTo>
                    <a:pt x="824560" y="609688"/>
                  </a:lnTo>
                  <a:lnTo>
                    <a:pt x="840968" y="567867"/>
                  </a:lnTo>
                  <a:lnTo>
                    <a:pt x="853008" y="524040"/>
                  </a:lnTo>
                  <a:lnTo>
                    <a:pt x="860437" y="478497"/>
                  </a:lnTo>
                  <a:lnTo>
                    <a:pt x="862965" y="4314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775302" y="2125215"/>
            <a:ext cx="4530725" cy="6029960"/>
            <a:chOff x="1775302" y="2125215"/>
            <a:chExt cx="4530725" cy="602996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4559" y="2164472"/>
              <a:ext cx="4451765" cy="595138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75295" y="2125217"/>
              <a:ext cx="4530725" cy="6029960"/>
            </a:xfrm>
            <a:custGeom>
              <a:avLst/>
              <a:gdLst/>
              <a:ahLst/>
              <a:cxnLst/>
              <a:rect l="l" t="t" r="r" b="b"/>
              <a:pathLst>
                <a:path w="4530725" h="6029959">
                  <a:moveTo>
                    <a:pt x="4530280" y="0"/>
                  </a:moveTo>
                  <a:lnTo>
                    <a:pt x="4451769" y="0"/>
                  </a:lnTo>
                  <a:lnTo>
                    <a:pt x="4451769" y="78740"/>
                  </a:lnTo>
                  <a:lnTo>
                    <a:pt x="4451769" y="5952490"/>
                  </a:lnTo>
                  <a:lnTo>
                    <a:pt x="78511" y="5952490"/>
                  </a:lnTo>
                  <a:lnTo>
                    <a:pt x="78511" y="78740"/>
                  </a:lnTo>
                  <a:lnTo>
                    <a:pt x="4451769" y="78740"/>
                  </a:lnTo>
                  <a:lnTo>
                    <a:pt x="4451769" y="0"/>
                  </a:lnTo>
                  <a:lnTo>
                    <a:pt x="0" y="0"/>
                  </a:lnTo>
                  <a:lnTo>
                    <a:pt x="0" y="78740"/>
                  </a:lnTo>
                  <a:lnTo>
                    <a:pt x="0" y="5952490"/>
                  </a:lnTo>
                  <a:lnTo>
                    <a:pt x="0" y="6029960"/>
                  </a:lnTo>
                  <a:lnTo>
                    <a:pt x="4530280" y="6029960"/>
                  </a:lnTo>
                  <a:lnTo>
                    <a:pt x="4530280" y="5952960"/>
                  </a:lnTo>
                  <a:lnTo>
                    <a:pt x="4530280" y="5952490"/>
                  </a:lnTo>
                  <a:lnTo>
                    <a:pt x="4530280" y="78740"/>
                  </a:lnTo>
                  <a:lnTo>
                    <a:pt x="4530280" y="78511"/>
                  </a:lnTo>
                  <a:lnTo>
                    <a:pt x="4530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524833" y="2544843"/>
            <a:ext cx="27349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3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Cleaning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24833" y="7684958"/>
            <a:ext cx="4219575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1" spc="-10" dirty="0">
                <a:solidFill>
                  <a:srgbClr val="FFFFFF"/>
                </a:solidFill>
                <a:latin typeface="Arial"/>
                <a:cs typeface="Arial"/>
              </a:rPr>
              <a:t>Removing</a:t>
            </a:r>
            <a:r>
              <a:rPr sz="32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50" b="1" spc="-10" dirty="0">
                <a:solidFill>
                  <a:srgbClr val="FFFFFF"/>
                </a:solidFill>
                <a:latin typeface="Arial"/>
                <a:cs typeface="Arial"/>
              </a:rPr>
              <a:t>Duplicates</a:t>
            </a:r>
            <a:endParaRPr sz="32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803141" y="4855525"/>
            <a:ext cx="3705860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7610" marR="5080" indent="-1185545">
              <a:lnSpc>
                <a:spcPct val="115199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Identifying Missing </a:t>
            </a:r>
            <a:r>
              <a:rPr sz="3200" b="1" spc="-8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7999" cy="102869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2869" y="603894"/>
            <a:ext cx="859091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b="1" spc="-750" dirty="0">
                <a:latin typeface="Verdana"/>
                <a:cs typeface="Verdana"/>
              </a:rPr>
              <a:t>A</a:t>
            </a:r>
            <a:r>
              <a:rPr sz="9200" b="1" spc="-760" dirty="0">
                <a:latin typeface="Verdana"/>
                <a:cs typeface="Verdana"/>
              </a:rPr>
              <a:t>n</a:t>
            </a:r>
            <a:r>
              <a:rPr sz="9200" b="1" spc="-930" dirty="0">
                <a:latin typeface="Verdana"/>
                <a:cs typeface="Verdana"/>
              </a:rPr>
              <a:t>a</a:t>
            </a:r>
            <a:r>
              <a:rPr sz="9200" b="1" spc="-305" dirty="0">
                <a:latin typeface="Verdana"/>
                <a:cs typeface="Verdana"/>
              </a:rPr>
              <a:t>l</a:t>
            </a:r>
            <a:r>
              <a:rPr sz="9200" b="1" spc="-675" dirty="0">
                <a:latin typeface="Verdana"/>
                <a:cs typeface="Verdana"/>
              </a:rPr>
              <a:t>y</a:t>
            </a:r>
            <a:r>
              <a:rPr sz="9200" b="1" spc="-894" dirty="0">
                <a:latin typeface="Verdana"/>
                <a:cs typeface="Verdana"/>
              </a:rPr>
              <a:t>s</a:t>
            </a:r>
            <a:r>
              <a:rPr sz="9200" b="1" spc="-484" dirty="0">
                <a:latin typeface="Verdana"/>
                <a:cs typeface="Verdana"/>
              </a:rPr>
              <a:t>i</a:t>
            </a:r>
            <a:r>
              <a:rPr sz="9200" b="1" spc="-890" dirty="0">
                <a:latin typeface="Verdana"/>
                <a:cs typeface="Verdana"/>
              </a:rPr>
              <a:t>s</a:t>
            </a:r>
            <a:r>
              <a:rPr sz="9200" b="1" spc="-980" dirty="0">
                <a:latin typeface="Verdana"/>
                <a:cs typeface="Verdana"/>
              </a:rPr>
              <a:t> </a:t>
            </a:r>
            <a:r>
              <a:rPr sz="9200" b="1" spc="-1775" dirty="0">
                <a:latin typeface="Verdana"/>
                <a:cs typeface="Verdana"/>
              </a:rPr>
              <a:t>w</a:t>
            </a:r>
            <a:r>
              <a:rPr sz="9200" b="1" spc="-484" dirty="0">
                <a:latin typeface="Verdana"/>
                <a:cs typeface="Verdana"/>
              </a:rPr>
              <a:t>i</a:t>
            </a:r>
            <a:r>
              <a:rPr sz="9200" b="1" spc="-350" dirty="0">
                <a:latin typeface="Verdana"/>
                <a:cs typeface="Verdana"/>
              </a:rPr>
              <a:t>t</a:t>
            </a:r>
            <a:r>
              <a:rPr sz="9200" b="1" spc="-755" dirty="0">
                <a:latin typeface="Verdana"/>
                <a:cs typeface="Verdana"/>
              </a:rPr>
              <a:t>h</a:t>
            </a:r>
            <a:r>
              <a:rPr sz="9200" b="1" spc="-980" dirty="0">
                <a:latin typeface="Verdana"/>
                <a:cs typeface="Verdana"/>
              </a:rPr>
              <a:t> </a:t>
            </a:r>
            <a:r>
              <a:rPr sz="9200" b="1" spc="-1060" dirty="0">
                <a:latin typeface="Verdana"/>
                <a:cs typeface="Verdana"/>
              </a:rPr>
              <a:t>R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6149" y="2388918"/>
            <a:ext cx="7292340" cy="498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325" dirty="0">
                <a:latin typeface="Microsoft Sans Serif"/>
                <a:cs typeface="Microsoft Sans Serif"/>
              </a:rPr>
              <a:t>Conversion</a:t>
            </a:r>
            <a:r>
              <a:rPr sz="3100" spc="190" dirty="0">
                <a:latin typeface="Microsoft Sans Serif"/>
                <a:cs typeface="Microsoft Sans Serif"/>
              </a:rPr>
              <a:t> </a:t>
            </a:r>
            <a:r>
              <a:rPr sz="3100" spc="345" dirty="0">
                <a:latin typeface="Microsoft Sans Serif"/>
                <a:cs typeface="Microsoft Sans Serif"/>
              </a:rPr>
              <a:t>Rate</a:t>
            </a:r>
            <a:r>
              <a:rPr sz="3100" spc="190" dirty="0">
                <a:latin typeface="Microsoft Sans Serif"/>
                <a:cs typeface="Microsoft Sans Serif"/>
              </a:rPr>
              <a:t> </a:t>
            </a:r>
            <a:r>
              <a:rPr sz="3100" spc="335" dirty="0">
                <a:latin typeface="Microsoft Sans Serif"/>
                <a:cs typeface="Microsoft Sans Serif"/>
              </a:rPr>
              <a:t>in</a:t>
            </a:r>
            <a:r>
              <a:rPr sz="3100" spc="190" dirty="0">
                <a:latin typeface="Microsoft Sans Serif"/>
                <a:cs typeface="Microsoft Sans Serif"/>
              </a:rPr>
              <a:t> </a:t>
            </a:r>
            <a:r>
              <a:rPr sz="3100" spc="305" dirty="0">
                <a:latin typeface="Microsoft Sans Serif"/>
                <a:cs typeface="Microsoft Sans Serif"/>
              </a:rPr>
              <a:t>Sales</a:t>
            </a:r>
            <a:r>
              <a:rPr sz="3100" spc="190" dirty="0">
                <a:latin typeface="Microsoft Sans Serif"/>
                <a:cs typeface="Microsoft Sans Serif"/>
              </a:rPr>
              <a:t> </a:t>
            </a:r>
            <a:r>
              <a:rPr sz="3100" spc="315" dirty="0">
                <a:latin typeface="Microsoft Sans Serif"/>
                <a:cs typeface="Microsoft Sans Serif"/>
              </a:rPr>
              <a:t>Channel</a:t>
            </a:r>
            <a:endParaRPr sz="3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35" y="2362327"/>
            <a:ext cx="18279745" cy="7185025"/>
            <a:chOff x="8435" y="2362327"/>
            <a:chExt cx="18279745" cy="7185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35" y="2362327"/>
              <a:ext cx="9135564" cy="68960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51821" y="2974850"/>
              <a:ext cx="11036178" cy="65722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4283" y="346457"/>
            <a:ext cx="17534255" cy="9364980"/>
            <a:chOff x="754283" y="346457"/>
            <a:chExt cx="17534255" cy="93649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283" y="346457"/>
              <a:ext cx="7936826" cy="64121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3122" y="3491202"/>
              <a:ext cx="10094877" cy="62198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1250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170</Words>
  <Application>Microsoft Macintosh PowerPoint</Application>
  <PresentationFormat>Custom</PresentationFormat>
  <Paragraphs>27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Georgia</vt:lpstr>
      <vt:lpstr>Lucida Sans Unicode</vt:lpstr>
      <vt:lpstr>Microsoft Sans Serif</vt:lpstr>
      <vt:lpstr>Tahoma</vt:lpstr>
      <vt:lpstr>Verdana</vt:lpstr>
      <vt:lpstr>Office Theme</vt:lpstr>
      <vt:lpstr>PowerPoint Presentation</vt:lpstr>
      <vt:lpstr>Data Set</vt:lpstr>
      <vt:lpstr>PROJECT PLAN</vt:lpstr>
      <vt:lpstr>DATA PRE-PROCESSING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Bar Graph Income vs Marital status</vt:lpstr>
      <vt:lpstr>Filled Map state wise open compliants</vt:lpstr>
      <vt:lpstr>Bar Chart Vechile class vs Total Claim amount</vt:lpstr>
      <vt:lpstr>Bubble chart Coverage vs Total Claim Amount</vt:lpstr>
      <vt:lpstr>Geographic Map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BANA 6760 Data Visualization FINAL PROJECT</dc:title>
  <dc:creator>Lokesh Siddanathi</dc:creator>
  <cp:keywords>DAFhndqGezs,BAFCGUHCLKY</cp:keywords>
  <cp:lastModifiedBy>siddanathi pujitha</cp:lastModifiedBy>
  <cp:revision>1</cp:revision>
  <dcterms:created xsi:type="dcterms:W3CDTF">2023-05-03T06:06:35Z</dcterms:created>
  <dcterms:modified xsi:type="dcterms:W3CDTF">2023-05-03T06:07:29Z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2023-05-03T00:00:00Z</vt:filetime>
  </property>
  <property fmtid="{D5CDD505-2E9C-101B-9397-08002B2CF9AE}" pid="3" name="Creator">
    <vt:lpwstr>Canva</vt:lpwstr>
  </property>
  <property fmtid="{D5CDD505-2E9C-101B-9397-08002B2CF9AE}" pid="4" name="LastSaved">
    <vt:filetime>2023-05-03T00:00:00Z</vt:filetime>
  </property>
</Properties>
</file>