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9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8523" y="2150613"/>
            <a:ext cx="7265282" cy="839133"/>
            <a:chOff x="0" y="0"/>
            <a:chExt cx="1646528" cy="1901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46528" cy="190172"/>
            </a:xfrm>
            <a:custGeom>
              <a:avLst/>
              <a:gdLst/>
              <a:ahLst/>
              <a:cxnLst/>
              <a:rect r="r" b="b" t="t" l="l"/>
              <a:pathLst>
                <a:path h="190172" w="1646528">
                  <a:moveTo>
                    <a:pt x="12787" y="0"/>
                  </a:moveTo>
                  <a:lnTo>
                    <a:pt x="1633740" y="0"/>
                  </a:lnTo>
                  <a:cubicBezTo>
                    <a:pt x="1637132" y="0"/>
                    <a:pt x="1640384" y="1347"/>
                    <a:pt x="1642782" y="3745"/>
                  </a:cubicBezTo>
                  <a:cubicBezTo>
                    <a:pt x="1645180" y="6143"/>
                    <a:pt x="1646528" y="9396"/>
                    <a:pt x="1646528" y="12787"/>
                  </a:cubicBezTo>
                  <a:lnTo>
                    <a:pt x="1646528" y="177385"/>
                  </a:lnTo>
                  <a:cubicBezTo>
                    <a:pt x="1646528" y="180777"/>
                    <a:pt x="1645180" y="184029"/>
                    <a:pt x="1642782" y="186427"/>
                  </a:cubicBezTo>
                  <a:cubicBezTo>
                    <a:pt x="1640384" y="188825"/>
                    <a:pt x="1637132" y="190172"/>
                    <a:pt x="1633740" y="190172"/>
                  </a:cubicBezTo>
                  <a:lnTo>
                    <a:pt x="12787" y="190172"/>
                  </a:lnTo>
                  <a:cubicBezTo>
                    <a:pt x="9396" y="190172"/>
                    <a:pt x="6143" y="188825"/>
                    <a:pt x="3745" y="186427"/>
                  </a:cubicBezTo>
                  <a:cubicBezTo>
                    <a:pt x="1347" y="184029"/>
                    <a:pt x="0" y="180777"/>
                    <a:pt x="0" y="177385"/>
                  </a:cubicBezTo>
                  <a:lnTo>
                    <a:pt x="0" y="12787"/>
                  </a:lnTo>
                  <a:cubicBezTo>
                    <a:pt x="0" y="9396"/>
                    <a:pt x="1347" y="6143"/>
                    <a:pt x="3745" y="3745"/>
                  </a:cubicBezTo>
                  <a:cubicBezTo>
                    <a:pt x="6143" y="1347"/>
                    <a:pt x="9396" y="0"/>
                    <a:pt x="12787" y="0"/>
                  </a:cubicBezTo>
                  <a:close/>
                </a:path>
              </a:pathLst>
            </a:custGeom>
            <a:solidFill>
              <a:srgbClr val="E0EF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46528" cy="228272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ANTI-GLARE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606330" y="3493175"/>
            <a:ext cx="4489668" cy="686305"/>
            <a:chOff x="0" y="0"/>
            <a:chExt cx="799744" cy="1222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FIBER LENSE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06330" y="4707985"/>
            <a:ext cx="4489668" cy="686305"/>
            <a:chOff x="0" y="0"/>
            <a:chExt cx="799744" cy="1222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GLARE FREE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06330" y="5922796"/>
            <a:ext cx="4489668" cy="686305"/>
            <a:chOff x="0" y="0"/>
            <a:chExt cx="799744" cy="1222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LIGHT WEIGHT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06330" y="7137607"/>
            <a:ext cx="4489668" cy="686305"/>
            <a:chOff x="0" y="0"/>
            <a:chExt cx="799744" cy="1222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GREEN/RED COATED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456427" y="2150613"/>
            <a:ext cx="5879435" cy="5795264"/>
            <a:chOff x="0" y="0"/>
            <a:chExt cx="7839246" cy="7727019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839246" cy="7727019"/>
              <a:chOff x="0" y="0"/>
              <a:chExt cx="807977" cy="79641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07977" cy="796410"/>
              </a:xfrm>
              <a:custGeom>
                <a:avLst/>
                <a:gdLst/>
                <a:ahLst/>
                <a:cxnLst/>
                <a:rect r="r" b="b" t="t" l="l"/>
                <a:pathLst>
                  <a:path h="796410" w="807977">
                    <a:moveTo>
                      <a:pt x="403988" y="0"/>
                    </a:moveTo>
                    <a:cubicBezTo>
                      <a:pt x="180872" y="0"/>
                      <a:pt x="0" y="178282"/>
                      <a:pt x="0" y="398205"/>
                    </a:cubicBezTo>
                    <a:cubicBezTo>
                      <a:pt x="0" y="618127"/>
                      <a:pt x="180872" y="796410"/>
                      <a:pt x="403988" y="796410"/>
                    </a:cubicBezTo>
                    <a:cubicBezTo>
                      <a:pt x="627105" y="796410"/>
                      <a:pt x="807977" y="618127"/>
                      <a:pt x="807977" y="398205"/>
                    </a:cubicBezTo>
                    <a:cubicBezTo>
                      <a:pt x="807977" y="178282"/>
                      <a:pt x="627105" y="0"/>
                      <a:pt x="403988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-726" r="0" b="-726"/>
                </a:stretch>
              </a:blip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05654" cy="7727019"/>
            </a:xfrm>
            <a:custGeom>
              <a:avLst/>
              <a:gdLst/>
              <a:ahLst/>
              <a:cxnLst/>
              <a:rect r="r" b="b" t="t" l="l"/>
              <a:pathLst>
                <a:path h="7727019" w="7505654">
                  <a:moveTo>
                    <a:pt x="0" y="0"/>
                  </a:moveTo>
                  <a:lnTo>
                    <a:pt x="7505654" y="0"/>
                  </a:lnTo>
                  <a:lnTo>
                    <a:pt x="7505654" y="7727019"/>
                  </a:lnTo>
                  <a:lnTo>
                    <a:pt x="0" y="772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799/-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6717" y="8383261"/>
            <a:ext cx="1617258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యాంటీ-గ్లేర్ లెన్సులు కళ్ళకు వచ్చే కాంతి పరిమాణాన్ని తగ్గించి, కన్ను అలసటను తగ్గించి, దృష్టిని స్పష్టంగా చేయటానికి సహాయపడతాయి.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8523" y="2223363"/>
            <a:ext cx="7258481" cy="1063269"/>
            <a:chOff x="0" y="0"/>
            <a:chExt cx="1644986" cy="2409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44986" cy="240968"/>
            </a:xfrm>
            <a:custGeom>
              <a:avLst/>
              <a:gdLst/>
              <a:ahLst/>
              <a:cxnLst/>
              <a:rect r="r" b="b" t="t" l="l"/>
              <a:pathLst>
                <a:path h="240968" w="1644986">
                  <a:moveTo>
                    <a:pt x="12799" y="0"/>
                  </a:moveTo>
                  <a:lnTo>
                    <a:pt x="1632187" y="0"/>
                  </a:lnTo>
                  <a:cubicBezTo>
                    <a:pt x="1635582" y="0"/>
                    <a:pt x="1638837" y="1348"/>
                    <a:pt x="1641238" y="3749"/>
                  </a:cubicBezTo>
                  <a:cubicBezTo>
                    <a:pt x="1643638" y="6149"/>
                    <a:pt x="1644986" y="9405"/>
                    <a:pt x="1644986" y="12799"/>
                  </a:cubicBezTo>
                  <a:lnTo>
                    <a:pt x="1644986" y="228169"/>
                  </a:lnTo>
                  <a:cubicBezTo>
                    <a:pt x="1644986" y="231563"/>
                    <a:pt x="1643638" y="234819"/>
                    <a:pt x="1641238" y="237219"/>
                  </a:cubicBezTo>
                  <a:cubicBezTo>
                    <a:pt x="1638837" y="239620"/>
                    <a:pt x="1635582" y="240968"/>
                    <a:pt x="1632187" y="240968"/>
                  </a:cubicBezTo>
                  <a:lnTo>
                    <a:pt x="12799" y="240968"/>
                  </a:lnTo>
                  <a:cubicBezTo>
                    <a:pt x="9405" y="240968"/>
                    <a:pt x="6149" y="239620"/>
                    <a:pt x="3749" y="237219"/>
                  </a:cubicBezTo>
                  <a:cubicBezTo>
                    <a:pt x="1348" y="234819"/>
                    <a:pt x="0" y="231563"/>
                    <a:pt x="0" y="228169"/>
                  </a:cubicBezTo>
                  <a:lnTo>
                    <a:pt x="0" y="12799"/>
                  </a:lnTo>
                  <a:cubicBezTo>
                    <a:pt x="0" y="9405"/>
                    <a:pt x="1348" y="6149"/>
                    <a:pt x="3749" y="3749"/>
                  </a:cubicBezTo>
                  <a:cubicBezTo>
                    <a:pt x="6149" y="1348"/>
                    <a:pt x="9405" y="0"/>
                    <a:pt x="12799" y="0"/>
                  </a:cubicBezTo>
                  <a:close/>
                </a:path>
              </a:pathLst>
            </a:custGeom>
            <a:solidFill>
              <a:srgbClr val="B1D6E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44986" cy="279068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BLUE FILTER - BASIC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8523" y="3975882"/>
            <a:ext cx="7258481" cy="3493366"/>
            <a:chOff x="0" y="0"/>
            <a:chExt cx="9677975" cy="465782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484814" cy="1074775"/>
              <a:chOff x="0" y="0"/>
              <a:chExt cx="458455" cy="1098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8598"/>
                    </a:lnTo>
                    <a:cubicBezTo>
                      <a:pt x="458455" y="86891"/>
                      <a:pt x="455161" y="94845"/>
                      <a:pt x="449296" y="100709"/>
                    </a:cubicBezTo>
                    <a:cubicBezTo>
                      <a:pt x="443432" y="106573"/>
                      <a:pt x="435479" y="109868"/>
                      <a:pt x="427185" y="109868"/>
                    </a:cubicBezTo>
                    <a:lnTo>
                      <a:pt x="31270" y="109868"/>
                    </a:lnTo>
                    <a:cubicBezTo>
                      <a:pt x="14000" y="109868"/>
                      <a:pt x="0" y="95868"/>
                      <a:pt x="0" y="78598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FIBER LENSE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1767095"/>
              <a:ext cx="4484814" cy="1074775"/>
              <a:chOff x="0" y="0"/>
              <a:chExt cx="458455" cy="10986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8598"/>
                    </a:lnTo>
                    <a:cubicBezTo>
                      <a:pt x="458455" y="86891"/>
                      <a:pt x="455161" y="94845"/>
                      <a:pt x="449296" y="100709"/>
                    </a:cubicBezTo>
                    <a:cubicBezTo>
                      <a:pt x="443432" y="106573"/>
                      <a:pt x="435479" y="109868"/>
                      <a:pt x="427185" y="109868"/>
                    </a:cubicBezTo>
                    <a:lnTo>
                      <a:pt x="31270" y="109868"/>
                    </a:lnTo>
                    <a:cubicBezTo>
                      <a:pt x="14000" y="109868"/>
                      <a:pt x="0" y="95868"/>
                      <a:pt x="0" y="78598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GLARE FREE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3583046"/>
              <a:ext cx="4484814" cy="1074775"/>
              <a:chOff x="0" y="0"/>
              <a:chExt cx="458455" cy="10986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8598"/>
                    </a:lnTo>
                    <a:cubicBezTo>
                      <a:pt x="458455" y="86891"/>
                      <a:pt x="455161" y="94845"/>
                      <a:pt x="449296" y="100709"/>
                    </a:cubicBezTo>
                    <a:cubicBezTo>
                      <a:pt x="443432" y="106573"/>
                      <a:pt x="435479" y="109868"/>
                      <a:pt x="427185" y="109868"/>
                    </a:cubicBezTo>
                    <a:lnTo>
                      <a:pt x="31270" y="109868"/>
                    </a:lnTo>
                    <a:cubicBezTo>
                      <a:pt x="14000" y="109868"/>
                      <a:pt x="0" y="95868"/>
                      <a:pt x="0" y="78598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LIGHT WEIGHT 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5193162" y="0"/>
              <a:ext cx="4484814" cy="1079038"/>
              <a:chOff x="0" y="0"/>
              <a:chExt cx="458455" cy="11030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58455" cy="110303"/>
              </a:xfrm>
              <a:custGeom>
                <a:avLst/>
                <a:gdLst/>
                <a:ahLst/>
                <a:cxnLst/>
                <a:rect r="r" b="b" t="t" l="l"/>
                <a:pathLst>
                  <a:path h="110303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9034"/>
                    </a:lnTo>
                    <a:cubicBezTo>
                      <a:pt x="458455" y="87327"/>
                      <a:pt x="455161" y="95281"/>
                      <a:pt x="449296" y="101145"/>
                    </a:cubicBezTo>
                    <a:cubicBezTo>
                      <a:pt x="443432" y="107009"/>
                      <a:pt x="435479" y="110303"/>
                      <a:pt x="427185" y="110303"/>
                    </a:cubicBezTo>
                    <a:lnTo>
                      <a:pt x="31270" y="110303"/>
                    </a:lnTo>
                    <a:cubicBezTo>
                      <a:pt x="22976" y="110303"/>
                      <a:pt x="15023" y="107009"/>
                      <a:pt x="9159" y="101145"/>
                    </a:cubicBezTo>
                    <a:cubicBezTo>
                      <a:pt x="3294" y="95281"/>
                      <a:pt x="0" y="87327"/>
                      <a:pt x="0" y="79034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458455" cy="129353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492"/>
                  </a:lnSpc>
                </a:pPr>
                <a:r>
                  <a:rPr lang="en-US" b="true" sz="17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SILKY SMOOTH GREEN COATED</a:t>
                </a: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5193162" y="1767095"/>
              <a:ext cx="4484814" cy="1074775"/>
              <a:chOff x="0" y="0"/>
              <a:chExt cx="458455" cy="10986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8598"/>
                    </a:lnTo>
                    <a:cubicBezTo>
                      <a:pt x="458455" y="86891"/>
                      <a:pt x="455161" y="94845"/>
                      <a:pt x="449296" y="100709"/>
                    </a:cubicBezTo>
                    <a:cubicBezTo>
                      <a:pt x="443432" y="106573"/>
                      <a:pt x="435479" y="109868"/>
                      <a:pt x="427185" y="109868"/>
                    </a:cubicBezTo>
                    <a:lnTo>
                      <a:pt x="31270" y="109868"/>
                    </a:lnTo>
                    <a:cubicBezTo>
                      <a:pt x="14000" y="109868"/>
                      <a:pt x="0" y="95868"/>
                      <a:pt x="0" y="78598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UV PROTECTIVE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5193162" y="3583046"/>
              <a:ext cx="4484814" cy="1074775"/>
              <a:chOff x="0" y="0"/>
              <a:chExt cx="458455" cy="10986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31270" y="0"/>
                    </a:moveTo>
                    <a:lnTo>
                      <a:pt x="427185" y="0"/>
                    </a:lnTo>
                    <a:cubicBezTo>
                      <a:pt x="435479" y="0"/>
                      <a:pt x="443432" y="3294"/>
                      <a:pt x="449296" y="9159"/>
                    </a:cubicBezTo>
                    <a:cubicBezTo>
                      <a:pt x="455161" y="15023"/>
                      <a:pt x="458455" y="22976"/>
                      <a:pt x="458455" y="31270"/>
                    </a:cubicBezTo>
                    <a:lnTo>
                      <a:pt x="458455" y="78598"/>
                    </a:lnTo>
                    <a:cubicBezTo>
                      <a:pt x="458455" y="86891"/>
                      <a:pt x="455161" y="94845"/>
                      <a:pt x="449296" y="100709"/>
                    </a:cubicBezTo>
                    <a:cubicBezTo>
                      <a:pt x="443432" y="106573"/>
                      <a:pt x="435479" y="109868"/>
                      <a:pt x="427185" y="109868"/>
                    </a:cubicBezTo>
                    <a:lnTo>
                      <a:pt x="31270" y="109868"/>
                    </a:lnTo>
                    <a:cubicBezTo>
                      <a:pt x="14000" y="109868"/>
                      <a:pt x="0" y="95868"/>
                      <a:pt x="0" y="78598"/>
                    </a:cubicBezTo>
                    <a:lnTo>
                      <a:pt x="0" y="31270"/>
                    </a:lnTo>
                    <a:cubicBezTo>
                      <a:pt x="0" y="22976"/>
                      <a:pt x="3294" y="15023"/>
                      <a:pt x="9159" y="9159"/>
                    </a:cubicBezTo>
                    <a:cubicBezTo>
                      <a:pt x="15023" y="3294"/>
                      <a:pt x="22976" y="0"/>
                      <a:pt x="31270" y="0"/>
                    </a:cubicBezTo>
                    <a:close/>
                  </a:path>
                </a:pathLst>
              </a:custGeom>
              <a:solidFill>
                <a:srgbClr val="D8D6D3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86706" lIns="86706" bIns="86706" rIns="86706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316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MOBILE/TV PROTECT</a:t>
                </a: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670616" y="2516000"/>
            <a:ext cx="5605629" cy="4939899"/>
            <a:chOff x="0" y="0"/>
            <a:chExt cx="812800" cy="71627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6271"/>
            </a:xfrm>
            <a:custGeom>
              <a:avLst/>
              <a:gdLst/>
              <a:ahLst/>
              <a:cxnLst/>
              <a:rect r="r" b="b" t="t" l="l"/>
              <a:pathLst>
                <a:path h="716271" w="812800">
                  <a:moveTo>
                    <a:pt x="31765" y="0"/>
                  </a:moveTo>
                  <a:lnTo>
                    <a:pt x="781035" y="0"/>
                  </a:lnTo>
                  <a:cubicBezTo>
                    <a:pt x="798578" y="0"/>
                    <a:pt x="812800" y="14222"/>
                    <a:pt x="812800" y="31765"/>
                  </a:cubicBezTo>
                  <a:lnTo>
                    <a:pt x="812800" y="684506"/>
                  </a:lnTo>
                  <a:cubicBezTo>
                    <a:pt x="812800" y="702049"/>
                    <a:pt x="798578" y="716271"/>
                    <a:pt x="781035" y="716271"/>
                  </a:cubicBezTo>
                  <a:lnTo>
                    <a:pt x="31765" y="716271"/>
                  </a:lnTo>
                  <a:cubicBezTo>
                    <a:pt x="14222" y="716271"/>
                    <a:pt x="0" y="702049"/>
                    <a:pt x="0" y="684506"/>
                  </a:cubicBezTo>
                  <a:lnTo>
                    <a:pt x="0" y="31765"/>
                  </a:lnTo>
                  <a:cubicBezTo>
                    <a:pt x="0" y="14222"/>
                    <a:pt x="14222" y="0"/>
                    <a:pt x="31765" y="0"/>
                  </a:cubicBezTo>
                  <a:close/>
                </a:path>
              </a:pathLst>
            </a:custGeom>
            <a:blipFill>
              <a:blip r:embed="rId5"/>
              <a:stretch>
                <a:fillRect l="-76592" t="0" r="-50862" b="-72825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D8D6D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D8D6D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999/-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8D6D3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86717" y="8383261"/>
            <a:ext cx="1617258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8D6D3"/>
                </a:solidFill>
                <a:latin typeface="Canva Sans"/>
                <a:ea typeface="Canva Sans"/>
                <a:cs typeface="Canva Sans"/>
                <a:sym typeface="Canva Sans"/>
              </a:rPr>
              <a:t>బ్లూ ఫిల్టర్ కళ్ళజోళ్లు స్క్రీన్ల నుండి బ్లూ లైట్‌ను అరికట్టి, కళ్ళకు ఒత్తిడి తగ్గించడానికి ఉపయోగపడతాయి.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5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8523" y="2223363"/>
            <a:ext cx="7258481" cy="1063269"/>
            <a:chOff x="0" y="0"/>
            <a:chExt cx="1644986" cy="2409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44986" cy="240968"/>
            </a:xfrm>
            <a:custGeom>
              <a:avLst/>
              <a:gdLst/>
              <a:ahLst/>
              <a:cxnLst/>
              <a:rect r="r" b="b" t="t" l="l"/>
              <a:pathLst>
                <a:path h="240968" w="1644986">
                  <a:moveTo>
                    <a:pt x="12799" y="0"/>
                  </a:moveTo>
                  <a:lnTo>
                    <a:pt x="1632187" y="0"/>
                  </a:lnTo>
                  <a:cubicBezTo>
                    <a:pt x="1635582" y="0"/>
                    <a:pt x="1638837" y="1348"/>
                    <a:pt x="1641238" y="3749"/>
                  </a:cubicBezTo>
                  <a:cubicBezTo>
                    <a:pt x="1643638" y="6149"/>
                    <a:pt x="1644986" y="9405"/>
                    <a:pt x="1644986" y="12799"/>
                  </a:cubicBezTo>
                  <a:lnTo>
                    <a:pt x="1644986" y="228169"/>
                  </a:lnTo>
                  <a:cubicBezTo>
                    <a:pt x="1644986" y="231563"/>
                    <a:pt x="1643638" y="234819"/>
                    <a:pt x="1641238" y="237219"/>
                  </a:cubicBezTo>
                  <a:cubicBezTo>
                    <a:pt x="1638837" y="239620"/>
                    <a:pt x="1635582" y="240968"/>
                    <a:pt x="1632187" y="240968"/>
                  </a:cubicBezTo>
                  <a:lnTo>
                    <a:pt x="12799" y="240968"/>
                  </a:lnTo>
                  <a:cubicBezTo>
                    <a:pt x="9405" y="240968"/>
                    <a:pt x="6149" y="239620"/>
                    <a:pt x="3749" y="237219"/>
                  </a:cubicBezTo>
                  <a:cubicBezTo>
                    <a:pt x="1348" y="234819"/>
                    <a:pt x="0" y="231563"/>
                    <a:pt x="0" y="228169"/>
                  </a:cubicBezTo>
                  <a:lnTo>
                    <a:pt x="0" y="12799"/>
                  </a:lnTo>
                  <a:cubicBezTo>
                    <a:pt x="0" y="9405"/>
                    <a:pt x="1348" y="6149"/>
                    <a:pt x="3749" y="3749"/>
                  </a:cubicBezTo>
                  <a:cubicBezTo>
                    <a:pt x="6149" y="1348"/>
                    <a:pt x="9405" y="0"/>
                    <a:pt x="12799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44986" cy="279068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BLUE FILTER - CLASSIC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8523" y="3628377"/>
            <a:ext cx="7258481" cy="4139926"/>
            <a:chOff x="0" y="0"/>
            <a:chExt cx="9677975" cy="551990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484814" cy="1074775"/>
              <a:chOff x="0" y="0"/>
              <a:chExt cx="458455" cy="1098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FIBER LENSE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1482777"/>
              <a:ext cx="4484814" cy="1074775"/>
              <a:chOff x="0" y="0"/>
              <a:chExt cx="458455" cy="10986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GLARE FREE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5193162" y="0"/>
              <a:ext cx="4484814" cy="1083299"/>
              <a:chOff x="0" y="0"/>
              <a:chExt cx="458455" cy="11073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58455" cy="110739"/>
              </a:xfrm>
              <a:custGeom>
                <a:avLst/>
                <a:gdLst/>
                <a:ahLst/>
                <a:cxnLst/>
                <a:rect r="r" b="b" t="t" l="l"/>
                <a:pathLst>
                  <a:path h="110739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3119"/>
                    </a:lnTo>
                    <a:cubicBezTo>
                      <a:pt x="458455" y="98373"/>
                      <a:pt x="446089" y="110739"/>
                      <a:pt x="430835" y="110739"/>
                    </a:cubicBezTo>
                    <a:lnTo>
                      <a:pt x="27620" y="110739"/>
                    </a:lnTo>
                    <a:cubicBezTo>
                      <a:pt x="20295" y="110739"/>
                      <a:pt x="13269" y="107829"/>
                      <a:pt x="8090" y="102649"/>
                    </a:cubicBezTo>
                    <a:cubicBezTo>
                      <a:pt x="2910" y="97470"/>
                      <a:pt x="0" y="90444"/>
                      <a:pt x="0" y="83119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458455" cy="129789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491"/>
                  </a:lnSpc>
                </a:pPr>
                <a:r>
                  <a:rPr lang="en-US" b="true" sz="1779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SILKY SMOOTH BLUE COATED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5193162" y="1482777"/>
              <a:ext cx="4484814" cy="1074775"/>
              <a:chOff x="0" y="0"/>
              <a:chExt cx="458455" cy="10986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UV 420+ PROTECTIVE</a:t>
                </a: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2963951"/>
              <a:ext cx="4484814" cy="1074775"/>
              <a:chOff x="0" y="0"/>
              <a:chExt cx="458455" cy="10986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LIGHT WEIGHT 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5193162" y="2963951"/>
              <a:ext cx="4484814" cy="1074775"/>
              <a:chOff x="0" y="0"/>
              <a:chExt cx="458455" cy="10986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MOBILE/TV PROTECT</a:t>
                </a: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4445126"/>
              <a:ext cx="4484814" cy="1074775"/>
              <a:chOff x="0" y="0"/>
              <a:chExt cx="458455" cy="10986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458455" cy="138443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380"/>
                  </a:lnSpc>
                </a:pPr>
                <a:r>
                  <a:rPr lang="en-US" b="true" sz="170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BLUE BLOCK LIGHT  PROTECTION</a:t>
                </a: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5193162" y="4445126"/>
              <a:ext cx="4484814" cy="1074775"/>
              <a:chOff x="0" y="0"/>
              <a:chExt cx="458455" cy="10986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2151B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TIREDNESS FREE</a:t>
                </a: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0670616" y="2516000"/>
            <a:ext cx="5605629" cy="4939899"/>
            <a:chOff x="0" y="0"/>
            <a:chExt cx="812800" cy="7162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16271"/>
            </a:xfrm>
            <a:custGeom>
              <a:avLst/>
              <a:gdLst/>
              <a:ahLst/>
              <a:cxnLst/>
              <a:rect r="r" b="b" t="t" l="l"/>
              <a:pathLst>
                <a:path h="716271" w="812800">
                  <a:moveTo>
                    <a:pt x="31765" y="0"/>
                  </a:moveTo>
                  <a:lnTo>
                    <a:pt x="781035" y="0"/>
                  </a:lnTo>
                  <a:cubicBezTo>
                    <a:pt x="798578" y="0"/>
                    <a:pt x="812800" y="14222"/>
                    <a:pt x="812800" y="31765"/>
                  </a:cubicBezTo>
                  <a:lnTo>
                    <a:pt x="812800" y="684506"/>
                  </a:lnTo>
                  <a:cubicBezTo>
                    <a:pt x="812800" y="702049"/>
                    <a:pt x="798578" y="716271"/>
                    <a:pt x="781035" y="716271"/>
                  </a:cubicBezTo>
                  <a:lnTo>
                    <a:pt x="31765" y="716271"/>
                  </a:lnTo>
                  <a:cubicBezTo>
                    <a:pt x="14222" y="716271"/>
                    <a:pt x="0" y="702049"/>
                    <a:pt x="0" y="684506"/>
                  </a:cubicBezTo>
                  <a:lnTo>
                    <a:pt x="0" y="31765"/>
                  </a:lnTo>
                  <a:cubicBezTo>
                    <a:pt x="0" y="14222"/>
                    <a:pt x="14222" y="0"/>
                    <a:pt x="31765" y="0"/>
                  </a:cubicBezTo>
                  <a:close/>
                </a:path>
              </a:pathLst>
            </a:custGeom>
            <a:blipFill>
              <a:blip r:embed="rId5"/>
              <a:stretch>
                <a:fillRect l="-76592" t="0" r="-50862" b="-72825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1399/-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2D2D2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86717" y="8383261"/>
            <a:ext cx="1617258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2D2D2"/>
                </a:solidFill>
                <a:latin typeface="Canva Sans"/>
                <a:ea typeface="Canva Sans"/>
                <a:cs typeface="Canva Sans"/>
                <a:sym typeface="Canva Sans"/>
              </a:rPr>
              <a:t>బ్లూ ఫిల్టర్ క్లాసిక్ లెన్సులు నుండి బ్లూ లైట్‌ను వడపోసి, కంటి వేదన, సౌకర్యాన్ని మెరుగుపరచడంతో పాటు మంచి నిద్రకు సహాయపడతాయి.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14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8523" y="2223363"/>
            <a:ext cx="11155492" cy="997306"/>
            <a:chOff x="0" y="0"/>
            <a:chExt cx="2528164" cy="2260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8164" cy="226019"/>
            </a:xfrm>
            <a:custGeom>
              <a:avLst/>
              <a:gdLst/>
              <a:ahLst/>
              <a:cxnLst/>
              <a:rect r="r" b="b" t="t" l="l"/>
              <a:pathLst>
                <a:path h="226019" w="2528164">
                  <a:moveTo>
                    <a:pt x="8328" y="0"/>
                  </a:moveTo>
                  <a:lnTo>
                    <a:pt x="2519836" y="0"/>
                  </a:lnTo>
                  <a:cubicBezTo>
                    <a:pt x="2522045" y="0"/>
                    <a:pt x="2524163" y="877"/>
                    <a:pt x="2525725" y="2439"/>
                  </a:cubicBezTo>
                  <a:cubicBezTo>
                    <a:pt x="2527287" y="4001"/>
                    <a:pt x="2528164" y="6119"/>
                    <a:pt x="2528164" y="8328"/>
                  </a:cubicBezTo>
                  <a:lnTo>
                    <a:pt x="2528164" y="217691"/>
                  </a:lnTo>
                  <a:cubicBezTo>
                    <a:pt x="2528164" y="219900"/>
                    <a:pt x="2527287" y="222018"/>
                    <a:pt x="2525725" y="223580"/>
                  </a:cubicBezTo>
                  <a:cubicBezTo>
                    <a:pt x="2524163" y="225142"/>
                    <a:pt x="2522045" y="226019"/>
                    <a:pt x="2519836" y="226019"/>
                  </a:cubicBezTo>
                  <a:lnTo>
                    <a:pt x="8328" y="226019"/>
                  </a:lnTo>
                  <a:cubicBezTo>
                    <a:pt x="6119" y="226019"/>
                    <a:pt x="4001" y="225142"/>
                    <a:pt x="2439" y="223580"/>
                  </a:cubicBezTo>
                  <a:cubicBezTo>
                    <a:pt x="877" y="222018"/>
                    <a:pt x="0" y="219900"/>
                    <a:pt x="0" y="217691"/>
                  </a:cubicBezTo>
                  <a:lnTo>
                    <a:pt x="0" y="8328"/>
                  </a:lnTo>
                  <a:cubicBezTo>
                    <a:pt x="0" y="6119"/>
                    <a:pt x="877" y="4001"/>
                    <a:pt x="2439" y="2439"/>
                  </a:cubicBezTo>
                  <a:cubicBezTo>
                    <a:pt x="4001" y="877"/>
                    <a:pt x="6119" y="0"/>
                    <a:pt x="8328" y="0"/>
                  </a:cubicBezTo>
                  <a:close/>
                </a:path>
              </a:pathLst>
            </a:custGeom>
            <a:solidFill>
              <a:srgbClr val="D1E6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28164" cy="264119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30140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BLUE FILTER DUAL COAT - ADVANCED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4E4D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F4E4D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1599/-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E4D4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0436" y="7286072"/>
            <a:ext cx="1096952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E4D4"/>
                </a:solidFill>
                <a:latin typeface="Canva Sans"/>
                <a:ea typeface="Canva Sans"/>
                <a:cs typeface="Canva Sans"/>
                <a:sym typeface="Canva Sans"/>
              </a:rPr>
              <a:t>బ్లూ ఫిల్టర్ డ్యూల్ కోటెడ్ లెన్సులు, రెండు పొరలతో బ్లూ లైట్‌ను నిరోధించి, కంటి అలసటను తగ్గిస్తాయి. ఇవి కంటి ఆరోగ్యం కాపాడుకుంటూ, మరింత సౌకర్యవంతమైన వీక్షణ అందిస్తాయి.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18523" y="3628377"/>
            <a:ext cx="11155492" cy="3029045"/>
            <a:chOff x="0" y="0"/>
            <a:chExt cx="14873989" cy="403872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484814" cy="1074775"/>
              <a:chOff x="0" y="0"/>
              <a:chExt cx="458455" cy="10986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FIBER LENSE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482777"/>
              <a:ext cx="4484814" cy="1074775"/>
              <a:chOff x="0" y="0"/>
              <a:chExt cx="458455" cy="10986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GLARE FREE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5193162" y="0"/>
              <a:ext cx="4484814" cy="1083299"/>
              <a:chOff x="0" y="0"/>
              <a:chExt cx="458455" cy="11073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58455" cy="110739"/>
              </a:xfrm>
              <a:custGeom>
                <a:avLst/>
                <a:gdLst/>
                <a:ahLst/>
                <a:cxnLst/>
                <a:rect r="r" b="b" t="t" l="l"/>
                <a:pathLst>
                  <a:path h="110739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3119"/>
                    </a:lnTo>
                    <a:cubicBezTo>
                      <a:pt x="458455" y="98373"/>
                      <a:pt x="446089" y="110739"/>
                      <a:pt x="430835" y="110739"/>
                    </a:cubicBezTo>
                    <a:lnTo>
                      <a:pt x="27620" y="110739"/>
                    </a:lnTo>
                    <a:cubicBezTo>
                      <a:pt x="20295" y="110739"/>
                      <a:pt x="13269" y="107829"/>
                      <a:pt x="8090" y="102649"/>
                    </a:cubicBezTo>
                    <a:cubicBezTo>
                      <a:pt x="2910" y="97470"/>
                      <a:pt x="0" y="90444"/>
                      <a:pt x="0" y="83119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458455" cy="129789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491"/>
                  </a:lnSpc>
                </a:pPr>
                <a:r>
                  <a:rPr lang="en-US" b="true" sz="1779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SILKY SMOOTH BLUE/GREEN COATED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5193162" y="1482777"/>
              <a:ext cx="4484814" cy="1074775"/>
              <a:chOff x="0" y="0"/>
              <a:chExt cx="458455" cy="10986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UV 420+ PROTECTIVE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2963951"/>
              <a:ext cx="4484814" cy="1074775"/>
              <a:chOff x="0" y="0"/>
              <a:chExt cx="458455" cy="10986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LIGHT WEIGHT 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5194588" y="2951251"/>
              <a:ext cx="4484814" cy="1074775"/>
              <a:chOff x="0" y="0"/>
              <a:chExt cx="458455" cy="10986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458455" cy="138443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380"/>
                  </a:lnSpc>
                </a:pPr>
                <a:r>
                  <a:rPr lang="en-US" b="true" sz="170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ALL DIGITAL SCREENS PROTECT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0389175" y="1482777"/>
              <a:ext cx="4484814" cy="1074775"/>
              <a:chOff x="0" y="0"/>
              <a:chExt cx="458455" cy="10986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TIREDNESS FREE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0389175" y="0"/>
              <a:ext cx="4484814" cy="1074775"/>
              <a:chOff x="0" y="0"/>
              <a:chExt cx="458455" cy="10986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28575"/>
                <a:ext cx="458455" cy="138443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380"/>
                  </a:lnSpc>
                </a:pPr>
                <a:r>
                  <a:rPr lang="en-US" b="true" sz="170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BLUE BLOCK LIGHT  PROTECTION</a:t>
                </a: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0389175" y="2951251"/>
              <a:ext cx="4484814" cy="1074775"/>
              <a:chOff x="0" y="0"/>
              <a:chExt cx="458455" cy="10986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58455" cy="109868"/>
              </a:xfrm>
              <a:custGeom>
                <a:avLst/>
                <a:gdLst/>
                <a:ahLst/>
                <a:cxnLst/>
                <a:rect r="r" b="b" t="t" l="l"/>
                <a:pathLst>
                  <a:path h="109868" w="458455">
                    <a:moveTo>
                      <a:pt x="27620" y="0"/>
                    </a:moveTo>
                    <a:lnTo>
                      <a:pt x="430835" y="0"/>
                    </a:lnTo>
                    <a:cubicBezTo>
                      <a:pt x="438160" y="0"/>
                      <a:pt x="445186" y="2910"/>
                      <a:pt x="450365" y="8090"/>
                    </a:cubicBezTo>
                    <a:cubicBezTo>
                      <a:pt x="455545" y="13269"/>
                      <a:pt x="458455" y="20295"/>
                      <a:pt x="458455" y="27620"/>
                    </a:cubicBezTo>
                    <a:lnTo>
                      <a:pt x="458455" y="82248"/>
                    </a:lnTo>
                    <a:cubicBezTo>
                      <a:pt x="458455" y="97502"/>
                      <a:pt x="446089" y="109868"/>
                      <a:pt x="430835" y="109868"/>
                    </a:cubicBezTo>
                    <a:lnTo>
                      <a:pt x="27620" y="109868"/>
                    </a:lnTo>
                    <a:cubicBezTo>
                      <a:pt x="12366" y="109868"/>
                      <a:pt x="0" y="97502"/>
                      <a:pt x="0" y="82248"/>
                    </a:cubicBezTo>
                    <a:lnTo>
                      <a:pt x="0" y="27620"/>
                    </a:lnTo>
                    <a:cubicBezTo>
                      <a:pt x="0" y="12366"/>
                      <a:pt x="12366" y="0"/>
                      <a:pt x="27620" y="0"/>
                    </a:cubicBezTo>
                    <a:close/>
                  </a:path>
                </a:pathLst>
              </a:custGeom>
              <a:solidFill>
                <a:srgbClr val="F4E4D4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458455" cy="147968"/>
              </a:xfrm>
              <a:prstGeom prst="rect">
                <a:avLst/>
              </a:prstGeom>
            </p:spPr>
            <p:txBody>
              <a:bodyPr anchor="ctr" rtlCol="false" tIns="98163" lIns="98163" bIns="98163" rIns="98163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301404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DUAL COATED</a:t>
                </a:r>
              </a:p>
            </p:txBody>
          </p:sp>
        </p:grpSp>
      </p:grpSp>
      <p:grpSp>
        <p:nvGrpSpPr>
          <p:cNvPr name="Group 40" id="40"/>
          <p:cNvGrpSpPr/>
          <p:nvPr/>
        </p:nvGrpSpPr>
        <p:grpSpPr>
          <a:xfrm rot="689868">
            <a:off x="13126178" y="2805739"/>
            <a:ext cx="4743430" cy="4675523"/>
            <a:chOff x="0" y="0"/>
            <a:chExt cx="6324573" cy="6234030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6324573" cy="6234030"/>
              <a:chOff x="0" y="0"/>
              <a:chExt cx="807977" cy="79641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07977" cy="796410"/>
              </a:xfrm>
              <a:custGeom>
                <a:avLst/>
                <a:gdLst/>
                <a:ahLst/>
                <a:cxnLst/>
                <a:rect r="r" b="b" t="t" l="l"/>
                <a:pathLst>
                  <a:path h="796410" w="807977">
                    <a:moveTo>
                      <a:pt x="403988" y="0"/>
                    </a:moveTo>
                    <a:cubicBezTo>
                      <a:pt x="180872" y="0"/>
                      <a:pt x="0" y="178282"/>
                      <a:pt x="0" y="398205"/>
                    </a:cubicBezTo>
                    <a:cubicBezTo>
                      <a:pt x="0" y="618127"/>
                      <a:pt x="180872" y="796410"/>
                      <a:pt x="403988" y="796410"/>
                    </a:cubicBezTo>
                    <a:cubicBezTo>
                      <a:pt x="627105" y="796410"/>
                      <a:pt x="807977" y="618127"/>
                      <a:pt x="807977" y="398205"/>
                    </a:cubicBezTo>
                    <a:cubicBezTo>
                      <a:pt x="807977" y="178282"/>
                      <a:pt x="627105" y="0"/>
                      <a:pt x="403988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726" r="0" b="-726"/>
                </a:stretch>
              </a:blipFill>
            </p:spPr>
          </p:sp>
        </p:grp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055437" cy="6234030"/>
            </a:xfrm>
            <a:custGeom>
              <a:avLst/>
              <a:gdLst/>
              <a:ahLst/>
              <a:cxnLst/>
              <a:rect r="r" b="b" t="t" l="l"/>
              <a:pathLst>
                <a:path h="6234030" w="6055437">
                  <a:moveTo>
                    <a:pt x="0" y="0"/>
                  </a:moveTo>
                  <a:lnTo>
                    <a:pt x="6055437" y="0"/>
                  </a:lnTo>
                  <a:lnTo>
                    <a:pt x="6055437" y="6234030"/>
                  </a:lnTo>
                  <a:lnTo>
                    <a:pt x="0" y="6234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5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18523" y="2223363"/>
            <a:ext cx="7258481" cy="1047889"/>
            <a:chOff x="0" y="0"/>
            <a:chExt cx="1644986" cy="2374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44986" cy="237483"/>
            </a:xfrm>
            <a:custGeom>
              <a:avLst/>
              <a:gdLst/>
              <a:ahLst/>
              <a:cxnLst/>
              <a:rect r="r" b="b" t="t" l="l"/>
              <a:pathLst>
                <a:path h="237483" w="1644986">
                  <a:moveTo>
                    <a:pt x="12799" y="0"/>
                  </a:moveTo>
                  <a:lnTo>
                    <a:pt x="1632187" y="0"/>
                  </a:lnTo>
                  <a:cubicBezTo>
                    <a:pt x="1635582" y="0"/>
                    <a:pt x="1638837" y="1348"/>
                    <a:pt x="1641238" y="3749"/>
                  </a:cubicBezTo>
                  <a:cubicBezTo>
                    <a:pt x="1643638" y="6149"/>
                    <a:pt x="1644986" y="9405"/>
                    <a:pt x="1644986" y="12799"/>
                  </a:cubicBezTo>
                  <a:lnTo>
                    <a:pt x="1644986" y="224683"/>
                  </a:lnTo>
                  <a:cubicBezTo>
                    <a:pt x="1644986" y="228078"/>
                    <a:pt x="1643638" y="231333"/>
                    <a:pt x="1641238" y="233734"/>
                  </a:cubicBezTo>
                  <a:cubicBezTo>
                    <a:pt x="1638837" y="236134"/>
                    <a:pt x="1635582" y="237483"/>
                    <a:pt x="1632187" y="237483"/>
                  </a:cubicBezTo>
                  <a:lnTo>
                    <a:pt x="12799" y="237483"/>
                  </a:lnTo>
                  <a:cubicBezTo>
                    <a:pt x="9405" y="237483"/>
                    <a:pt x="6149" y="236134"/>
                    <a:pt x="3749" y="233734"/>
                  </a:cubicBezTo>
                  <a:cubicBezTo>
                    <a:pt x="1348" y="231333"/>
                    <a:pt x="0" y="228078"/>
                    <a:pt x="0" y="224683"/>
                  </a:cubicBezTo>
                  <a:lnTo>
                    <a:pt x="0" y="12799"/>
                  </a:lnTo>
                  <a:cubicBezTo>
                    <a:pt x="0" y="9405"/>
                    <a:pt x="1348" y="6149"/>
                    <a:pt x="3749" y="3749"/>
                  </a:cubicBezTo>
                  <a:cubicBezTo>
                    <a:pt x="6149" y="1348"/>
                    <a:pt x="9405" y="0"/>
                    <a:pt x="12799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44986" cy="275583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BLUE FILTER DUAL COAT - PREMIUM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8523" y="3628377"/>
            <a:ext cx="3363610" cy="806081"/>
            <a:chOff x="0" y="0"/>
            <a:chExt cx="458455" cy="1098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58455" cy="147968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FIBER LENSE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8523" y="4740459"/>
            <a:ext cx="3363610" cy="806081"/>
            <a:chOff x="0" y="0"/>
            <a:chExt cx="458455" cy="1098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8455" cy="147968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GLARE FREE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113394" y="3628377"/>
            <a:ext cx="3363610" cy="812474"/>
            <a:chOff x="0" y="0"/>
            <a:chExt cx="458455" cy="1107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8455" cy="110739"/>
            </a:xfrm>
            <a:custGeom>
              <a:avLst/>
              <a:gdLst/>
              <a:ahLst/>
              <a:cxnLst/>
              <a:rect r="r" b="b" t="t" l="l"/>
              <a:pathLst>
                <a:path h="110739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3119"/>
                  </a:lnTo>
                  <a:cubicBezTo>
                    <a:pt x="458455" y="98373"/>
                    <a:pt x="446089" y="110739"/>
                    <a:pt x="430835" y="110739"/>
                  </a:cubicBezTo>
                  <a:lnTo>
                    <a:pt x="27620" y="110739"/>
                  </a:lnTo>
                  <a:cubicBezTo>
                    <a:pt x="20295" y="110739"/>
                    <a:pt x="13269" y="107829"/>
                    <a:pt x="8090" y="102649"/>
                  </a:cubicBezTo>
                  <a:cubicBezTo>
                    <a:pt x="2910" y="97470"/>
                    <a:pt x="0" y="90444"/>
                    <a:pt x="0" y="83119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458455" cy="129789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491"/>
                </a:lnSpc>
              </a:pPr>
              <a:r>
                <a:rPr lang="en-US" b="true" sz="1779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SILKY SMOOTH BLUE/VIOLET COATED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113394" y="4740459"/>
            <a:ext cx="3363610" cy="806081"/>
            <a:chOff x="0" y="0"/>
            <a:chExt cx="458455" cy="1098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58455" cy="147968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UV 420+ PROTECTIVE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8523" y="6962222"/>
            <a:ext cx="3363610" cy="806081"/>
            <a:chOff x="0" y="0"/>
            <a:chExt cx="458455" cy="1098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58455" cy="147968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TIREDNESS FREE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1799/-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2D2D2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18523" y="5851341"/>
            <a:ext cx="3363610" cy="806081"/>
            <a:chOff x="0" y="0"/>
            <a:chExt cx="458455" cy="1098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58455" cy="147968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LIGHT WEIGHT 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114463" y="5841816"/>
            <a:ext cx="3363610" cy="806081"/>
            <a:chOff x="0" y="0"/>
            <a:chExt cx="458455" cy="10986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458455" cy="138443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ALL DIGITAL SCREENS PROTECT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113394" y="6962222"/>
            <a:ext cx="3363610" cy="806081"/>
            <a:chOff x="0" y="0"/>
            <a:chExt cx="458455" cy="10986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58455" cy="109868"/>
            </a:xfrm>
            <a:custGeom>
              <a:avLst/>
              <a:gdLst/>
              <a:ahLst/>
              <a:cxnLst/>
              <a:rect r="r" b="b" t="t" l="l"/>
              <a:pathLst>
                <a:path h="109868" w="458455">
                  <a:moveTo>
                    <a:pt x="27620" y="0"/>
                  </a:moveTo>
                  <a:lnTo>
                    <a:pt x="430835" y="0"/>
                  </a:lnTo>
                  <a:cubicBezTo>
                    <a:pt x="438160" y="0"/>
                    <a:pt x="445186" y="2910"/>
                    <a:pt x="450365" y="8090"/>
                  </a:cubicBezTo>
                  <a:cubicBezTo>
                    <a:pt x="455545" y="13269"/>
                    <a:pt x="458455" y="20295"/>
                    <a:pt x="458455" y="27620"/>
                  </a:cubicBezTo>
                  <a:lnTo>
                    <a:pt x="458455" y="82248"/>
                  </a:lnTo>
                  <a:cubicBezTo>
                    <a:pt x="458455" y="97502"/>
                    <a:pt x="446089" y="109868"/>
                    <a:pt x="430835" y="109868"/>
                  </a:cubicBezTo>
                  <a:lnTo>
                    <a:pt x="27620" y="109868"/>
                  </a:lnTo>
                  <a:cubicBezTo>
                    <a:pt x="12366" y="109868"/>
                    <a:pt x="0" y="97502"/>
                    <a:pt x="0" y="82248"/>
                  </a:cubicBezTo>
                  <a:lnTo>
                    <a:pt x="0" y="27620"/>
                  </a:lnTo>
                  <a:cubicBezTo>
                    <a:pt x="0" y="12366"/>
                    <a:pt x="12366" y="0"/>
                    <a:pt x="27620" y="0"/>
                  </a:cubicBezTo>
                  <a:close/>
                </a:path>
              </a:pathLst>
            </a:custGeom>
            <a:solidFill>
              <a:srgbClr val="D2D2D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458455" cy="138443"/>
            </a:xfrm>
            <a:prstGeom prst="rect">
              <a:avLst/>
            </a:prstGeom>
          </p:spPr>
          <p:txBody>
            <a:bodyPr anchor="ctr" rtlCol="false" tIns="98163" lIns="98163" bIns="98163" rIns="98163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1215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WATER &amp; SMUDGE RESISTANCE 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8700" y="8425528"/>
            <a:ext cx="8361640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 BLOCK LIGHT ( BLUE FILTER PROTECTION FROM HARMFUL DIGITAL RAYS)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 BLUE COATING WITH ALMOST NO REFLECTION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2D2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MAKING LENSE ALMOST INVISIBLE 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0823016" y="2668400"/>
            <a:ext cx="5605629" cy="4939899"/>
            <a:chOff x="0" y="0"/>
            <a:chExt cx="812800" cy="7162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716271"/>
            </a:xfrm>
            <a:custGeom>
              <a:avLst/>
              <a:gdLst/>
              <a:ahLst/>
              <a:cxnLst/>
              <a:rect r="r" b="b" t="t" l="l"/>
              <a:pathLst>
                <a:path h="716271" w="812800">
                  <a:moveTo>
                    <a:pt x="31765" y="0"/>
                  </a:moveTo>
                  <a:lnTo>
                    <a:pt x="781035" y="0"/>
                  </a:lnTo>
                  <a:cubicBezTo>
                    <a:pt x="798578" y="0"/>
                    <a:pt x="812800" y="14222"/>
                    <a:pt x="812800" y="31765"/>
                  </a:cubicBezTo>
                  <a:lnTo>
                    <a:pt x="812800" y="684506"/>
                  </a:lnTo>
                  <a:cubicBezTo>
                    <a:pt x="812800" y="702049"/>
                    <a:pt x="798578" y="716271"/>
                    <a:pt x="781035" y="716271"/>
                  </a:cubicBezTo>
                  <a:lnTo>
                    <a:pt x="31765" y="716271"/>
                  </a:lnTo>
                  <a:cubicBezTo>
                    <a:pt x="14222" y="716271"/>
                    <a:pt x="0" y="702049"/>
                    <a:pt x="0" y="684506"/>
                  </a:cubicBezTo>
                  <a:lnTo>
                    <a:pt x="0" y="31765"/>
                  </a:lnTo>
                  <a:cubicBezTo>
                    <a:pt x="0" y="14222"/>
                    <a:pt x="14222" y="0"/>
                    <a:pt x="31765" y="0"/>
                  </a:cubicBezTo>
                  <a:close/>
                </a:path>
              </a:pathLst>
            </a:custGeom>
            <a:blipFill>
              <a:blip r:embed="rId5"/>
              <a:stretch>
                <a:fillRect l="-76592" t="0" r="-50862" b="-72825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9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456427" y="2150613"/>
            <a:ext cx="5879435" cy="5795264"/>
            <a:chOff x="0" y="0"/>
            <a:chExt cx="807977" cy="7964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977" cy="796410"/>
            </a:xfrm>
            <a:custGeom>
              <a:avLst/>
              <a:gdLst/>
              <a:ahLst/>
              <a:cxnLst/>
              <a:rect r="r" b="b" t="t" l="l"/>
              <a:pathLst>
                <a:path h="796410" w="807977">
                  <a:moveTo>
                    <a:pt x="403988" y="0"/>
                  </a:moveTo>
                  <a:cubicBezTo>
                    <a:pt x="180872" y="0"/>
                    <a:pt x="0" y="178282"/>
                    <a:pt x="0" y="398205"/>
                  </a:cubicBezTo>
                  <a:cubicBezTo>
                    <a:pt x="0" y="618127"/>
                    <a:pt x="180872" y="796410"/>
                    <a:pt x="403988" y="796410"/>
                  </a:cubicBezTo>
                  <a:cubicBezTo>
                    <a:pt x="627105" y="796410"/>
                    <a:pt x="807977" y="618127"/>
                    <a:pt x="807977" y="398205"/>
                  </a:cubicBezTo>
                  <a:cubicBezTo>
                    <a:pt x="807977" y="178282"/>
                    <a:pt x="627105" y="0"/>
                    <a:pt x="403988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726" r="0" b="-726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18523" y="2150613"/>
            <a:ext cx="7265282" cy="839133"/>
            <a:chOff x="0" y="0"/>
            <a:chExt cx="1646528" cy="1901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6528" cy="190172"/>
            </a:xfrm>
            <a:custGeom>
              <a:avLst/>
              <a:gdLst/>
              <a:ahLst/>
              <a:cxnLst/>
              <a:rect r="r" b="b" t="t" l="l"/>
              <a:pathLst>
                <a:path h="190172" w="1646528">
                  <a:moveTo>
                    <a:pt x="12787" y="0"/>
                  </a:moveTo>
                  <a:lnTo>
                    <a:pt x="1633740" y="0"/>
                  </a:lnTo>
                  <a:cubicBezTo>
                    <a:pt x="1637132" y="0"/>
                    <a:pt x="1640384" y="1347"/>
                    <a:pt x="1642782" y="3745"/>
                  </a:cubicBezTo>
                  <a:cubicBezTo>
                    <a:pt x="1645180" y="6143"/>
                    <a:pt x="1646528" y="9396"/>
                    <a:pt x="1646528" y="12787"/>
                  </a:cubicBezTo>
                  <a:lnTo>
                    <a:pt x="1646528" y="177385"/>
                  </a:lnTo>
                  <a:cubicBezTo>
                    <a:pt x="1646528" y="180777"/>
                    <a:pt x="1645180" y="184029"/>
                    <a:pt x="1642782" y="186427"/>
                  </a:cubicBezTo>
                  <a:cubicBezTo>
                    <a:pt x="1640384" y="188825"/>
                    <a:pt x="1637132" y="190172"/>
                    <a:pt x="1633740" y="190172"/>
                  </a:cubicBezTo>
                  <a:lnTo>
                    <a:pt x="12787" y="190172"/>
                  </a:lnTo>
                  <a:cubicBezTo>
                    <a:pt x="9396" y="190172"/>
                    <a:pt x="6143" y="188825"/>
                    <a:pt x="3745" y="186427"/>
                  </a:cubicBezTo>
                  <a:cubicBezTo>
                    <a:pt x="1347" y="184029"/>
                    <a:pt x="0" y="180777"/>
                    <a:pt x="0" y="177385"/>
                  </a:cubicBezTo>
                  <a:lnTo>
                    <a:pt x="0" y="12787"/>
                  </a:lnTo>
                  <a:cubicBezTo>
                    <a:pt x="0" y="9396"/>
                    <a:pt x="1347" y="6143"/>
                    <a:pt x="3745" y="3745"/>
                  </a:cubicBezTo>
                  <a:cubicBezTo>
                    <a:pt x="6143" y="1347"/>
                    <a:pt x="9396" y="0"/>
                    <a:pt x="12787" y="0"/>
                  </a:cubicBezTo>
                  <a:close/>
                </a:path>
              </a:pathLst>
            </a:custGeom>
            <a:solidFill>
              <a:srgbClr val="E0EF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46528" cy="228272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PHOTO GREY LENSE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06330" y="3493175"/>
            <a:ext cx="4489668" cy="686305"/>
            <a:chOff x="0" y="0"/>
            <a:chExt cx="799744" cy="1222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FIBER LENSE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06330" y="4361940"/>
            <a:ext cx="4489668" cy="686305"/>
            <a:chOff x="0" y="0"/>
            <a:chExt cx="799744" cy="1222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UV 420 PROTECTION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06330" y="5229220"/>
            <a:ext cx="4489668" cy="686305"/>
            <a:chOff x="0" y="0"/>
            <a:chExt cx="799744" cy="1222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LIGHT WEIGHT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606330" y="6096501"/>
            <a:ext cx="4489668" cy="686305"/>
            <a:chOff x="0" y="0"/>
            <a:chExt cx="799744" cy="12225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DAY &amp; NIGHT USABLE 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456427" y="2150613"/>
            <a:ext cx="5629241" cy="5795264"/>
          </a:xfrm>
          <a:custGeom>
            <a:avLst/>
            <a:gdLst/>
            <a:ahLst/>
            <a:cxnLst/>
            <a:rect r="r" b="b" t="t" l="l"/>
            <a:pathLst>
              <a:path h="5795264" w="5629241">
                <a:moveTo>
                  <a:pt x="0" y="0"/>
                </a:moveTo>
                <a:lnTo>
                  <a:pt x="5629241" y="0"/>
                </a:lnTo>
                <a:lnTo>
                  <a:pt x="5629241" y="5795265"/>
                </a:lnTo>
                <a:lnTo>
                  <a:pt x="0" y="579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999/-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6717" y="8383261"/>
            <a:ext cx="1617258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ఫోటోగ్రే లెన్సులు సూర్యరశ్మిలో ఆటోమేటికల్‌గా చీకటి పడి, అంతర్గతంగా స్పష్టంగా మారతాయి. ఇవి సౌకర్యం, UV రక్షణ అందించి, ప్రత్యేకంగా సన్‌గ్లాసెస్ అవసరం లేకుండా పనిచేస్తాయి.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606330" y="6963781"/>
            <a:ext cx="4489668" cy="686305"/>
            <a:chOff x="0" y="0"/>
            <a:chExt cx="799744" cy="1222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COOLING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9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456427" y="2150613"/>
            <a:ext cx="5879435" cy="5795264"/>
            <a:chOff x="0" y="0"/>
            <a:chExt cx="807977" cy="7964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977" cy="796410"/>
            </a:xfrm>
            <a:custGeom>
              <a:avLst/>
              <a:gdLst/>
              <a:ahLst/>
              <a:cxnLst/>
              <a:rect r="r" b="b" t="t" l="l"/>
              <a:pathLst>
                <a:path h="796410" w="807977">
                  <a:moveTo>
                    <a:pt x="403988" y="0"/>
                  </a:moveTo>
                  <a:cubicBezTo>
                    <a:pt x="180872" y="0"/>
                    <a:pt x="0" y="178282"/>
                    <a:pt x="0" y="398205"/>
                  </a:cubicBezTo>
                  <a:cubicBezTo>
                    <a:pt x="0" y="618127"/>
                    <a:pt x="180872" y="796410"/>
                    <a:pt x="403988" y="796410"/>
                  </a:cubicBezTo>
                  <a:cubicBezTo>
                    <a:pt x="627105" y="796410"/>
                    <a:pt x="807977" y="618127"/>
                    <a:pt x="807977" y="398205"/>
                  </a:cubicBezTo>
                  <a:cubicBezTo>
                    <a:pt x="807977" y="178282"/>
                    <a:pt x="627105" y="0"/>
                    <a:pt x="403988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726" r="0" b="-726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18523" y="2150613"/>
            <a:ext cx="7265282" cy="839133"/>
            <a:chOff x="0" y="0"/>
            <a:chExt cx="1646528" cy="1901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6528" cy="190172"/>
            </a:xfrm>
            <a:custGeom>
              <a:avLst/>
              <a:gdLst/>
              <a:ahLst/>
              <a:cxnLst/>
              <a:rect r="r" b="b" t="t" l="l"/>
              <a:pathLst>
                <a:path h="190172" w="1646528">
                  <a:moveTo>
                    <a:pt x="12787" y="0"/>
                  </a:moveTo>
                  <a:lnTo>
                    <a:pt x="1633740" y="0"/>
                  </a:lnTo>
                  <a:cubicBezTo>
                    <a:pt x="1637132" y="0"/>
                    <a:pt x="1640384" y="1347"/>
                    <a:pt x="1642782" y="3745"/>
                  </a:cubicBezTo>
                  <a:cubicBezTo>
                    <a:pt x="1645180" y="6143"/>
                    <a:pt x="1646528" y="9396"/>
                    <a:pt x="1646528" y="12787"/>
                  </a:cubicBezTo>
                  <a:lnTo>
                    <a:pt x="1646528" y="177385"/>
                  </a:lnTo>
                  <a:cubicBezTo>
                    <a:pt x="1646528" y="180777"/>
                    <a:pt x="1645180" y="184029"/>
                    <a:pt x="1642782" y="186427"/>
                  </a:cubicBezTo>
                  <a:cubicBezTo>
                    <a:pt x="1640384" y="188825"/>
                    <a:pt x="1637132" y="190172"/>
                    <a:pt x="1633740" y="190172"/>
                  </a:cubicBezTo>
                  <a:lnTo>
                    <a:pt x="12787" y="190172"/>
                  </a:lnTo>
                  <a:cubicBezTo>
                    <a:pt x="9396" y="190172"/>
                    <a:pt x="6143" y="188825"/>
                    <a:pt x="3745" y="186427"/>
                  </a:cubicBezTo>
                  <a:cubicBezTo>
                    <a:pt x="1347" y="184029"/>
                    <a:pt x="0" y="180777"/>
                    <a:pt x="0" y="177385"/>
                  </a:cubicBezTo>
                  <a:lnTo>
                    <a:pt x="0" y="12787"/>
                  </a:lnTo>
                  <a:cubicBezTo>
                    <a:pt x="0" y="9396"/>
                    <a:pt x="1347" y="6143"/>
                    <a:pt x="3745" y="3745"/>
                  </a:cubicBezTo>
                  <a:cubicBezTo>
                    <a:pt x="6143" y="1347"/>
                    <a:pt x="9396" y="0"/>
                    <a:pt x="12787" y="0"/>
                  </a:cubicBezTo>
                  <a:close/>
                </a:path>
              </a:pathLst>
            </a:custGeom>
            <a:solidFill>
              <a:srgbClr val="E0EF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46528" cy="228272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NIGHT DRIVE LENSE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456427" y="2150613"/>
            <a:ext cx="5629241" cy="5795264"/>
          </a:xfrm>
          <a:custGeom>
            <a:avLst/>
            <a:gdLst/>
            <a:ahLst/>
            <a:cxnLst/>
            <a:rect r="r" b="b" t="t" l="l"/>
            <a:pathLst>
              <a:path h="5795264" w="5629241">
                <a:moveTo>
                  <a:pt x="0" y="0"/>
                </a:moveTo>
                <a:lnTo>
                  <a:pt x="5629241" y="0"/>
                </a:lnTo>
                <a:lnTo>
                  <a:pt x="5629241" y="5795265"/>
                </a:lnTo>
                <a:lnTo>
                  <a:pt x="0" y="579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2499/-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18523" y="3329206"/>
            <a:ext cx="3498684" cy="4091708"/>
            <a:chOff x="0" y="0"/>
            <a:chExt cx="4664912" cy="545561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4664912" cy="900720"/>
              <a:chOff x="0" y="0"/>
              <a:chExt cx="727943" cy="14055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NIGHT DRIVE PROTECTION </a:t>
                </a: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140184"/>
              <a:ext cx="4664912" cy="900720"/>
              <a:chOff x="0" y="0"/>
              <a:chExt cx="727943" cy="14055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UV 420+ PROTECTION 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2278419"/>
              <a:ext cx="4664912" cy="900720"/>
              <a:chOff x="0" y="0"/>
              <a:chExt cx="727943" cy="14055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LIGHT WEIGHT 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3416655"/>
              <a:ext cx="4664912" cy="900720"/>
              <a:chOff x="0" y="0"/>
              <a:chExt cx="727943" cy="14055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BLUE FILTER PROTECTION </a:t>
                </a: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4554890"/>
              <a:ext cx="4664912" cy="900720"/>
              <a:chOff x="0" y="0"/>
              <a:chExt cx="727943" cy="14055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ALL DIGITAL PROTECTION </a:t>
                </a: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4985120" y="3329206"/>
            <a:ext cx="3498684" cy="4091708"/>
            <a:chOff x="0" y="0"/>
            <a:chExt cx="4664912" cy="545561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4664912" cy="900720"/>
              <a:chOff x="0" y="0"/>
              <a:chExt cx="727943" cy="140554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SILKY SMOOTH COATING 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1140184"/>
              <a:ext cx="4664912" cy="900720"/>
              <a:chOff x="0" y="0"/>
              <a:chExt cx="727943" cy="140554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WATER REPELLENT </a:t>
                </a: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0" y="2278419"/>
              <a:ext cx="4664912" cy="900720"/>
              <a:chOff x="0" y="0"/>
              <a:chExt cx="727943" cy="140554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DUST &amp; SMUDGE PROOF </a:t>
                </a: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0" y="3416655"/>
              <a:ext cx="4664912" cy="900720"/>
              <a:chOff x="0" y="0"/>
              <a:chExt cx="727943" cy="14055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ANTI FLASH COATING </a:t>
                </a: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4554890"/>
              <a:ext cx="4664912" cy="900720"/>
              <a:chOff x="0" y="0"/>
              <a:chExt cx="727943" cy="140554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727943" cy="140554"/>
              </a:xfrm>
              <a:custGeom>
                <a:avLst/>
                <a:gdLst/>
                <a:ahLst/>
                <a:cxnLst/>
                <a:rect r="r" b="b" t="t" l="l"/>
                <a:pathLst>
                  <a:path h="140554" w="727943">
                    <a:moveTo>
                      <a:pt x="22734" y="0"/>
                    </a:moveTo>
                    <a:lnTo>
                      <a:pt x="705209" y="0"/>
                    </a:lnTo>
                    <a:cubicBezTo>
                      <a:pt x="717765" y="0"/>
                      <a:pt x="727943" y="10178"/>
                      <a:pt x="727943" y="22734"/>
                    </a:cubicBezTo>
                    <a:lnTo>
                      <a:pt x="727943" y="117821"/>
                    </a:lnTo>
                    <a:cubicBezTo>
                      <a:pt x="727943" y="130376"/>
                      <a:pt x="717765" y="140554"/>
                      <a:pt x="705209" y="140554"/>
                    </a:cubicBezTo>
                    <a:lnTo>
                      <a:pt x="22734" y="140554"/>
                    </a:lnTo>
                    <a:cubicBezTo>
                      <a:pt x="10178" y="140554"/>
                      <a:pt x="0" y="130376"/>
                      <a:pt x="0" y="117821"/>
                    </a:cubicBezTo>
                    <a:lnTo>
                      <a:pt x="0" y="22734"/>
                    </a:lnTo>
                    <a:cubicBezTo>
                      <a:pt x="0" y="10178"/>
                      <a:pt x="10178" y="0"/>
                      <a:pt x="22734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38100"/>
                <a:ext cx="727943" cy="178654"/>
              </a:xfrm>
              <a:prstGeom prst="rect">
                <a:avLst/>
              </a:prstGeom>
            </p:spPr>
            <p:txBody>
              <a:bodyPr anchor="ctr" rtlCol="false" tIns="75110" lIns="75110" bIns="75110" rIns="75110"/>
              <a:lstStyle/>
              <a:p>
                <a:pPr algn="ctr">
                  <a:lnSpc>
                    <a:spcPts val="2772"/>
                  </a:lnSpc>
                </a:pPr>
                <a:r>
                  <a:rPr lang="en-US" b="true" sz="1980">
                    <a:solidFill>
                      <a:srgbClr val="1A5469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TIREDNESS FREE </a:t>
                </a:r>
              </a:p>
            </p:txBody>
          </p:sp>
        </p:grpSp>
      </p:grpSp>
      <p:sp>
        <p:nvSpPr>
          <p:cNvPr name="TextBox 46" id="46"/>
          <p:cNvSpPr txBox="true"/>
          <p:nvPr/>
        </p:nvSpPr>
        <p:spPr>
          <a:xfrm rot="0">
            <a:off x="1218523" y="8011464"/>
            <a:ext cx="645961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 BLUE COATING WITH ALMOST NO REFLECTION 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MAKING THE LENSE WITH ALMOST INVISIBLE 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 WHITE FIBER LENSE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9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50120"/>
          </a:xfrm>
          <a:custGeom>
            <a:avLst/>
            <a:gdLst/>
            <a:ahLst/>
            <a:cxnLst/>
            <a:rect r="r" b="b" t="t" l="l"/>
            <a:pathLst>
              <a:path h="10750120" w="18288000">
                <a:moveTo>
                  <a:pt x="0" y="0"/>
                </a:moveTo>
                <a:lnTo>
                  <a:pt x="18288000" y="0"/>
                </a:lnTo>
                <a:lnTo>
                  <a:pt x="18288000" y="10750120"/>
                </a:lnTo>
                <a:lnTo>
                  <a:pt x="0" y="10750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25993" t="0" r="-25993" b="-21360"/>
            </a:stretch>
          </a:blipFill>
          <a:ln cap="sq">
            <a:noFill/>
            <a:prstDash val="lgDash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456427" y="2150613"/>
            <a:ext cx="5879435" cy="5795264"/>
            <a:chOff x="0" y="0"/>
            <a:chExt cx="807977" cy="7964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977" cy="796410"/>
            </a:xfrm>
            <a:custGeom>
              <a:avLst/>
              <a:gdLst/>
              <a:ahLst/>
              <a:cxnLst/>
              <a:rect r="r" b="b" t="t" l="l"/>
              <a:pathLst>
                <a:path h="796410" w="807977">
                  <a:moveTo>
                    <a:pt x="403988" y="0"/>
                  </a:moveTo>
                  <a:cubicBezTo>
                    <a:pt x="180872" y="0"/>
                    <a:pt x="0" y="178282"/>
                    <a:pt x="0" y="398205"/>
                  </a:cubicBezTo>
                  <a:cubicBezTo>
                    <a:pt x="0" y="618127"/>
                    <a:pt x="180872" y="796410"/>
                    <a:pt x="403988" y="796410"/>
                  </a:cubicBezTo>
                  <a:cubicBezTo>
                    <a:pt x="627105" y="796410"/>
                    <a:pt x="807977" y="618127"/>
                    <a:pt x="807977" y="398205"/>
                  </a:cubicBezTo>
                  <a:cubicBezTo>
                    <a:pt x="807977" y="178282"/>
                    <a:pt x="627105" y="0"/>
                    <a:pt x="403988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726" r="0" b="-726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0610" y="522040"/>
            <a:ext cx="2156216" cy="1012074"/>
          </a:xfrm>
          <a:custGeom>
            <a:avLst/>
            <a:gdLst/>
            <a:ahLst/>
            <a:cxnLst/>
            <a:rect r="r" b="b" t="t" l="l"/>
            <a:pathLst>
              <a:path h="1012074" w="2156216">
                <a:moveTo>
                  <a:pt x="0" y="0"/>
                </a:moveTo>
                <a:lnTo>
                  <a:pt x="2156217" y="0"/>
                </a:lnTo>
                <a:lnTo>
                  <a:pt x="2156217" y="1012074"/>
                </a:lnTo>
                <a:lnTo>
                  <a:pt x="0" y="101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18523" y="2150613"/>
            <a:ext cx="7265282" cy="839133"/>
            <a:chOff x="0" y="0"/>
            <a:chExt cx="1646528" cy="1901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6528" cy="190172"/>
            </a:xfrm>
            <a:custGeom>
              <a:avLst/>
              <a:gdLst/>
              <a:ahLst/>
              <a:cxnLst/>
              <a:rect r="r" b="b" t="t" l="l"/>
              <a:pathLst>
                <a:path h="190172" w="1646528">
                  <a:moveTo>
                    <a:pt x="12787" y="0"/>
                  </a:moveTo>
                  <a:lnTo>
                    <a:pt x="1633740" y="0"/>
                  </a:lnTo>
                  <a:cubicBezTo>
                    <a:pt x="1637132" y="0"/>
                    <a:pt x="1640384" y="1347"/>
                    <a:pt x="1642782" y="3745"/>
                  </a:cubicBezTo>
                  <a:cubicBezTo>
                    <a:pt x="1645180" y="6143"/>
                    <a:pt x="1646528" y="9396"/>
                    <a:pt x="1646528" y="12787"/>
                  </a:cubicBezTo>
                  <a:lnTo>
                    <a:pt x="1646528" y="177385"/>
                  </a:lnTo>
                  <a:cubicBezTo>
                    <a:pt x="1646528" y="180777"/>
                    <a:pt x="1645180" y="184029"/>
                    <a:pt x="1642782" y="186427"/>
                  </a:cubicBezTo>
                  <a:cubicBezTo>
                    <a:pt x="1640384" y="188825"/>
                    <a:pt x="1637132" y="190172"/>
                    <a:pt x="1633740" y="190172"/>
                  </a:cubicBezTo>
                  <a:lnTo>
                    <a:pt x="12787" y="190172"/>
                  </a:lnTo>
                  <a:cubicBezTo>
                    <a:pt x="9396" y="190172"/>
                    <a:pt x="6143" y="188825"/>
                    <a:pt x="3745" y="186427"/>
                  </a:cubicBezTo>
                  <a:cubicBezTo>
                    <a:pt x="1347" y="184029"/>
                    <a:pt x="0" y="180777"/>
                    <a:pt x="0" y="177385"/>
                  </a:cubicBezTo>
                  <a:lnTo>
                    <a:pt x="0" y="12787"/>
                  </a:lnTo>
                  <a:cubicBezTo>
                    <a:pt x="0" y="9396"/>
                    <a:pt x="1347" y="6143"/>
                    <a:pt x="3745" y="3745"/>
                  </a:cubicBezTo>
                  <a:cubicBezTo>
                    <a:pt x="6143" y="1347"/>
                    <a:pt x="9396" y="0"/>
                    <a:pt x="12787" y="0"/>
                  </a:cubicBezTo>
                  <a:close/>
                </a:path>
              </a:pathLst>
            </a:custGeom>
            <a:solidFill>
              <a:srgbClr val="E0EF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46528" cy="228272"/>
            </a:xfrm>
            <a:prstGeom prst="rect">
              <a:avLst/>
            </a:prstGeom>
          </p:spPr>
          <p:txBody>
            <a:bodyPr anchor="ctr" rtlCol="false" tIns="59037" lIns="59037" bIns="59037" rIns="59037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POLY CORBONATE LENSE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06330" y="3493175"/>
            <a:ext cx="4489668" cy="686305"/>
            <a:chOff x="0" y="0"/>
            <a:chExt cx="799744" cy="1222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TOUCH AND BREAK LENSE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06330" y="4707985"/>
            <a:ext cx="4489668" cy="686305"/>
            <a:chOff x="0" y="0"/>
            <a:chExt cx="799744" cy="1222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99744" cy="160352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772"/>
                </a:lnSpc>
              </a:pPr>
              <a:r>
                <a:rPr lang="en-US" b="true" sz="198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GOOD FOR KIDS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06330" y="5922796"/>
            <a:ext cx="4489668" cy="686305"/>
            <a:chOff x="0" y="0"/>
            <a:chExt cx="799744" cy="1222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9744" cy="122252"/>
            </a:xfrm>
            <a:custGeom>
              <a:avLst/>
              <a:gdLst/>
              <a:ahLst/>
              <a:cxnLst/>
              <a:rect r="r" b="b" t="t" l="l"/>
              <a:pathLst>
                <a:path h="122252" w="799744">
                  <a:moveTo>
                    <a:pt x="20693" y="0"/>
                  </a:moveTo>
                  <a:lnTo>
                    <a:pt x="779051" y="0"/>
                  </a:lnTo>
                  <a:cubicBezTo>
                    <a:pt x="790480" y="0"/>
                    <a:pt x="799744" y="9264"/>
                    <a:pt x="799744" y="20693"/>
                  </a:cubicBezTo>
                  <a:lnTo>
                    <a:pt x="799744" y="101559"/>
                  </a:lnTo>
                  <a:cubicBezTo>
                    <a:pt x="799744" y="107047"/>
                    <a:pt x="797564" y="112310"/>
                    <a:pt x="793683" y="116191"/>
                  </a:cubicBezTo>
                  <a:cubicBezTo>
                    <a:pt x="789803" y="120071"/>
                    <a:pt x="784540" y="122252"/>
                    <a:pt x="779051" y="122252"/>
                  </a:cubicBezTo>
                  <a:lnTo>
                    <a:pt x="20693" y="122252"/>
                  </a:lnTo>
                  <a:cubicBezTo>
                    <a:pt x="15205" y="122252"/>
                    <a:pt x="9941" y="120071"/>
                    <a:pt x="6061" y="116191"/>
                  </a:cubicBezTo>
                  <a:cubicBezTo>
                    <a:pt x="2180" y="112310"/>
                    <a:pt x="0" y="107047"/>
                    <a:pt x="0" y="101559"/>
                  </a:cubicBezTo>
                  <a:lnTo>
                    <a:pt x="0" y="20693"/>
                  </a:lnTo>
                  <a:cubicBezTo>
                    <a:pt x="0" y="15205"/>
                    <a:pt x="2180" y="9941"/>
                    <a:pt x="6061" y="6061"/>
                  </a:cubicBezTo>
                  <a:cubicBezTo>
                    <a:pt x="9941" y="2180"/>
                    <a:pt x="15205" y="0"/>
                    <a:pt x="2069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799744" cy="150827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1A546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200 TIMES STRONGER THAN FIBER LENSE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456427" y="2150613"/>
            <a:ext cx="5629241" cy="5795264"/>
          </a:xfrm>
          <a:custGeom>
            <a:avLst/>
            <a:gdLst/>
            <a:ahLst/>
            <a:cxnLst/>
            <a:rect r="r" b="b" t="t" l="l"/>
            <a:pathLst>
              <a:path h="5795264" w="5629241">
                <a:moveTo>
                  <a:pt x="0" y="0"/>
                </a:moveTo>
                <a:lnTo>
                  <a:pt x="5629241" y="0"/>
                </a:lnTo>
                <a:lnTo>
                  <a:pt x="5629241" y="5795265"/>
                </a:lnTo>
                <a:lnTo>
                  <a:pt x="0" y="579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795199" y="1179756"/>
            <a:ext cx="5090858" cy="351732"/>
          </a:xfrm>
          <a:custGeom>
            <a:avLst/>
            <a:gdLst/>
            <a:ahLst/>
            <a:cxnLst/>
            <a:rect r="r" b="b" t="t" l="l"/>
            <a:pathLst>
              <a:path h="351732" w="5090858">
                <a:moveTo>
                  <a:pt x="0" y="0"/>
                </a:moveTo>
                <a:lnTo>
                  <a:pt x="5090858" y="0"/>
                </a:lnTo>
                <a:lnTo>
                  <a:pt x="5090858" y="351732"/>
                </a:lnTo>
                <a:lnTo>
                  <a:pt x="0" y="351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439795" y="436315"/>
            <a:ext cx="380166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Vision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727736" y="436315"/>
            <a:ext cx="219498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799/-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8523" y="10130610"/>
            <a:ext cx="103655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Note: Anti-glare lenses minimize the amount of incoming light that reaches the eyes, reducing eye strain and enhancing visual clarity.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DAGWuG9rQvI</dc:identifier>
  <dcterms:modified xsi:type="dcterms:W3CDTF">2011-08-01T06:04:30Z</dcterms:modified>
  <cp:revision>1</cp:revision>
  <dc:title>Single Vision</dc:title>
</cp:coreProperties>
</file>