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2"/>
  </p:notesMasterIdLst>
  <p:handoutMasterIdLst>
    <p:handoutMasterId r:id="rId13"/>
  </p:handoutMasterIdLst>
  <p:sldIdLst>
    <p:sldId id="312" r:id="rId5"/>
    <p:sldId id="304" r:id="rId6"/>
    <p:sldId id="307" r:id="rId7"/>
    <p:sldId id="319" r:id="rId8"/>
    <p:sldId id="314" r:id="rId9"/>
    <p:sldId id="320" r:id="rId10"/>
    <p:sldId id="297" r:id="rId1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73" d="100"/>
          <a:sy n="73" d="100"/>
        </p:scale>
        <p:origin x="364" y="36"/>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Nikhil Reddy kunduru" userId="b49b9ea61020e12c" providerId="LiveId" clId="{0C7E5393-597B-44DA-894B-8ACEAD0ECD7A}"/>
    <pc:docChg chg="undo custSel modSld">
      <pc:chgData name="Sai Nikhil Reddy kunduru" userId="b49b9ea61020e12c" providerId="LiveId" clId="{0C7E5393-597B-44DA-894B-8ACEAD0ECD7A}" dt="2025-05-06T02:47:50.359" v="57" actId="20577"/>
      <pc:docMkLst>
        <pc:docMk/>
      </pc:docMkLst>
      <pc:sldChg chg="modAnim">
        <pc:chgData name="Sai Nikhil Reddy kunduru" userId="b49b9ea61020e12c" providerId="LiveId" clId="{0C7E5393-597B-44DA-894B-8ACEAD0ECD7A}" dt="2025-05-06T02:38:55.945" v="0"/>
        <pc:sldMkLst>
          <pc:docMk/>
          <pc:sldMk cId="2906491918" sldId="307"/>
        </pc:sldMkLst>
      </pc:sldChg>
      <pc:sldChg chg="modAnim">
        <pc:chgData name="Sai Nikhil Reddy kunduru" userId="b49b9ea61020e12c" providerId="LiveId" clId="{0C7E5393-597B-44DA-894B-8ACEAD0ECD7A}" dt="2025-05-06T02:39:06.402" v="1"/>
        <pc:sldMkLst>
          <pc:docMk/>
          <pc:sldMk cId="3969996159" sldId="319"/>
        </pc:sldMkLst>
      </pc:sldChg>
      <pc:sldChg chg="addSp delSp modSp mod modAnim">
        <pc:chgData name="Sai Nikhil Reddy kunduru" userId="b49b9ea61020e12c" providerId="LiveId" clId="{0C7E5393-597B-44DA-894B-8ACEAD0ECD7A}" dt="2025-05-06T02:47:50.359" v="57" actId="20577"/>
        <pc:sldMkLst>
          <pc:docMk/>
          <pc:sldMk cId="3700217139" sldId="320"/>
        </pc:sldMkLst>
        <pc:spChg chg="mod">
          <ac:chgData name="Sai Nikhil Reddy kunduru" userId="b49b9ea61020e12c" providerId="LiveId" clId="{0C7E5393-597B-44DA-894B-8ACEAD0ECD7A}" dt="2025-05-06T02:47:29.567" v="53" actId="20577"/>
          <ac:spMkLst>
            <pc:docMk/>
            <pc:sldMk cId="3700217139" sldId="320"/>
            <ac:spMk id="7" creationId="{F5C8AE65-BAF6-910B-CC07-75C3DF1B766F}"/>
          </ac:spMkLst>
        </pc:spChg>
        <pc:spChg chg="mod">
          <ac:chgData name="Sai Nikhil Reddy kunduru" userId="b49b9ea61020e12c" providerId="LiveId" clId="{0C7E5393-597B-44DA-894B-8ACEAD0ECD7A}" dt="2025-05-06T02:45:33.425" v="22" actId="20577"/>
          <ac:spMkLst>
            <pc:docMk/>
            <pc:sldMk cId="3700217139" sldId="320"/>
            <ac:spMk id="11" creationId="{D4FC9CEC-C9E4-99EE-2787-14F772EBB327}"/>
          </ac:spMkLst>
        </pc:spChg>
        <pc:spChg chg="mod">
          <ac:chgData name="Sai Nikhil Reddy kunduru" userId="b49b9ea61020e12c" providerId="LiveId" clId="{0C7E5393-597B-44DA-894B-8ACEAD0ECD7A}" dt="2025-05-06T02:45:44.169" v="24" actId="1076"/>
          <ac:spMkLst>
            <pc:docMk/>
            <pc:sldMk cId="3700217139" sldId="320"/>
            <ac:spMk id="13" creationId="{56A9D461-D195-CFE8-9435-0CC0E7BE3F91}"/>
          </ac:spMkLst>
        </pc:spChg>
        <pc:spChg chg="mod">
          <ac:chgData name="Sai Nikhil Reddy kunduru" userId="b49b9ea61020e12c" providerId="LiveId" clId="{0C7E5393-597B-44DA-894B-8ACEAD0ECD7A}" dt="2025-05-06T02:47:33.919" v="54" actId="1076"/>
          <ac:spMkLst>
            <pc:docMk/>
            <pc:sldMk cId="3700217139" sldId="320"/>
            <ac:spMk id="14" creationId="{56A57F98-2BC9-E269-DF5A-7F4FDE98BF19}"/>
          </ac:spMkLst>
        </pc:spChg>
        <pc:spChg chg="mod">
          <ac:chgData name="Sai Nikhil Reddy kunduru" userId="b49b9ea61020e12c" providerId="LiveId" clId="{0C7E5393-597B-44DA-894B-8ACEAD0ECD7A}" dt="2025-05-06T02:47:15.355" v="44" actId="1076"/>
          <ac:spMkLst>
            <pc:docMk/>
            <pc:sldMk cId="3700217139" sldId="320"/>
            <ac:spMk id="15" creationId="{379CEE6B-66AA-A440-34A5-5B50B57BF61B}"/>
          </ac:spMkLst>
        </pc:spChg>
        <pc:spChg chg="mod">
          <ac:chgData name="Sai Nikhil Reddy kunduru" userId="b49b9ea61020e12c" providerId="LiveId" clId="{0C7E5393-597B-44DA-894B-8ACEAD0ECD7A}" dt="2025-05-06T02:45:46.521" v="25" actId="1076"/>
          <ac:spMkLst>
            <pc:docMk/>
            <pc:sldMk cId="3700217139" sldId="320"/>
            <ac:spMk id="17" creationId="{011F98BD-F39C-E587-2CB5-EE90156AC8F2}"/>
          </ac:spMkLst>
        </pc:spChg>
        <pc:spChg chg="mod">
          <ac:chgData name="Sai Nikhil Reddy kunduru" userId="b49b9ea61020e12c" providerId="LiveId" clId="{0C7E5393-597B-44DA-894B-8ACEAD0ECD7A}" dt="2025-05-06T02:45:27.601" v="20" actId="20577"/>
          <ac:spMkLst>
            <pc:docMk/>
            <pc:sldMk cId="3700217139" sldId="320"/>
            <ac:spMk id="18" creationId="{871C85B6-B354-03D1-01AD-1EE1556C7546}"/>
          </ac:spMkLst>
        </pc:spChg>
        <pc:spChg chg="mod">
          <ac:chgData name="Sai Nikhil Reddy kunduru" userId="b49b9ea61020e12c" providerId="LiveId" clId="{0C7E5393-597B-44DA-894B-8ACEAD0ECD7A}" dt="2025-05-06T02:47:50.359" v="57" actId="20577"/>
          <ac:spMkLst>
            <pc:docMk/>
            <pc:sldMk cId="3700217139" sldId="320"/>
            <ac:spMk id="19" creationId="{D141CE8E-BBB9-3932-03DE-1C026593144D}"/>
          </ac:spMkLst>
        </pc:spChg>
        <pc:spChg chg="mod">
          <ac:chgData name="Sai Nikhil Reddy kunduru" userId="b49b9ea61020e12c" providerId="LiveId" clId="{0C7E5393-597B-44DA-894B-8ACEAD0ECD7A}" dt="2025-05-06T02:46:03.124" v="27" actId="1076"/>
          <ac:spMkLst>
            <pc:docMk/>
            <pc:sldMk cId="3700217139" sldId="320"/>
            <ac:spMk id="20" creationId="{726D74EB-8795-848E-2C86-399A5AA1B582}"/>
          </ac:spMkLst>
        </pc:spChg>
        <pc:spChg chg="add del mod">
          <ac:chgData name="Sai Nikhil Reddy kunduru" userId="b49b9ea61020e12c" providerId="LiveId" clId="{0C7E5393-597B-44DA-894B-8ACEAD0ECD7A}" dt="2025-05-06T02:47:35.937" v="56"/>
          <ac:spMkLst>
            <pc:docMk/>
            <pc:sldMk cId="3700217139" sldId="320"/>
            <ac:spMk id="21" creationId="{8CD39E74-8A06-B6EB-3B4D-85262C5123E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Real-Time Parking Finder for Campuses and Streets </a:t>
            </a:r>
          </a:p>
        </p:txBody>
      </p:sp>
    </p:spTree>
    <p:extLst>
      <p:ext uri="{BB962C8B-B14F-4D97-AF65-F5344CB8AC3E}">
        <p14:creationId xmlns:p14="http://schemas.microsoft.com/office/powerpoint/2010/main" val="220243767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35429" y="552177"/>
            <a:ext cx="6583680" cy="1531357"/>
          </a:xfrm>
        </p:spPr>
        <p:txBody>
          <a:bodyPr/>
          <a:lstStyle/>
          <a:p>
            <a:r>
              <a:rPr lang="en-US" dirty="0"/>
              <a:t>AGENDA</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1" dirty="0"/>
              <a:t>High Level Pitch of Project</a:t>
            </a:r>
          </a:p>
          <a:p>
            <a:r>
              <a:rPr lang="en-US" b="1" dirty="0"/>
              <a:t>High Level Architecture Diagram</a:t>
            </a:r>
          </a:p>
          <a:p>
            <a:r>
              <a:rPr lang="en-US" b="1" dirty="0"/>
              <a:t>Tasks and it’s deliverables</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12132" y="661029"/>
            <a:ext cx="5723586" cy="662674"/>
          </a:xfrm>
        </p:spPr>
        <p:txBody>
          <a:bodyPr/>
          <a:lstStyle/>
          <a:p>
            <a:r>
              <a:rPr lang="en-US" dirty="0"/>
              <a:t>High level Pitch</a:t>
            </a:r>
          </a:p>
        </p:txBody>
      </p:sp>
      <p:sp>
        <p:nvSpPr>
          <p:cNvPr id="6" name="TextBox 5">
            <a:extLst>
              <a:ext uri="{FF2B5EF4-FFF2-40B4-BE49-F238E27FC236}">
                <a16:creationId xmlns:a16="http://schemas.microsoft.com/office/drawing/2014/main" id="{3CB4FC9E-0986-2A01-91C3-ED70948A8202}"/>
              </a:ext>
            </a:extLst>
          </p:cNvPr>
          <p:cNvSpPr txBox="1"/>
          <p:nvPr/>
        </p:nvSpPr>
        <p:spPr>
          <a:xfrm>
            <a:off x="1236618" y="1795766"/>
            <a:ext cx="8214359" cy="4401205"/>
          </a:xfrm>
          <a:prstGeom prst="rect">
            <a:avLst/>
          </a:prstGeom>
          <a:noFill/>
        </p:spPr>
        <p:txBody>
          <a:bodyPr wrap="square">
            <a:spAutoFit/>
          </a:bodyPr>
          <a:lstStyle/>
          <a:p>
            <a:pPr algn="just"/>
            <a:r>
              <a:rPr lang="en-US" sz="2800" b="1" dirty="0">
                <a:solidFill>
                  <a:schemeClr val="accent6"/>
                </a:solidFill>
              </a:rPr>
              <a:t>Smart Park </a:t>
            </a:r>
            <a:r>
              <a:rPr lang="en-US" sz="2800" dirty="0">
                <a:solidFill>
                  <a:schemeClr val="accent6"/>
                </a:solidFill>
              </a:rPr>
              <a:t>is a real-time parking finder system that helps drivers quickly locate available parking spaces in large outdoor areas like university campuses and city streets. Using camera feeds and computer vision, it detects empty spots and displays them on a simple mobile or web app. Unlike costly sensor-based systems that only work in indoor garages, Smart Park is low-cost, scalable, and designed for outdoor use—making parking faster, reducing traffic, and saving time and fuel.</a:t>
            </a:r>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365760" y="2795451"/>
            <a:ext cx="4310744" cy="1915885"/>
          </a:xfrm>
        </p:spPr>
        <p:txBody>
          <a:bodyPr/>
          <a:lstStyle/>
          <a:p>
            <a:r>
              <a:rPr lang="en-US" dirty="0"/>
              <a:t>HIGH LEVEL ARCHITECTURE DIAGRAM</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pic>
        <p:nvPicPr>
          <p:cNvPr id="1028" name="Picture 4">
            <a:extLst>
              <a:ext uri="{FF2B5EF4-FFF2-40B4-BE49-F238E27FC236}">
                <a16:creationId xmlns:a16="http://schemas.microsoft.com/office/drawing/2014/main" id="{D9135A58-291A-4A62-B562-5DFDC2CEE9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3533" y="0"/>
            <a:ext cx="5724525" cy="6858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9961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335382" y="436861"/>
            <a:ext cx="7663543" cy="644447"/>
          </a:xfrm>
        </p:spPr>
        <p:txBody>
          <a:bodyPr/>
          <a:lstStyle/>
          <a:p>
            <a:r>
              <a:rPr lang="en-US" dirty="0"/>
              <a:t> Tasks &amp; its deliverables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4" name="Content Placeholder 3">
            <a:extLst>
              <a:ext uri="{FF2B5EF4-FFF2-40B4-BE49-F238E27FC236}">
                <a16:creationId xmlns:a16="http://schemas.microsoft.com/office/drawing/2014/main" id="{BDDD6BDC-E008-6AB7-55A1-46ED9BCF054F}"/>
              </a:ext>
            </a:extLst>
          </p:cNvPr>
          <p:cNvSpPr>
            <a:spLocks noGrp="1"/>
          </p:cNvSpPr>
          <p:nvPr>
            <p:ph idx="11"/>
          </p:nvPr>
        </p:nvSpPr>
        <p:spPr>
          <a:xfrm>
            <a:off x="3888634" y="1410790"/>
            <a:ext cx="7519792" cy="4631194"/>
          </a:xfrm>
        </p:spPr>
        <p:txBody>
          <a:bodyPr>
            <a:normAutofit/>
          </a:bodyPr>
          <a:lstStyle/>
          <a:p>
            <a:r>
              <a:rPr lang="en-US" sz="2800" b="1" dirty="0"/>
              <a:t> </a:t>
            </a:r>
          </a:p>
          <a:p>
            <a:r>
              <a:rPr lang="en-US" sz="2800" b="1" dirty="0"/>
              <a:t>         Camera Feed Integration</a:t>
            </a:r>
          </a:p>
          <a:p>
            <a:endParaRPr lang="en-US" sz="2800" b="1" dirty="0"/>
          </a:p>
          <a:p>
            <a:r>
              <a:rPr lang="en-US" sz="2800" dirty="0"/>
              <a:t>                            </a:t>
            </a:r>
            <a:r>
              <a:rPr lang="en-US" sz="2800" b="1" dirty="0"/>
              <a:t>Parking Slot Detection </a:t>
            </a:r>
          </a:p>
          <a:p>
            <a:r>
              <a:rPr lang="en-US" sz="2800" b="1" dirty="0"/>
              <a:t>   </a:t>
            </a:r>
          </a:p>
          <a:p>
            <a:r>
              <a:rPr lang="en-US" sz="2800" b="1" dirty="0"/>
              <a:t>         API and Backend Logic </a:t>
            </a:r>
          </a:p>
          <a:p>
            <a:r>
              <a:rPr lang="en-US" sz="2800" b="1" dirty="0"/>
              <a:t> </a:t>
            </a:r>
          </a:p>
          <a:p>
            <a:r>
              <a:rPr lang="en-US" sz="2800" b="1" dirty="0"/>
              <a:t>                              Real-Time Database Sync</a:t>
            </a:r>
          </a:p>
          <a:p>
            <a:endParaRPr lang="en-US" sz="2800" b="1" dirty="0"/>
          </a:p>
          <a:p>
            <a:r>
              <a:rPr lang="en-US" sz="2800" b="1" dirty="0"/>
              <a:t>       User Interface Design  </a:t>
            </a:r>
          </a:p>
        </p:txBody>
      </p:sp>
      <p:pic>
        <p:nvPicPr>
          <p:cNvPr id="22" name="Graphic 21" descr="Security camera">
            <a:extLst>
              <a:ext uri="{FF2B5EF4-FFF2-40B4-BE49-F238E27FC236}">
                <a16:creationId xmlns:a16="http://schemas.microsoft.com/office/drawing/2014/main" id="{6812635B-D0CA-B0A3-1B7A-C521851B6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43851" y="1556181"/>
            <a:ext cx="914400" cy="914400"/>
          </a:xfrm>
          <a:prstGeom prst="rect">
            <a:avLst/>
          </a:prstGeom>
        </p:spPr>
      </p:pic>
      <p:pic>
        <p:nvPicPr>
          <p:cNvPr id="24" name="Graphic 23" descr="Database">
            <a:extLst>
              <a:ext uri="{FF2B5EF4-FFF2-40B4-BE49-F238E27FC236}">
                <a16:creationId xmlns:a16="http://schemas.microsoft.com/office/drawing/2014/main" id="{8E294E33-F812-5DA3-7607-00C8D54D0E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1600" y="4243252"/>
            <a:ext cx="914400" cy="914400"/>
          </a:xfrm>
          <a:prstGeom prst="rect">
            <a:avLst/>
          </a:prstGeom>
        </p:spPr>
      </p:pic>
      <p:pic>
        <p:nvPicPr>
          <p:cNvPr id="26" name="Graphic 25" descr="Web design">
            <a:extLst>
              <a:ext uri="{FF2B5EF4-FFF2-40B4-BE49-F238E27FC236}">
                <a16:creationId xmlns:a16="http://schemas.microsoft.com/office/drawing/2014/main" id="{470A1711-83DA-FCD1-C065-6D12A5F704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95013" y="4990010"/>
            <a:ext cx="914400" cy="914400"/>
          </a:xfrm>
          <a:prstGeom prst="rect">
            <a:avLst/>
          </a:prstGeom>
        </p:spPr>
      </p:pic>
      <p:pic>
        <p:nvPicPr>
          <p:cNvPr id="28" name="Graphic 27" descr="Cloud Computing">
            <a:extLst>
              <a:ext uri="{FF2B5EF4-FFF2-40B4-BE49-F238E27FC236}">
                <a16:creationId xmlns:a16="http://schemas.microsoft.com/office/drawing/2014/main" id="{0A945325-7ABF-1F4F-2723-DE73EE17BD0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65475" y="3189514"/>
            <a:ext cx="914400" cy="914400"/>
          </a:xfrm>
          <a:prstGeom prst="rect">
            <a:avLst/>
          </a:prstGeom>
        </p:spPr>
      </p:pic>
      <p:pic>
        <p:nvPicPr>
          <p:cNvPr id="30" name="Graphic 29" descr="Marker">
            <a:extLst>
              <a:ext uri="{FF2B5EF4-FFF2-40B4-BE49-F238E27FC236}">
                <a16:creationId xmlns:a16="http://schemas.microsoft.com/office/drawing/2014/main" id="{B4DB9958-9426-952E-D1ED-575EE7933BD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233851" y="2442343"/>
            <a:ext cx="914400" cy="914400"/>
          </a:xfrm>
          <a:prstGeom prst="rect">
            <a:avLst/>
          </a:prstGeom>
        </p:spPr>
      </p:pic>
    </p:spTree>
    <p:extLst>
      <p:ext uri="{BB962C8B-B14F-4D97-AF65-F5344CB8AC3E}">
        <p14:creationId xmlns:p14="http://schemas.microsoft.com/office/powerpoint/2010/main" val="113171805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79CC01-B329-103E-BA51-82E271908E02}"/>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
        <p:nvSpPr>
          <p:cNvPr id="7" name="Content Placeholder 6">
            <a:extLst>
              <a:ext uri="{FF2B5EF4-FFF2-40B4-BE49-F238E27FC236}">
                <a16:creationId xmlns:a16="http://schemas.microsoft.com/office/drawing/2014/main" id="{F5C8AE65-BAF6-910B-CC07-75C3DF1B766F}"/>
              </a:ext>
            </a:extLst>
          </p:cNvPr>
          <p:cNvSpPr>
            <a:spLocks noGrp="1"/>
          </p:cNvSpPr>
          <p:nvPr>
            <p:ph idx="11"/>
          </p:nvPr>
        </p:nvSpPr>
        <p:spPr>
          <a:xfrm>
            <a:off x="3605349" y="522514"/>
            <a:ext cx="7803077" cy="6035040"/>
          </a:xfrm>
        </p:spPr>
        <p:txBody>
          <a:bodyPr/>
          <a:lstStyle/>
          <a:p>
            <a:endParaRPr lang="en-US" sz="2400" b="1" dirty="0"/>
          </a:p>
          <a:p>
            <a:r>
              <a:rPr lang="en-US" sz="2400" b="1" dirty="0"/>
              <a:t>Camera Feed Integration</a:t>
            </a:r>
          </a:p>
          <a:p>
            <a:endParaRPr lang="en-US" dirty="0"/>
          </a:p>
          <a:p>
            <a:endParaRPr lang="en-US" sz="2400" b="1" dirty="0"/>
          </a:p>
          <a:p>
            <a:r>
              <a:rPr lang="en-US" sz="2400" b="1" dirty="0"/>
              <a:t>Parking Slot Detection </a:t>
            </a:r>
          </a:p>
          <a:p>
            <a:endParaRPr lang="en-US" dirty="0"/>
          </a:p>
          <a:p>
            <a:endParaRPr lang="en-US" dirty="0"/>
          </a:p>
          <a:p>
            <a:r>
              <a:rPr lang="en-US" sz="2400" b="1" dirty="0"/>
              <a:t>API and Backend Logic</a:t>
            </a:r>
            <a:endParaRPr lang="en-US" dirty="0"/>
          </a:p>
          <a:p>
            <a:endParaRPr lang="en-US" dirty="0"/>
          </a:p>
          <a:p>
            <a:endParaRPr lang="en-US" dirty="0"/>
          </a:p>
          <a:p>
            <a:endParaRPr lang="en-US" b="1" dirty="0"/>
          </a:p>
          <a:p>
            <a:r>
              <a:rPr lang="en-US" sz="2400" b="1" dirty="0"/>
              <a:t>Real-Time Database Sync</a:t>
            </a:r>
            <a:endParaRPr lang="en-US" dirty="0"/>
          </a:p>
          <a:p>
            <a:endParaRPr lang="en-US" dirty="0"/>
          </a:p>
          <a:p>
            <a:endParaRPr lang="en-US" sz="2400" b="1" dirty="0"/>
          </a:p>
          <a:p>
            <a:r>
              <a:rPr lang="en-US" sz="2400" b="1" dirty="0"/>
              <a:t>User Interface Design</a:t>
            </a:r>
            <a:endParaRPr lang="en-US" dirty="0"/>
          </a:p>
        </p:txBody>
      </p:sp>
      <p:sp>
        <p:nvSpPr>
          <p:cNvPr id="8" name="Arrow: Down 7">
            <a:extLst>
              <a:ext uri="{FF2B5EF4-FFF2-40B4-BE49-F238E27FC236}">
                <a16:creationId xmlns:a16="http://schemas.microsoft.com/office/drawing/2014/main" id="{9CBADC81-D52D-4FBB-DC00-F5DED1BA19CC}"/>
              </a:ext>
            </a:extLst>
          </p:cNvPr>
          <p:cNvSpPr/>
          <p:nvPr/>
        </p:nvSpPr>
        <p:spPr>
          <a:xfrm rot="16200000">
            <a:off x="7393583" y="1837507"/>
            <a:ext cx="539931" cy="766354"/>
          </a:xfrm>
          <a:prstGeom prst="downArrow">
            <a:avLst>
              <a:gd name="adj1" fmla="val 50000"/>
              <a:gd name="adj2" fmla="val 41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4FC9CEC-C9E4-99EE-2787-14F772EBB327}"/>
              </a:ext>
            </a:extLst>
          </p:cNvPr>
          <p:cNvSpPr txBox="1"/>
          <p:nvPr/>
        </p:nvSpPr>
        <p:spPr>
          <a:xfrm>
            <a:off x="8258719" y="766133"/>
            <a:ext cx="2673531" cy="923330"/>
          </a:xfrm>
          <a:prstGeom prst="rect">
            <a:avLst/>
          </a:prstGeom>
          <a:noFill/>
        </p:spPr>
        <p:txBody>
          <a:bodyPr wrap="square" rtlCol="0">
            <a:spAutoFit/>
          </a:bodyPr>
          <a:lstStyle/>
          <a:p>
            <a:r>
              <a:rPr lang="en-US" b="1" dirty="0">
                <a:solidFill>
                  <a:schemeClr val="accent6"/>
                </a:solidFill>
              </a:rPr>
              <a:t>Camera Interface script, Test frame output, Technical report.</a:t>
            </a:r>
          </a:p>
        </p:txBody>
      </p:sp>
      <p:sp>
        <p:nvSpPr>
          <p:cNvPr id="12" name="Arrow: Down 11">
            <a:extLst>
              <a:ext uri="{FF2B5EF4-FFF2-40B4-BE49-F238E27FC236}">
                <a16:creationId xmlns:a16="http://schemas.microsoft.com/office/drawing/2014/main" id="{06B7CAA7-4518-4B76-9DB2-E9FD7FC75BA1}"/>
              </a:ext>
            </a:extLst>
          </p:cNvPr>
          <p:cNvSpPr/>
          <p:nvPr/>
        </p:nvSpPr>
        <p:spPr>
          <a:xfrm rot="16200000">
            <a:off x="7393583" y="731519"/>
            <a:ext cx="539931" cy="766354"/>
          </a:xfrm>
          <a:prstGeom prst="downArrow">
            <a:avLst>
              <a:gd name="adj1" fmla="val 50000"/>
              <a:gd name="adj2" fmla="val 41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56A9D461-D195-CFE8-9435-0CC0E7BE3F91}"/>
              </a:ext>
            </a:extLst>
          </p:cNvPr>
          <p:cNvSpPr/>
          <p:nvPr/>
        </p:nvSpPr>
        <p:spPr>
          <a:xfrm rot="16200000">
            <a:off x="7393590" y="2960909"/>
            <a:ext cx="539931" cy="766354"/>
          </a:xfrm>
          <a:prstGeom prst="downArrow">
            <a:avLst>
              <a:gd name="adj1" fmla="val 50000"/>
              <a:gd name="adj2" fmla="val 41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56A57F98-2BC9-E269-DF5A-7F4FDE98BF19}"/>
              </a:ext>
            </a:extLst>
          </p:cNvPr>
          <p:cNvSpPr/>
          <p:nvPr/>
        </p:nvSpPr>
        <p:spPr>
          <a:xfrm rot="16200000">
            <a:off x="7379353" y="4315099"/>
            <a:ext cx="539931" cy="766354"/>
          </a:xfrm>
          <a:prstGeom prst="downArrow">
            <a:avLst>
              <a:gd name="adj1" fmla="val 50000"/>
              <a:gd name="adj2" fmla="val 41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Arrow: Down 14">
            <a:extLst>
              <a:ext uri="{FF2B5EF4-FFF2-40B4-BE49-F238E27FC236}">
                <a16:creationId xmlns:a16="http://schemas.microsoft.com/office/drawing/2014/main" id="{379CEE6B-66AA-A440-34A5-5B50B57BF61B}"/>
              </a:ext>
            </a:extLst>
          </p:cNvPr>
          <p:cNvSpPr/>
          <p:nvPr/>
        </p:nvSpPr>
        <p:spPr>
          <a:xfrm rot="16200000">
            <a:off x="7393593" y="5495106"/>
            <a:ext cx="539931" cy="766354"/>
          </a:xfrm>
          <a:prstGeom prst="downArrow">
            <a:avLst>
              <a:gd name="adj1" fmla="val 50000"/>
              <a:gd name="adj2" fmla="val 4193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011F98BD-F39C-E587-2CB5-EE90156AC8F2}"/>
              </a:ext>
            </a:extLst>
          </p:cNvPr>
          <p:cNvSpPr txBox="1"/>
          <p:nvPr/>
        </p:nvSpPr>
        <p:spPr>
          <a:xfrm>
            <a:off x="8241119" y="2907444"/>
            <a:ext cx="3167307" cy="923330"/>
          </a:xfrm>
          <a:prstGeom prst="rect">
            <a:avLst/>
          </a:prstGeom>
          <a:noFill/>
        </p:spPr>
        <p:txBody>
          <a:bodyPr wrap="square" rtlCol="0">
            <a:spAutoFit/>
          </a:bodyPr>
          <a:lstStyle/>
          <a:p>
            <a:r>
              <a:rPr lang="en-US" b="1" dirty="0">
                <a:solidFill>
                  <a:schemeClr val="accent6"/>
                </a:solidFill>
              </a:rPr>
              <a:t>Endpoints (Postman), Swagger docs, </a:t>
            </a:r>
          </a:p>
          <a:p>
            <a:r>
              <a:rPr lang="en-US" b="1" dirty="0">
                <a:solidFill>
                  <a:schemeClr val="accent6"/>
                </a:solidFill>
              </a:rPr>
              <a:t>Working packaged backend. </a:t>
            </a:r>
          </a:p>
        </p:txBody>
      </p:sp>
      <p:sp>
        <p:nvSpPr>
          <p:cNvPr id="18" name="TextBox 17">
            <a:extLst>
              <a:ext uri="{FF2B5EF4-FFF2-40B4-BE49-F238E27FC236}">
                <a16:creationId xmlns:a16="http://schemas.microsoft.com/office/drawing/2014/main" id="{871C85B6-B354-03D1-01AD-1EE1556C7546}"/>
              </a:ext>
            </a:extLst>
          </p:cNvPr>
          <p:cNvSpPr txBox="1"/>
          <p:nvPr/>
        </p:nvSpPr>
        <p:spPr>
          <a:xfrm>
            <a:off x="8258720" y="1763156"/>
            <a:ext cx="2905669" cy="923330"/>
          </a:xfrm>
          <a:prstGeom prst="rect">
            <a:avLst/>
          </a:prstGeom>
          <a:noFill/>
        </p:spPr>
        <p:txBody>
          <a:bodyPr wrap="square" rtlCol="0">
            <a:spAutoFit/>
          </a:bodyPr>
          <a:lstStyle/>
          <a:p>
            <a:r>
              <a:rPr lang="en-US" b="1" dirty="0">
                <a:solidFill>
                  <a:schemeClr val="accent6"/>
                </a:solidFill>
              </a:rPr>
              <a:t>YOLO Training Notebook, </a:t>
            </a:r>
          </a:p>
          <a:p>
            <a:r>
              <a:rPr lang="en-US" b="1" dirty="0">
                <a:solidFill>
                  <a:schemeClr val="accent6"/>
                </a:solidFill>
              </a:rPr>
              <a:t>Model files, </a:t>
            </a:r>
          </a:p>
          <a:p>
            <a:r>
              <a:rPr lang="en-US" b="1" dirty="0">
                <a:solidFill>
                  <a:schemeClr val="accent6"/>
                </a:solidFill>
              </a:rPr>
              <a:t>Result video</a:t>
            </a:r>
          </a:p>
        </p:txBody>
      </p:sp>
      <p:sp>
        <p:nvSpPr>
          <p:cNvPr id="19" name="TextBox 18">
            <a:extLst>
              <a:ext uri="{FF2B5EF4-FFF2-40B4-BE49-F238E27FC236}">
                <a16:creationId xmlns:a16="http://schemas.microsoft.com/office/drawing/2014/main" id="{D141CE8E-BBB9-3932-03DE-1C026593144D}"/>
              </a:ext>
            </a:extLst>
          </p:cNvPr>
          <p:cNvSpPr txBox="1"/>
          <p:nvPr/>
        </p:nvSpPr>
        <p:spPr>
          <a:xfrm>
            <a:off x="8258720" y="5338353"/>
            <a:ext cx="3576229" cy="1200329"/>
          </a:xfrm>
          <a:prstGeom prst="rect">
            <a:avLst/>
          </a:prstGeom>
          <a:noFill/>
        </p:spPr>
        <p:txBody>
          <a:bodyPr wrap="square" rtlCol="0">
            <a:spAutoFit/>
          </a:bodyPr>
          <a:lstStyle/>
          <a:p>
            <a:r>
              <a:rPr lang="en-US" b="1" dirty="0">
                <a:solidFill>
                  <a:schemeClr val="accent6"/>
                </a:solidFill>
              </a:rPr>
              <a:t>UI screenshots, </a:t>
            </a:r>
          </a:p>
          <a:p>
            <a:r>
              <a:rPr lang="en-US" b="1" dirty="0">
                <a:solidFill>
                  <a:schemeClr val="accent6"/>
                </a:solidFill>
              </a:rPr>
              <a:t>Live demo map, </a:t>
            </a:r>
          </a:p>
          <a:p>
            <a:r>
              <a:rPr lang="en-US" b="1" dirty="0">
                <a:solidFill>
                  <a:schemeClr val="accent6"/>
                </a:solidFill>
              </a:rPr>
              <a:t>Presentation with stakeholders,</a:t>
            </a:r>
          </a:p>
          <a:p>
            <a:r>
              <a:rPr lang="en-US" b="1" dirty="0">
                <a:solidFill>
                  <a:schemeClr val="accent6"/>
                </a:solidFill>
              </a:rPr>
              <a:t>Final report,</a:t>
            </a:r>
          </a:p>
        </p:txBody>
      </p:sp>
      <p:sp>
        <p:nvSpPr>
          <p:cNvPr id="20" name="TextBox 19">
            <a:extLst>
              <a:ext uri="{FF2B5EF4-FFF2-40B4-BE49-F238E27FC236}">
                <a16:creationId xmlns:a16="http://schemas.microsoft.com/office/drawing/2014/main" id="{726D74EB-8795-848E-2C86-399A5AA1B582}"/>
              </a:ext>
            </a:extLst>
          </p:cNvPr>
          <p:cNvSpPr txBox="1"/>
          <p:nvPr/>
        </p:nvSpPr>
        <p:spPr>
          <a:xfrm>
            <a:off x="8258720" y="3971224"/>
            <a:ext cx="3375931" cy="1200329"/>
          </a:xfrm>
          <a:prstGeom prst="rect">
            <a:avLst/>
          </a:prstGeom>
          <a:noFill/>
        </p:spPr>
        <p:txBody>
          <a:bodyPr wrap="square" rtlCol="0">
            <a:spAutoFit/>
          </a:bodyPr>
          <a:lstStyle/>
          <a:p>
            <a:r>
              <a:rPr lang="en-US" b="1" dirty="0">
                <a:solidFill>
                  <a:schemeClr val="accent6"/>
                </a:solidFill>
              </a:rPr>
              <a:t>Firebase schema, </a:t>
            </a:r>
          </a:p>
          <a:p>
            <a:r>
              <a:rPr lang="en-US" b="1" dirty="0">
                <a:solidFill>
                  <a:schemeClr val="accent6"/>
                </a:solidFill>
              </a:rPr>
              <a:t>Sync test logs, </a:t>
            </a:r>
          </a:p>
          <a:p>
            <a:r>
              <a:rPr lang="en-US" b="1" dirty="0">
                <a:solidFill>
                  <a:schemeClr val="accent6"/>
                </a:solidFill>
              </a:rPr>
              <a:t>Slot status sync demo, </a:t>
            </a:r>
          </a:p>
          <a:p>
            <a:r>
              <a:rPr lang="en-US" b="1" dirty="0">
                <a:solidFill>
                  <a:schemeClr val="accent6"/>
                </a:solidFill>
              </a:rPr>
              <a:t>Final system integration demo. </a:t>
            </a:r>
          </a:p>
        </p:txBody>
      </p:sp>
    </p:spTree>
    <p:extLst>
      <p:ext uri="{BB962C8B-B14F-4D97-AF65-F5344CB8AC3E}">
        <p14:creationId xmlns:p14="http://schemas.microsoft.com/office/powerpoint/2010/main" val="370021713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you</a:t>
            </a:r>
          </a:p>
        </p:txBody>
      </p:sp>
      <p:sp>
        <p:nvSpPr>
          <p:cNvPr id="5" name="Subtitle 4">
            <a:extLst>
              <a:ext uri="{FF2B5EF4-FFF2-40B4-BE49-F238E27FC236}">
                <a16:creationId xmlns:a16="http://schemas.microsoft.com/office/drawing/2014/main" id="{D64CBF27-CCB8-3222-872E-EF828ED742F2}"/>
              </a:ext>
            </a:extLst>
          </p:cNvPr>
          <p:cNvSpPr>
            <a:spLocks noGrp="1"/>
          </p:cNvSpPr>
          <p:nvPr>
            <p:ph type="subTitle" idx="1"/>
          </p:nvPr>
        </p:nvSpPr>
        <p:spPr>
          <a:xfrm>
            <a:off x="914400" y="3813606"/>
            <a:ext cx="6400799" cy="2234642"/>
          </a:xfrm>
        </p:spPr>
        <p:txBody>
          <a:bodyPr/>
          <a:lstStyle/>
          <a:p>
            <a:r>
              <a:rPr lang="en-US" b="1" dirty="0"/>
              <a:t>SAI NIKHIL R̥EDDY KUNDURI</a:t>
            </a:r>
          </a:p>
          <a:p>
            <a:r>
              <a:rPr lang="en-US" b="1" dirty="0"/>
              <a:t>   DARSHAN JIGALA CHANNA REDDY</a:t>
            </a:r>
          </a:p>
          <a:p>
            <a:endParaRPr lang="en-US" dirty="0"/>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{15B53BEE-C552-4950-A1D0-DF27B37A2CF5}tf78438558_win32</Template>
  <TotalTime>88</TotalTime>
  <Words>238</Words>
  <Application>Microsoft Office PowerPoint</Application>
  <PresentationFormat>Widescreen</PresentationFormat>
  <Paragraphs>55</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Arial Black</vt:lpstr>
      <vt:lpstr>Calibri</vt:lpstr>
      <vt:lpstr>Sabon Next LT</vt:lpstr>
      <vt:lpstr>Custom</vt:lpstr>
      <vt:lpstr>Real-Time Parking Finder for Campuses and Streets </vt:lpstr>
      <vt:lpstr>AGENDA</vt:lpstr>
      <vt:lpstr>High level Pitch</vt:lpstr>
      <vt:lpstr>HIGH LEVEL ARCHITECTURE DIAGRAM</vt:lpstr>
      <vt:lpstr> Tasks &amp; its deliverables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Sai Nikhil Reddy kunduru</dc:creator>
  <cp:lastModifiedBy>Sai Nikhil Reddy kunduru</cp:lastModifiedBy>
  <cp:revision>1</cp:revision>
  <dcterms:created xsi:type="dcterms:W3CDTF">2025-05-06T01:19:35Z</dcterms:created>
  <dcterms:modified xsi:type="dcterms:W3CDTF">2025-05-06T02:47:57Z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