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99DC8E3-FBC3-4BCD-ADD3-CCFD9C85CFCD}">
  <a:tblStyle styleId="{799DC8E3-FBC3-4BCD-ADD3-CCFD9C85CFC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e8aa7398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e8aa7398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15500d704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15500d704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14c5db15c_5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14c5db15c_5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14c5db15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14c5db15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14c5db15c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14c5db15c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14c5db15c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14c5db15c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14c5db15c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14c5db15c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14c5db15c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14c5db15c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14c5db1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14c5db1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001c0e94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001c0e94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e3d1ac311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e3d1ac311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e8aa7398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e8aa7398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e8aa7398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e8aa7398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e3d1ac311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e3d1ac311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14c5db15c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14c5db15c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15b419ca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15b419ca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14c5db15c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14c5db15c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14c5db15c_5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14c5db15c_5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598175" y="791175"/>
            <a:ext cx="8130900" cy="1231500"/>
          </a:xfrm>
          <a:prstGeom prst="rect">
            <a:avLst/>
          </a:prstGeom>
          <a:noFill/>
          <a:ln>
            <a:noFill/>
          </a:ln>
        </p:spPr>
        <p:txBody>
          <a:bodyPr anchorCtr="0" anchor="t" bIns="91425" lIns="91425" spcFirstLastPara="1" rIns="91425" wrap="square" tIns="91425">
            <a:noAutofit/>
          </a:bodyPr>
          <a:lstStyle/>
          <a:p>
            <a:pPr indent="0" lvl="0" marL="0" rtl="0" algn="ctr">
              <a:lnSpc>
                <a:spcPct val="107916"/>
              </a:lnSpc>
              <a:spcBef>
                <a:spcPts val="0"/>
              </a:spcBef>
              <a:spcAft>
                <a:spcPts val="0"/>
              </a:spcAft>
              <a:buClr>
                <a:schemeClr val="dk1"/>
              </a:buClr>
              <a:buSzPts val="1100"/>
              <a:buFont typeface="Arial"/>
              <a:buNone/>
            </a:pPr>
            <a:r>
              <a:rPr b="1" lang="en" sz="3000"/>
              <a:t>RISK CATEGORIZATION OF EUROPEAN BANKS</a:t>
            </a:r>
            <a:endParaRPr sz="3000"/>
          </a:p>
          <a:p>
            <a:pPr indent="0" lvl="0" marL="0" rtl="0" algn="l">
              <a:spcBef>
                <a:spcPts val="800"/>
              </a:spcBef>
              <a:spcAft>
                <a:spcPts val="0"/>
              </a:spcAft>
              <a:buClr>
                <a:schemeClr val="dk1"/>
              </a:buClr>
              <a:buSzPts val="1100"/>
              <a:buFont typeface="Arial"/>
              <a:buNone/>
            </a:pPr>
            <a:r>
              <a:t/>
            </a:r>
            <a:endParaRPr b="1" sz="18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None/>
            </a:pPr>
            <a:r>
              <a:t/>
            </a:r>
            <a:endParaRPr sz="1500"/>
          </a:p>
        </p:txBody>
      </p:sp>
      <p:sp>
        <p:nvSpPr>
          <p:cNvPr id="55" name="Google Shape;55;p13"/>
          <p:cNvSpPr txBox="1"/>
          <p:nvPr/>
        </p:nvSpPr>
        <p:spPr>
          <a:xfrm>
            <a:off x="5169675" y="2669900"/>
            <a:ext cx="3494400" cy="20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GROUP 5 :</a:t>
            </a:r>
            <a:endParaRPr b="1" sz="1800"/>
          </a:p>
          <a:p>
            <a:pPr indent="0" lvl="0" marL="0" rtl="0" algn="l">
              <a:spcBef>
                <a:spcPts val="0"/>
              </a:spcBef>
              <a:spcAft>
                <a:spcPts val="0"/>
              </a:spcAft>
              <a:buNone/>
            </a:pPr>
            <a:r>
              <a:t/>
            </a:r>
            <a:endParaRPr b="1"/>
          </a:p>
          <a:p>
            <a:pPr indent="0" lvl="0" marL="0" rtl="0" algn="l">
              <a:lnSpc>
                <a:spcPct val="150000"/>
              </a:lnSpc>
              <a:spcBef>
                <a:spcPts val="0"/>
              </a:spcBef>
              <a:spcAft>
                <a:spcPts val="0"/>
              </a:spcAft>
              <a:buNone/>
            </a:pPr>
            <a:r>
              <a:rPr b="1" lang="en"/>
              <a:t>1.</a:t>
            </a:r>
            <a:r>
              <a:rPr b="1" lang="en"/>
              <a:t>JYOTHEESWAR</a:t>
            </a:r>
            <a:r>
              <a:rPr b="1" lang="en"/>
              <a:t> ADHI </a:t>
            </a:r>
            <a:endParaRPr b="1"/>
          </a:p>
          <a:p>
            <a:pPr indent="0" lvl="0" marL="0" rtl="0" algn="l">
              <a:lnSpc>
                <a:spcPct val="150000"/>
              </a:lnSpc>
              <a:spcBef>
                <a:spcPts val="0"/>
              </a:spcBef>
              <a:spcAft>
                <a:spcPts val="0"/>
              </a:spcAft>
              <a:buNone/>
            </a:pPr>
            <a:r>
              <a:rPr b="1" lang="en"/>
              <a:t>2. SWETHA</a:t>
            </a:r>
            <a:endParaRPr b="1"/>
          </a:p>
          <a:p>
            <a:pPr indent="0" lvl="0" marL="0" rtl="0" algn="l">
              <a:lnSpc>
                <a:spcPct val="150000"/>
              </a:lnSpc>
              <a:spcBef>
                <a:spcPts val="0"/>
              </a:spcBef>
              <a:spcAft>
                <a:spcPts val="0"/>
              </a:spcAft>
              <a:buNone/>
            </a:pPr>
            <a:r>
              <a:rPr b="1" lang="en"/>
              <a:t>3.JASMINE DAS</a:t>
            </a:r>
            <a:endParaRPr b="1"/>
          </a:p>
          <a:p>
            <a:pPr indent="0" lvl="0" marL="0" rtl="0" algn="l">
              <a:lnSpc>
                <a:spcPct val="150000"/>
              </a:lnSpc>
              <a:spcBef>
                <a:spcPts val="0"/>
              </a:spcBef>
              <a:spcAft>
                <a:spcPts val="0"/>
              </a:spcAft>
              <a:buNone/>
            </a:pPr>
            <a:r>
              <a:rPr b="1" lang="en"/>
              <a:t>4.SAI POOJA</a:t>
            </a:r>
            <a:endParaRPr b="1"/>
          </a:p>
          <a:p>
            <a:pPr indent="0" lvl="0" marL="0" rtl="0" algn="l">
              <a:lnSpc>
                <a:spcPct val="150000"/>
              </a:lnSpc>
              <a:spcBef>
                <a:spcPts val="0"/>
              </a:spcBef>
              <a:spcAft>
                <a:spcPts val="0"/>
              </a:spcAft>
              <a:buNone/>
            </a:pPr>
            <a:r>
              <a:rPr b="1" lang="en"/>
              <a:t>5.GUNALAN</a:t>
            </a:r>
            <a:endParaRPr b="1"/>
          </a:p>
        </p:txBody>
      </p:sp>
      <p:pic>
        <p:nvPicPr>
          <p:cNvPr id="56" name="Google Shape;56;p13"/>
          <p:cNvPicPr preferRelativeResize="0"/>
          <p:nvPr/>
        </p:nvPicPr>
        <p:blipFill>
          <a:blip r:embed="rId3">
            <a:alphaModFix/>
          </a:blip>
          <a:stretch>
            <a:fillRect/>
          </a:stretch>
        </p:blipFill>
        <p:spPr>
          <a:xfrm>
            <a:off x="6876200" y="143600"/>
            <a:ext cx="1787875" cy="262675"/>
          </a:xfrm>
          <a:prstGeom prst="rect">
            <a:avLst/>
          </a:prstGeom>
          <a:noFill/>
          <a:ln>
            <a:noFill/>
          </a:ln>
        </p:spPr>
      </p:pic>
      <p:pic>
        <p:nvPicPr>
          <p:cNvPr id="57" name="Google Shape;57;p13"/>
          <p:cNvPicPr preferRelativeResize="0"/>
          <p:nvPr/>
        </p:nvPicPr>
        <p:blipFill>
          <a:blip r:embed="rId4">
            <a:alphaModFix/>
          </a:blip>
          <a:stretch>
            <a:fillRect/>
          </a:stretch>
        </p:blipFill>
        <p:spPr>
          <a:xfrm>
            <a:off x="152400" y="152400"/>
            <a:ext cx="159518" cy="48387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Google Shape;122;p22"/>
          <p:cNvPicPr preferRelativeResize="0"/>
          <p:nvPr/>
        </p:nvPicPr>
        <p:blipFill>
          <a:blip r:embed="rId3">
            <a:alphaModFix/>
          </a:blip>
          <a:stretch>
            <a:fillRect/>
          </a:stretch>
        </p:blipFill>
        <p:spPr>
          <a:xfrm>
            <a:off x="1607876" y="681125"/>
            <a:ext cx="5804473" cy="4309975"/>
          </a:xfrm>
          <a:prstGeom prst="rect">
            <a:avLst/>
          </a:prstGeom>
          <a:noFill/>
          <a:ln>
            <a:noFill/>
          </a:ln>
        </p:spPr>
      </p:pic>
      <p:pic>
        <p:nvPicPr>
          <p:cNvPr id="123" name="Google Shape;123;p22"/>
          <p:cNvPicPr preferRelativeResize="0"/>
          <p:nvPr/>
        </p:nvPicPr>
        <p:blipFill>
          <a:blip r:embed="rId4">
            <a:alphaModFix/>
          </a:blip>
          <a:stretch>
            <a:fillRect/>
          </a:stretch>
        </p:blipFill>
        <p:spPr>
          <a:xfrm>
            <a:off x="30657" y="152400"/>
            <a:ext cx="159518" cy="4838701"/>
          </a:xfrm>
          <a:prstGeom prst="rect">
            <a:avLst/>
          </a:prstGeom>
          <a:noFill/>
          <a:ln>
            <a:noFill/>
          </a:ln>
        </p:spPr>
      </p:pic>
      <p:pic>
        <p:nvPicPr>
          <p:cNvPr id="124" name="Google Shape;124;p22"/>
          <p:cNvPicPr preferRelativeResize="0"/>
          <p:nvPr/>
        </p:nvPicPr>
        <p:blipFill>
          <a:blip r:embed="rId5">
            <a:alphaModFix/>
          </a:blip>
          <a:stretch>
            <a:fillRect/>
          </a:stretch>
        </p:blipFill>
        <p:spPr>
          <a:xfrm>
            <a:off x="6876200" y="143600"/>
            <a:ext cx="1787875" cy="262675"/>
          </a:xfrm>
          <a:prstGeom prst="rect">
            <a:avLst/>
          </a:prstGeom>
          <a:noFill/>
          <a:ln>
            <a:noFill/>
          </a:ln>
        </p:spPr>
      </p:pic>
      <p:sp>
        <p:nvSpPr>
          <p:cNvPr id="125" name="Google Shape;125;p22"/>
          <p:cNvSpPr txBox="1"/>
          <p:nvPr/>
        </p:nvSpPr>
        <p:spPr>
          <a:xfrm>
            <a:off x="345775" y="71838"/>
            <a:ext cx="30000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C</a:t>
            </a:r>
            <a:r>
              <a:rPr b="1" lang="en" sz="1800"/>
              <a:t>ountry of bank with risky loans</a:t>
            </a:r>
            <a:endParaRPr b="1"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nvSpPr>
        <p:spPr>
          <a:xfrm>
            <a:off x="405725" y="78525"/>
            <a:ext cx="3821700" cy="2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Destination country of risky loans</a:t>
            </a:r>
            <a:endParaRPr b="1" sz="1800"/>
          </a:p>
        </p:txBody>
      </p:sp>
      <p:pic>
        <p:nvPicPr>
          <p:cNvPr id="131" name="Google Shape;131;p23"/>
          <p:cNvPicPr preferRelativeResize="0"/>
          <p:nvPr/>
        </p:nvPicPr>
        <p:blipFill>
          <a:blip r:embed="rId3">
            <a:alphaModFix/>
          </a:blip>
          <a:stretch>
            <a:fillRect/>
          </a:stretch>
        </p:blipFill>
        <p:spPr>
          <a:xfrm>
            <a:off x="6876200" y="143600"/>
            <a:ext cx="1787875" cy="262675"/>
          </a:xfrm>
          <a:prstGeom prst="rect">
            <a:avLst/>
          </a:prstGeom>
          <a:noFill/>
          <a:ln>
            <a:noFill/>
          </a:ln>
        </p:spPr>
      </p:pic>
      <p:pic>
        <p:nvPicPr>
          <p:cNvPr id="132" name="Google Shape;132;p23"/>
          <p:cNvPicPr preferRelativeResize="0"/>
          <p:nvPr/>
        </p:nvPicPr>
        <p:blipFill>
          <a:blip r:embed="rId4">
            <a:alphaModFix/>
          </a:blip>
          <a:stretch>
            <a:fillRect/>
          </a:stretch>
        </p:blipFill>
        <p:spPr>
          <a:xfrm>
            <a:off x="30657" y="152400"/>
            <a:ext cx="159518" cy="4838701"/>
          </a:xfrm>
          <a:prstGeom prst="rect">
            <a:avLst/>
          </a:prstGeom>
          <a:noFill/>
          <a:ln>
            <a:noFill/>
          </a:ln>
        </p:spPr>
      </p:pic>
      <p:pic>
        <p:nvPicPr>
          <p:cNvPr id="133" name="Google Shape;133;p23"/>
          <p:cNvPicPr preferRelativeResize="0"/>
          <p:nvPr/>
        </p:nvPicPr>
        <p:blipFill>
          <a:blip r:embed="rId5">
            <a:alphaModFix/>
          </a:blip>
          <a:stretch>
            <a:fillRect/>
          </a:stretch>
        </p:blipFill>
        <p:spPr>
          <a:xfrm>
            <a:off x="1449075" y="488063"/>
            <a:ext cx="6737301" cy="4472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nvSpPr>
        <p:spPr>
          <a:xfrm>
            <a:off x="492900" y="143600"/>
            <a:ext cx="34815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CLASSIFICATION MODELS</a:t>
            </a:r>
            <a:endParaRPr b="1" sz="1800"/>
          </a:p>
          <a:p>
            <a:pPr indent="0" lvl="0" marL="0" rtl="0" algn="l">
              <a:spcBef>
                <a:spcPts val="0"/>
              </a:spcBef>
              <a:spcAft>
                <a:spcPts val="0"/>
              </a:spcAft>
              <a:buNone/>
            </a:pPr>
            <a:r>
              <a:t/>
            </a:r>
            <a:endParaRPr b="1" sz="1800"/>
          </a:p>
        </p:txBody>
      </p:sp>
      <p:pic>
        <p:nvPicPr>
          <p:cNvPr id="139" name="Google Shape;139;p24"/>
          <p:cNvPicPr preferRelativeResize="0"/>
          <p:nvPr/>
        </p:nvPicPr>
        <p:blipFill>
          <a:blip r:embed="rId3">
            <a:alphaModFix/>
          </a:blip>
          <a:stretch>
            <a:fillRect/>
          </a:stretch>
        </p:blipFill>
        <p:spPr>
          <a:xfrm>
            <a:off x="6876200" y="143600"/>
            <a:ext cx="1787875" cy="262675"/>
          </a:xfrm>
          <a:prstGeom prst="rect">
            <a:avLst/>
          </a:prstGeom>
          <a:noFill/>
          <a:ln>
            <a:noFill/>
          </a:ln>
        </p:spPr>
      </p:pic>
      <p:pic>
        <p:nvPicPr>
          <p:cNvPr id="140" name="Google Shape;140;p24"/>
          <p:cNvPicPr preferRelativeResize="0"/>
          <p:nvPr/>
        </p:nvPicPr>
        <p:blipFill>
          <a:blip r:embed="rId4">
            <a:alphaModFix/>
          </a:blip>
          <a:stretch>
            <a:fillRect/>
          </a:stretch>
        </p:blipFill>
        <p:spPr>
          <a:xfrm>
            <a:off x="152400" y="152400"/>
            <a:ext cx="159518" cy="4838701"/>
          </a:xfrm>
          <a:prstGeom prst="rect">
            <a:avLst/>
          </a:prstGeom>
          <a:noFill/>
          <a:ln>
            <a:noFill/>
          </a:ln>
        </p:spPr>
      </p:pic>
      <p:graphicFrame>
        <p:nvGraphicFramePr>
          <p:cNvPr id="141" name="Google Shape;141;p24"/>
          <p:cNvGraphicFramePr/>
          <p:nvPr/>
        </p:nvGraphicFramePr>
        <p:xfrm>
          <a:off x="875950" y="801325"/>
          <a:ext cx="3000000" cy="3000000"/>
        </p:xfrm>
        <a:graphic>
          <a:graphicData uri="http://schemas.openxmlformats.org/drawingml/2006/table">
            <a:tbl>
              <a:tblPr>
                <a:noFill/>
                <a:tableStyleId>{799DC8E3-FBC3-4BCD-ADD3-CCFD9C85CFCD}</a:tableStyleId>
              </a:tblPr>
              <a:tblGrid>
                <a:gridCol w="1557625"/>
                <a:gridCol w="1557625"/>
                <a:gridCol w="1557625"/>
                <a:gridCol w="1557625"/>
                <a:gridCol w="1557625"/>
              </a:tblGrid>
              <a:tr h="344350">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Model</a:t>
                      </a:r>
                      <a:endParaRPr b="1" sz="1100">
                        <a:solidFill>
                          <a:srgbClr val="FFFFFF"/>
                        </a:solidFill>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Precision Score</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Recall Score</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Accuracy Score</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f1-score</a:t>
                      </a:r>
                      <a:endParaRPr b="1" sz="1100">
                        <a:solidFill>
                          <a:srgbClr val="FFFFFF"/>
                        </a:solidFill>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r>
              <a:tr h="377775">
                <a:tc>
                  <a:txBody>
                    <a:bodyPr/>
                    <a:lstStyle/>
                    <a:p>
                      <a:pPr indent="0" lvl="0" marL="0" rtl="0" algn="l">
                        <a:spcBef>
                          <a:spcPts val="0"/>
                        </a:spcBef>
                        <a:spcAft>
                          <a:spcPts val="0"/>
                        </a:spcAft>
                        <a:buNone/>
                      </a:pPr>
                      <a:r>
                        <a:rPr b="1" lang="en" sz="1100">
                          <a:highlight>
                            <a:srgbClr val="FFFF00"/>
                          </a:highlight>
                          <a:latin typeface="Calibri"/>
                          <a:ea typeface="Calibri"/>
                          <a:cs typeface="Calibri"/>
                          <a:sym typeface="Calibri"/>
                        </a:rPr>
                        <a:t>Decision Tree</a:t>
                      </a:r>
                      <a:endParaRPr b="1" sz="1100">
                        <a:highlight>
                          <a:srgbClr val="FFFF00"/>
                        </a:highlight>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b="1" lang="en" sz="1100">
                          <a:highlight>
                            <a:srgbClr val="FFFF00"/>
                          </a:highlight>
                          <a:latin typeface="Calibri"/>
                          <a:ea typeface="Calibri"/>
                          <a:cs typeface="Calibri"/>
                          <a:sym typeface="Calibri"/>
                        </a:rPr>
                        <a:t>0.589108</a:t>
                      </a:r>
                      <a:endParaRPr b="1" sz="1100">
                        <a:highlight>
                          <a:srgbClr val="FFFF00"/>
                        </a:highlight>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b="1" lang="en" sz="1100">
                          <a:highlight>
                            <a:srgbClr val="FFFF00"/>
                          </a:highlight>
                          <a:latin typeface="Calibri"/>
                          <a:ea typeface="Calibri"/>
                          <a:cs typeface="Calibri"/>
                          <a:sym typeface="Calibri"/>
                        </a:rPr>
                        <a:t>0.567049</a:t>
                      </a:r>
                      <a:endParaRPr b="1" sz="1100">
                        <a:highlight>
                          <a:srgbClr val="FFFF00"/>
                        </a:highlight>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b="1" lang="en" sz="1100">
                          <a:highlight>
                            <a:srgbClr val="FFFF00"/>
                          </a:highlight>
                          <a:latin typeface="Calibri"/>
                          <a:ea typeface="Calibri"/>
                          <a:cs typeface="Calibri"/>
                          <a:sym typeface="Calibri"/>
                        </a:rPr>
                        <a:t>0.567049</a:t>
                      </a:r>
                      <a:endParaRPr b="1" sz="1100">
                        <a:highlight>
                          <a:srgbClr val="FFFF00"/>
                        </a:highlight>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b="1" lang="en" sz="1100">
                          <a:highlight>
                            <a:srgbClr val="FFFF00"/>
                          </a:highlight>
                          <a:latin typeface="Calibri"/>
                          <a:ea typeface="Calibri"/>
                          <a:cs typeface="Calibri"/>
                          <a:sym typeface="Calibri"/>
                        </a:rPr>
                        <a:t>0.555084</a:t>
                      </a:r>
                      <a:endParaRPr b="1" sz="1100">
                        <a:highlight>
                          <a:srgbClr val="FFFF00"/>
                        </a:highlight>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r h="528225">
                <a:tc>
                  <a:txBody>
                    <a:bodyPr/>
                    <a:lstStyle/>
                    <a:p>
                      <a:pPr indent="0" lvl="0" marL="0" rtl="0" algn="l">
                        <a:spcBef>
                          <a:spcPts val="0"/>
                        </a:spcBef>
                        <a:spcAft>
                          <a:spcPts val="0"/>
                        </a:spcAft>
                        <a:buNone/>
                      </a:pPr>
                      <a:r>
                        <a:rPr b="1" lang="en" sz="1100">
                          <a:latin typeface="Calibri"/>
                          <a:ea typeface="Calibri"/>
                          <a:cs typeface="Calibri"/>
                          <a:sym typeface="Calibri"/>
                        </a:rPr>
                        <a:t>Decision Tree - Grid search</a:t>
                      </a:r>
                      <a:endParaRPr b="1" sz="11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0.962395</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0.962458</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0.962458</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0.962421</a:t>
                      </a:r>
                      <a:endParaRPr b="1" sz="11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r>
              <a:tr h="278275">
                <a:tc>
                  <a:txBody>
                    <a:bodyPr/>
                    <a:lstStyle/>
                    <a:p>
                      <a:pPr indent="0" lvl="0" marL="0" rtl="0" algn="l">
                        <a:spcBef>
                          <a:spcPts val="0"/>
                        </a:spcBef>
                        <a:spcAft>
                          <a:spcPts val="0"/>
                        </a:spcAft>
                        <a:buNone/>
                      </a:pPr>
                      <a:r>
                        <a:rPr b="1" lang="en" sz="1100">
                          <a:latin typeface="Calibri"/>
                          <a:ea typeface="Calibri"/>
                          <a:cs typeface="Calibri"/>
                          <a:sym typeface="Calibri"/>
                        </a:rPr>
                        <a:t>k-nn</a:t>
                      </a:r>
                      <a:endParaRPr b="1" sz="11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0.932303</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0.930664</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0.930664</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0.930136</a:t>
                      </a:r>
                      <a:endParaRPr b="1" sz="11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r h="377775">
                <a:tc>
                  <a:txBody>
                    <a:bodyPr/>
                    <a:lstStyle/>
                    <a:p>
                      <a:pPr indent="0" lvl="0" marL="0" rtl="0" algn="l">
                        <a:spcBef>
                          <a:spcPts val="0"/>
                        </a:spcBef>
                        <a:spcAft>
                          <a:spcPts val="0"/>
                        </a:spcAft>
                        <a:buNone/>
                      </a:pPr>
                      <a:r>
                        <a:rPr b="1" lang="en" sz="1100">
                          <a:latin typeface="Calibri"/>
                          <a:ea typeface="Calibri"/>
                          <a:cs typeface="Calibri"/>
                          <a:sym typeface="Calibri"/>
                        </a:rPr>
                        <a:t>random forest</a:t>
                      </a:r>
                      <a:endParaRPr b="1" sz="11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0.727699</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0.724329</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0.724329</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0.706257</a:t>
                      </a:r>
                      <a:endParaRPr b="1" sz="11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r>
              <a:tr h="528225">
                <a:tc>
                  <a:txBody>
                    <a:bodyPr/>
                    <a:lstStyle/>
                    <a:p>
                      <a:pPr indent="0" lvl="0" marL="0" rtl="0" algn="l">
                        <a:spcBef>
                          <a:spcPts val="0"/>
                        </a:spcBef>
                        <a:spcAft>
                          <a:spcPts val="0"/>
                        </a:spcAft>
                        <a:buNone/>
                      </a:pPr>
                      <a:r>
                        <a:rPr b="1" lang="en" sz="1100">
                          <a:latin typeface="Calibri"/>
                          <a:ea typeface="Calibri"/>
                          <a:cs typeface="Calibri"/>
                          <a:sym typeface="Calibri"/>
                        </a:rPr>
                        <a:t>bagging classifier</a:t>
                      </a:r>
                      <a:endParaRPr b="1" sz="11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0.920797</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0.921153</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0.921153</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0.92068</a:t>
                      </a:r>
                      <a:endParaRPr b="1" sz="11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r h="528225">
                <a:tc>
                  <a:txBody>
                    <a:bodyPr/>
                    <a:lstStyle/>
                    <a:p>
                      <a:pPr indent="0" lvl="0" marL="0" rtl="0" algn="l">
                        <a:spcBef>
                          <a:spcPts val="0"/>
                        </a:spcBef>
                        <a:spcAft>
                          <a:spcPts val="0"/>
                        </a:spcAft>
                        <a:buNone/>
                      </a:pPr>
                      <a:r>
                        <a:rPr b="1" lang="en" sz="1100">
                          <a:latin typeface="Calibri"/>
                          <a:ea typeface="Calibri"/>
                          <a:cs typeface="Calibri"/>
                          <a:sym typeface="Calibri"/>
                        </a:rPr>
                        <a:t>Extra tree classifier</a:t>
                      </a:r>
                      <a:endParaRPr b="1" sz="11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0.706657</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0.706361</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0.706361</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0.688503</a:t>
                      </a:r>
                      <a:endParaRPr b="1" sz="11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r>
              <a:tr h="528225">
                <a:tc>
                  <a:txBody>
                    <a:bodyPr/>
                    <a:lstStyle/>
                    <a:p>
                      <a:pPr indent="0" lvl="0" marL="0" rtl="0" algn="l">
                        <a:spcBef>
                          <a:spcPts val="0"/>
                        </a:spcBef>
                        <a:spcAft>
                          <a:spcPts val="0"/>
                        </a:spcAft>
                        <a:buNone/>
                      </a:pPr>
                      <a:r>
                        <a:rPr b="1" lang="en" sz="1100">
                          <a:latin typeface="Calibri"/>
                          <a:ea typeface="Calibri"/>
                          <a:cs typeface="Calibri"/>
                          <a:sym typeface="Calibri"/>
                        </a:rPr>
                        <a:t>Ada boost classifier</a:t>
                      </a:r>
                      <a:endParaRPr b="1" sz="11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0.70442</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0.702874</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0.702874</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0.703446</a:t>
                      </a:r>
                      <a:endParaRPr b="1" sz="11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r h="154425">
                <a:tc>
                  <a:txBody>
                    <a:bodyPr/>
                    <a:lstStyle/>
                    <a:p>
                      <a:pPr indent="0" lvl="0" marL="0" rtl="0" algn="l">
                        <a:spcBef>
                          <a:spcPts val="0"/>
                        </a:spcBef>
                        <a:spcAft>
                          <a:spcPts val="0"/>
                        </a:spcAft>
                        <a:buNone/>
                      </a:pPr>
                      <a:r>
                        <a:rPr b="1" lang="en" sz="1100">
                          <a:latin typeface="Calibri"/>
                          <a:ea typeface="Calibri"/>
                          <a:cs typeface="Calibri"/>
                          <a:sym typeface="Calibri"/>
                        </a:rPr>
                        <a:t>Xg BOOST classifier</a:t>
                      </a:r>
                      <a:endParaRPr b="1" sz="11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0.851764</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0.852835</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0.852835</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0.851272</a:t>
                      </a:r>
                      <a:endParaRPr b="1" sz="11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Google Shape;146;p25"/>
          <p:cNvPicPr preferRelativeResize="0"/>
          <p:nvPr/>
        </p:nvPicPr>
        <p:blipFill>
          <a:blip r:embed="rId3">
            <a:alphaModFix/>
          </a:blip>
          <a:stretch>
            <a:fillRect/>
          </a:stretch>
        </p:blipFill>
        <p:spPr>
          <a:xfrm>
            <a:off x="152400" y="152400"/>
            <a:ext cx="159518" cy="4838701"/>
          </a:xfrm>
          <a:prstGeom prst="rect">
            <a:avLst/>
          </a:prstGeom>
          <a:noFill/>
          <a:ln>
            <a:noFill/>
          </a:ln>
        </p:spPr>
      </p:pic>
      <p:pic>
        <p:nvPicPr>
          <p:cNvPr id="147" name="Google Shape;147;p25"/>
          <p:cNvPicPr preferRelativeResize="0"/>
          <p:nvPr/>
        </p:nvPicPr>
        <p:blipFill>
          <a:blip r:embed="rId4">
            <a:alphaModFix/>
          </a:blip>
          <a:stretch>
            <a:fillRect/>
          </a:stretch>
        </p:blipFill>
        <p:spPr>
          <a:xfrm>
            <a:off x="6876200" y="143600"/>
            <a:ext cx="1787875" cy="262675"/>
          </a:xfrm>
          <a:prstGeom prst="rect">
            <a:avLst/>
          </a:prstGeom>
          <a:noFill/>
          <a:ln>
            <a:noFill/>
          </a:ln>
        </p:spPr>
      </p:pic>
      <p:sp>
        <p:nvSpPr>
          <p:cNvPr id="148" name="Google Shape;148;p25"/>
          <p:cNvSpPr txBox="1"/>
          <p:nvPr/>
        </p:nvSpPr>
        <p:spPr>
          <a:xfrm>
            <a:off x="887875" y="406275"/>
            <a:ext cx="47760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CONFUSION MATRIX</a:t>
            </a:r>
            <a:endParaRPr b="1" sz="1800"/>
          </a:p>
        </p:txBody>
      </p:sp>
      <p:graphicFrame>
        <p:nvGraphicFramePr>
          <p:cNvPr id="149" name="Google Shape;149;p25"/>
          <p:cNvGraphicFramePr/>
          <p:nvPr/>
        </p:nvGraphicFramePr>
        <p:xfrm>
          <a:off x="544700" y="1578813"/>
          <a:ext cx="3000000" cy="3000000"/>
        </p:xfrm>
        <a:graphic>
          <a:graphicData uri="http://schemas.openxmlformats.org/drawingml/2006/table">
            <a:tbl>
              <a:tblPr>
                <a:noFill/>
                <a:tableStyleId>{799DC8E3-FBC3-4BCD-ADD3-CCFD9C85CFCD}</a:tableStyleId>
              </a:tblPr>
              <a:tblGrid>
                <a:gridCol w="1228050"/>
                <a:gridCol w="1228050"/>
                <a:gridCol w="1228050"/>
              </a:tblGrid>
              <a:tr h="880375">
                <a:tc>
                  <a:txBody>
                    <a:bodyPr/>
                    <a:lstStyle/>
                    <a:p>
                      <a:pPr indent="0" lvl="0" marL="0" rtl="0" algn="l">
                        <a:spcBef>
                          <a:spcPts val="0"/>
                        </a:spcBef>
                        <a:spcAft>
                          <a:spcPts val="0"/>
                        </a:spcAft>
                        <a:buNone/>
                      </a:pPr>
                      <a:r>
                        <a:rPr lang="en"/>
                        <a:t>18392</a:t>
                      </a:r>
                      <a:endParaRPr/>
                    </a:p>
                  </a:txBody>
                  <a:tcPr marT="91425" marB="91425" marR="91425" marL="91425"/>
                </a:tc>
                <a:tc>
                  <a:txBody>
                    <a:bodyPr/>
                    <a:lstStyle/>
                    <a:p>
                      <a:pPr indent="0" lvl="0" marL="0" rtl="0" algn="l">
                        <a:spcBef>
                          <a:spcPts val="0"/>
                        </a:spcBef>
                        <a:spcAft>
                          <a:spcPts val="0"/>
                        </a:spcAft>
                        <a:buNone/>
                      </a:pPr>
                      <a:r>
                        <a:rPr lang="en"/>
                        <a:t>820</a:t>
                      </a:r>
                      <a:endParaRPr/>
                    </a:p>
                  </a:txBody>
                  <a:tcPr marT="91425" marB="91425" marR="91425" marL="91425"/>
                </a:tc>
                <a:tc>
                  <a:txBody>
                    <a:bodyPr/>
                    <a:lstStyle/>
                    <a:p>
                      <a:pPr indent="0" lvl="0" marL="0" rtl="0" algn="l">
                        <a:spcBef>
                          <a:spcPts val="0"/>
                        </a:spcBef>
                        <a:spcAft>
                          <a:spcPts val="0"/>
                        </a:spcAft>
                        <a:buNone/>
                      </a:pPr>
                      <a:r>
                        <a:rPr lang="en"/>
                        <a:t>75</a:t>
                      </a:r>
                      <a:endParaRPr/>
                    </a:p>
                  </a:txBody>
                  <a:tcPr marT="91425" marB="91425" marR="91425" marL="91425"/>
                </a:tc>
              </a:tr>
              <a:tr h="880375">
                <a:tc>
                  <a:txBody>
                    <a:bodyPr/>
                    <a:lstStyle/>
                    <a:p>
                      <a:pPr indent="0" lvl="0" marL="0" rtl="0" algn="l">
                        <a:spcBef>
                          <a:spcPts val="0"/>
                        </a:spcBef>
                        <a:spcAft>
                          <a:spcPts val="0"/>
                        </a:spcAft>
                        <a:buNone/>
                      </a:pPr>
                      <a:r>
                        <a:rPr lang="en"/>
                        <a:t>892</a:t>
                      </a:r>
                      <a:endParaRPr/>
                    </a:p>
                  </a:txBody>
                  <a:tcPr marT="91425" marB="91425" marR="91425" marL="91425"/>
                </a:tc>
                <a:tc>
                  <a:txBody>
                    <a:bodyPr/>
                    <a:lstStyle/>
                    <a:p>
                      <a:pPr indent="0" lvl="0" marL="0" rtl="0" algn="l">
                        <a:spcBef>
                          <a:spcPts val="0"/>
                        </a:spcBef>
                        <a:spcAft>
                          <a:spcPts val="0"/>
                        </a:spcAft>
                        <a:buNone/>
                      </a:pPr>
                      <a:r>
                        <a:rPr lang="en"/>
                        <a:t>18207</a:t>
                      </a:r>
                      <a:endParaRPr/>
                    </a:p>
                  </a:txBody>
                  <a:tcPr marT="91425" marB="91425" marR="91425" marL="91425"/>
                </a:tc>
                <a:tc>
                  <a:txBody>
                    <a:bodyPr/>
                    <a:lstStyle/>
                    <a:p>
                      <a:pPr indent="0" lvl="0" marL="0" rtl="0" algn="l">
                        <a:spcBef>
                          <a:spcPts val="0"/>
                        </a:spcBef>
                        <a:spcAft>
                          <a:spcPts val="0"/>
                        </a:spcAft>
                        <a:buNone/>
                      </a:pPr>
                      <a:r>
                        <a:rPr lang="en"/>
                        <a:t>99</a:t>
                      </a:r>
                      <a:endParaRPr/>
                    </a:p>
                  </a:txBody>
                  <a:tcPr marT="91425" marB="91425" marR="91425" marL="91425"/>
                </a:tc>
              </a:tr>
              <a:tr h="880375">
                <a:tc>
                  <a:txBody>
                    <a:bodyPr/>
                    <a:lstStyle/>
                    <a:p>
                      <a:pPr indent="0" lvl="0" marL="0" rtl="0" algn="l">
                        <a:spcBef>
                          <a:spcPts val="0"/>
                        </a:spcBef>
                        <a:spcAft>
                          <a:spcPts val="0"/>
                        </a:spcAft>
                        <a:buNone/>
                      </a:pPr>
                      <a:r>
                        <a:rPr lang="en"/>
                        <a:t>110</a:t>
                      </a:r>
                      <a:endParaRPr/>
                    </a:p>
                  </a:txBody>
                  <a:tcPr marT="91425" marB="91425" marR="91425" marL="91425"/>
                </a:tc>
                <a:tc>
                  <a:txBody>
                    <a:bodyPr/>
                    <a:lstStyle/>
                    <a:p>
                      <a:pPr indent="0" lvl="0" marL="0" rtl="0" algn="l">
                        <a:spcBef>
                          <a:spcPts val="0"/>
                        </a:spcBef>
                        <a:spcAft>
                          <a:spcPts val="0"/>
                        </a:spcAft>
                        <a:buNone/>
                      </a:pPr>
                      <a:r>
                        <a:rPr lang="en"/>
                        <a:t>179</a:t>
                      </a:r>
                      <a:endParaRPr/>
                    </a:p>
                  </a:txBody>
                  <a:tcPr marT="91425" marB="91425" marR="91425" marL="91425"/>
                </a:tc>
                <a:tc>
                  <a:txBody>
                    <a:bodyPr/>
                    <a:lstStyle/>
                    <a:p>
                      <a:pPr indent="0" lvl="0" marL="0" rtl="0" algn="l">
                        <a:spcBef>
                          <a:spcPts val="0"/>
                        </a:spcBef>
                        <a:spcAft>
                          <a:spcPts val="0"/>
                        </a:spcAft>
                        <a:buNone/>
                      </a:pPr>
                      <a:r>
                        <a:rPr lang="en"/>
                        <a:t>1961</a:t>
                      </a:r>
                      <a:endParaRPr/>
                    </a:p>
                  </a:txBody>
                  <a:tcPr marT="91425" marB="91425" marR="91425" marL="91425"/>
                </a:tc>
              </a:tr>
            </a:tbl>
          </a:graphicData>
        </a:graphic>
      </p:graphicFrame>
      <p:sp>
        <p:nvSpPr>
          <p:cNvPr id="150" name="Google Shape;150;p25"/>
          <p:cNvSpPr txBox="1"/>
          <p:nvPr/>
        </p:nvSpPr>
        <p:spPr>
          <a:xfrm>
            <a:off x="887875" y="1052538"/>
            <a:ext cx="32064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            A C T U A L </a:t>
            </a:r>
            <a:endParaRPr b="1" sz="1800"/>
          </a:p>
        </p:txBody>
      </p:sp>
      <p:sp>
        <p:nvSpPr>
          <p:cNvPr id="151" name="Google Shape;151;p25"/>
          <p:cNvSpPr txBox="1"/>
          <p:nvPr/>
        </p:nvSpPr>
        <p:spPr>
          <a:xfrm>
            <a:off x="4461625" y="1578825"/>
            <a:ext cx="458100" cy="21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P</a:t>
            </a:r>
            <a:endParaRPr b="1" sz="1800"/>
          </a:p>
          <a:p>
            <a:pPr indent="0" lvl="0" marL="0" rtl="0" algn="l">
              <a:spcBef>
                <a:spcPts val="0"/>
              </a:spcBef>
              <a:spcAft>
                <a:spcPts val="0"/>
              </a:spcAft>
              <a:buNone/>
            </a:pPr>
            <a:r>
              <a:rPr b="1" lang="en" sz="1800"/>
              <a:t>R</a:t>
            </a:r>
            <a:endParaRPr b="1" sz="1800"/>
          </a:p>
          <a:p>
            <a:pPr indent="0" lvl="0" marL="0" rtl="0" algn="l">
              <a:spcBef>
                <a:spcPts val="0"/>
              </a:spcBef>
              <a:spcAft>
                <a:spcPts val="0"/>
              </a:spcAft>
              <a:buNone/>
            </a:pPr>
            <a:r>
              <a:rPr b="1" lang="en" sz="1800"/>
              <a:t>E</a:t>
            </a:r>
            <a:endParaRPr b="1" sz="1800"/>
          </a:p>
          <a:p>
            <a:pPr indent="0" lvl="0" marL="0" rtl="0" algn="l">
              <a:spcBef>
                <a:spcPts val="0"/>
              </a:spcBef>
              <a:spcAft>
                <a:spcPts val="0"/>
              </a:spcAft>
              <a:buNone/>
            </a:pPr>
            <a:r>
              <a:rPr b="1" lang="en" sz="1800"/>
              <a:t>D</a:t>
            </a:r>
            <a:endParaRPr b="1" sz="1800"/>
          </a:p>
          <a:p>
            <a:pPr indent="0" lvl="0" marL="0" rtl="0" algn="l">
              <a:spcBef>
                <a:spcPts val="0"/>
              </a:spcBef>
              <a:spcAft>
                <a:spcPts val="0"/>
              </a:spcAft>
              <a:buNone/>
            </a:pPr>
            <a:r>
              <a:rPr b="1" lang="en" sz="1800"/>
              <a:t> I</a:t>
            </a:r>
            <a:endParaRPr b="1" sz="1800"/>
          </a:p>
          <a:p>
            <a:pPr indent="0" lvl="0" marL="0" rtl="0" algn="l">
              <a:spcBef>
                <a:spcPts val="0"/>
              </a:spcBef>
              <a:spcAft>
                <a:spcPts val="0"/>
              </a:spcAft>
              <a:buNone/>
            </a:pPr>
            <a:r>
              <a:rPr b="1" lang="en" sz="1800"/>
              <a:t>C</a:t>
            </a:r>
            <a:endParaRPr b="1" sz="1800"/>
          </a:p>
          <a:p>
            <a:pPr indent="0" lvl="0" marL="0" rtl="0" algn="l">
              <a:spcBef>
                <a:spcPts val="0"/>
              </a:spcBef>
              <a:spcAft>
                <a:spcPts val="0"/>
              </a:spcAft>
              <a:buNone/>
            </a:pPr>
            <a:r>
              <a:rPr b="1" lang="en" sz="1800"/>
              <a:t>T</a:t>
            </a:r>
            <a:endParaRPr b="1" sz="1800"/>
          </a:p>
          <a:p>
            <a:pPr indent="0" lvl="0" marL="0" rtl="0" algn="l">
              <a:spcBef>
                <a:spcPts val="0"/>
              </a:spcBef>
              <a:spcAft>
                <a:spcPts val="0"/>
              </a:spcAft>
              <a:buNone/>
            </a:pPr>
            <a:r>
              <a:rPr b="1" lang="en" sz="1800"/>
              <a:t>E</a:t>
            </a:r>
            <a:endParaRPr b="1" sz="1800"/>
          </a:p>
          <a:p>
            <a:pPr indent="0" lvl="0" marL="0" rtl="0" algn="l">
              <a:spcBef>
                <a:spcPts val="0"/>
              </a:spcBef>
              <a:spcAft>
                <a:spcPts val="0"/>
              </a:spcAft>
              <a:buNone/>
            </a:pPr>
            <a:r>
              <a:rPr b="1" lang="en" sz="1800"/>
              <a:t>D</a:t>
            </a:r>
            <a:endParaRPr b="1" sz="1800"/>
          </a:p>
        </p:txBody>
      </p:sp>
      <p:sp>
        <p:nvSpPr>
          <p:cNvPr id="152" name="Google Shape;152;p25"/>
          <p:cNvSpPr txBox="1"/>
          <p:nvPr/>
        </p:nvSpPr>
        <p:spPr>
          <a:xfrm>
            <a:off x="5083700" y="591975"/>
            <a:ext cx="3684000" cy="8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latin typeface="Calibri"/>
                <a:ea typeface="Calibri"/>
                <a:cs typeface="Calibri"/>
                <a:sym typeface="Calibri"/>
              </a:rPr>
              <a:t>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lang="en">
                <a:solidFill>
                  <a:schemeClr val="dk1"/>
                </a:solidFill>
                <a:highlight>
                  <a:srgbClr val="FFFFFF"/>
                </a:highlight>
                <a:latin typeface="Calibri"/>
                <a:ea typeface="Calibri"/>
                <a:cs typeface="Calibri"/>
                <a:sym typeface="Calibri"/>
              </a:rPr>
              <a:t>   </a:t>
            </a:r>
            <a:endParaRPr>
              <a:solidFill>
                <a:schemeClr val="dk1"/>
              </a:solidFill>
              <a:highlight>
                <a:srgbClr val="FFFFFF"/>
              </a:highlight>
              <a:latin typeface="Calibri"/>
              <a:ea typeface="Calibri"/>
              <a:cs typeface="Calibri"/>
              <a:sym typeface="Calibri"/>
            </a:endParaRPr>
          </a:p>
        </p:txBody>
      </p:sp>
      <p:graphicFrame>
        <p:nvGraphicFramePr>
          <p:cNvPr id="153" name="Google Shape;153;p25"/>
          <p:cNvGraphicFramePr/>
          <p:nvPr/>
        </p:nvGraphicFramePr>
        <p:xfrm>
          <a:off x="5034388" y="1578825"/>
          <a:ext cx="3000000" cy="3000000"/>
        </p:xfrm>
        <a:graphic>
          <a:graphicData uri="http://schemas.openxmlformats.org/drawingml/2006/table">
            <a:tbl>
              <a:tblPr>
                <a:noFill/>
                <a:tableStyleId>{799DC8E3-FBC3-4BCD-ADD3-CCFD9C85CFCD}</a:tableStyleId>
              </a:tblPr>
              <a:tblGrid>
                <a:gridCol w="1260875"/>
                <a:gridCol w="1260875"/>
                <a:gridCol w="1260875"/>
              </a:tblGrid>
              <a:tr h="381000">
                <a:tc>
                  <a:txBody>
                    <a:bodyPr/>
                    <a:lstStyle/>
                    <a:p>
                      <a:pPr indent="0" lvl="0" marL="0" rtl="0" algn="l">
                        <a:spcBef>
                          <a:spcPts val="0"/>
                        </a:spcBef>
                        <a:spcAft>
                          <a:spcPts val="0"/>
                        </a:spcAft>
                        <a:buNone/>
                      </a:pPr>
                      <a:r>
                        <a:rPr b="1" lang="en"/>
                        <a:t>PRECISION</a:t>
                      </a:r>
                      <a:endParaRPr b="1"/>
                    </a:p>
                  </a:txBody>
                  <a:tcPr marT="91425" marB="91425" marR="91425" marL="91425"/>
                </a:tc>
                <a:tc>
                  <a:txBody>
                    <a:bodyPr/>
                    <a:lstStyle/>
                    <a:p>
                      <a:pPr indent="0" lvl="0" marL="0" rtl="0" algn="l">
                        <a:spcBef>
                          <a:spcPts val="0"/>
                        </a:spcBef>
                        <a:spcAft>
                          <a:spcPts val="0"/>
                        </a:spcAft>
                        <a:buNone/>
                      </a:pPr>
                      <a:r>
                        <a:rPr b="1" lang="en"/>
                        <a:t>RECALL</a:t>
                      </a:r>
                      <a:endParaRPr b="1"/>
                    </a:p>
                  </a:txBody>
                  <a:tcPr marT="91425" marB="91425" marR="91425" marL="91425"/>
                </a:tc>
                <a:tc>
                  <a:txBody>
                    <a:bodyPr/>
                    <a:lstStyle/>
                    <a:p>
                      <a:pPr indent="0" lvl="0" marL="0" rtl="0" algn="l">
                        <a:spcBef>
                          <a:spcPts val="0"/>
                        </a:spcBef>
                        <a:spcAft>
                          <a:spcPts val="0"/>
                        </a:spcAft>
                        <a:buNone/>
                      </a:pPr>
                      <a:r>
                        <a:rPr b="1" lang="en"/>
                        <a:t>F1-SCORE</a:t>
                      </a:r>
                      <a:endParaRPr b="1"/>
                    </a:p>
                  </a:txBody>
                  <a:tcPr marT="91425" marB="91425" marR="91425" marL="91425"/>
                </a:tc>
              </a:tr>
              <a:tr h="381000">
                <a:tc>
                  <a:txBody>
                    <a:bodyPr/>
                    <a:lstStyle/>
                    <a:p>
                      <a:pPr indent="0" lvl="0" marL="0" rtl="0" algn="l">
                        <a:spcBef>
                          <a:spcPts val="0"/>
                        </a:spcBef>
                        <a:spcAft>
                          <a:spcPts val="0"/>
                        </a:spcAft>
                        <a:buNone/>
                      </a:pPr>
                      <a:r>
                        <a:rPr lang="en"/>
                        <a:t>0.95</a:t>
                      </a:r>
                      <a:endParaRPr/>
                    </a:p>
                  </a:txBody>
                  <a:tcPr marT="91425" marB="91425" marR="91425" marL="91425"/>
                </a:tc>
                <a:tc>
                  <a:txBody>
                    <a:bodyPr/>
                    <a:lstStyle/>
                    <a:p>
                      <a:pPr indent="0" lvl="0" marL="0" rtl="0" algn="l">
                        <a:spcBef>
                          <a:spcPts val="0"/>
                        </a:spcBef>
                        <a:spcAft>
                          <a:spcPts val="0"/>
                        </a:spcAft>
                        <a:buNone/>
                      </a:pPr>
                      <a:r>
                        <a:rPr lang="en"/>
                        <a:t>0.95</a:t>
                      </a:r>
                      <a:endParaRPr/>
                    </a:p>
                  </a:txBody>
                  <a:tcPr marT="91425" marB="91425" marR="91425" marL="91425"/>
                </a:tc>
                <a:tc>
                  <a:txBody>
                    <a:bodyPr/>
                    <a:lstStyle/>
                    <a:p>
                      <a:pPr indent="0" lvl="0" marL="0" rtl="0" algn="l">
                        <a:spcBef>
                          <a:spcPts val="0"/>
                        </a:spcBef>
                        <a:spcAft>
                          <a:spcPts val="0"/>
                        </a:spcAft>
                        <a:buNone/>
                      </a:pPr>
                      <a:r>
                        <a:rPr lang="en"/>
                        <a:t>0.95</a:t>
                      </a:r>
                      <a:endParaRPr/>
                    </a:p>
                  </a:txBody>
                  <a:tcPr marT="91425" marB="91425" marR="91425" marL="91425"/>
                </a:tc>
              </a:tr>
              <a:tr h="381000">
                <a:tc>
                  <a:txBody>
                    <a:bodyPr/>
                    <a:lstStyle/>
                    <a:p>
                      <a:pPr indent="0" lvl="0" marL="0" rtl="0" algn="l">
                        <a:spcBef>
                          <a:spcPts val="0"/>
                        </a:spcBef>
                        <a:spcAft>
                          <a:spcPts val="0"/>
                        </a:spcAft>
                        <a:buNone/>
                      </a:pPr>
                      <a:r>
                        <a:rPr lang="en"/>
                        <a:t>0.95</a:t>
                      </a:r>
                      <a:endParaRPr/>
                    </a:p>
                  </a:txBody>
                  <a:tcPr marT="91425" marB="91425" marR="91425" marL="91425"/>
                </a:tc>
                <a:tc>
                  <a:txBody>
                    <a:bodyPr/>
                    <a:lstStyle/>
                    <a:p>
                      <a:pPr indent="0" lvl="0" marL="0" rtl="0" algn="l">
                        <a:spcBef>
                          <a:spcPts val="0"/>
                        </a:spcBef>
                        <a:spcAft>
                          <a:spcPts val="0"/>
                        </a:spcAft>
                        <a:buNone/>
                      </a:pPr>
                      <a:r>
                        <a:rPr lang="en"/>
                        <a:t>0.95</a:t>
                      </a:r>
                      <a:endParaRPr/>
                    </a:p>
                  </a:txBody>
                  <a:tcPr marT="91425" marB="91425" marR="91425" marL="91425"/>
                </a:tc>
                <a:tc>
                  <a:txBody>
                    <a:bodyPr/>
                    <a:lstStyle/>
                    <a:p>
                      <a:pPr indent="0" lvl="0" marL="0" rtl="0" algn="l">
                        <a:spcBef>
                          <a:spcPts val="0"/>
                        </a:spcBef>
                        <a:spcAft>
                          <a:spcPts val="0"/>
                        </a:spcAft>
                        <a:buNone/>
                      </a:pPr>
                      <a:r>
                        <a:rPr lang="en"/>
                        <a:t>0.95</a:t>
                      </a:r>
                      <a:endParaRPr/>
                    </a:p>
                  </a:txBody>
                  <a:tcPr marT="91425" marB="91425" marR="91425" marL="91425"/>
                </a:tc>
              </a:tr>
              <a:tr h="381000">
                <a:tc>
                  <a:txBody>
                    <a:bodyPr/>
                    <a:lstStyle/>
                    <a:p>
                      <a:pPr indent="0" lvl="0" marL="0" rtl="0" algn="l">
                        <a:spcBef>
                          <a:spcPts val="0"/>
                        </a:spcBef>
                        <a:spcAft>
                          <a:spcPts val="0"/>
                        </a:spcAft>
                        <a:buNone/>
                      </a:pPr>
                      <a:r>
                        <a:rPr lang="en"/>
                        <a:t>0.99</a:t>
                      </a:r>
                      <a:endParaRPr/>
                    </a:p>
                  </a:txBody>
                  <a:tcPr marT="91425" marB="91425" marR="91425" marL="91425"/>
                </a:tc>
                <a:tc>
                  <a:txBody>
                    <a:bodyPr/>
                    <a:lstStyle/>
                    <a:p>
                      <a:pPr indent="0" lvl="0" marL="0" rtl="0" algn="l">
                        <a:spcBef>
                          <a:spcPts val="0"/>
                        </a:spcBef>
                        <a:spcAft>
                          <a:spcPts val="0"/>
                        </a:spcAft>
                        <a:buNone/>
                      </a:pPr>
                      <a:r>
                        <a:rPr lang="en"/>
                        <a:t>0.99</a:t>
                      </a:r>
                      <a:endParaRPr/>
                    </a:p>
                  </a:txBody>
                  <a:tcPr marT="91425" marB="91425" marR="91425" marL="91425"/>
                </a:tc>
                <a:tc>
                  <a:txBody>
                    <a:bodyPr/>
                    <a:lstStyle/>
                    <a:p>
                      <a:pPr indent="0" lvl="0" marL="0" rtl="0" algn="l">
                        <a:spcBef>
                          <a:spcPts val="0"/>
                        </a:spcBef>
                        <a:spcAft>
                          <a:spcPts val="0"/>
                        </a:spcAft>
                        <a:buNone/>
                      </a:pPr>
                      <a:r>
                        <a:rPr lang="en"/>
                        <a:t>0.99</a:t>
                      </a:r>
                      <a:endParaRPr/>
                    </a:p>
                  </a:txBody>
                  <a:tcPr marT="91425" marB="91425" marR="91425" marL="91425"/>
                </a:tc>
              </a:tr>
            </a:tbl>
          </a:graphicData>
        </a:graphic>
      </p:graphicFrame>
      <p:sp>
        <p:nvSpPr>
          <p:cNvPr id="154" name="Google Shape;154;p25"/>
          <p:cNvSpPr txBox="1"/>
          <p:nvPr/>
        </p:nvSpPr>
        <p:spPr>
          <a:xfrm>
            <a:off x="5098650" y="3462325"/>
            <a:ext cx="35655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txBox="1"/>
          <p:nvPr/>
        </p:nvSpPr>
        <p:spPr>
          <a:xfrm>
            <a:off x="5068750" y="3402525"/>
            <a:ext cx="3782700" cy="5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ACCURACY </a:t>
            </a:r>
            <a:r>
              <a:rPr lang="en"/>
              <a:t>: </a:t>
            </a:r>
            <a:r>
              <a:rPr b="1" lang="en"/>
              <a:t>0.96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id="160" name="Google Shape;160;p26"/>
          <p:cNvPicPr preferRelativeResize="0"/>
          <p:nvPr/>
        </p:nvPicPr>
        <p:blipFill>
          <a:blip r:embed="rId3">
            <a:alphaModFix/>
          </a:blip>
          <a:stretch>
            <a:fillRect/>
          </a:stretch>
        </p:blipFill>
        <p:spPr>
          <a:xfrm>
            <a:off x="152400" y="152400"/>
            <a:ext cx="159518" cy="4838701"/>
          </a:xfrm>
          <a:prstGeom prst="rect">
            <a:avLst/>
          </a:prstGeom>
          <a:noFill/>
          <a:ln>
            <a:noFill/>
          </a:ln>
        </p:spPr>
      </p:pic>
      <p:pic>
        <p:nvPicPr>
          <p:cNvPr id="161" name="Google Shape;161;p26"/>
          <p:cNvPicPr preferRelativeResize="0"/>
          <p:nvPr/>
        </p:nvPicPr>
        <p:blipFill>
          <a:blip r:embed="rId4">
            <a:alphaModFix/>
          </a:blip>
          <a:stretch>
            <a:fillRect/>
          </a:stretch>
        </p:blipFill>
        <p:spPr>
          <a:xfrm>
            <a:off x="6876200" y="143600"/>
            <a:ext cx="1787875" cy="262675"/>
          </a:xfrm>
          <a:prstGeom prst="rect">
            <a:avLst/>
          </a:prstGeom>
          <a:noFill/>
          <a:ln>
            <a:noFill/>
          </a:ln>
        </p:spPr>
      </p:pic>
      <p:pic>
        <p:nvPicPr>
          <p:cNvPr id="162" name="Google Shape;162;p26"/>
          <p:cNvPicPr preferRelativeResize="0"/>
          <p:nvPr/>
        </p:nvPicPr>
        <p:blipFill>
          <a:blip r:embed="rId5">
            <a:alphaModFix/>
          </a:blip>
          <a:stretch>
            <a:fillRect/>
          </a:stretch>
        </p:blipFill>
        <p:spPr>
          <a:xfrm>
            <a:off x="1549500" y="751925"/>
            <a:ext cx="6537374" cy="3796950"/>
          </a:xfrm>
          <a:prstGeom prst="rect">
            <a:avLst/>
          </a:prstGeom>
          <a:noFill/>
          <a:ln>
            <a:noFill/>
          </a:ln>
        </p:spPr>
      </p:pic>
      <p:sp>
        <p:nvSpPr>
          <p:cNvPr id="163" name="Google Shape;163;p26"/>
          <p:cNvSpPr txBox="1"/>
          <p:nvPr/>
        </p:nvSpPr>
        <p:spPr>
          <a:xfrm>
            <a:off x="654075" y="143538"/>
            <a:ext cx="34785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IMPORTANT FEATURES</a:t>
            </a:r>
            <a:endParaRPr b="1"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27"/>
          <p:cNvPicPr preferRelativeResize="0"/>
          <p:nvPr/>
        </p:nvPicPr>
        <p:blipFill>
          <a:blip r:embed="rId3">
            <a:alphaModFix/>
          </a:blip>
          <a:stretch>
            <a:fillRect/>
          </a:stretch>
        </p:blipFill>
        <p:spPr>
          <a:xfrm>
            <a:off x="152400" y="152400"/>
            <a:ext cx="159518" cy="4838701"/>
          </a:xfrm>
          <a:prstGeom prst="rect">
            <a:avLst/>
          </a:prstGeom>
          <a:noFill/>
          <a:ln>
            <a:noFill/>
          </a:ln>
        </p:spPr>
      </p:pic>
      <p:pic>
        <p:nvPicPr>
          <p:cNvPr id="169" name="Google Shape;169;p27"/>
          <p:cNvPicPr preferRelativeResize="0"/>
          <p:nvPr/>
        </p:nvPicPr>
        <p:blipFill>
          <a:blip r:embed="rId4">
            <a:alphaModFix/>
          </a:blip>
          <a:stretch>
            <a:fillRect/>
          </a:stretch>
        </p:blipFill>
        <p:spPr>
          <a:xfrm>
            <a:off x="6876200" y="143600"/>
            <a:ext cx="1787875" cy="262675"/>
          </a:xfrm>
          <a:prstGeom prst="rect">
            <a:avLst/>
          </a:prstGeom>
          <a:noFill/>
          <a:ln>
            <a:noFill/>
          </a:ln>
        </p:spPr>
      </p:pic>
      <p:sp>
        <p:nvSpPr>
          <p:cNvPr id="170" name="Google Shape;170;p27"/>
          <p:cNvSpPr txBox="1"/>
          <p:nvPr/>
        </p:nvSpPr>
        <p:spPr>
          <a:xfrm>
            <a:off x="673550" y="260225"/>
            <a:ext cx="4485300" cy="4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REGRESSION MODELS</a:t>
            </a:r>
            <a:endParaRPr b="1" sz="1800"/>
          </a:p>
        </p:txBody>
      </p:sp>
      <p:graphicFrame>
        <p:nvGraphicFramePr>
          <p:cNvPr id="171" name="Google Shape;171;p27"/>
          <p:cNvGraphicFramePr/>
          <p:nvPr/>
        </p:nvGraphicFramePr>
        <p:xfrm>
          <a:off x="860650" y="1160025"/>
          <a:ext cx="3000000" cy="3000000"/>
        </p:xfrm>
        <a:graphic>
          <a:graphicData uri="http://schemas.openxmlformats.org/drawingml/2006/table">
            <a:tbl>
              <a:tblPr>
                <a:noFill/>
                <a:tableStyleId>{799DC8E3-FBC3-4BCD-ADD3-CCFD9C85CFCD}</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Model</a:t>
                      </a:r>
                      <a:endParaRPr b="1" sz="1100">
                        <a:solidFill>
                          <a:srgbClr val="FFFFFF"/>
                        </a:solidFill>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Mean Squared Error</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RMSE</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R-squared test</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R-squared train</a:t>
                      </a:r>
                      <a:endParaRPr b="1" sz="1100">
                        <a:solidFill>
                          <a:srgbClr val="FFFFFF"/>
                        </a:solidFill>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r>
              <a:tr h="381000">
                <a:tc>
                  <a:txBody>
                    <a:bodyPr/>
                    <a:lstStyle/>
                    <a:p>
                      <a:pPr indent="0" lvl="0" marL="0" rtl="0" algn="l">
                        <a:spcBef>
                          <a:spcPts val="0"/>
                        </a:spcBef>
                        <a:spcAft>
                          <a:spcPts val="0"/>
                        </a:spcAft>
                        <a:buNone/>
                      </a:pPr>
                      <a:r>
                        <a:rPr b="1" lang="en" sz="1100">
                          <a:latin typeface="Calibri"/>
                          <a:ea typeface="Calibri"/>
                          <a:cs typeface="Calibri"/>
                          <a:sym typeface="Calibri"/>
                        </a:rPr>
                        <a:t>Linear regression</a:t>
                      </a:r>
                      <a:endParaRPr b="1" sz="11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0.011237</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0.106006</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0.876989</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0.876877</a:t>
                      </a:r>
                      <a:endParaRPr b="1" sz="11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r h="381000">
                <a:tc>
                  <a:txBody>
                    <a:bodyPr/>
                    <a:lstStyle/>
                    <a:p>
                      <a:pPr indent="0" lvl="0" marL="0" rtl="0" algn="l">
                        <a:spcBef>
                          <a:spcPts val="0"/>
                        </a:spcBef>
                        <a:spcAft>
                          <a:spcPts val="0"/>
                        </a:spcAft>
                        <a:buNone/>
                      </a:pPr>
                      <a:r>
                        <a:rPr b="1" lang="en" sz="1100">
                          <a:latin typeface="Calibri"/>
                          <a:ea typeface="Calibri"/>
                          <a:cs typeface="Calibri"/>
                          <a:sym typeface="Calibri"/>
                        </a:rPr>
                        <a:t>Random forest regressor</a:t>
                      </a:r>
                      <a:endParaRPr b="1" sz="11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0.000126</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0.011208</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0.998625</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0.998546</a:t>
                      </a:r>
                      <a:endParaRPr b="1" sz="11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100">
                          <a:latin typeface="Calibri"/>
                          <a:ea typeface="Calibri"/>
                          <a:cs typeface="Calibri"/>
                          <a:sym typeface="Calibri"/>
                        </a:rPr>
                        <a:t>Bagging regressor</a:t>
                      </a:r>
                      <a:endParaRPr b="1" sz="11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0.019105</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0.138219</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0.790868</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0.844968</a:t>
                      </a:r>
                      <a:endParaRPr b="1" sz="11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r h="381000">
                <a:tc>
                  <a:txBody>
                    <a:bodyPr/>
                    <a:lstStyle/>
                    <a:p>
                      <a:pPr indent="0" lvl="0" marL="0" rtl="0" algn="l">
                        <a:spcBef>
                          <a:spcPts val="0"/>
                        </a:spcBef>
                        <a:spcAft>
                          <a:spcPts val="0"/>
                        </a:spcAft>
                        <a:buNone/>
                      </a:pPr>
                      <a:r>
                        <a:rPr b="1" lang="en" sz="1100">
                          <a:latin typeface="Calibri"/>
                          <a:ea typeface="Calibri"/>
                          <a:cs typeface="Calibri"/>
                          <a:sym typeface="Calibri"/>
                        </a:rPr>
                        <a:t>Bagging regressor with Grid Search CV</a:t>
                      </a:r>
                      <a:endParaRPr b="1" sz="11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0.029721</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0.172399</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0.674649</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0.692826</a:t>
                      </a:r>
                      <a:endParaRPr b="1" sz="11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100">
                          <a:latin typeface="Calibri"/>
                          <a:ea typeface="Calibri"/>
                          <a:cs typeface="Calibri"/>
                          <a:sym typeface="Calibri"/>
                        </a:rPr>
                        <a:t>XG boost</a:t>
                      </a:r>
                      <a:endParaRPr b="1" sz="11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0.000004</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0.001987</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0.999957</a:t>
                      </a:r>
                      <a:endParaRPr b="1" sz="11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0.999959</a:t>
                      </a:r>
                      <a:endParaRPr b="1" sz="11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id="176" name="Google Shape;176;p28"/>
          <p:cNvPicPr preferRelativeResize="0"/>
          <p:nvPr/>
        </p:nvPicPr>
        <p:blipFill>
          <a:blip r:embed="rId3">
            <a:alphaModFix/>
          </a:blip>
          <a:stretch>
            <a:fillRect/>
          </a:stretch>
        </p:blipFill>
        <p:spPr>
          <a:xfrm>
            <a:off x="152400" y="152400"/>
            <a:ext cx="159518" cy="4838701"/>
          </a:xfrm>
          <a:prstGeom prst="rect">
            <a:avLst/>
          </a:prstGeom>
          <a:noFill/>
          <a:ln>
            <a:noFill/>
          </a:ln>
        </p:spPr>
      </p:pic>
      <p:pic>
        <p:nvPicPr>
          <p:cNvPr id="177" name="Google Shape;177;p28"/>
          <p:cNvPicPr preferRelativeResize="0"/>
          <p:nvPr/>
        </p:nvPicPr>
        <p:blipFill>
          <a:blip r:embed="rId4">
            <a:alphaModFix/>
          </a:blip>
          <a:stretch>
            <a:fillRect/>
          </a:stretch>
        </p:blipFill>
        <p:spPr>
          <a:xfrm>
            <a:off x="6876200" y="143600"/>
            <a:ext cx="1787875" cy="262675"/>
          </a:xfrm>
          <a:prstGeom prst="rect">
            <a:avLst/>
          </a:prstGeom>
          <a:noFill/>
          <a:ln>
            <a:noFill/>
          </a:ln>
        </p:spPr>
      </p:pic>
      <p:sp>
        <p:nvSpPr>
          <p:cNvPr id="178" name="Google Shape;178;p28"/>
          <p:cNvSpPr txBox="1"/>
          <p:nvPr/>
        </p:nvSpPr>
        <p:spPr>
          <a:xfrm>
            <a:off x="654075" y="143538"/>
            <a:ext cx="34785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IMPORTANT FEATURES</a:t>
            </a:r>
            <a:endParaRPr b="1" sz="1800"/>
          </a:p>
        </p:txBody>
      </p:sp>
      <p:pic>
        <p:nvPicPr>
          <p:cNvPr id="179" name="Google Shape;179;p28"/>
          <p:cNvPicPr preferRelativeResize="0"/>
          <p:nvPr/>
        </p:nvPicPr>
        <p:blipFill>
          <a:blip r:embed="rId5">
            <a:alphaModFix/>
          </a:blip>
          <a:stretch>
            <a:fillRect/>
          </a:stretch>
        </p:blipFill>
        <p:spPr>
          <a:xfrm>
            <a:off x="1189250" y="1079050"/>
            <a:ext cx="7046301" cy="3514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85" name="Google Shape;185;p29"/>
          <p:cNvSpPr txBox="1"/>
          <p:nvPr>
            <p:ph idx="1" type="body"/>
          </p:nvPr>
        </p:nvSpPr>
        <p:spPr>
          <a:xfrm>
            <a:off x="425825" y="1152475"/>
            <a:ext cx="8406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Most of the Banks in Europe have very low risky assets and are therefore safe for deposits. However there are few banks that </a:t>
            </a:r>
            <a:r>
              <a:rPr lang="en">
                <a:solidFill>
                  <a:srgbClr val="000000"/>
                </a:solidFill>
              </a:rPr>
              <a:t>substantially</a:t>
            </a:r>
            <a:r>
              <a:rPr lang="en">
                <a:solidFill>
                  <a:srgbClr val="000000"/>
                </a:solidFill>
              </a:rPr>
              <a:t> larger risky assets compared to other banks. Those banks have been identified.</a:t>
            </a:r>
            <a:endParaRPr/>
          </a:p>
          <a:p>
            <a:pPr indent="0" lvl="0" marL="0" rtl="0" algn="l">
              <a:spcBef>
                <a:spcPts val="1600"/>
              </a:spcBef>
              <a:spcAft>
                <a:spcPts val="0"/>
              </a:spcAft>
              <a:buNone/>
            </a:pPr>
            <a:r>
              <a:rPr lang="en">
                <a:solidFill>
                  <a:srgbClr val="000000"/>
                </a:solidFill>
              </a:rPr>
              <a:t>Further research:</a:t>
            </a:r>
            <a:endParaRPr>
              <a:solidFill>
                <a:srgbClr val="000000"/>
              </a:solidFill>
            </a:endParaRPr>
          </a:p>
          <a:p>
            <a:pPr indent="-342900" lvl="0" marL="457200" rtl="0" algn="l">
              <a:spcBef>
                <a:spcPts val="1600"/>
              </a:spcBef>
              <a:spcAft>
                <a:spcPts val="0"/>
              </a:spcAft>
              <a:buClr>
                <a:srgbClr val="000000"/>
              </a:buClr>
              <a:buSzPts val="1800"/>
              <a:buAutoNum type="arabicPeriod"/>
            </a:pPr>
            <a:r>
              <a:rPr lang="en">
                <a:solidFill>
                  <a:srgbClr val="000000"/>
                </a:solidFill>
              </a:rPr>
              <a:t>A panel data regression to study effects of time on risk classification. </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With sufficient historical data a time-series regression with ARIMA modelling can be run to predict the various risk exposure amounts of the banks.</a:t>
            </a:r>
            <a:endParaRPr>
              <a:solidFill>
                <a:srgbClr val="000000"/>
              </a:solidFill>
            </a:endParaRPr>
          </a:p>
          <a:p>
            <a:pPr indent="0" lvl="0" marL="0" rtl="0" algn="l">
              <a:spcBef>
                <a:spcPts val="1600"/>
              </a:spcBef>
              <a:spcAft>
                <a:spcPts val="1600"/>
              </a:spcAft>
              <a:buNone/>
            </a:pPr>
            <a:r>
              <a:t/>
            </a:r>
            <a:endParaRPr/>
          </a:p>
        </p:txBody>
      </p:sp>
      <p:pic>
        <p:nvPicPr>
          <p:cNvPr id="186" name="Google Shape;186;p29"/>
          <p:cNvPicPr preferRelativeResize="0"/>
          <p:nvPr/>
        </p:nvPicPr>
        <p:blipFill>
          <a:blip r:embed="rId3">
            <a:alphaModFix/>
          </a:blip>
          <a:stretch>
            <a:fillRect/>
          </a:stretch>
        </p:blipFill>
        <p:spPr>
          <a:xfrm>
            <a:off x="152400" y="152400"/>
            <a:ext cx="159518" cy="4838701"/>
          </a:xfrm>
          <a:prstGeom prst="rect">
            <a:avLst/>
          </a:prstGeom>
          <a:noFill/>
          <a:ln>
            <a:noFill/>
          </a:ln>
        </p:spPr>
      </p:pic>
      <p:pic>
        <p:nvPicPr>
          <p:cNvPr id="187" name="Google Shape;187;p29"/>
          <p:cNvPicPr preferRelativeResize="0"/>
          <p:nvPr/>
        </p:nvPicPr>
        <p:blipFill>
          <a:blip r:embed="rId4">
            <a:alphaModFix/>
          </a:blip>
          <a:stretch>
            <a:fillRect/>
          </a:stretch>
        </p:blipFill>
        <p:spPr>
          <a:xfrm>
            <a:off x="6876200" y="143600"/>
            <a:ext cx="1787875" cy="262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2035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pic>
        <p:nvPicPr>
          <p:cNvPr id="193" name="Google Shape;193;p30"/>
          <p:cNvPicPr preferRelativeResize="0"/>
          <p:nvPr/>
        </p:nvPicPr>
        <p:blipFill>
          <a:blip r:embed="rId3">
            <a:alphaModFix/>
          </a:blip>
          <a:stretch>
            <a:fillRect/>
          </a:stretch>
        </p:blipFill>
        <p:spPr>
          <a:xfrm>
            <a:off x="6876200" y="143600"/>
            <a:ext cx="1787875" cy="262675"/>
          </a:xfrm>
          <a:prstGeom prst="rect">
            <a:avLst/>
          </a:prstGeom>
          <a:noFill/>
          <a:ln>
            <a:noFill/>
          </a:ln>
        </p:spPr>
      </p:pic>
      <p:pic>
        <p:nvPicPr>
          <p:cNvPr id="194" name="Google Shape;194;p30"/>
          <p:cNvPicPr preferRelativeResize="0"/>
          <p:nvPr/>
        </p:nvPicPr>
        <p:blipFill>
          <a:blip r:embed="rId4">
            <a:alphaModFix/>
          </a:blip>
          <a:stretch>
            <a:fillRect/>
          </a:stretch>
        </p:blipFill>
        <p:spPr>
          <a:xfrm>
            <a:off x="152400" y="152400"/>
            <a:ext cx="159518" cy="4838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nvSpPr>
        <p:spPr>
          <a:xfrm>
            <a:off x="645250" y="990200"/>
            <a:ext cx="8130900" cy="40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PROBLEM STATEMENT:</a:t>
            </a:r>
            <a:endParaRPr b="1" sz="30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2400">
                <a:solidFill>
                  <a:schemeClr val="dk1"/>
                </a:solidFill>
              </a:rPr>
              <a:t>Banks make profits using depositor’s money. Any losses will affect the customer’s deposits. Hence, Banks will not be able to pay back the customer. These losses depend upon the risk profile of the banks.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Solution:</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Classifying banks based on their risk profile.</a:t>
            </a:r>
            <a:endParaRPr sz="24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None/>
            </a:pPr>
            <a:r>
              <a:t/>
            </a:r>
            <a:endParaRPr sz="1500"/>
          </a:p>
        </p:txBody>
      </p:sp>
      <p:pic>
        <p:nvPicPr>
          <p:cNvPr id="63" name="Google Shape;63;p14"/>
          <p:cNvPicPr preferRelativeResize="0"/>
          <p:nvPr/>
        </p:nvPicPr>
        <p:blipFill>
          <a:blip r:embed="rId3">
            <a:alphaModFix/>
          </a:blip>
          <a:stretch>
            <a:fillRect/>
          </a:stretch>
        </p:blipFill>
        <p:spPr>
          <a:xfrm>
            <a:off x="6876200" y="143600"/>
            <a:ext cx="1787875" cy="262675"/>
          </a:xfrm>
          <a:prstGeom prst="rect">
            <a:avLst/>
          </a:prstGeom>
          <a:noFill/>
          <a:ln>
            <a:noFill/>
          </a:ln>
        </p:spPr>
      </p:pic>
      <p:pic>
        <p:nvPicPr>
          <p:cNvPr id="64" name="Google Shape;64;p14"/>
          <p:cNvPicPr preferRelativeResize="0"/>
          <p:nvPr/>
        </p:nvPicPr>
        <p:blipFill>
          <a:blip r:embed="rId4">
            <a:alphaModFix/>
          </a:blip>
          <a:stretch>
            <a:fillRect/>
          </a:stretch>
        </p:blipFill>
        <p:spPr>
          <a:xfrm>
            <a:off x="152400" y="152400"/>
            <a:ext cx="159518" cy="483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nvSpPr>
        <p:spPr>
          <a:xfrm>
            <a:off x="421800" y="361250"/>
            <a:ext cx="8300400" cy="45747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sz="1800">
                <a:solidFill>
                  <a:schemeClr val="dk1"/>
                </a:solidFill>
              </a:rPr>
              <a:t>ABOUT DATASET:</a:t>
            </a:r>
            <a:endParaRPr b="1" sz="1800">
              <a:solidFill>
                <a:schemeClr val="dk1"/>
              </a:solidFill>
            </a:endParaRPr>
          </a:p>
          <a:p>
            <a:pPr indent="0" lvl="0" marL="0" rtl="0" algn="l">
              <a:lnSpc>
                <a:spcPct val="107916"/>
              </a:lnSpc>
              <a:spcBef>
                <a:spcPts val="800"/>
              </a:spcBef>
              <a:spcAft>
                <a:spcPts val="0"/>
              </a:spcAft>
              <a:buClr>
                <a:schemeClr val="dk1"/>
              </a:buClr>
              <a:buSzPts val="1100"/>
              <a:buFont typeface="Arial"/>
              <a:buNone/>
            </a:pPr>
            <a:r>
              <a:rPr lang="en" sz="1500">
                <a:solidFill>
                  <a:schemeClr val="dk1"/>
                </a:solidFill>
              </a:rPr>
              <a:t>Taken from European banking authority site. It is a detailed bank-by-bank data for 131 banks across 27 countries of the European Union (EU) and the European Economic Area (EEA). The data, is  obtained for 4 quarters( 30 September 2018, December 2018, 31 March 2019 and 30 June 2019).  The number of rows is 146257.</a:t>
            </a:r>
            <a:endParaRPr sz="1500">
              <a:solidFill>
                <a:schemeClr val="dk1"/>
              </a:solidFill>
            </a:endParaRPr>
          </a:p>
          <a:p>
            <a:pPr indent="0" lvl="0" marL="0" rtl="0" algn="l">
              <a:lnSpc>
                <a:spcPct val="107916"/>
              </a:lnSpc>
              <a:spcBef>
                <a:spcPts val="800"/>
              </a:spcBef>
              <a:spcAft>
                <a:spcPts val="0"/>
              </a:spcAft>
              <a:buClr>
                <a:schemeClr val="dk1"/>
              </a:buClr>
              <a:buSzPts val="1100"/>
              <a:buFont typeface="Arial"/>
              <a:buNone/>
            </a:pPr>
            <a:r>
              <a:t/>
            </a:r>
            <a:endParaRPr sz="600">
              <a:solidFill>
                <a:schemeClr val="dk1"/>
              </a:solidFill>
            </a:endParaRPr>
          </a:p>
          <a:p>
            <a:pPr indent="0" lvl="0" marL="0" rtl="0" algn="l">
              <a:lnSpc>
                <a:spcPct val="107916"/>
              </a:lnSpc>
              <a:spcBef>
                <a:spcPts val="800"/>
              </a:spcBef>
              <a:spcAft>
                <a:spcPts val="0"/>
              </a:spcAft>
              <a:buClr>
                <a:schemeClr val="dk1"/>
              </a:buClr>
              <a:buSzPts val="1100"/>
              <a:buFont typeface="Arial"/>
              <a:buNone/>
            </a:pPr>
            <a:r>
              <a:rPr b="1" lang="en" sz="1800">
                <a:solidFill>
                  <a:schemeClr val="dk1"/>
                </a:solidFill>
              </a:rPr>
              <a:t>FEATURES:</a:t>
            </a:r>
            <a:endParaRPr b="1" sz="1800">
              <a:solidFill>
                <a:schemeClr val="dk1"/>
              </a:solidFill>
            </a:endParaRPr>
          </a:p>
          <a:p>
            <a:pPr indent="0" lvl="0" marL="0" rtl="0" algn="l">
              <a:lnSpc>
                <a:spcPct val="107916"/>
              </a:lnSpc>
              <a:spcBef>
                <a:spcPts val="800"/>
              </a:spcBef>
              <a:spcAft>
                <a:spcPts val="0"/>
              </a:spcAft>
              <a:buClr>
                <a:schemeClr val="dk1"/>
              </a:buClr>
              <a:buSzPts val="1100"/>
              <a:buFont typeface="Arial"/>
              <a:buNone/>
            </a:pPr>
            <a:r>
              <a:rPr b="1" lang="en" sz="1500">
                <a:solidFill>
                  <a:schemeClr val="dk1"/>
                </a:solidFill>
              </a:rPr>
              <a:t>NSA:  </a:t>
            </a:r>
            <a:r>
              <a:rPr lang="en" sz="1500">
                <a:solidFill>
                  <a:schemeClr val="dk1"/>
                </a:solidFill>
              </a:rPr>
              <a:t>ISO code of the bank’s country.</a:t>
            </a:r>
            <a:endParaRPr sz="1500">
              <a:solidFill>
                <a:schemeClr val="dk1"/>
              </a:solidFill>
            </a:endParaRPr>
          </a:p>
          <a:p>
            <a:pPr indent="0" lvl="0" marL="0" rtl="0" algn="l">
              <a:lnSpc>
                <a:spcPct val="107916"/>
              </a:lnSpc>
              <a:spcBef>
                <a:spcPts val="800"/>
              </a:spcBef>
              <a:spcAft>
                <a:spcPts val="0"/>
              </a:spcAft>
              <a:buClr>
                <a:schemeClr val="dk1"/>
              </a:buClr>
              <a:buSzPts val="1100"/>
              <a:buFont typeface="Arial"/>
              <a:buNone/>
            </a:pPr>
            <a:r>
              <a:rPr b="1" lang="en" sz="1500">
                <a:solidFill>
                  <a:schemeClr val="dk1"/>
                </a:solidFill>
              </a:rPr>
              <a:t>LEI_CODE:  </a:t>
            </a:r>
            <a:r>
              <a:rPr lang="en" sz="1500">
                <a:solidFill>
                  <a:schemeClr val="dk1"/>
                </a:solidFill>
              </a:rPr>
              <a:t> </a:t>
            </a:r>
            <a:r>
              <a:rPr lang="en" sz="1500">
                <a:solidFill>
                  <a:srgbClr val="333333"/>
                </a:solidFill>
                <a:highlight>
                  <a:srgbClr val="FFFFFF"/>
                </a:highlight>
              </a:rPr>
              <a:t>The Legal Entity Identifier (LEI) is used as </a:t>
            </a:r>
            <a:r>
              <a:rPr lang="en" sz="1500">
                <a:solidFill>
                  <a:schemeClr val="dk1"/>
                </a:solidFill>
              </a:rPr>
              <a:t>a bank’s identifier.</a:t>
            </a:r>
            <a:endParaRPr sz="1500">
              <a:solidFill>
                <a:schemeClr val="dk1"/>
              </a:solidFill>
            </a:endParaRPr>
          </a:p>
          <a:p>
            <a:pPr indent="0" lvl="0" marL="0" rtl="0" algn="l">
              <a:lnSpc>
                <a:spcPct val="107916"/>
              </a:lnSpc>
              <a:spcBef>
                <a:spcPts val="800"/>
              </a:spcBef>
              <a:spcAft>
                <a:spcPts val="0"/>
              </a:spcAft>
              <a:buClr>
                <a:schemeClr val="dk1"/>
              </a:buClr>
              <a:buSzPts val="1100"/>
              <a:buFont typeface="Arial"/>
              <a:buNone/>
            </a:pPr>
            <a:r>
              <a:rPr b="1" lang="en" sz="1500">
                <a:solidFill>
                  <a:schemeClr val="dk1"/>
                </a:solidFill>
              </a:rPr>
              <a:t>LABEL: </a:t>
            </a:r>
            <a:r>
              <a:rPr lang="en" sz="1500">
                <a:solidFill>
                  <a:schemeClr val="dk1"/>
                </a:solidFill>
              </a:rPr>
              <a:t>Method of Measure (Only original risk exposure is taken)</a:t>
            </a:r>
            <a:endParaRPr sz="1500">
              <a:solidFill>
                <a:schemeClr val="dk1"/>
              </a:solidFill>
            </a:endParaRPr>
          </a:p>
          <a:p>
            <a:pPr indent="0" lvl="0" marL="0" rtl="0" algn="l">
              <a:lnSpc>
                <a:spcPct val="107916"/>
              </a:lnSpc>
              <a:spcBef>
                <a:spcPts val="800"/>
              </a:spcBef>
              <a:spcAft>
                <a:spcPts val="0"/>
              </a:spcAft>
              <a:buClr>
                <a:schemeClr val="dk1"/>
              </a:buClr>
              <a:buSzPts val="1100"/>
              <a:buFont typeface="Arial"/>
              <a:buNone/>
            </a:pPr>
            <a:r>
              <a:rPr b="1" lang="en" sz="1500">
                <a:solidFill>
                  <a:schemeClr val="dk1"/>
                </a:solidFill>
              </a:rPr>
              <a:t>ITEM:</a:t>
            </a:r>
            <a:r>
              <a:rPr lang="en" sz="1500">
                <a:solidFill>
                  <a:schemeClr val="dk1"/>
                </a:solidFill>
              </a:rPr>
              <a:t> Code of the Label.</a:t>
            </a:r>
            <a:endParaRPr sz="1500">
              <a:solidFill>
                <a:schemeClr val="dk1"/>
              </a:solidFill>
            </a:endParaRPr>
          </a:p>
          <a:p>
            <a:pPr indent="0" lvl="0" marL="0" rtl="0" algn="l">
              <a:lnSpc>
                <a:spcPct val="107916"/>
              </a:lnSpc>
              <a:spcBef>
                <a:spcPts val="800"/>
              </a:spcBef>
              <a:spcAft>
                <a:spcPts val="0"/>
              </a:spcAft>
              <a:buClr>
                <a:schemeClr val="dk1"/>
              </a:buClr>
              <a:buSzPts val="1100"/>
              <a:buFont typeface="Arial"/>
              <a:buNone/>
            </a:pPr>
            <a:r>
              <a:rPr b="1" lang="en" sz="1500">
                <a:solidFill>
                  <a:schemeClr val="dk1"/>
                </a:solidFill>
              </a:rPr>
              <a:t>PERIOD: </a:t>
            </a:r>
            <a:r>
              <a:rPr lang="en" sz="1500">
                <a:solidFill>
                  <a:schemeClr val="dk1"/>
                </a:solidFill>
              </a:rPr>
              <a:t>Time period of financial transaction. Expressed as quarterly.</a:t>
            </a:r>
            <a:endParaRPr sz="1500">
              <a:solidFill>
                <a:schemeClr val="dk1"/>
              </a:solidFill>
            </a:endParaRPr>
          </a:p>
          <a:p>
            <a:pPr indent="0" lvl="0" marL="0" rtl="0" algn="l">
              <a:lnSpc>
                <a:spcPct val="107916"/>
              </a:lnSpc>
              <a:spcBef>
                <a:spcPts val="800"/>
              </a:spcBef>
              <a:spcAft>
                <a:spcPts val="0"/>
              </a:spcAft>
              <a:buClr>
                <a:schemeClr val="dk1"/>
              </a:buClr>
              <a:buSzPts val="1100"/>
              <a:buFont typeface="Arial"/>
              <a:buNone/>
            </a:pPr>
            <a:r>
              <a:rPr b="1" lang="en" sz="1500">
                <a:solidFill>
                  <a:schemeClr val="dk1"/>
                </a:solidFill>
              </a:rPr>
              <a:t>COUNTRY_RANK </a:t>
            </a:r>
            <a:r>
              <a:rPr lang="en" sz="1500">
                <a:solidFill>
                  <a:schemeClr val="dk1"/>
                </a:solidFill>
              </a:rPr>
              <a:t>: Country’s rank based on credit rating.</a:t>
            </a:r>
            <a:endParaRPr sz="1500">
              <a:solidFill>
                <a:schemeClr val="dk1"/>
              </a:solidFill>
            </a:endParaRPr>
          </a:p>
          <a:p>
            <a:pPr indent="0" lvl="0" marL="0" rtl="0" algn="l">
              <a:lnSpc>
                <a:spcPct val="150000"/>
              </a:lnSpc>
              <a:spcBef>
                <a:spcPts val="800"/>
              </a:spcBef>
              <a:spcAft>
                <a:spcPts val="800"/>
              </a:spcAft>
              <a:buClr>
                <a:schemeClr val="dk1"/>
              </a:buClr>
              <a:buSzPts val="1100"/>
              <a:buFont typeface="Arial"/>
              <a:buNone/>
            </a:pPr>
            <a:r>
              <a:rPr b="1" lang="en">
                <a:solidFill>
                  <a:schemeClr val="dk1"/>
                </a:solidFill>
              </a:rPr>
              <a:t>PORTFOLIO: </a:t>
            </a:r>
            <a:r>
              <a:rPr lang="en">
                <a:solidFill>
                  <a:schemeClr val="dk1"/>
                </a:solidFill>
              </a:rPr>
              <a:t> Approach followed while assessing the risk amount of banks. </a:t>
            </a:r>
            <a:endParaRPr/>
          </a:p>
        </p:txBody>
      </p:sp>
      <p:pic>
        <p:nvPicPr>
          <p:cNvPr id="70" name="Google Shape;70;p15"/>
          <p:cNvPicPr preferRelativeResize="0"/>
          <p:nvPr/>
        </p:nvPicPr>
        <p:blipFill>
          <a:blip r:embed="rId3">
            <a:alphaModFix/>
          </a:blip>
          <a:stretch>
            <a:fillRect/>
          </a:stretch>
        </p:blipFill>
        <p:spPr>
          <a:xfrm>
            <a:off x="6876200" y="143600"/>
            <a:ext cx="1787875" cy="262675"/>
          </a:xfrm>
          <a:prstGeom prst="rect">
            <a:avLst/>
          </a:prstGeom>
          <a:noFill/>
          <a:ln>
            <a:noFill/>
          </a:ln>
        </p:spPr>
      </p:pic>
      <p:pic>
        <p:nvPicPr>
          <p:cNvPr id="71" name="Google Shape;71;p15"/>
          <p:cNvPicPr preferRelativeResize="0"/>
          <p:nvPr/>
        </p:nvPicPr>
        <p:blipFill>
          <a:blip r:embed="rId4">
            <a:alphaModFix/>
          </a:blip>
          <a:stretch>
            <a:fillRect/>
          </a:stretch>
        </p:blipFill>
        <p:spPr>
          <a:xfrm>
            <a:off x="152400" y="152400"/>
            <a:ext cx="159518" cy="4838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nvSpPr>
        <p:spPr>
          <a:xfrm>
            <a:off x="460125" y="250750"/>
            <a:ext cx="8315700" cy="45987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sz="1800">
                <a:solidFill>
                  <a:schemeClr val="dk1"/>
                </a:solidFill>
              </a:rPr>
              <a:t>FEATURES:</a:t>
            </a:r>
            <a:endParaRPr b="1">
              <a:solidFill>
                <a:schemeClr val="dk1"/>
              </a:solidFill>
            </a:endParaRPr>
          </a:p>
          <a:p>
            <a:pPr indent="0" lvl="0" marL="0" rtl="0" algn="l">
              <a:lnSpc>
                <a:spcPct val="107916"/>
              </a:lnSpc>
              <a:spcBef>
                <a:spcPts val="800"/>
              </a:spcBef>
              <a:spcAft>
                <a:spcPts val="0"/>
              </a:spcAft>
              <a:buNone/>
            </a:pPr>
            <a:r>
              <a:t/>
            </a:r>
            <a:endParaRPr b="1">
              <a:solidFill>
                <a:schemeClr val="dk1"/>
              </a:solidFill>
            </a:endParaRPr>
          </a:p>
          <a:p>
            <a:pPr indent="0" lvl="0" marL="0" rtl="0" algn="l">
              <a:lnSpc>
                <a:spcPct val="150000"/>
              </a:lnSpc>
              <a:spcBef>
                <a:spcPts val="800"/>
              </a:spcBef>
              <a:spcAft>
                <a:spcPts val="0"/>
              </a:spcAft>
              <a:buClr>
                <a:schemeClr val="dk1"/>
              </a:buClr>
              <a:buSzPts val="1100"/>
              <a:buFont typeface="Arial"/>
              <a:buNone/>
            </a:pPr>
            <a:r>
              <a:rPr b="1" lang="en">
                <a:solidFill>
                  <a:schemeClr val="dk1"/>
                </a:solidFill>
              </a:rPr>
              <a:t>COUNTRY: </a:t>
            </a:r>
            <a:r>
              <a:rPr lang="en">
                <a:solidFill>
                  <a:schemeClr val="dk1"/>
                </a:solidFill>
              </a:rPr>
              <a:t> The country of the legal entity to which the bank is lending money. </a:t>
            </a:r>
            <a:endParaRPr>
              <a:solidFill>
                <a:schemeClr val="dk1"/>
              </a:solidFill>
            </a:endParaRPr>
          </a:p>
          <a:p>
            <a:pPr indent="0" lvl="0" marL="0" rtl="0" algn="l">
              <a:lnSpc>
                <a:spcPct val="150000"/>
              </a:lnSpc>
              <a:spcBef>
                <a:spcPts val="800"/>
              </a:spcBef>
              <a:spcAft>
                <a:spcPts val="0"/>
              </a:spcAft>
              <a:buClr>
                <a:schemeClr val="dk1"/>
              </a:buClr>
              <a:buSzPts val="1100"/>
              <a:buFont typeface="Arial"/>
              <a:buNone/>
            </a:pPr>
            <a:r>
              <a:rPr b="1" lang="en">
                <a:solidFill>
                  <a:schemeClr val="dk1"/>
                </a:solidFill>
              </a:rPr>
              <a:t>EXPOSURE: </a:t>
            </a:r>
            <a:r>
              <a:rPr lang="en">
                <a:solidFill>
                  <a:schemeClr val="dk1"/>
                </a:solidFill>
              </a:rPr>
              <a:t> The entity which is borrowing money Ex: bank, financial institution, corporates etc.) (These are ranked)</a:t>
            </a:r>
            <a:endParaRPr>
              <a:solidFill>
                <a:schemeClr val="dk1"/>
              </a:solidFill>
              <a:highlight>
                <a:srgbClr val="FFFFFF"/>
              </a:highlight>
            </a:endParaRPr>
          </a:p>
          <a:p>
            <a:pPr indent="0" lvl="0" marL="0" rtl="0" algn="l">
              <a:lnSpc>
                <a:spcPct val="150000"/>
              </a:lnSpc>
              <a:spcBef>
                <a:spcPts val="800"/>
              </a:spcBef>
              <a:spcAft>
                <a:spcPts val="0"/>
              </a:spcAft>
              <a:buClr>
                <a:schemeClr val="dk1"/>
              </a:buClr>
              <a:buSzPts val="1100"/>
              <a:buFont typeface="Arial"/>
              <a:buNone/>
            </a:pPr>
            <a:r>
              <a:rPr b="1" lang="en">
                <a:solidFill>
                  <a:schemeClr val="dk1"/>
                </a:solidFill>
              </a:rPr>
              <a:t>STATUS: </a:t>
            </a:r>
            <a:r>
              <a:rPr lang="en">
                <a:solidFill>
                  <a:schemeClr val="dk1"/>
                </a:solidFill>
              </a:rPr>
              <a:t> Defaulted asset/ non-defaulted asset.</a:t>
            </a:r>
            <a:endParaRPr>
              <a:solidFill>
                <a:schemeClr val="dk1"/>
              </a:solidFill>
            </a:endParaRPr>
          </a:p>
          <a:p>
            <a:pPr indent="0" lvl="0" marL="0" rtl="0" algn="l">
              <a:lnSpc>
                <a:spcPct val="150000"/>
              </a:lnSpc>
              <a:spcBef>
                <a:spcPts val="800"/>
              </a:spcBef>
              <a:spcAft>
                <a:spcPts val="0"/>
              </a:spcAft>
              <a:buClr>
                <a:schemeClr val="dk1"/>
              </a:buClr>
              <a:buSzPts val="1100"/>
              <a:buFont typeface="Arial"/>
              <a:buNone/>
            </a:pPr>
            <a:r>
              <a:rPr b="1" lang="en">
                <a:solidFill>
                  <a:schemeClr val="dk1"/>
                </a:solidFill>
              </a:rPr>
              <a:t>PERF_STATUS: </a:t>
            </a:r>
            <a:r>
              <a:rPr lang="en">
                <a:solidFill>
                  <a:schemeClr val="dk1"/>
                </a:solidFill>
              </a:rPr>
              <a:t>Performing/non performing asset.</a:t>
            </a:r>
            <a:endParaRPr>
              <a:solidFill>
                <a:schemeClr val="dk1"/>
              </a:solidFill>
            </a:endParaRPr>
          </a:p>
          <a:p>
            <a:pPr indent="0" lvl="0" marL="0" rtl="0" algn="l">
              <a:lnSpc>
                <a:spcPct val="150000"/>
              </a:lnSpc>
              <a:spcBef>
                <a:spcPts val="800"/>
              </a:spcBef>
              <a:spcAft>
                <a:spcPts val="0"/>
              </a:spcAft>
              <a:buClr>
                <a:schemeClr val="dk1"/>
              </a:buClr>
              <a:buSzPts val="1100"/>
              <a:buFont typeface="Arial"/>
              <a:buNone/>
            </a:pPr>
            <a:r>
              <a:rPr b="1" lang="en">
                <a:solidFill>
                  <a:schemeClr val="dk1"/>
                </a:solidFill>
              </a:rPr>
              <a:t>CREDIT RISK </a:t>
            </a:r>
            <a:r>
              <a:rPr b="1" lang="en">
                <a:solidFill>
                  <a:schemeClr val="dk1"/>
                </a:solidFill>
              </a:rPr>
              <a:t>AMOUNT :</a:t>
            </a:r>
            <a:r>
              <a:rPr lang="en">
                <a:solidFill>
                  <a:schemeClr val="dk1"/>
                </a:solidFill>
              </a:rPr>
              <a:t>  The Highest probable loss due to credit risk. </a:t>
            </a:r>
            <a:endParaRPr>
              <a:solidFill>
                <a:schemeClr val="dk1"/>
              </a:solidFill>
            </a:endParaRPr>
          </a:p>
          <a:p>
            <a:pPr indent="0" lvl="0" marL="0" rtl="0" algn="l">
              <a:lnSpc>
                <a:spcPct val="150000"/>
              </a:lnSpc>
              <a:spcBef>
                <a:spcPts val="800"/>
              </a:spcBef>
              <a:spcAft>
                <a:spcPts val="0"/>
              </a:spcAft>
              <a:buClr>
                <a:schemeClr val="dk1"/>
              </a:buClr>
              <a:buSzPts val="1100"/>
              <a:buFont typeface="Arial"/>
              <a:buNone/>
            </a:pPr>
            <a:r>
              <a:rPr b="1" lang="en">
                <a:solidFill>
                  <a:schemeClr val="dk1"/>
                </a:solidFill>
              </a:rPr>
              <a:t>MARKET RISK AMOUNT :</a:t>
            </a:r>
            <a:r>
              <a:rPr lang="en">
                <a:solidFill>
                  <a:schemeClr val="dk1"/>
                </a:solidFill>
              </a:rPr>
              <a:t>  The Highest probable loss due to fluctuations of market price of assets. </a:t>
            </a:r>
            <a:endParaRPr>
              <a:solidFill>
                <a:schemeClr val="dk1"/>
              </a:solidFill>
            </a:endParaRPr>
          </a:p>
          <a:p>
            <a:pPr indent="0" lvl="0" marL="0" rtl="0" algn="l">
              <a:lnSpc>
                <a:spcPct val="150000"/>
              </a:lnSpc>
              <a:spcBef>
                <a:spcPts val="800"/>
              </a:spcBef>
              <a:spcAft>
                <a:spcPts val="0"/>
              </a:spcAft>
              <a:buClr>
                <a:schemeClr val="dk1"/>
              </a:buClr>
              <a:buSzPts val="1100"/>
              <a:buFont typeface="Arial"/>
              <a:buNone/>
            </a:pPr>
            <a:r>
              <a:rPr b="1" lang="en">
                <a:solidFill>
                  <a:schemeClr val="dk1"/>
                </a:solidFill>
              </a:rPr>
              <a:t>TOTAL LEVERAGE RATIO EXPOSURE: </a:t>
            </a:r>
            <a:r>
              <a:rPr lang="en">
                <a:solidFill>
                  <a:schemeClr val="dk1"/>
                </a:solidFill>
                <a:highlight>
                  <a:srgbClr val="FFFFFF"/>
                </a:highlight>
              </a:rPr>
              <a:t>Measures a bank’s total assets and off-balance sheet items through a regulator-defined set of weights.</a:t>
            </a:r>
            <a:endParaRPr b="1">
              <a:solidFill>
                <a:schemeClr val="dk1"/>
              </a:solidFill>
            </a:endParaRPr>
          </a:p>
          <a:p>
            <a:pPr indent="0" lvl="0" marL="0" rtl="0" algn="l">
              <a:lnSpc>
                <a:spcPct val="150000"/>
              </a:lnSpc>
              <a:spcBef>
                <a:spcPts val="800"/>
              </a:spcBef>
              <a:spcAft>
                <a:spcPts val="800"/>
              </a:spcAft>
              <a:buClr>
                <a:schemeClr val="dk1"/>
              </a:buClr>
              <a:buSzPts val="1100"/>
              <a:buFont typeface="Arial"/>
              <a:buNone/>
            </a:pPr>
            <a:r>
              <a:rPr b="1" lang="en">
                <a:solidFill>
                  <a:schemeClr val="dk1"/>
                </a:solidFill>
              </a:rPr>
              <a:t>BANK OF CAPITAL RATIO: </a:t>
            </a:r>
            <a:r>
              <a:rPr lang="en">
                <a:solidFill>
                  <a:schemeClr val="dk1"/>
                </a:solidFill>
              </a:rPr>
              <a:t>Capital Adequacy.</a:t>
            </a:r>
            <a:endParaRPr>
              <a:solidFill>
                <a:schemeClr val="dk1"/>
              </a:solidFill>
            </a:endParaRPr>
          </a:p>
        </p:txBody>
      </p:sp>
      <p:pic>
        <p:nvPicPr>
          <p:cNvPr id="77" name="Google Shape;77;p16"/>
          <p:cNvPicPr preferRelativeResize="0"/>
          <p:nvPr/>
        </p:nvPicPr>
        <p:blipFill>
          <a:blip r:embed="rId3">
            <a:alphaModFix/>
          </a:blip>
          <a:stretch>
            <a:fillRect/>
          </a:stretch>
        </p:blipFill>
        <p:spPr>
          <a:xfrm>
            <a:off x="6876200" y="143600"/>
            <a:ext cx="1787875" cy="262675"/>
          </a:xfrm>
          <a:prstGeom prst="rect">
            <a:avLst/>
          </a:prstGeom>
          <a:noFill/>
          <a:ln>
            <a:noFill/>
          </a:ln>
        </p:spPr>
      </p:pic>
      <p:pic>
        <p:nvPicPr>
          <p:cNvPr id="78" name="Google Shape;78;p16"/>
          <p:cNvPicPr preferRelativeResize="0"/>
          <p:nvPr/>
        </p:nvPicPr>
        <p:blipFill>
          <a:blip r:embed="rId4">
            <a:alphaModFix/>
          </a:blip>
          <a:stretch>
            <a:fillRect/>
          </a:stretch>
        </p:blipFill>
        <p:spPr>
          <a:xfrm>
            <a:off x="152400" y="152400"/>
            <a:ext cx="159518" cy="4838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nvSpPr>
        <p:spPr>
          <a:xfrm>
            <a:off x="523500" y="222500"/>
            <a:ext cx="3481500" cy="2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CLUSTERS</a:t>
            </a:r>
            <a:endParaRPr b="1" sz="1800"/>
          </a:p>
        </p:txBody>
      </p:sp>
      <p:pic>
        <p:nvPicPr>
          <p:cNvPr id="84" name="Google Shape;84;p17"/>
          <p:cNvPicPr preferRelativeResize="0"/>
          <p:nvPr/>
        </p:nvPicPr>
        <p:blipFill>
          <a:blip r:embed="rId3">
            <a:alphaModFix/>
          </a:blip>
          <a:stretch>
            <a:fillRect/>
          </a:stretch>
        </p:blipFill>
        <p:spPr>
          <a:xfrm>
            <a:off x="6876200" y="143600"/>
            <a:ext cx="1787875" cy="262675"/>
          </a:xfrm>
          <a:prstGeom prst="rect">
            <a:avLst/>
          </a:prstGeom>
          <a:noFill/>
          <a:ln>
            <a:noFill/>
          </a:ln>
        </p:spPr>
      </p:pic>
      <p:pic>
        <p:nvPicPr>
          <p:cNvPr id="85" name="Google Shape;85;p17"/>
          <p:cNvPicPr preferRelativeResize="0"/>
          <p:nvPr/>
        </p:nvPicPr>
        <p:blipFill>
          <a:blip r:embed="rId4">
            <a:alphaModFix/>
          </a:blip>
          <a:stretch>
            <a:fillRect/>
          </a:stretch>
        </p:blipFill>
        <p:spPr>
          <a:xfrm>
            <a:off x="152400" y="152400"/>
            <a:ext cx="159518" cy="4838701"/>
          </a:xfrm>
          <a:prstGeom prst="rect">
            <a:avLst/>
          </a:prstGeom>
          <a:noFill/>
          <a:ln>
            <a:noFill/>
          </a:ln>
        </p:spPr>
      </p:pic>
      <p:pic>
        <p:nvPicPr>
          <p:cNvPr id="86" name="Google Shape;86;p17"/>
          <p:cNvPicPr preferRelativeResize="0"/>
          <p:nvPr/>
        </p:nvPicPr>
        <p:blipFill>
          <a:blip r:embed="rId5">
            <a:alphaModFix/>
          </a:blip>
          <a:stretch>
            <a:fillRect/>
          </a:stretch>
        </p:blipFill>
        <p:spPr>
          <a:xfrm>
            <a:off x="1459349" y="678200"/>
            <a:ext cx="6662075" cy="4006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534363" y="152400"/>
            <a:ext cx="7741919" cy="4838699"/>
          </a:xfrm>
          <a:prstGeom prst="rect">
            <a:avLst/>
          </a:prstGeom>
          <a:noFill/>
          <a:ln>
            <a:noFill/>
          </a:ln>
        </p:spPr>
      </p:pic>
      <p:pic>
        <p:nvPicPr>
          <p:cNvPr id="92" name="Google Shape;92;p18"/>
          <p:cNvPicPr preferRelativeResize="0"/>
          <p:nvPr/>
        </p:nvPicPr>
        <p:blipFill>
          <a:blip r:embed="rId4">
            <a:alphaModFix/>
          </a:blip>
          <a:stretch>
            <a:fillRect/>
          </a:stretch>
        </p:blipFill>
        <p:spPr>
          <a:xfrm>
            <a:off x="30657" y="152400"/>
            <a:ext cx="159518" cy="4838701"/>
          </a:xfrm>
          <a:prstGeom prst="rect">
            <a:avLst/>
          </a:prstGeom>
          <a:noFill/>
          <a:ln>
            <a:noFill/>
          </a:ln>
        </p:spPr>
      </p:pic>
      <p:pic>
        <p:nvPicPr>
          <p:cNvPr id="93" name="Google Shape;93;p18"/>
          <p:cNvPicPr preferRelativeResize="0"/>
          <p:nvPr/>
        </p:nvPicPr>
        <p:blipFill>
          <a:blip r:embed="rId5">
            <a:alphaModFix/>
          </a:blip>
          <a:stretch>
            <a:fillRect/>
          </a:stretch>
        </p:blipFill>
        <p:spPr>
          <a:xfrm>
            <a:off x="6876200" y="143600"/>
            <a:ext cx="1787875" cy="262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66700" y="114875"/>
            <a:ext cx="4736700" cy="59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EDA</a:t>
            </a:r>
            <a:endParaRPr sz="1400"/>
          </a:p>
        </p:txBody>
      </p:sp>
      <p:pic>
        <p:nvPicPr>
          <p:cNvPr id="99" name="Google Shape;99;p19"/>
          <p:cNvPicPr preferRelativeResize="0"/>
          <p:nvPr/>
        </p:nvPicPr>
        <p:blipFill>
          <a:blip r:embed="rId3">
            <a:alphaModFix/>
          </a:blip>
          <a:stretch>
            <a:fillRect/>
          </a:stretch>
        </p:blipFill>
        <p:spPr>
          <a:xfrm>
            <a:off x="366700" y="583400"/>
            <a:ext cx="8712498" cy="4407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545325" y="247650"/>
            <a:ext cx="3658975" cy="2228850"/>
          </a:xfrm>
          <a:prstGeom prst="rect">
            <a:avLst/>
          </a:prstGeom>
          <a:noFill/>
          <a:ln>
            <a:noFill/>
          </a:ln>
        </p:spPr>
      </p:pic>
      <p:pic>
        <p:nvPicPr>
          <p:cNvPr id="105" name="Google Shape;105;p20"/>
          <p:cNvPicPr preferRelativeResize="0"/>
          <p:nvPr/>
        </p:nvPicPr>
        <p:blipFill>
          <a:blip r:embed="rId4">
            <a:alphaModFix/>
          </a:blip>
          <a:stretch>
            <a:fillRect/>
          </a:stretch>
        </p:blipFill>
        <p:spPr>
          <a:xfrm>
            <a:off x="545325" y="2666994"/>
            <a:ext cx="3658975" cy="2228856"/>
          </a:xfrm>
          <a:prstGeom prst="rect">
            <a:avLst/>
          </a:prstGeom>
          <a:noFill/>
          <a:ln>
            <a:noFill/>
          </a:ln>
        </p:spPr>
      </p:pic>
      <p:pic>
        <p:nvPicPr>
          <p:cNvPr id="106" name="Google Shape;106;p20"/>
          <p:cNvPicPr preferRelativeResize="0"/>
          <p:nvPr/>
        </p:nvPicPr>
        <p:blipFill>
          <a:blip r:embed="rId5">
            <a:alphaModFix/>
          </a:blip>
          <a:stretch>
            <a:fillRect/>
          </a:stretch>
        </p:blipFill>
        <p:spPr>
          <a:xfrm>
            <a:off x="4683900" y="797350"/>
            <a:ext cx="3658975" cy="2228856"/>
          </a:xfrm>
          <a:prstGeom prst="rect">
            <a:avLst/>
          </a:prstGeom>
          <a:noFill/>
          <a:ln>
            <a:noFill/>
          </a:ln>
        </p:spPr>
      </p:pic>
      <p:pic>
        <p:nvPicPr>
          <p:cNvPr id="107" name="Google Shape;107;p20"/>
          <p:cNvPicPr preferRelativeResize="0"/>
          <p:nvPr/>
        </p:nvPicPr>
        <p:blipFill>
          <a:blip r:embed="rId6">
            <a:alphaModFix/>
          </a:blip>
          <a:stretch>
            <a:fillRect/>
          </a:stretch>
        </p:blipFill>
        <p:spPr>
          <a:xfrm>
            <a:off x="4356700" y="3243275"/>
            <a:ext cx="4513450" cy="1164250"/>
          </a:xfrm>
          <a:prstGeom prst="rect">
            <a:avLst/>
          </a:prstGeom>
          <a:noFill/>
          <a:ln>
            <a:noFill/>
          </a:ln>
        </p:spPr>
      </p:pic>
      <p:sp>
        <p:nvSpPr>
          <p:cNvPr id="108" name="Google Shape;108;p20"/>
          <p:cNvSpPr txBox="1"/>
          <p:nvPr/>
        </p:nvSpPr>
        <p:spPr>
          <a:xfrm>
            <a:off x="4345775" y="4560100"/>
            <a:ext cx="4513500" cy="3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DATA TAKEN FROM THEIR RESPECTIVE ANNUAL REPORT</a:t>
            </a:r>
            <a:endParaRPr sz="1000"/>
          </a:p>
        </p:txBody>
      </p:sp>
      <p:sp>
        <p:nvSpPr>
          <p:cNvPr id="109" name="Google Shape;109;p20"/>
          <p:cNvSpPr txBox="1"/>
          <p:nvPr/>
        </p:nvSpPr>
        <p:spPr>
          <a:xfrm>
            <a:off x="4772975" y="244575"/>
            <a:ext cx="3659100" cy="3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CHANGES IN INCOME</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nvSpPr>
        <p:spPr>
          <a:xfrm>
            <a:off x="405725" y="78525"/>
            <a:ext cx="3821700" cy="2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EDA :</a:t>
            </a:r>
            <a:endParaRPr b="1" sz="1800"/>
          </a:p>
        </p:txBody>
      </p:sp>
      <p:pic>
        <p:nvPicPr>
          <p:cNvPr id="115" name="Google Shape;115;p21"/>
          <p:cNvPicPr preferRelativeResize="0"/>
          <p:nvPr/>
        </p:nvPicPr>
        <p:blipFill>
          <a:blip r:embed="rId3">
            <a:alphaModFix/>
          </a:blip>
          <a:stretch>
            <a:fillRect/>
          </a:stretch>
        </p:blipFill>
        <p:spPr>
          <a:xfrm>
            <a:off x="6876200" y="143600"/>
            <a:ext cx="1787875" cy="262675"/>
          </a:xfrm>
          <a:prstGeom prst="rect">
            <a:avLst/>
          </a:prstGeom>
          <a:noFill/>
          <a:ln>
            <a:noFill/>
          </a:ln>
        </p:spPr>
      </p:pic>
      <p:pic>
        <p:nvPicPr>
          <p:cNvPr id="116" name="Google Shape;116;p21"/>
          <p:cNvPicPr preferRelativeResize="0"/>
          <p:nvPr/>
        </p:nvPicPr>
        <p:blipFill>
          <a:blip r:embed="rId4">
            <a:alphaModFix/>
          </a:blip>
          <a:stretch>
            <a:fillRect/>
          </a:stretch>
        </p:blipFill>
        <p:spPr>
          <a:xfrm>
            <a:off x="30657" y="152400"/>
            <a:ext cx="159518" cy="4838701"/>
          </a:xfrm>
          <a:prstGeom prst="rect">
            <a:avLst/>
          </a:prstGeom>
          <a:noFill/>
          <a:ln>
            <a:noFill/>
          </a:ln>
        </p:spPr>
      </p:pic>
      <p:pic>
        <p:nvPicPr>
          <p:cNvPr id="117" name="Google Shape;117;p21"/>
          <p:cNvPicPr preferRelativeResize="0"/>
          <p:nvPr/>
        </p:nvPicPr>
        <p:blipFill>
          <a:blip r:embed="rId5">
            <a:alphaModFix/>
          </a:blip>
          <a:stretch>
            <a:fillRect/>
          </a:stretch>
        </p:blipFill>
        <p:spPr>
          <a:xfrm>
            <a:off x="1152200" y="558675"/>
            <a:ext cx="7163390" cy="4432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